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5"/>
    <p:sldMasterId id="2147483745" r:id="rId6"/>
  </p:sldMasterIdLst>
  <p:notesMasterIdLst>
    <p:notesMasterId r:id="rId52"/>
  </p:notesMasterIdLst>
  <p:handoutMasterIdLst>
    <p:handoutMasterId r:id="rId53"/>
  </p:handoutMasterIdLst>
  <p:sldIdLst>
    <p:sldId id="1340" r:id="rId7"/>
    <p:sldId id="1352" r:id="rId8"/>
    <p:sldId id="1432" r:id="rId9"/>
    <p:sldId id="1433" r:id="rId10"/>
    <p:sldId id="1353" r:id="rId11"/>
    <p:sldId id="1428" r:id="rId12"/>
    <p:sldId id="1429" r:id="rId13"/>
    <p:sldId id="1430" r:id="rId14"/>
    <p:sldId id="1438" r:id="rId15"/>
    <p:sldId id="1480" r:id="rId16"/>
    <p:sldId id="1376" r:id="rId17"/>
    <p:sldId id="1522" r:id="rId18"/>
    <p:sldId id="1507" r:id="rId19"/>
    <p:sldId id="1517" r:id="rId20"/>
    <p:sldId id="1509" r:id="rId21"/>
    <p:sldId id="1521" r:id="rId22"/>
    <p:sldId id="1510" r:id="rId23"/>
    <p:sldId id="1441" r:id="rId24"/>
    <p:sldId id="1462" r:id="rId25"/>
    <p:sldId id="1516" r:id="rId26"/>
    <p:sldId id="1379" r:id="rId27"/>
    <p:sldId id="1452" r:id="rId28"/>
    <p:sldId id="1512" r:id="rId29"/>
    <p:sldId id="1457" r:id="rId30"/>
    <p:sldId id="1456" r:id="rId31"/>
    <p:sldId id="1455" r:id="rId32"/>
    <p:sldId id="1454" r:id="rId33"/>
    <p:sldId id="1453" r:id="rId34"/>
    <p:sldId id="1515" r:id="rId35"/>
    <p:sldId id="1513" r:id="rId36"/>
    <p:sldId id="1514" r:id="rId37"/>
    <p:sldId id="1387" r:id="rId38"/>
    <p:sldId id="1461" r:id="rId39"/>
    <p:sldId id="1420" r:id="rId40"/>
    <p:sldId id="1494" r:id="rId41"/>
    <p:sldId id="1368" r:id="rId42"/>
    <p:sldId id="1518" r:id="rId43"/>
    <p:sldId id="1519" r:id="rId44"/>
    <p:sldId id="1520" r:id="rId45"/>
    <p:sldId id="1365" r:id="rId46"/>
    <p:sldId id="1361" r:id="rId47"/>
    <p:sldId id="1464" r:id="rId48"/>
    <p:sldId id="1364" r:id="rId49"/>
    <p:sldId id="1523" r:id="rId50"/>
    <p:sldId id="1404" r:id="rId51"/>
  </p:sldIdLst>
  <p:sldSz cx="9144000" cy="5143500" type="screen16x9"/>
  <p:notesSz cx="6985000" cy="9283700"/>
  <p:defaultTex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Guidelines" id="{44008CE7-4650-416C-ACBD-B9B1038E76EB}">
          <p14:sldIdLst>
            <p14:sldId id="1340"/>
            <p14:sldId id="1352"/>
            <p14:sldId id="1432"/>
            <p14:sldId id="1433"/>
            <p14:sldId id="1353"/>
            <p14:sldId id="1428"/>
            <p14:sldId id="1429"/>
            <p14:sldId id="1430"/>
            <p14:sldId id="1438"/>
            <p14:sldId id="1480"/>
            <p14:sldId id="1376"/>
            <p14:sldId id="1522"/>
            <p14:sldId id="1507"/>
            <p14:sldId id="1517"/>
            <p14:sldId id="1509"/>
            <p14:sldId id="1521"/>
            <p14:sldId id="1510"/>
            <p14:sldId id="1441"/>
            <p14:sldId id="1462"/>
            <p14:sldId id="1516"/>
            <p14:sldId id="1379"/>
            <p14:sldId id="1452"/>
            <p14:sldId id="1512"/>
            <p14:sldId id="1457"/>
            <p14:sldId id="1456"/>
            <p14:sldId id="1455"/>
            <p14:sldId id="1454"/>
            <p14:sldId id="1453"/>
            <p14:sldId id="1515"/>
            <p14:sldId id="1513"/>
            <p14:sldId id="1514"/>
            <p14:sldId id="1387"/>
            <p14:sldId id="1461"/>
            <p14:sldId id="1420"/>
            <p14:sldId id="1494"/>
            <p14:sldId id="1368"/>
            <p14:sldId id="1518"/>
            <p14:sldId id="1519"/>
            <p14:sldId id="1520"/>
            <p14:sldId id="1365"/>
            <p14:sldId id="1361"/>
            <p14:sldId id="1464"/>
            <p14:sldId id="1364"/>
            <p14:sldId id="1523"/>
            <p14:sldId id="1404"/>
          </p14:sldIdLst>
        </p14:section>
      </p14:sectionLst>
    </p:ext>
    <p:ext uri="{EFAFB233-063F-42B5-8137-9DF3F51BA10A}">
      <p15:sldGuideLst xmlns:p15="http://schemas.microsoft.com/office/powerpoint/2012/main">
        <p15:guide id="1" orient="horz" pos="110">
          <p15:clr>
            <a:srgbClr val="A4A3A4"/>
          </p15:clr>
        </p15:guide>
        <p15:guide id="2" orient="horz" pos="3128">
          <p15:clr>
            <a:srgbClr val="A4A3A4"/>
          </p15:clr>
        </p15:guide>
        <p15:guide id="3" orient="horz" pos="1630">
          <p15:clr>
            <a:srgbClr val="A4A3A4"/>
          </p15:clr>
        </p15:guide>
        <p15:guide id="4" orient="horz" pos="2334">
          <p15:clr>
            <a:srgbClr val="A4A3A4"/>
          </p15:clr>
        </p15:guide>
        <p15:guide id="5" orient="horz" pos="2374">
          <p15:clr>
            <a:srgbClr val="A4A3A4"/>
          </p15:clr>
        </p15:guide>
        <p15:guide id="6" orient="horz" pos="684">
          <p15:clr>
            <a:srgbClr val="A4A3A4"/>
          </p15:clr>
        </p15:guide>
        <p15:guide id="7" orient="horz" pos="926">
          <p15:clr>
            <a:srgbClr val="A4A3A4"/>
          </p15:clr>
        </p15:guide>
        <p15:guide id="8" orient="horz" pos="1670">
          <p15:clr>
            <a:srgbClr val="A4A3A4"/>
          </p15:clr>
        </p15:guide>
        <p15:guide id="9" orient="horz" pos="965">
          <p15:clr>
            <a:srgbClr val="A4A3A4"/>
          </p15:clr>
        </p15:guide>
        <p15:guide id="10" orient="horz" pos="3038">
          <p15:clr>
            <a:srgbClr val="A4A3A4"/>
          </p15:clr>
        </p15:guide>
        <p15:guide id="11" orient="horz" pos="3076">
          <p15:clr>
            <a:srgbClr val="A4A3A4"/>
          </p15:clr>
        </p15:guide>
        <p15:guide id="12" orient="horz" pos="261">
          <p15:clr>
            <a:srgbClr val="A4A3A4"/>
          </p15:clr>
        </p15:guide>
        <p15:guide id="13" orient="horz" pos="218">
          <p15:clr>
            <a:srgbClr val="A4A3A4"/>
          </p15:clr>
        </p15:guide>
        <p15:guide id="14" pos="2853">
          <p15:clr>
            <a:srgbClr val="A4A3A4"/>
          </p15:clr>
        </p15:guide>
        <p15:guide id="15" pos="1918">
          <p15:clr>
            <a:srgbClr val="A4A3A4"/>
          </p15:clr>
        </p15:guide>
        <p15:guide id="16" pos="4729">
          <p15:clr>
            <a:srgbClr val="A4A3A4"/>
          </p15:clr>
        </p15:guide>
        <p15:guide id="17" pos="981">
          <p15:clr>
            <a:srgbClr val="A4A3A4"/>
          </p15:clr>
        </p15:guide>
        <p15:guide id="18" pos="3840">
          <p15:clr>
            <a:srgbClr val="A4A3A4"/>
          </p15:clr>
        </p15:guide>
        <p15:guide id="19" pos="1032">
          <p15:clr>
            <a:srgbClr val="A4A3A4"/>
          </p15:clr>
        </p15:guide>
        <p15:guide id="20" pos="1970">
          <p15:clr>
            <a:srgbClr val="A4A3A4"/>
          </p15:clr>
        </p15:guide>
        <p15:guide id="21" pos="2904">
          <p15:clr>
            <a:srgbClr val="A4A3A4"/>
          </p15:clr>
        </p15:guide>
        <p15:guide id="22" pos="3795">
          <p15:clr>
            <a:srgbClr val="A4A3A4"/>
          </p15:clr>
        </p15:guide>
        <p15:guide id="23" pos="4779">
          <p15:clr>
            <a:srgbClr val="A4A3A4"/>
          </p15:clr>
        </p15:guide>
        <p15:guide id="24" pos="5662">
          <p15:clr>
            <a:srgbClr val="A4A3A4"/>
          </p15:clr>
        </p15:guide>
        <p15:guide id="25" pos="246">
          <p15:clr>
            <a:srgbClr val="A4A3A4"/>
          </p15:clr>
        </p15:guide>
        <p15:guide id="26" pos="5716">
          <p15:clr>
            <a:srgbClr val="A4A3A4"/>
          </p15:clr>
        </p15:guide>
        <p15:guide id="27" pos="98">
          <p15:clr>
            <a:srgbClr val="A4A3A4"/>
          </p15:clr>
        </p15:guide>
        <p15:guide id="28" pos="45">
          <p15:clr>
            <a:srgbClr val="A4A3A4"/>
          </p15:clr>
        </p15:guide>
        <p15:guide id="29" pos="5530">
          <p15:clr>
            <a:srgbClr val="A4A3A4"/>
          </p15:clr>
        </p15:guide>
      </p15:sldGuideLst>
    </p:ext>
    <p:ext uri="{2D200454-40CA-4A62-9FC3-DE9A4176ACB9}">
      <p15:notesGuideLst xmlns:p15="http://schemas.microsoft.com/office/powerpoint/2012/main">
        <p15:guide id="1" orient="horz" pos="2924" userDrawn="1">
          <p15:clr>
            <a:srgbClr val="A4A3A4"/>
          </p15:clr>
        </p15:guide>
        <p15:guide id="2" pos="2200"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4B1"/>
    <a:srgbClr val="005A9E"/>
    <a:srgbClr val="F58026"/>
    <a:srgbClr val="929292"/>
    <a:srgbClr val="000000"/>
    <a:srgbClr val="F58A1C"/>
    <a:srgbClr val="EE8200"/>
    <a:srgbClr val="F28500"/>
    <a:srgbClr val="83B8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647" autoAdjust="0"/>
    <p:restoredTop sz="54015" autoAdjust="0"/>
  </p:normalViewPr>
  <p:slideViewPr>
    <p:cSldViewPr snapToGrid="0">
      <p:cViewPr varScale="1">
        <p:scale>
          <a:sx n="60" d="100"/>
          <a:sy n="60" d="100"/>
        </p:scale>
        <p:origin x="1896" y="42"/>
      </p:cViewPr>
      <p:guideLst>
        <p:guide orient="horz" pos="110"/>
        <p:guide orient="horz" pos="3128"/>
        <p:guide orient="horz" pos="1630"/>
        <p:guide orient="horz" pos="2334"/>
        <p:guide orient="horz" pos="2374"/>
        <p:guide orient="horz" pos="684"/>
        <p:guide orient="horz" pos="926"/>
        <p:guide orient="horz" pos="1670"/>
        <p:guide orient="horz" pos="965"/>
        <p:guide orient="horz" pos="3038"/>
        <p:guide orient="horz" pos="3076"/>
        <p:guide orient="horz" pos="261"/>
        <p:guide orient="horz" pos="218"/>
        <p:guide pos="2853"/>
        <p:guide pos="1918"/>
        <p:guide pos="4729"/>
        <p:guide pos="981"/>
        <p:guide pos="3840"/>
        <p:guide pos="1032"/>
        <p:guide pos="1970"/>
        <p:guide pos="2904"/>
        <p:guide pos="3795"/>
        <p:guide pos="4779"/>
        <p:guide pos="5662"/>
        <p:guide pos="246"/>
        <p:guide pos="5716"/>
        <p:guide pos="98"/>
        <p:guide pos="45"/>
        <p:guide pos="5530"/>
      </p:guideLst>
    </p:cSldViewPr>
  </p:slideViewPr>
  <p:outlineViewPr>
    <p:cViewPr>
      <p:scale>
        <a:sx n="33" d="100"/>
        <a:sy n="33" d="100"/>
      </p:scale>
      <p:origin x="0" y="-1386"/>
    </p:cViewPr>
  </p:outlineViewPr>
  <p:notesTextViewPr>
    <p:cViewPr>
      <p:scale>
        <a:sx n="100" d="100"/>
        <a:sy n="100" d="100"/>
      </p:scale>
      <p:origin x="0" y="0"/>
    </p:cViewPr>
  </p:notesTextViewPr>
  <p:sorterViewPr>
    <p:cViewPr>
      <p:scale>
        <a:sx n="100" d="100"/>
        <a:sy n="100" d="100"/>
      </p:scale>
      <p:origin x="0" y="-8262"/>
    </p:cViewPr>
  </p:sorterViewPr>
  <p:notesViewPr>
    <p:cSldViewPr snapToGrid="0" showGuides="1">
      <p:cViewPr varScale="1">
        <p:scale>
          <a:sx n="53" d="100"/>
          <a:sy n="53" d="100"/>
        </p:scale>
        <p:origin x="2850" y="90"/>
      </p:cViewPr>
      <p:guideLst>
        <p:guide orient="horz" pos="2924"/>
        <p:guide pos="220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viewProps" Target="viewProp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handoutMaster" Target="handoutMasters/handoutMaster1.xml"/><Relationship Id="rId5" Type="http://schemas.openxmlformats.org/officeDocument/2006/relationships/slideMaster" Target="slideMasters/slideMaster1.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tableStyles" Target="tableStyles.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1" tIns="46475" rIns="92951" bIns="46475" rtlCol="0"/>
          <a:lstStyle>
            <a:lvl1pPr algn="l">
              <a:defRPr sz="1300"/>
            </a:lvl1pPr>
          </a:lstStyle>
          <a:p>
            <a:r>
              <a:rPr lang="en-US" dirty="0" smtClean="0">
                <a:latin typeface="Segoe UI" pitchFamily="34" charset="0"/>
              </a:rPr>
              <a:t>TechReady 14</a:t>
            </a:r>
            <a:endParaRPr lang="en-US" dirty="0">
              <a:latin typeface="Segoe UI" pitchFamily="34" charset="0"/>
            </a:endParaRPr>
          </a:p>
        </p:txBody>
      </p:sp>
      <p:sp>
        <p:nvSpPr>
          <p:cNvPr id="3" name="Date Placeholder 2"/>
          <p:cNvSpPr>
            <a:spLocks noGrp="1"/>
          </p:cNvSpPr>
          <p:nvPr>
            <p:ph type="dt" sz="quarter" idx="1"/>
          </p:nvPr>
        </p:nvSpPr>
        <p:spPr>
          <a:xfrm>
            <a:off x="3956550" y="0"/>
            <a:ext cx="3026833" cy="464185"/>
          </a:xfrm>
          <a:prstGeom prst="rect">
            <a:avLst/>
          </a:prstGeom>
        </p:spPr>
        <p:txBody>
          <a:bodyPr vert="horz" lIns="92951" tIns="46475" rIns="92951" bIns="46475" rtlCol="0"/>
          <a:lstStyle>
            <a:lvl1pPr algn="r">
              <a:defRPr sz="1300"/>
            </a:lvl1pPr>
          </a:lstStyle>
          <a:p>
            <a:fld id="{1C3F5198-D814-4F07-A84F-942E63C84983}" type="datetimeFigureOut">
              <a:rPr lang="en-US" smtClean="0">
                <a:latin typeface="Segoe UI" pitchFamily="34" charset="0"/>
              </a:rPr>
              <a:pPr/>
              <a:t>4/10/2018</a:t>
            </a:fld>
            <a:endParaRPr lang="en-US" dirty="0">
              <a:latin typeface="Segoe UI" pitchFamily="34" charset="0"/>
            </a:endParaRPr>
          </a:p>
        </p:txBody>
      </p:sp>
      <p:sp>
        <p:nvSpPr>
          <p:cNvPr id="4" name="Footer Placeholder 3"/>
          <p:cNvSpPr>
            <a:spLocks noGrp="1"/>
          </p:cNvSpPr>
          <p:nvPr>
            <p:ph type="ftr" sz="quarter" idx="2"/>
          </p:nvPr>
        </p:nvSpPr>
        <p:spPr>
          <a:xfrm>
            <a:off x="0" y="8817904"/>
            <a:ext cx="6364111" cy="464185"/>
          </a:xfrm>
          <a:prstGeom prst="rect">
            <a:avLst/>
          </a:prstGeom>
        </p:spPr>
        <p:txBody>
          <a:bodyPr vert="horz" lIns="92951" tIns="46475" rIns="92951" bIns="46475" rtlCol="0" anchor="b"/>
          <a:lstStyle>
            <a:lvl1pPr algn="l">
              <a:defRPr sz="1300"/>
            </a:lvl1pPr>
          </a:lstStyle>
          <a:p>
            <a:r>
              <a:rPr lang="en-US" sz="500" dirty="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sz="500" dirty="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z="500" dirty="0">
                <a:solidFill>
                  <a:srgbClr val="000000"/>
                </a:solidFill>
                <a:latin typeface="Segoe UI" pitchFamily="34" charset="0"/>
              </a:rPr>
            </a:br>
            <a:r>
              <a:rPr lang="en-US" sz="500" dirty="0">
                <a:solidFill>
                  <a:srgbClr val="000000"/>
                </a:solidFill>
                <a:latin typeface="Segoe UI" pitchFamily="34" charset="0"/>
              </a:rPr>
              <a:t>MICROSOFT MAKES NO WARRANTIES, EXPRESS, IMPLIED OR STATUTORY, AS TO THE INFORMATION IN THIS PRESENTATION.</a:t>
            </a:r>
          </a:p>
        </p:txBody>
      </p:sp>
      <p:sp>
        <p:nvSpPr>
          <p:cNvPr id="5" name="Slide Number Placeholder 4"/>
          <p:cNvSpPr>
            <a:spLocks noGrp="1"/>
          </p:cNvSpPr>
          <p:nvPr>
            <p:ph type="sldNum" sz="quarter" idx="3"/>
          </p:nvPr>
        </p:nvSpPr>
        <p:spPr>
          <a:xfrm>
            <a:off x="6364113" y="8817904"/>
            <a:ext cx="619272" cy="464185"/>
          </a:xfrm>
          <a:prstGeom prst="rect">
            <a:avLst/>
          </a:prstGeom>
        </p:spPr>
        <p:txBody>
          <a:bodyPr vert="horz" lIns="92951" tIns="46475" rIns="92951" bIns="46475" rtlCol="0" anchor="b"/>
          <a:lstStyle>
            <a:lvl1pPr algn="r">
              <a:defRPr sz="1300"/>
            </a:lvl1pPr>
          </a:lstStyle>
          <a:p>
            <a:fld id="{8980CB99-47E3-46F4-AAEB-3919FBEFC014}" type="slidenum">
              <a:rPr lang="en-US" smtClean="0">
                <a:latin typeface="Segoe UI" pitchFamily="34" charset="0"/>
              </a:rPr>
              <a:p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1" tIns="46475" rIns="92951" bIns="46475" rtlCol="0"/>
          <a:lstStyle>
            <a:lvl1pPr algn="l">
              <a:defRPr sz="1300">
                <a:latin typeface="Segoe UI" pitchFamily="34" charset="0"/>
              </a:defRPr>
            </a:lvl1pPr>
          </a:lstStyle>
          <a:p>
            <a:r>
              <a:rPr lang="en-US" dirty="0" smtClean="0"/>
              <a:t>TechReady 14</a:t>
            </a:r>
            <a:endParaRPr lang="en-US" dirty="0"/>
          </a:p>
        </p:txBody>
      </p:sp>
      <p:sp>
        <p:nvSpPr>
          <p:cNvPr id="3" name="Date Placeholder 2"/>
          <p:cNvSpPr>
            <a:spLocks noGrp="1"/>
          </p:cNvSpPr>
          <p:nvPr>
            <p:ph type="dt" idx="1"/>
          </p:nvPr>
        </p:nvSpPr>
        <p:spPr>
          <a:xfrm>
            <a:off x="3956550" y="0"/>
            <a:ext cx="3026833" cy="464185"/>
          </a:xfrm>
          <a:prstGeom prst="rect">
            <a:avLst/>
          </a:prstGeom>
        </p:spPr>
        <p:txBody>
          <a:bodyPr vert="horz" lIns="92951" tIns="46475" rIns="92951" bIns="46475" rtlCol="0"/>
          <a:lstStyle>
            <a:lvl1pPr algn="r">
              <a:defRPr sz="1300">
                <a:latin typeface="Segoe UI" pitchFamily="34" charset="0"/>
              </a:defRPr>
            </a:lvl1pPr>
          </a:lstStyle>
          <a:p>
            <a:fld id="{7C3FBCD4-166E-446F-AF18-7D4A0CF9AEF6}" type="datetimeFigureOut">
              <a:rPr lang="en-US" smtClean="0"/>
              <a:pPr/>
              <a:t>4/10/2018</a:t>
            </a:fld>
            <a:endParaRPr lang="en-US" dirty="0"/>
          </a:p>
        </p:txBody>
      </p:sp>
      <p:sp>
        <p:nvSpPr>
          <p:cNvPr id="4" name="Slide Image Placeholder 3"/>
          <p:cNvSpPr>
            <a:spLocks noGrp="1" noRot="1" noChangeAspect="1"/>
          </p:cNvSpPr>
          <p:nvPr>
            <p:ph type="sldImg" idx="2"/>
          </p:nvPr>
        </p:nvSpPr>
        <p:spPr>
          <a:xfrm>
            <a:off x="398463" y="696913"/>
            <a:ext cx="6188075" cy="3481387"/>
          </a:xfrm>
          <a:prstGeom prst="rect">
            <a:avLst/>
          </a:prstGeom>
          <a:noFill/>
          <a:ln w="12700">
            <a:solidFill>
              <a:prstClr val="black"/>
            </a:solidFill>
          </a:ln>
        </p:spPr>
        <p:txBody>
          <a:bodyPr vert="horz" lIns="92951" tIns="46475" rIns="92951" bIns="46475" rtlCol="0" anchor="ctr"/>
          <a:lstStyle/>
          <a:p>
            <a:endParaRPr lang="en-US" dirty="0"/>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1" tIns="46475" rIns="92951" bIns="46475"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6" name="Footer Placeholder 5"/>
          <p:cNvSpPr>
            <a:spLocks noGrp="1"/>
          </p:cNvSpPr>
          <p:nvPr>
            <p:ph type="ftr" sz="quarter" idx="4"/>
          </p:nvPr>
        </p:nvSpPr>
        <p:spPr>
          <a:xfrm>
            <a:off x="0" y="8817904"/>
            <a:ext cx="6286500" cy="464185"/>
          </a:xfrm>
          <a:prstGeom prst="rect">
            <a:avLst/>
          </a:prstGeom>
        </p:spPr>
        <p:txBody>
          <a:bodyPr vert="horz" lIns="92951" tIns="46475" rIns="92951" bIns="46475" rtlCol="0" anchor="b"/>
          <a:lstStyle>
            <a:lvl1pPr algn="l">
              <a:defRPr sz="500">
                <a:latin typeface="Segoe" pitchFamily="34" charset="0"/>
              </a:defRPr>
            </a:lvl1pPr>
          </a:lstStyle>
          <a:p>
            <a:r>
              <a:rPr lang="en-US" dirty="0" smtClean="0">
                <a:solidFill>
                  <a:srgbClr val="000000"/>
                </a:solidFill>
                <a:latin typeface="Segoe UI" pitchFamily="34" charset="0"/>
              </a:rPr>
              <a:t>© 2012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7" name="Slide Number Placeholder 6"/>
          <p:cNvSpPr>
            <a:spLocks noGrp="1"/>
          </p:cNvSpPr>
          <p:nvPr>
            <p:ph type="sldNum" sz="quarter" idx="5"/>
          </p:nvPr>
        </p:nvSpPr>
        <p:spPr>
          <a:xfrm>
            <a:off x="6286502" y="8817904"/>
            <a:ext cx="696883" cy="464185"/>
          </a:xfrm>
          <a:prstGeom prst="rect">
            <a:avLst/>
          </a:prstGeom>
        </p:spPr>
        <p:txBody>
          <a:bodyPr vert="horz" lIns="92951" tIns="46475" rIns="92951" bIns="46475" rtlCol="0" anchor="b"/>
          <a:lstStyle>
            <a:lvl1pPr algn="r">
              <a:defRPr sz="1300">
                <a:latin typeface="Segoe UI" pitchFamily="34" charset="0"/>
              </a:defRPr>
            </a:lvl1pPr>
          </a:lstStyle>
          <a:p>
            <a:fld id="{8B263312-38AA-4E1E-B2B5-0F8F122B24FE}"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sldNum="0" hdr="0" ftr="0" dt="0"/>
  <p:notesStyle>
    <a:lvl1pPr marL="0" algn="l" defTabSz="686047" rtl="0" eaLnBrk="1" latinLnBrk="0" hangingPunct="1">
      <a:lnSpc>
        <a:spcPct val="90000"/>
      </a:lnSpc>
      <a:spcAft>
        <a:spcPts val="250"/>
      </a:spcAft>
      <a:defRPr sz="700" kern="1200">
        <a:solidFill>
          <a:schemeClr val="tx1"/>
        </a:solidFill>
        <a:latin typeface="Segoe UI" pitchFamily="34" charset="0"/>
        <a:ea typeface="+mn-ea"/>
        <a:cs typeface="+mn-cs"/>
      </a:defRPr>
    </a:lvl1pPr>
    <a:lvl2pPr marL="159800" indent="-7940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2pPr>
    <a:lvl3pPr marL="246151"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3pPr>
    <a:lvl4pPr marL="362279" indent="-110173"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4pPr>
    <a:lvl5pPr marL="461534" indent="-86352" algn="l" defTabSz="686047" rtl="0" eaLnBrk="1" latinLnBrk="0" hangingPunct="1">
      <a:lnSpc>
        <a:spcPct val="90000"/>
      </a:lnSpc>
      <a:spcAft>
        <a:spcPts val="250"/>
      </a:spcAft>
      <a:buFont typeface="Arial" pitchFamily="34" charset="0"/>
      <a:buChar char="•"/>
      <a:defRPr sz="700" kern="1200">
        <a:solidFill>
          <a:schemeClr val="tx1"/>
        </a:solidFill>
        <a:latin typeface="Segoe UI" pitchFamily="34" charset="0"/>
        <a:ea typeface="+mn-ea"/>
        <a:cs typeface="+mn-cs"/>
      </a:defRPr>
    </a:lvl5pPr>
    <a:lvl6pPr marL="1715118" algn="l" defTabSz="686047" rtl="0" eaLnBrk="1" latinLnBrk="0" hangingPunct="1">
      <a:defRPr sz="900" kern="1200">
        <a:solidFill>
          <a:schemeClr val="tx1"/>
        </a:solidFill>
        <a:latin typeface="+mn-lt"/>
        <a:ea typeface="+mn-ea"/>
        <a:cs typeface="+mn-cs"/>
      </a:defRPr>
    </a:lvl6pPr>
    <a:lvl7pPr marL="2058140" algn="l" defTabSz="686047" rtl="0" eaLnBrk="1" latinLnBrk="0" hangingPunct="1">
      <a:defRPr sz="900" kern="1200">
        <a:solidFill>
          <a:schemeClr val="tx1"/>
        </a:solidFill>
        <a:latin typeface="+mn-lt"/>
        <a:ea typeface="+mn-ea"/>
        <a:cs typeface="+mn-cs"/>
      </a:defRPr>
    </a:lvl7pPr>
    <a:lvl8pPr marL="2401164" algn="l" defTabSz="686047" rtl="0" eaLnBrk="1" latinLnBrk="0" hangingPunct="1">
      <a:defRPr sz="900" kern="1200">
        <a:solidFill>
          <a:schemeClr val="tx1"/>
        </a:solidFill>
        <a:latin typeface="+mn-lt"/>
        <a:ea typeface="+mn-ea"/>
        <a:cs typeface="+mn-cs"/>
      </a:defRPr>
    </a:lvl8pPr>
    <a:lvl9pPr marL="2744188" algn="l" defTabSz="686047"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98463" y="696913"/>
            <a:ext cx="6188075" cy="3481387"/>
          </a:xfrm>
        </p:spPr>
      </p:sp>
      <p:sp>
        <p:nvSpPr>
          <p:cNvPr id="3" name="Notes Placeholder 2"/>
          <p:cNvSpPr>
            <a:spLocks noGrp="1"/>
          </p:cNvSpPr>
          <p:nvPr>
            <p:ph type="body" idx="1"/>
          </p:nvPr>
        </p:nvSpPr>
        <p:spPr/>
        <p:txBody>
          <a:bodyPr/>
          <a:lstStyle/>
          <a:p>
            <a:pPr algn="just"/>
            <a:r>
              <a:rPr lang="en-US" sz="800" dirty="0">
                <a:latin typeface="Times New Roman" pitchFamily="18" charset="0"/>
                <a:cs typeface="Times New Roman" pitchFamily="18" charset="0"/>
              </a:rPr>
              <a:t>Hi, I’m Afroza Sultana; going to present our paper. </a:t>
            </a:r>
          </a:p>
          <a:p>
            <a:pPr algn="just"/>
            <a:endParaRPr lang="en-US" sz="800" dirty="0">
              <a:latin typeface="Times New Roman" pitchFamily="18" charset="0"/>
              <a:cs typeface="Times New Roman" pitchFamily="18" charset="0"/>
            </a:endParaRPr>
          </a:p>
          <a:p>
            <a:pPr algn="just"/>
            <a:r>
              <a:rPr lang="en-US" sz="800" dirty="0">
                <a:latin typeface="Times New Roman" pitchFamily="18" charset="0"/>
                <a:cs typeface="Times New Roman" pitchFamily="18" charset="0"/>
              </a:rPr>
              <a:t>This is a join work with my supervisor Dr. Chengkai Li.</a:t>
            </a:r>
          </a:p>
          <a:p>
            <a:pPr algn="just"/>
            <a:endParaRPr lang="en-US" sz="800" dirty="0">
              <a:latin typeface="Times New Roman" pitchFamily="18" charset="0"/>
              <a:cs typeface="Times New Roman" pitchFamily="18" charset="0"/>
            </a:endParaRPr>
          </a:p>
          <a:p>
            <a:pPr algn="just"/>
            <a:r>
              <a:rPr lang="en-US" sz="800" dirty="0">
                <a:latin typeface="Times New Roman" pitchFamily="18" charset="0"/>
                <a:cs typeface="Times New Roman" pitchFamily="18" charset="0"/>
              </a:rPr>
              <a:t>Let’s come to the motivation behind this work.</a:t>
            </a:r>
          </a:p>
        </p:txBody>
      </p:sp>
    </p:spTree>
    <p:extLst>
      <p:ext uri="{BB962C8B-B14F-4D97-AF65-F5344CB8AC3E}">
        <p14:creationId xmlns:p14="http://schemas.microsoft.com/office/powerpoint/2010/main" val="8161029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97383">
              <a:defRPr/>
            </a:pPr>
            <a:r>
              <a:rPr lang="en-US" sz="800" dirty="0"/>
              <a:t>This is the notation of Pareto frontier w.r.t a user. The users who nominate o in Pareto-optimality are called target users. For c1, the Pareto frontier contains only o2 while for c2 the Pareto frontier includes o7 as well. In other word, c2 is the only target user of o7.</a:t>
            </a:r>
          </a:p>
        </p:txBody>
      </p:sp>
    </p:spTree>
    <p:extLst>
      <p:ext uri="{BB962C8B-B14F-4D97-AF65-F5344CB8AC3E}">
        <p14:creationId xmlns:p14="http://schemas.microsoft.com/office/powerpoint/2010/main" val="34968009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97383">
              <a:defRPr/>
            </a:pPr>
            <a:r>
              <a:rPr lang="en-US" sz="800" dirty="0">
                <a:latin typeface="Times New Roman" pitchFamily="18" charset="0"/>
                <a:cs typeface="Times New Roman" pitchFamily="18" charset="0"/>
              </a:rPr>
              <a:t>Now given a set of users’ preferences on individual attributes and a new object appended to the object table, our Finding Target Users problem looks for users </a:t>
            </a:r>
            <a:r>
              <a:rPr lang="en-US" sz="800" dirty="0">
                <a:latin typeface="Times New Roman" pitchFamily="18" charset="0"/>
                <a:cs typeface="Times New Roman" pitchFamily="18" charset="0"/>
              </a:rPr>
              <a:t>where it is a Pareto-optimal object.</a:t>
            </a:r>
            <a:endParaRPr lang="en-US" dirty="0"/>
          </a:p>
        </p:txBody>
      </p:sp>
    </p:spTree>
    <p:extLst>
      <p:ext uri="{BB962C8B-B14F-4D97-AF65-F5344CB8AC3E}">
        <p14:creationId xmlns:p14="http://schemas.microsoft.com/office/powerpoint/2010/main" val="42145601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97383">
              <a:defRPr/>
            </a:pPr>
            <a:r>
              <a:rPr lang="en-US" baseline="0" dirty="0" smtClean="0"/>
              <a:t>Let’s come to the challenges. For simplicity, let’s consider single dimension.</a:t>
            </a:r>
          </a:p>
          <a:p>
            <a:pPr defTabSz="697383">
              <a:defRPr/>
            </a:pPr>
            <a:endParaRPr lang="en-US" baseline="0" dirty="0" smtClean="0"/>
          </a:p>
          <a:p>
            <a:pPr defTabSz="697383">
              <a:defRPr/>
            </a:pPr>
            <a:r>
              <a:rPr lang="en-US" baseline="0" dirty="0" smtClean="0"/>
              <a:t>In real world, there could be a number of users as well as objects streaming. And certainly, we have to disseminate an object on time.</a:t>
            </a:r>
          </a:p>
          <a:p>
            <a:pPr defTabSz="697383">
              <a:defRPr/>
            </a:pPr>
            <a:endParaRPr lang="en-US" dirty="0" smtClean="0"/>
          </a:p>
          <a:p>
            <a:pPr defTabSz="697383">
              <a:defRPr/>
            </a:pPr>
            <a:r>
              <a:rPr lang="en-US" dirty="0" smtClean="0"/>
              <a:t>The straight forward solution </a:t>
            </a:r>
            <a:r>
              <a:rPr lang="en-US" baseline="0" dirty="0" smtClean="0"/>
              <a:t>compares the new object under each user with every existing Pareto-optimal object, separately. </a:t>
            </a:r>
          </a:p>
          <a:p>
            <a:pPr defTabSz="697383">
              <a:defRPr/>
            </a:pPr>
            <a:endParaRPr lang="en-US" baseline="0" dirty="0" smtClean="0"/>
          </a:p>
          <a:p>
            <a:pPr defTabSz="697383">
              <a:defRPr/>
            </a:pPr>
            <a:r>
              <a:rPr lang="en-US" baseline="0" dirty="0" smtClean="0"/>
              <a:t>However, we observe that users’ Pareto-optimal objects could be similar.</a:t>
            </a:r>
            <a:endParaRPr lang="en-US" dirty="0" smtClean="0"/>
          </a:p>
          <a:p>
            <a:endParaRPr lang="en-US" baseline="0" dirty="0" smtClean="0"/>
          </a:p>
          <a:p>
            <a:endParaRPr lang="en-US" dirty="0"/>
          </a:p>
        </p:txBody>
      </p:sp>
    </p:spTree>
    <p:extLst>
      <p:ext uri="{BB962C8B-B14F-4D97-AF65-F5344CB8AC3E}">
        <p14:creationId xmlns:p14="http://schemas.microsoft.com/office/powerpoint/2010/main" val="1430727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97383">
              <a:defRPr/>
            </a:pPr>
            <a:r>
              <a:rPr lang="en-US" baseline="0" dirty="0" smtClean="0"/>
              <a:t>Let’s analyze these two users.</a:t>
            </a:r>
          </a:p>
          <a:p>
            <a:pPr defTabSz="697383">
              <a:defRPr/>
            </a:pPr>
            <a:endParaRPr lang="en-US" baseline="0" dirty="0" smtClean="0"/>
          </a:p>
          <a:p>
            <a:r>
              <a:rPr lang="en-US" sz="800" dirty="0"/>
              <a:t>If </a:t>
            </a:r>
            <a:r>
              <a:rPr lang="en-US" dirty="0"/>
              <a:t>user c prefers x to y, then (</a:t>
            </a:r>
            <a:r>
              <a:rPr lang="en-US" dirty="0" err="1"/>
              <a:t>x,y</a:t>
            </a:r>
            <a:r>
              <a:rPr lang="en-US" dirty="0"/>
              <a:t>) is a preference tuple of c.</a:t>
            </a:r>
          </a:p>
          <a:p>
            <a:endParaRPr lang="en-US" dirty="0"/>
          </a:p>
          <a:p>
            <a:pPr defTabSz="697383">
              <a:defRPr/>
            </a:pPr>
            <a:r>
              <a:rPr lang="en-US" dirty="0"/>
              <a:t>Here, </a:t>
            </a:r>
            <a:r>
              <a:rPr lang="en-US" sz="800" dirty="0"/>
              <a:t>(</a:t>
            </a:r>
            <a:r>
              <a:rPr lang="en-US" sz="800" dirty="0" err="1"/>
              <a:t>Apple,Lenovo</a:t>
            </a:r>
            <a:r>
              <a:rPr lang="en-US" sz="800" dirty="0"/>
              <a:t>) is a preference tuple of the first user.</a:t>
            </a:r>
            <a:endParaRPr lang="en-US" baseline="0" dirty="0" smtClean="0"/>
          </a:p>
          <a:p>
            <a:endParaRPr lang="en-US" dirty="0"/>
          </a:p>
        </p:txBody>
      </p:sp>
    </p:spTree>
    <p:extLst>
      <p:ext uri="{BB962C8B-B14F-4D97-AF65-F5344CB8AC3E}">
        <p14:creationId xmlns:p14="http://schemas.microsoft.com/office/powerpoint/2010/main" val="38705675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97383">
              <a:defRPr/>
            </a:pPr>
            <a:r>
              <a:rPr lang="en-US" baseline="0" dirty="0" smtClean="0"/>
              <a:t>These are the all preference tuples of these two users.</a:t>
            </a:r>
          </a:p>
          <a:p>
            <a:endParaRPr lang="en-US" dirty="0"/>
          </a:p>
        </p:txBody>
      </p:sp>
    </p:spTree>
    <p:extLst>
      <p:ext uri="{BB962C8B-B14F-4D97-AF65-F5344CB8AC3E}">
        <p14:creationId xmlns:p14="http://schemas.microsoft.com/office/powerpoint/2010/main" val="42861710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97383">
              <a:defRPr/>
            </a:pPr>
            <a:r>
              <a:rPr lang="en-US" dirty="0" smtClean="0"/>
              <a:t>These blue check boxes indicates the common</a:t>
            </a:r>
            <a:r>
              <a:rPr lang="en-US" baseline="0" dirty="0" smtClean="0"/>
              <a:t> preference tuples of these two users.</a:t>
            </a:r>
            <a:endParaRPr lang="en-US" dirty="0"/>
          </a:p>
        </p:txBody>
      </p:sp>
    </p:spTree>
    <p:extLst>
      <p:ext uri="{BB962C8B-B14F-4D97-AF65-F5344CB8AC3E}">
        <p14:creationId xmlns:p14="http://schemas.microsoft.com/office/powerpoint/2010/main" val="12010416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97383">
              <a:defRPr/>
            </a:pPr>
            <a:r>
              <a:rPr lang="en-US" dirty="0" smtClean="0"/>
              <a:t>Here, U is a virtual</a:t>
            </a:r>
            <a:r>
              <a:rPr lang="en-US" baseline="0" dirty="0" smtClean="0"/>
              <a:t> user whose preferences consist of these common preference tuples. Because of this, </a:t>
            </a:r>
            <a:endParaRPr lang="en-US" dirty="0"/>
          </a:p>
        </p:txBody>
      </p:sp>
    </p:spTree>
    <p:extLst>
      <p:ext uri="{BB962C8B-B14F-4D97-AF65-F5344CB8AC3E}">
        <p14:creationId xmlns:p14="http://schemas.microsoft.com/office/powerpoint/2010/main" val="1721384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97383">
              <a:defRPr/>
            </a:pPr>
            <a:r>
              <a:rPr lang="en-US" baseline="0" dirty="0" smtClean="0"/>
              <a:t>U’s Pareto frontier includes the Pareto frontiers of these two users.</a:t>
            </a:r>
          </a:p>
          <a:p>
            <a:endParaRPr lang="en-US" dirty="0"/>
          </a:p>
        </p:txBody>
      </p:sp>
    </p:spTree>
    <p:extLst>
      <p:ext uri="{BB962C8B-B14F-4D97-AF65-F5344CB8AC3E}">
        <p14:creationId xmlns:p14="http://schemas.microsoft.com/office/powerpoint/2010/main" val="873854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97383">
              <a:defRPr/>
            </a:pPr>
            <a:r>
              <a:rPr lang="en-US" baseline="0" dirty="0" smtClean="0"/>
              <a:t>This Venn diagram shows the relation between the Pareto frontier of U and the Pareto frontier of a corresponding user.</a:t>
            </a:r>
          </a:p>
          <a:p>
            <a:pPr defTabSz="697383">
              <a:defRPr/>
            </a:pPr>
            <a:endParaRPr lang="en-US" baseline="0" dirty="0" smtClean="0"/>
          </a:p>
          <a:p>
            <a:r>
              <a:rPr lang="en-US" baseline="0" dirty="0" smtClean="0"/>
              <a:t>We can see that the larger circle includes the smaller one. That means, the Pareto frontier of U is the superset of the Pareto frontier of c.</a:t>
            </a:r>
          </a:p>
          <a:p>
            <a:endParaRPr lang="en-US" baseline="0" dirty="0" smtClean="0"/>
          </a:p>
          <a:p>
            <a:r>
              <a:rPr lang="en-US" baseline="0" dirty="0" smtClean="0"/>
              <a:t>Therefore, if we consider only the Pareto frontier of U or this outer circle rather all objects in the table, the resulting Pareto frontier of c would remain  the same.</a:t>
            </a:r>
          </a:p>
          <a:p>
            <a:endParaRPr lang="en-US" baseline="0" dirty="0" smtClean="0"/>
          </a:p>
          <a:p>
            <a:r>
              <a:rPr lang="en-US" baseline="0" dirty="0" smtClean="0"/>
              <a:t>In other words, there is no loss of accuracy.</a:t>
            </a:r>
          </a:p>
          <a:p>
            <a:endParaRPr lang="en-US" baseline="0" dirty="0" smtClean="0"/>
          </a:p>
          <a:p>
            <a:r>
              <a:rPr lang="en-US" baseline="0" dirty="0" smtClean="0"/>
              <a:t>Therefore, to resolve the exhaustive comparison for every users with each Pareto-optimal object, our idea is sharing computation across users.</a:t>
            </a:r>
          </a:p>
        </p:txBody>
      </p:sp>
    </p:spTree>
    <p:extLst>
      <p:ext uri="{BB962C8B-B14F-4D97-AF65-F5344CB8AC3E}">
        <p14:creationId xmlns:p14="http://schemas.microsoft.com/office/powerpoint/2010/main" val="40725324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the new challenge is finding</a:t>
            </a:r>
            <a:r>
              <a:rPr lang="en-US" baseline="0" dirty="0" smtClean="0"/>
              <a:t> users having similar preferences. We cluster users based on preferences.</a:t>
            </a:r>
          </a:p>
          <a:p>
            <a:endParaRPr lang="en-US" baseline="0" dirty="0" smtClean="0"/>
          </a:p>
          <a:p>
            <a:pPr defTabSz="697383">
              <a:defRPr/>
            </a:pPr>
            <a:r>
              <a:rPr lang="en-US" baseline="0" dirty="0" smtClean="0"/>
              <a:t>As the users’ preferences are described as strict partial orders and there is no prior study on clustering for partial orders, we study the novel problem of  clustering strict partial orders.</a:t>
            </a:r>
            <a:endParaRPr lang="en-US" dirty="0" smtClean="0"/>
          </a:p>
          <a:p>
            <a:endParaRPr lang="en-US" baseline="0" dirty="0" smtClean="0"/>
          </a:p>
        </p:txBody>
      </p:sp>
    </p:spTree>
    <p:extLst>
      <p:ext uri="{BB962C8B-B14F-4D97-AF65-F5344CB8AC3E}">
        <p14:creationId xmlns:p14="http://schemas.microsoft.com/office/powerpoint/2010/main" val="3728199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97383">
              <a:defRPr/>
            </a:pPr>
            <a:r>
              <a:rPr lang="en-US" sz="800" dirty="0">
                <a:latin typeface="Times New Roman" panose="02020603050405020304" pitchFamily="18" charset="0"/>
                <a:cs typeface="Times New Roman" panose="02020603050405020304" pitchFamily="18" charset="0"/>
              </a:rPr>
              <a:t>Many real world applications recommend objects based on users' preferences. </a:t>
            </a:r>
          </a:p>
          <a:p>
            <a:pPr defTabSz="697383">
              <a:defRPr/>
            </a:pPr>
            <a:endParaRPr lang="en-US" sz="800" dirty="0">
              <a:latin typeface="Times New Roman" panose="02020603050405020304" pitchFamily="18" charset="0"/>
              <a:cs typeface="Times New Roman" panose="02020603050405020304" pitchFamily="18" charset="0"/>
            </a:endParaRPr>
          </a:p>
          <a:p>
            <a:pPr defTabSz="697383">
              <a:defRPr/>
            </a:pPr>
            <a:r>
              <a:rPr lang="en-US" sz="800" dirty="0">
                <a:latin typeface="Times New Roman" panose="02020603050405020304" pitchFamily="18" charset="0"/>
                <a:cs typeface="Times New Roman" panose="02020603050405020304" pitchFamily="18" charset="0"/>
              </a:rPr>
              <a:t>For instance, online vendors analyze users’ behavior for product recommendation. </a:t>
            </a:r>
          </a:p>
          <a:p>
            <a:pPr defTabSz="697383">
              <a:defRPr/>
            </a:pPr>
            <a:endParaRPr lang="en-US" sz="800" dirty="0">
              <a:latin typeface="Times New Roman" panose="02020603050405020304" pitchFamily="18" charset="0"/>
              <a:cs typeface="Times New Roman" panose="02020603050405020304" pitchFamily="18" charset="0"/>
            </a:endParaRPr>
          </a:p>
          <a:p>
            <a:pPr defTabSz="697383">
              <a:defRPr/>
            </a:pPr>
            <a:r>
              <a:rPr lang="en-US" sz="800" dirty="0">
                <a:latin typeface="Times New Roman" panose="02020603050405020304" pitchFamily="18" charset="0"/>
                <a:cs typeface="Times New Roman" panose="02020603050405020304" pitchFamily="18" charset="0"/>
              </a:rPr>
              <a:t>Social networks ask for users’ feedback in order to improve content selection. </a:t>
            </a:r>
          </a:p>
          <a:p>
            <a:pPr defTabSz="697383">
              <a:defRPr/>
            </a:pPr>
            <a:endParaRPr lang="en-US" sz="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57189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our system</a:t>
            </a:r>
            <a:r>
              <a:rPr lang="en-US" baseline="0" dirty="0" smtClean="0"/>
              <a:t> architecture. </a:t>
            </a:r>
          </a:p>
          <a:p>
            <a:endParaRPr lang="en-US" baseline="0" dirty="0" smtClean="0"/>
          </a:p>
          <a:p>
            <a:r>
              <a:rPr lang="en-US" baseline="0" dirty="0" smtClean="0"/>
              <a:t>Given a set of users, we first cluster them. Here we can see two clusters of users. Upon the arrival of a new object, our algorithm </a:t>
            </a:r>
            <a:r>
              <a:rPr lang="en-US" baseline="0" dirty="0" err="1" smtClean="0"/>
              <a:t>FilterThenVerify</a:t>
            </a:r>
            <a:r>
              <a:rPr lang="en-US" baseline="0" dirty="0" smtClean="0"/>
              <a:t> finds target users.</a:t>
            </a:r>
          </a:p>
          <a:p>
            <a:endParaRPr lang="en-US" baseline="0" dirty="0" smtClean="0"/>
          </a:p>
          <a:p>
            <a:r>
              <a:rPr lang="en-US" baseline="0" dirty="0" smtClean="0"/>
              <a:t>Let’s look through </a:t>
            </a:r>
            <a:r>
              <a:rPr lang="en-US" baseline="0" dirty="0" err="1" smtClean="0"/>
              <a:t>FilterThenVerify</a:t>
            </a:r>
            <a:r>
              <a:rPr lang="en-US" baseline="0" dirty="0" smtClean="0"/>
              <a:t> in detail.</a:t>
            </a:r>
          </a:p>
          <a:p>
            <a:endParaRPr lang="en-US" baseline="0" dirty="0" smtClean="0"/>
          </a:p>
          <a:p>
            <a:endParaRPr lang="en-US" dirty="0"/>
          </a:p>
        </p:txBody>
      </p:sp>
    </p:spTree>
    <p:extLst>
      <p:ext uri="{BB962C8B-B14F-4D97-AF65-F5344CB8AC3E}">
        <p14:creationId xmlns:p14="http://schemas.microsoft.com/office/powerpoint/2010/main" val="33023053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We propose this algorithm based on sharing computation across users.</a:t>
            </a:r>
          </a:p>
          <a:p>
            <a:endParaRPr lang="en-US" baseline="0" dirty="0" smtClean="0"/>
          </a:p>
          <a:p>
            <a:r>
              <a:rPr lang="en-US" baseline="0" dirty="0" smtClean="0"/>
              <a:t>The first step is filtering. Upon the arrival of a new object, the algorithm first computes the Pareto frontier for the common preference tuples of each cluster. </a:t>
            </a:r>
          </a:p>
          <a:p>
            <a:endParaRPr lang="en-US" baseline="0" dirty="0" smtClean="0"/>
          </a:p>
          <a:p>
            <a:r>
              <a:rPr lang="en-US" baseline="0" dirty="0" smtClean="0"/>
              <a:t>If this filtering approves o in Pareto-optimality, then for each user, o is further verified whether it belongs to the corresponding Pareto frontier.</a:t>
            </a:r>
            <a:endParaRPr lang="en-US" dirty="0"/>
          </a:p>
        </p:txBody>
      </p:sp>
    </p:spTree>
    <p:extLst>
      <p:ext uri="{BB962C8B-B14F-4D97-AF65-F5344CB8AC3E}">
        <p14:creationId xmlns:p14="http://schemas.microsoft.com/office/powerpoint/2010/main" val="6351365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look through an example.</a:t>
            </a:r>
          </a:p>
          <a:p>
            <a:endParaRPr lang="en-US" dirty="0" smtClean="0"/>
          </a:p>
          <a:p>
            <a:r>
              <a:rPr lang="en-US" dirty="0" smtClean="0"/>
              <a:t>Here,</a:t>
            </a:r>
            <a:r>
              <a:rPr lang="en-US" baseline="0" dirty="0" smtClean="0"/>
              <a:t> the virtual user </a:t>
            </a:r>
            <a:r>
              <a:rPr lang="en-US" dirty="0" smtClean="0"/>
              <a:t>U </a:t>
            </a:r>
            <a:r>
              <a:rPr lang="en-US" baseline="0" dirty="0" smtClean="0"/>
              <a:t>has the common preferences of the customers c1 and c2. </a:t>
            </a:r>
            <a:endParaRPr lang="en-US" dirty="0" smtClean="0"/>
          </a:p>
          <a:p>
            <a:endParaRPr lang="en-US" dirty="0" smtClean="0"/>
          </a:p>
        </p:txBody>
      </p:sp>
    </p:spTree>
    <p:extLst>
      <p:ext uri="{BB962C8B-B14F-4D97-AF65-F5344CB8AC3E}">
        <p14:creationId xmlns:p14="http://schemas.microsoft.com/office/powerpoint/2010/main" val="2149943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is the picture of </a:t>
            </a:r>
            <a:r>
              <a:rPr lang="en-US" dirty="0" err="1" smtClean="0"/>
              <a:t>FilterThenVerify</a:t>
            </a:r>
            <a:r>
              <a:rPr lang="en-US" dirty="0" smtClean="0"/>
              <a:t> before the arrival of o7.</a:t>
            </a:r>
            <a:endParaRPr lang="en-US" dirty="0"/>
          </a:p>
        </p:txBody>
      </p:sp>
    </p:spTree>
    <p:extLst>
      <p:ext uri="{BB962C8B-B14F-4D97-AF65-F5344CB8AC3E}">
        <p14:creationId xmlns:p14="http://schemas.microsoft.com/office/powerpoint/2010/main" val="16432824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Upon the arrival of o7, the algorithm first proceeds</a:t>
            </a:r>
            <a:r>
              <a:rPr lang="en-US" baseline="0" dirty="0" smtClean="0"/>
              <a:t> through filtering. As o7 is not dominated by any of these three objects, the Pareto frontier includes it.</a:t>
            </a:r>
            <a:endParaRPr lang="en-US" dirty="0"/>
          </a:p>
        </p:txBody>
      </p:sp>
    </p:spTree>
    <p:extLst>
      <p:ext uri="{BB962C8B-B14F-4D97-AF65-F5344CB8AC3E}">
        <p14:creationId xmlns:p14="http://schemas.microsoft.com/office/powerpoint/2010/main" val="4153212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a:t>
            </a:r>
            <a:r>
              <a:rPr lang="en-US" baseline="0" dirty="0" smtClean="0"/>
              <a:t> the algorithm enters to the verification step.</a:t>
            </a:r>
            <a:endParaRPr lang="en-US" dirty="0"/>
          </a:p>
        </p:txBody>
      </p:sp>
    </p:spTree>
    <p:extLst>
      <p:ext uri="{BB962C8B-B14F-4D97-AF65-F5344CB8AC3E}">
        <p14:creationId xmlns:p14="http://schemas.microsoft.com/office/powerpoint/2010/main" val="23049114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 c1 prefers o2 to o7, o7 does</a:t>
            </a:r>
            <a:r>
              <a:rPr lang="en-US" baseline="0" dirty="0" smtClean="0"/>
              <a:t>n’t belong to the Pareto frontier.</a:t>
            </a:r>
            <a:endParaRPr lang="en-US" dirty="0"/>
          </a:p>
        </p:txBody>
      </p:sp>
    </p:spTree>
    <p:extLst>
      <p:ext uri="{BB962C8B-B14F-4D97-AF65-F5344CB8AC3E}">
        <p14:creationId xmlns:p14="http://schemas.microsoft.com/office/powerpoint/2010/main" val="107849812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However,</a:t>
            </a:r>
            <a:r>
              <a:rPr lang="en-US" baseline="0" dirty="0" smtClean="0"/>
              <a:t> a</a:t>
            </a:r>
            <a:r>
              <a:rPr lang="en-US" dirty="0" smtClean="0"/>
              <a:t>s w.r.t. c2, o7 is not preferred over by any of these existing Pareto-optimal</a:t>
            </a:r>
            <a:r>
              <a:rPr lang="en-US" baseline="0" dirty="0" smtClean="0"/>
              <a:t> objects</a:t>
            </a:r>
            <a:r>
              <a:rPr lang="en-US" dirty="0" smtClean="0"/>
              <a:t>,</a:t>
            </a:r>
            <a:r>
              <a:rPr lang="en-US" baseline="0" dirty="0" smtClean="0"/>
              <a:t> </a:t>
            </a:r>
            <a:endParaRPr lang="en-US" dirty="0" smtClean="0"/>
          </a:p>
        </p:txBody>
      </p:sp>
    </p:spTree>
    <p:extLst>
      <p:ext uri="{BB962C8B-B14F-4D97-AF65-F5344CB8AC3E}">
        <p14:creationId xmlns:p14="http://schemas.microsoft.com/office/powerpoint/2010/main" val="302489858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97383">
              <a:defRPr/>
            </a:pPr>
            <a:r>
              <a:rPr lang="en-US" baseline="0" dirty="0" smtClean="0"/>
              <a:t>the Pareto frontier includes it. </a:t>
            </a:r>
          </a:p>
          <a:p>
            <a:pPr defTabSz="697383">
              <a:defRPr/>
            </a:pPr>
            <a:endParaRPr lang="en-US" dirty="0" smtClean="0"/>
          </a:p>
          <a:p>
            <a:r>
              <a:rPr lang="en-US" dirty="0" smtClean="0"/>
              <a:t>In</a:t>
            </a:r>
            <a:r>
              <a:rPr lang="en-US" baseline="0" dirty="0" smtClean="0"/>
              <a:t> real world, acquiring Pareto-optimality is very competitive. Therefore, most of the objects are filtered out and no further verification is needed. Thus FilterThenVerify resolves computation overhead.</a:t>
            </a:r>
            <a:endParaRPr lang="en-US" dirty="0"/>
          </a:p>
        </p:txBody>
      </p:sp>
    </p:spTree>
    <p:extLst>
      <p:ext uri="{BB962C8B-B14F-4D97-AF65-F5344CB8AC3E}">
        <p14:creationId xmlns:p14="http://schemas.microsoft.com/office/powerpoint/2010/main" val="25872652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97383">
              <a:defRPr/>
            </a:pPr>
            <a:r>
              <a:rPr lang="en-US" baseline="0" dirty="0" smtClean="0"/>
              <a:t>Now let’s look through the clustering. As the users’ preferences are described as strict partial orders and there is no prior study on clustering for partial orders, we define similarity functions for partial orders.</a:t>
            </a:r>
            <a:endParaRPr lang="en-US" dirty="0" smtClean="0"/>
          </a:p>
          <a:p>
            <a:endParaRPr lang="en-US" baseline="0" dirty="0" smtClean="0"/>
          </a:p>
          <a:p>
            <a:endParaRPr lang="en-US" baseline="0" dirty="0" smtClean="0"/>
          </a:p>
          <a:p>
            <a:endParaRPr lang="en-US" dirty="0"/>
          </a:p>
        </p:txBody>
      </p:sp>
    </p:spTree>
    <p:extLst>
      <p:ext uri="{BB962C8B-B14F-4D97-AF65-F5344CB8AC3E}">
        <p14:creationId xmlns:p14="http://schemas.microsoft.com/office/powerpoint/2010/main" val="27651483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People have different preferences while picking an object with multiple attributes.</a:t>
            </a:r>
          </a:p>
          <a:p>
            <a:endParaRPr lang="en-US" dirty="0" smtClean="0"/>
          </a:p>
          <a:p>
            <a:r>
              <a:rPr lang="en-US" dirty="0" smtClean="0"/>
              <a:t>For instance,</a:t>
            </a:r>
            <a:r>
              <a:rPr lang="en-US" baseline="0" dirty="0" smtClean="0"/>
              <a:t> customers choose laptop based on their preferences over brand, display and CPU.</a:t>
            </a:r>
            <a:endParaRPr lang="en-US" dirty="0"/>
          </a:p>
        </p:txBody>
      </p:sp>
    </p:spTree>
    <p:extLst>
      <p:ext uri="{BB962C8B-B14F-4D97-AF65-F5344CB8AC3E}">
        <p14:creationId xmlns:p14="http://schemas.microsoft.com/office/powerpoint/2010/main" val="7571069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define </a:t>
            </a:r>
            <a:r>
              <a:rPr lang="en-US" dirty="0" err="1" smtClean="0"/>
              <a:t>Jaccard</a:t>
            </a:r>
            <a:r>
              <a:rPr lang="en-US" dirty="0" smtClean="0"/>
              <a:t> similarity as the ratio</a:t>
            </a:r>
            <a:r>
              <a:rPr lang="en-US" baseline="0" dirty="0" smtClean="0"/>
              <a:t> of </a:t>
            </a:r>
            <a:r>
              <a:rPr lang="en-US" dirty="0"/>
              <a:t>common preference tuples to all preference tuples in two clusters. </a:t>
            </a:r>
          </a:p>
          <a:p>
            <a:endParaRPr lang="en-US" dirty="0"/>
          </a:p>
          <a:p>
            <a:r>
              <a:rPr lang="en-US" dirty="0"/>
              <a:t>As both of the users have 4 common preference tuples and they have 6 preference tuples in total; the Jaccard similarity is 4/6.</a:t>
            </a:r>
          </a:p>
        </p:txBody>
      </p:sp>
    </p:spTree>
    <p:extLst>
      <p:ext uri="{BB962C8B-B14F-4D97-AF65-F5344CB8AC3E}">
        <p14:creationId xmlns:p14="http://schemas.microsoft.com/office/powerpoint/2010/main" val="75528045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97383">
              <a:defRPr/>
            </a:pPr>
            <a:r>
              <a:rPr lang="en-US" dirty="0" smtClean="0"/>
              <a:t>However, we observe that the </a:t>
            </a:r>
            <a:r>
              <a:rPr lang="en-US" baseline="0" dirty="0" smtClean="0"/>
              <a:t>impact of a preference tuple varies with its location in the partial order. </a:t>
            </a:r>
            <a:r>
              <a:rPr lang="en-US" dirty="0" smtClean="0"/>
              <a:t>Intuitively, though both of the users prefer Lenovo to Samsung, </a:t>
            </a:r>
            <a:r>
              <a:rPr lang="en-US" baseline="0" dirty="0" smtClean="0"/>
              <a:t> since Lenovo is one of the topmost value of the 2</a:t>
            </a:r>
            <a:r>
              <a:rPr lang="en-US" baseline="30000" dirty="0" smtClean="0"/>
              <a:t>nd</a:t>
            </a:r>
            <a:r>
              <a:rPr lang="en-US" baseline="0" dirty="0" smtClean="0"/>
              <a:t> user, the preference “Lenovo to Samsung” has more impact on her rather than the first user. </a:t>
            </a:r>
          </a:p>
          <a:p>
            <a:pPr defTabSz="697383">
              <a:defRPr/>
            </a:pPr>
            <a:r>
              <a:rPr lang="en-US" baseline="0" dirty="0" smtClean="0"/>
              <a:t> </a:t>
            </a:r>
            <a:endParaRPr lang="en-US" dirty="0"/>
          </a:p>
          <a:p>
            <a:r>
              <a:rPr lang="en-US" dirty="0"/>
              <a:t>We further define weighted </a:t>
            </a:r>
            <a:r>
              <a:rPr lang="en-US" dirty="0" err="1"/>
              <a:t>Jaccard</a:t>
            </a:r>
            <a:r>
              <a:rPr lang="en-US" dirty="0"/>
              <a:t> similarity as the ratio of intersection size to union size while the weights of the preference tuples are considered.</a:t>
            </a:r>
          </a:p>
        </p:txBody>
      </p:sp>
    </p:spTree>
    <p:extLst>
      <p:ext uri="{BB962C8B-B14F-4D97-AF65-F5344CB8AC3E}">
        <p14:creationId xmlns:p14="http://schemas.microsoft.com/office/powerpoint/2010/main" val="5236492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preferences can be diverse which may lead tiny clusters.</a:t>
            </a:r>
            <a:endParaRPr lang="en-US" dirty="0"/>
          </a:p>
        </p:txBody>
      </p:sp>
    </p:spTree>
    <p:extLst>
      <p:ext uri="{BB962C8B-B14F-4D97-AF65-F5344CB8AC3E}">
        <p14:creationId xmlns:p14="http://schemas.microsoft.com/office/powerpoint/2010/main" val="33788627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resolve this issue, we relax the idea</a:t>
            </a:r>
            <a:r>
              <a:rPr lang="en-US" baseline="0" dirty="0" smtClean="0"/>
              <a:t> of common preference tuple. </a:t>
            </a:r>
          </a:p>
          <a:p>
            <a:endParaRPr lang="en-US" baseline="0" dirty="0" smtClean="0"/>
          </a:p>
          <a:p>
            <a:r>
              <a:rPr lang="en-US" baseline="0" dirty="0" smtClean="0"/>
              <a:t>We consider a preference tuple as an approx. common preference tuple, if sufficient number of users in a cluster agree on it.</a:t>
            </a:r>
          </a:p>
          <a:p>
            <a:endParaRPr lang="en-US" baseline="0" dirty="0" smtClean="0"/>
          </a:p>
        </p:txBody>
      </p:sp>
    </p:spTree>
    <p:extLst>
      <p:ext uri="{BB962C8B-B14F-4D97-AF65-F5344CB8AC3E}">
        <p14:creationId xmlns:p14="http://schemas.microsoft.com/office/powerpoint/2010/main" val="211301402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Given these four users’ preference on brand, this represents</a:t>
            </a:r>
            <a:r>
              <a:rPr lang="en-US" baseline="0" dirty="0" smtClean="0"/>
              <a:t> approximate preference tuples.</a:t>
            </a:r>
            <a:endParaRPr lang="en-US" dirty="0" smtClean="0"/>
          </a:p>
          <a:p>
            <a:endParaRPr lang="en-US" dirty="0" smtClean="0"/>
          </a:p>
          <a:p>
            <a:r>
              <a:rPr lang="en-US" dirty="0" smtClean="0"/>
              <a:t>Along with the common preference tuples,</a:t>
            </a:r>
            <a:r>
              <a:rPr lang="en-US" baseline="0" dirty="0" smtClean="0"/>
              <a:t> it contains (</a:t>
            </a:r>
            <a:r>
              <a:rPr lang="en-US" baseline="0" dirty="0" err="1" smtClean="0"/>
              <a:t>Toshiba,Lenovo</a:t>
            </a:r>
            <a:r>
              <a:rPr lang="en-US" baseline="0" dirty="0" smtClean="0"/>
              <a:t>) which presents in 75% users.</a:t>
            </a:r>
            <a:endParaRPr lang="en-US" dirty="0"/>
          </a:p>
        </p:txBody>
      </p:sp>
    </p:spTree>
    <p:extLst>
      <p:ext uri="{BB962C8B-B14F-4D97-AF65-F5344CB8AC3E}">
        <p14:creationId xmlns:p14="http://schemas.microsoft.com/office/powerpoint/2010/main" val="39864909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Here are some properties of approx. common preference tuples. Let</a:t>
            </a:r>
            <a:r>
              <a:rPr lang="en-US" baseline="0" dirty="0" smtClean="0"/>
              <a:t> me elaborate these through Venn diagram. We have already seen the relation between Pareto frontier w.r.t common preference tuples and the corresponding users.</a:t>
            </a:r>
          </a:p>
          <a:p>
            <a:endParaRPr lang="en-US" baseline="0" dirty="0" smtClean="0"/>
          </a:p>
          <a:p>
            <a:r>
              <a:rPr lang="en-US" baseline="0" dirty="0" smtClean="0"/>
              <a:t>This ellipse represents the Pareto frontier w.r.t. approx. common preference tuples. We can see that the outer circle includes this ellipse. That means, the Pareto frontier with regard to approximate common preference tuples is a subset of the Pareto frontier for common preference tuples. </a:t>
            </a:r>
          </a:p>
          <a:p>
            <a:endParaRPr lang="en-US" baseline="0" dirty="0" smtClean="0"/>
          </a:p>
          <a:p>
            <a:r>
              <a:rPr lang="en-US" baseline="0" dirty="0" smtClean="0"/>
              <a:t>This smaller ellipse shows the Pareto frontier w.r.t. c upon approximation.</a:t>
            </a:r>
            <a:endParaRPr lang="en-US" dirty="0"/>
          </a:p>
        </p:txBody>
      </p:sp>
    </p:spTree>
    <p:extLst>
      <p:ext uri="{BB962C8B-B14F-4D97-AF65-F5344CB8AC3E}">
        <p14:creationId xmlns:p14="http://schemas.microsoft.com/office/powerpoint/2010/main" val="9657946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define additional similarity functions that are compatible with approximate common</a:t>
            </a:r>
            <a:r>
              <a:rPr lang="en-US" baseline="0" dirty="0" smtClean="0"/>
              <a:t> </a:t>
            </a:r>
            <a:r>
              <a:rPr lang="en-US" dirty="0" smtClean="0"/>
              <a:t>preference tuples. Since an approximate</a:t>
            </a:r>
            <a:r>
              <a:rPr lang="en-US" baseline="0" dirty="0" smtClean="0"/>
              <a:t> common preference tuple might remain absent in some users, we incorporate the percentage of each preference tuple in a cluster.</a:t>
            </a:r>
          </a:p>
          <a:p>
            <a:endParaRPr lang="en-US" dirty="0" smtClean="0"/>
          </a:p>
          <a:p>
            <a:pPr defTabSz="697383">
              <a:defRPr/>
            </a:pPr>
            <a:r>
              <a:rPr lang="en-US" dirty="0" smtClean="0"/>
              <a:t>For this</a:t>
            </a:r>
            <a:r>
              <a:rPr lang="en-US" baseline="0" dirty="0" smtClean="0"/>
              <a:t> cluster, 75% users prefer Toshiba to Lenovo.</a:t>
            </a:r>
          </a:p>
          <a:p>
            <a:pPr defTabSz="697383">
              <a:defRPr/>
            </a:pPr>
            <a:endParaRPr lang="en-US" baseline="0" dirty="0" smtClean="0"/>
          </a:p>
          <a:p>
            <a:pPr defTabSz="697383">
              <a:defRPr/>
            </a:pPr>
            <a:r>
              <a:rPr lang="en-US" baseline="0" dirty="0" smtClean="0"/>
              <a:t>I request you to read our paper for the detail.</a:t>
            </a:r>
          </a:p>
          <a:p>
            <a:endParaRPr lang="en-US" dirty="0"/>
          </a:p>
        </p:txBody>
      </p:sp>
    </p:spTree>
    <p:extLst>
      <p:ext uri="{BB962C8B-B14F-4D97-AF65-F5344CB8AC3E}">
        <p14:creationId xmlns:p14="http://schemas.microsoft.com/office/powerpoint/2010/main" val="274628843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come to the related works. </a:t>
            </a:r>
          </a:p>
          <a:p>
            <a:endParaRPr lang="en-US" dirty="0" smtClean="0"/>
          </a:p>
          <a:p>
            <a:r>
              <a:rPr lang="en-US" dirty="0" smtClean="0"/>
              <a:t>The conventional preference query is given preferences</a:t>
            </a:r>
            <a:r>
              <a:rPr lang="en-US" baseline="0" dirty="0" smtClean="0"/>
              <a:t> for individual users, computing the corresponding Pareto frontier, separately.</a:t>
            </a:r>
          </a:p>
          <a:p>
            <a:endParaRPr lang="en-US" baseline="0" dirty="0" smtClean="0"/>
          </a:p>
          <a:p>
            <a:r>
              <a:rPr lang="en-US" baseline="0" dirty="0" smtClean="0"/>
              <a:t>We share computation across multiple users.</a:t>
            </a:r>
            <a:endParaRPr lang="en-US" dirty="0"/>
          </a:p>
        </p:txBody>
      </p:sp>
    </p:spTree>
    <p:extLst>
      <p:ext uri="{BB962C8B-B14F-4D97-AF65-F5344CB8AC3E}">
        <p14:creationId xmlns:p14="http://schemas.microsoft.com/office/powerpoint/2010/main" val="18381933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Wong et al. worked on mining favorable facets. </a:t>
            </a:r>
          </a:p>
          <a:p>
            <a:endParaRPr lang="en-US" dirty="0" smtClean="0"/>
          </a:p>
          <a:p>
            <a:r>
              <a:rPr lang="en-US" dirty="0" smtClean="0"/>
              <a:t>Given a set of objects,</a:t>
            </a:r>
            <a:r>
              <a:rPr lang="en-US" baseline="0" dirty="0" smtClean="0"/>
              <a:t> the goal is finding minimum set of preferences that disqualify an object in Pareto-optimality. </a:t>
            </a:r>
            <a:r>
              <a:rPr lang="en-US" dirty="0"/>
              <a:t>In case of any update in the object set, the minimum disqualifying condition must be recomputed.</a:t>
            </a:r>
          </a:p>
          <a:p>
            <a:endParaRPr lang="en-US" dirty="0"/>
          </a:p>
          <a:p>
            <a:r>
              <a:rPr lang="en-US" dirty="0"/>
              <a:t>Certainly, this is not compatible with continuously arriving objects. </a:t>
            </a:r>
          </a:p>
        </p:txBody>
      </p:sp>
    </p:spTree>
    <p:extLst>
      <p:ext uri="{BB962C8B-B14F-4D97-AF65-F5344CB8AC3E}">
        <p14:creationId xmlns:p14="http://schemas.microsoft.com/office/powerpoint/2010/main" val="24472966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Dellis</a:t>
            </a:r>
            <a:r>
              <a:rPr lang="en-US" baseline="0" dirty="0" smtClean="0"/>
              <a:t> et al. worked on reverse skyline query. </a:t>
            </a:r>
          </a:p>
          <a:p>
            <a:endParaRPr lang="en-US" baseline="0" dirty="0" smtClean="0"/>
          </a:p>
          <a:p>
            <a:r>
              <a:rPr lang="en-US" baseline="0" dirty="0" smtClean="0"/>
              <a:t>Given a hotel, they aim at finding target customers based on price and distance from customers while these numerical attributes are totally ordered.</a:t>
            </a:r>
          </a:p>
          <a:p>
            <a:endParaRPr lang="en-US" baseline="0" dirty="0" smtClean="0"/>
          </a:p>
          <a:p>
            <a:r>
              <a:rPr lang="en-US" baseline="0" dirty="0" smtClean="0"/>
              <a:t>We further consider preferences over categorical attributes such as brands and whether customers prefer suite or hotel.</a:t>
            </a:r>
          </a:p>
        </p:txBody>
      </p:sp>
    </p:spTree>
    <p:extLst>
      <p:ext uri="{BB962C8B-B14F-4D97-AF65-F5344CB8AC3E}">
        <p14:creationId xmlns:p14="http://schemas.microsoft.com/office/powerpoint/2010/main" val="222005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Upon the arrival of a new object, we aim at monitoring the “stand out” objects for each user.</a:t>
            </a:r>
          </a:p>
          <a:p>
            <a:endParaRPr lang="en-US" baseline="0" dirty="0" smtClean="0"/>
          </a:p>
          <a:p>
            <a:pPr algn="just"/>
            <a:r>
              <a:rPr lang="en-US" sz="800" dirty="0">
                <a:latin typeface="Times New Roman" pitchFamily="18" charset="0"/>
                <a:cs typeface="Times New Roman" pitchFamily="18" charset="0"/>
              </a:rPr>
              <a:t>Let’s relate this with database.</a:t>
            </a:r>
          </a:p>
          <a:p>
            <a:endParaRPr lang="en-US" baseline="0" dirty="0" smtClean="0"/>
          </a:p>
        </p:txBody>
      </p:sp>
    </p:spTree>
    <p:extLst>
      <p:ext uri="{BB962C8B-B14F-4D97-AF65-F5344CB8AC3E}">
        <p14:creationId xmlns:p14="http://schemas.microsoft.com/office/powerpoint/2010/main" val="254277160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come to our experiment.</a:t>
            </a:r>
          </a:p>
          <a:p>
            <a:endParaRPr lang="en-US" dirty="0"/>
          </a:p>
          <a:p>
            <a:r>
              <a:rPr lang="en-US" dirty="0"/>
              <a:t>Currently, there exists no publicly available dataset that captures real users’ preferences as strict partial orders. We thus simulated such partial orders using two real datasets of users’ preferences.</a:t>
            </a:r>
          </a:p>
          <a:p>
            <a:endParaRPr lang="en-US" dirty="0"/>
          </a:p>
          <a:p>
            <a:pPr defTabSz="659771">
              <a:spcAft>
                <a:spcPts val="240"/>
              </a:spcAft>
              <a:defRPr/>
            </a:pPr>
            <a:r>
              <a:rPr lang="en-US" dirty="0"/>
              <a:t>We joined Netflix dataset with the data from IMDB.</a:t>
            </a:r>
          </a:p>
          <a:p>
            <a:pPr defTabSz="659771">
              <a:spcAft>
                <a:spcPts val="240"/>
              </a:spcAft>
              <a:defRPr/>
            </a:pPr>
            <a:endParaRPr lang="en-US" dirty="0"/>
          </a:p>
          <a:p>
            <a:pPr defTabSz="659771">
              <a:spcAft>
                <a:spcPts val="240"/>
              </a:spcAft>
              <a:defRPr/>
            </a:pPr>
            <a:r>
              <a:rPr lang="en-US" dirty="0"/>
              <a:t>We collected publication records from ACM digital Library.</a:t>
            </a:r>
          </a:p>
          <a:p>
            <a:endParaRPr lang="en-US" dirty="0"/>
          </a:p>
          <a:p>
            <a:r>
              <a:rPr lang="en-US" dirty="0"/>
              <a:t>Suppose a user watched 10 movies of Tom Hanks and the average rating given by her is 4.5/5. She also watched 8 movies of Tom cruise and the average rating given by her is 4/5. We can assume that she prefers Tom Hanks to Tom Cruise. If there are two movies of these actors release simultaneously, she is more likely to watch the movie of Tom Hanks rather than Tom Cruise.</a:t>
            </a:r>
          </a:p>
        </p:txBody>
      </p:sp>
    </p:spTree>
    <p:extLst>
      <p:ext uri="{BB962C8B-B14F-4D97-AF65-F5344CB8AC3E}">
        <p14:creationId xmlns:p14="http://schemas.microsoft.com/office/powerpoint/2010/main" val="3985537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97383">
              <a:defRPr/>
            </a:pPr>
            <a:r>
              <a:rPr lang="en-US" sz="800" dirty="0">
                <a:latin typeface="Times New Roman" pitchFamily="18" charset="0"/>
                <a:cs typeface="Times New Roman" pitchFamily="18" charset="0"/>
              </a:rPr>
              <a:t>These figures compare per-tuple execution time. </a:t>
            </a:r>
          </a:p>
          <a:p>
            <a:pPr defTabSz="697383">
              <a:defRPr/>
            </a:pPr>
            <a:endParaRPr lang="en-US" sz="800" dirty="0">
              <a:latin typeface="Times New Roman" pitchFamily="18" charset="0"/>
              <a:cs typeface="Times New Roman" pitchFamily="18" charset="0"/>
            </a:endParaRPr>
          </a:p>
          <a:p>
            <a:pPr defTabSz="697383">
              <a:defRPr/>
            </a:pPr>
            <a:r>
              <a:rPr lang="en-US" sz="800" dirty="0">
                <a:latin typeface="Times New Roman" pitchFamily="18" charset="0"/>
                <a:cs typeface="Times New Roman" pitchFamily="18" charset="0"/>
              </a:rPr>
              <a:t>This red line represents Baseline. These two lines are for FilterThenVerify and FilterThenVerify upon approximation.</a:t>
            </a:r>
          </a:p>
          <a:p>
            <a:pPr defTabSz="697383">
              <a:defRPr/>
            </a:pPr>
            <a:endParaRPr lang="en-US" sz="800" dirty="0">
              <a:latin typeface="Times New Roman" pitchFamily="18" charset="0"/>
              <a:cs typeface="Times New Roman" pitchFamily="18" charset="0"/>
            </a:endParaRPr>
          </a:p>
          <a:p>
            <a:r>
              <a:rPr lang="en-US" sz="800" dirty="0">
                <a:latin typeface="Times New Roman" pitchFamily="18" charset="0"/>
                <a:cs typeface="Times New Roman" pitchFamily="18" charset="0"/>
              </a:rPr>
              <a:t>We can see that our solutions outperformed the baseline by orders of magnitude because of less number of comparisons due to filtering. </a:t>
            </a:r>
          </a:p>
          <a:p>
            <a:endParaRPr lang="en-US" sz="800" dirty="0">
              <a:latin typeface="Times New Roman" pitchFamily="18" charset="0"/>
              <a:cs typeface="Times New Roman" pitchFamily="18" charset="0"/>
            </a:endParaRPr>
          </a:p>
          <a:p>
            <a:r>
              <a:rPr lang="en-US" sz="800" dirty="0" err="1">
                <a:latin typeface="Times New Roman" pitchFamily="18" charset="0"/>
                <a:cs typeface="Times New Roman" pitchFamily="18" charset="0"/>
              </a:rPr>
              <a:t>FilterThenVerifyApprox</a:t>
            </a:r>
            <a:r>
              <a:rPr lang="en-US" sz="800" dirty="0">
                <a:latin typeface="Times New Roman" pitchFamily="18" charset="0"/>
                <a:cs typeface="Times New Roman" pitchFamily="18" charset="0"/>
              </a:rPr>
              <a:t> outperformed FilterThenVerify as approximation allows more sharing across users.</a:t>
            </a:r>
          </a:p>
          <a:p>
            <a:endParaRPr lang="en-US" dirty="0"/>
          </a:p>
        </p:txBody>
      </p:sp>
    </p:spTree>
    <p:extLst>
      <p:ext uri="{BB962C8B-B14F-4D97-AF65-F5344CB8AC3E}">
        <p14:creationId xmlns:p14="http://schemas.microsoft.com/office/powerpoint/2010/main" val="40331669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97383">
              <a:defRPr/>
            </a:pPr>
            <a:r>
              <a:rPr lang="en-US" sz="800" dirty="0">
                <a:latin typeface="Times New Roman" pitchFamily="18" charset="0"/>
                <a:cs typeface="Times New Roman" pitchFamily="18" charset="0"/>
              </a:rPr>
              <a:t>These figures compare execution time with the increase of dimensionality. </a:t>
            </a:r>
          </a:p>
          <a:p>
            <a:pPr defTabSz="697383">
              <a:defRPr/>
            </a:pPr>
            <a:endParaRPr lang="en-US" sz="800" dirty="0">
              <a:latin typeface="Times New Roman" pitchFamily="18" charset="0"/>
              <a:cs typeface="Times New Roman" pitchFamily="18" charset="0"/>
            </a:endParaRPr>
          </a:p>
          <a:p>
            <a:r>
              <a:rPr lang="en-US" sz="800" dirty="0">
                <a:latin typeface="Times New Roman" pitchFamily="18" charset="0"/>
                <a:cs typeface="Times New Roman" pitchFamily="18" charset="0"/>
              </a:rPr>
              <a:t>We can see that </a:t>
            </a:r>
            <a:r>
              <a:rPr lang="en-US" dirty="0"/>
              <a:t>the execution time of all these methods increased super-linearly by dimensionality as more attributes allow larger Pare frontiers and thereby, upon the arrival of a new object, it needs to compete with </a:t>
            </a:r>
            <a:r>
              <a:rPr lang="en-US" smtClean="0"/>
              <a:t>more existing </a:t>
            </a:r>
            <a:r>
              <a:rPr lang="en-US"/>
              <a:t>objects</a:t>
            </a:r>
            <a:r>
              <a:rPr lang="en-US" dirty="0"/>
              <a:t>.</a:t>
            </a:r>
          </a:p>
        </p:txBody>
      </p:sp>
    </p:spTree>
    <p:extLst>
      <p:ext uri="{BB962C8B-B14F-4D97-AF65-F5344CB8AC3E}">
        <p14:creationId xmlns:p14="http://schemas.microsoft.com/office/powerpoint/2010/main" val="334634881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table describes the efficacy of </a:t>
            </a:r>
            <a:r>
              <a:rPr lang="en-US" baseline="0" dirty="0" err="1" smtClean="0"/>
              <a:t>FilterThenVerifyApprox</a:t>
            </a:r>
            <a:r>
              <a:rPr lang="en-US" baseline="0" dirty="0" smtClean="0"/>
              <a:t>.</a:t>
            </a:r>
          </a:p>
          <a:p>
            <a:endParaRPr lang="en-US" baseline="0" dirty="0" smtClean="0"/>
          </a:p>
          <a:p>
            <a:r>
              <a:rPr lang="en-US" dirty="0" smtClean="0"/>
              <a:t>Here, h is the similarity score. </a:t>
            </a:r>
          </a:p>
          <a:p>
            <a:endParaRPr lang="en-US" dirty="0" smtClean="0"/>
          </a:p>
          <a:p>
            <a:r>
              <a:rPr lang="en-US" dirty="0" smtClean="0"/>
              <a:t>We observe</a:t>
            </a:r>
            <a:r>
              <a:rPr lang="en-US" baseline="0" dirty="0" smtClean="0"/>
              <a:t> that recall decreases with h. </a:t>
            </a:r>
            <a:r>
              <a:rPr lang="en-US" dirty="0"/>
              <a:t>Smaller h results in larger clusters and potentially more approximate common preference tuples for each cluster. Those approximate common preference tuples cause false negatives.</a:t>
            </a:r>
          </a:p>
          <a:p>
            <a:endParaRPr lang="en-US" dirty="0"/>
          </a:p>
          <a:p>
            <a:r>
              <a:rPr lang="en-US" dirty="0"/>
              <a:t>We can also see the that precision remains stable with h. An object o appears as a false positive if every single Pareto-optimal object that dominates o becomes a false negative. As the number of false negatives are already low, an object is very unlikely to become a false positive.</a:t>
            </a:r>
          </a:p>
        </p:txBody>
      </p:sp>
    </p:spTree>
    <p:extLst>
      <p:ext uri="{BB962C8B-B14F-4D97-AF65-F5344CB8AC3E}">
        <p14:creationId xmlns:p14="http://schemas.microsoft.com/office/powerpoint/2010/main" val="39803462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latin typeface="Times New Roman" pitchFamily="18" charset="0"/>
                <a:cs typeface="Times New Roman" pitchFamily="18" charset="0"/>
              </a:rPr>
              <a:t>Now this is our system architecture.</a:t>
            </a:r>
          </a:p>
          <a:p>
            <a:endParaRPr lang="en-US" sz="800" dirty="0">
              <a:latin typeface="Times New Roman" pitchFamily="18" charset="0"/>
              <a:cs typeface="Times New Roman" pitchFamily="18" charset="0"/>
            </a:endParaRPr>
          </a:p>
          <a:p>
            <a:pPr defTabSz="659771">
              <a:spcAft>
                <a:spcPts val="240"/>
              </a:spcAft>
              <a:defRPr/>
            </a:pPr>
            <a:r>
              <a:rPr lang="en-US" sz="800" dirty="0">
                <a:latin typeface="Times New Roman" pitchFamily="18" charset="0"/>
                <a:cs typeface="Times New Roman" pitchFamily="18" charset="0"/>
              </a:rPr>
              <a:t>We presented efficient algorithm to find target users of a given object. At the same time, we studied a novel problem of </a:t>
            </a:r>
            <a:r>
              <a:rPr lang="en-US" sz="800" dirty="0">
                <a:solidFill>
                  <a:srgbClr val="C00000"/>
                </a:solidFill>
                <a:latin typeface="Times New Roman" pitchFamily="18" charset="0"/>
                <a:cs typeface="Times New Roman" pitchFamily="18" charset="0"/>
              </a:rPr>
              <a:t>clustering strict partial orders</a:t>
            </a:r>
            <a:r>
              <a:rPr lang="en-US" sz="800" dirty="0">
                <a:latin typeface="Times New Roman" pitchFamily="18" charset="0"/>
                <a:cs typeface="Times New Roman" pitchFamily="18" charset="0"/>
              </a:rPr>
              <a:t>. </a:t>
            </a:r>
            <a:endParaRPr lang="en-US" dirty="0"/>
          </a:p>
        </p:txBody>
      </p:sp>
    </p:spTree>
    <p:extLst>
      <p:ext uri="{BB962C8B-B14F-4D97-AF65-F5344CB8AC3E}">
        <p14:creationId xmlns:p14="http://schemas.microsoft.com/office/powerpoint/2010/main" val="97790914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996646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Consider an inventory of laptops and customers' preferences on individual attributes modeled as strict partial orders. </a:t>
            </a:r>
          </a:p>
          <a:p>
            <a:endParaRPr lang="en-US" sz="800" dirty="0"/>
          </a:p>
          <a:p>
            <a:r>
              <a:rPr lang="en-US" sz="800" dirty="0"/>
              <a:t>The right table is an append-only </a:t>
            </a:r>
            <a:r>
              <a:rPr lang="en-US" sz="800"/>
              <a:t>object </a:t>
            </a:r>
            <a:r>
              <a:rPr lang="en-US" sz="800"/>
              <a:t>table. </a:t>
            </a:r>
            <a:r>
              <a:rPr lang="en-US" sz="800" dirty="0"/>
              <a:t>The left table describes the preferences of a customer c1 in terms of display, brand and CPU. The strict partial orders on these attributes together represents the customer's preferences on objects. </a:t>
            </a:r>
          </a:p>
          <a:p>
            <a:endParaRPr lang="en-US" sz="800" dirty="0"/>
          </a:p>
          <a:p>
            <a:endParaRPr lang="en-US" sz="800" dirty="0"/>
          </a:p>
        </p:txBody>
      </p:sp>
    </p:spTree>
    <p:extLst>
      <p:ext uri="{BB962C8B-B14F-4D97-AF65-F5344CB8AC3E}">
        <p14:creationId xmlns:p14="http://schemas.microsoft.com/office/powerpoint/2010/main" val="14763239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97383"/>
            <a:r>
              <a:rPr lang="en-US" sz="800" dirty="0"/>
              <a:t>Here o2 is not preferred over by any other object as its  each attribute value appears on the topmost position of the corresponding partial order. </a:t>
            </a:r>
            <a:r>
              <a:rPr lang="en-US" sz="800" dirty="0">
                <a:latin typeface="Times New Roman" pitchFamily="18" charset="0"/>
                <a:cs typeface="Times New Roman" pitchFamily="18" charset="0"/>
              </a:rPr>
              <a:t>The objects that are not preferred over by any other object are called Pareto-optimal objects or Pareto frontier. We assume those as </a:t>
            </a:r>
            <a:r>
              <a:rPr lang="en-US" sz="800" dirty="0"/>
              <a:t>“stand out” objects</a:t>
            </a:r>
            <a:r>
              <a:rPr lang="en-US" sz="800" dirty="0">
                <a:latin typeface="Times New Roman" pitchFamily="18" charset="0"/>
                <a:cs typeface="Times New Roman" pitchFamily="18" charset="0"/>
              </a:rPr>
              <a:t>. </a:t>
            </a:r>
            <a:r>
              <a:rPr lang="en-US" sz="800" dirty="0"/>
              <a:t>Therefore, o2 belongs to the Pareto frontier and considered as </a:t>
            </a:r>
            <a:r>
              <a:rPr lang="en-US" sz="800" dirty="0"/>
              <a:t>a </a:t>
            </a:r>
            <a:r>
              <a:rPr lang="en-US" sz="800" dirty="0"/>
              <a:t>“stand out” object.</a:t>
            </a:r>
          </a:p>
        </p:txBody>
      </p:sp>
    </p:spTree>
    <p:extLst>
      <p:ext uri="{BB962C8B-B14F-4D97-AF65-F5344CB8AC3E}">
        <p14:creationId xmlns:p14="http://schemas.microsoft.com/office/powerpoint/2010/main" val="11638709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Let’s compare o7 with o2. For display, c1 prefers 14 inches to 16.5 inches; for brand, c1 prefers Apple to Lenovo; for CPU, c1 prefers dual to quad core. Therefore, c1 prefers o2 to o7 and o7 doesn’t belong to the Pareto frontier.</a:t>
            </a:r>
          </a:p>
          <a:p>
            <a:endParaRPr lang="en-US" sz="800" dirty="0"/>
          </a:p>
        </p:txBody>
      </p:sp>
    </p:spTree>
    <p:extLst>
      <p:ext uri="{BB962C8B-B14F-4D97-AF65-F5344CB8AC3E}">
        <p14:creationId xmlns:p14="http://schemas.microsoft.com/office/powerpoint/2010/main" val="41299356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697383">
              <a:defRPr/>
            </a:pPr>
            <a:r>
              <a:rPr lang="en-US" sz="800" dirty="0"/>
              <a:t>Consider another customer c2. In this case, for display, c2 prefers o2. However, in terms of brand and CPU, c2 prefers o7. In other words, c2 finds them incomparable. </a:t>
            </a:r>
          </a:p>
          <a:p>
            <a:endParaRPr lang="en-US" sz="800" dirty="0"/>
          </a:p>
          <a:p>
            <a:pPr defTabSz="697383">
              <a:defRPr/>
            </a:pPr>
            <a:r>
              <a:rPr lang="en-US" sz="800" dirty="0"/>
              <a:t>If o7 is not preferred over by any other object in this table, it belongs to the Pareto frontier.</a:t>
            </a:r>
          </a:p>
          <a:p>
            <a:endParaRPr lang="en-US" sz="800" dirty="0"/>
          </a:p>
          <a:p>
            <a:endParaRPr lang="en-US" sz="800" dirty="0"/>
          </a:p>
        </p:txBody>
      </p:sp>
    </p:spTree>
    <p:extLst>
      <p:ext uri="{BB962C8B-B14F-4D97-AF65-F5344CB8AC3E}">
        <p14:creationId xmlns:p14="http://schemas.microsoft.com/office/powerpoint/2010/main" val="8551954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00" dirty="0"/>
              <a:t>Let’s come to the problem formulation.</a:t>
            </a:r>
          </a:p>
          <a:p>
            <a:endParaRPr lang="en-US" sz="800" dirty="0"/>
          </a:p>
          <a:p>
            <a:r>
              <a:rPr lang="en-US" sz="800" dirty="0"/>
              <a:t>We have a set of users’ preferences and an </a:t>
            </a:r>
            <a:r>
              <a:rPr lang="en-US" sz="800" dirty="0"/>
              <a:t>append-only </a:t>
            </a:r>
            <a:r>
              <a:rPr lang="en-US" sz="800" dirty="0"/>
              <a:t>object table described by a set of attributes.</a:t>
            </a:r>
          </a:p>
          <a:p>
            <a:endParaRPr lang="en-US" sz="800" dirty="0"/>
          </a:p>
          <a:p>
            <a:endParaRPr lang="en-US" sz="800" dirty="0"/>
          </a:p>
        </p:txBody>
      </p:sp>
    </p:spTree>
    <p:extLst>
      <p:ext uri="{BB962C8B-B14F-4D97-AF65-F5344CB8AC3E}">
        <p14:creationId xmlns:p14="http://schemas.microsoft.com/office/powerpoint/2010/main" val="856369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Non-Bullete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smtClean="0"/>
              <a:t>Click to edit Master title style</a:t>
            </a:r>
            <a:endParaRPr lang="en-US" dirty="0"/>
          </a:p>
        </p:txBody>
      </p:sp>
      <p:sp>
        <p:nvSpPr>
          <p:cNvPr id="5" name="Text Placeholder 4"/>
          <p:cNvSpPr>
            <a:spLocks noGrp="1"/>
          </p:cNvSpPr>
          <p:nvPr>
            <p:ph type="body" sz="quarter" idx="10"/>
          </p:nvPr>
        </p:nvSpPr>
        <p:spPr>
          <a:xfrm>
            <a:off x="389436" y="1085850"/>
            <a:ext cx="8363938" cy="809965"/>
          </a:xfrm>
        </p:spPr>
        <p:txBody>
          <a:bodyPr/>
          <a:lstStyle>
            <a:lvl1pPr marL="0" indent="0">
              <a:spcBef>
                <a:spcPts val="0"/>
              </a:spcBef>
              <a:spcAft>
                <a:spcPts val="675"/>
              </a:spcAft>
              <a:buNone/>
              <a:defRPr sz="3200" spc="-100" baseline="0">
                <a:latin typeface="Garamond" panose="02020404030301010803" pitchFamily="18" charset="0"/>
              </a:defRPr>
            </a:lvl1pPr>
            <a:lvl2pPr marL="0" indent="0">
              <a:spcBef>
                <a:spcPts val="0"/>
              </a:spcBef>
              <a:spcAft>
                <a:spcPts val="300"/>
              </a:spcAft>
              <a:buNone/>
              <a:defRPr sz="2000" spc="-50" baseline="0">
                <a:latin typeface="Garamond" panose="02020404030301010803" pitchFamily="18" charset="0"/>
              </a:defRPr>
            </a:lvl2pPr>
            <a:lvl3pPr marL="0" indent="0">
              <a:spcBef>
                <a:spcPts val="0"/>
              </a:spcBef>
              <a:spcAft>
                <a:spcPts val="300"/>
              </a:spcAft>
              <a:buNone/>
              <a:defRPr sz="1500"/>
            </a:lvl3pPr>
            <a:lvl4pPr marL="0" indent="0">
              <a:spcBef>
                <a:spcPts val="0"/>
              </a:spcBef>
              <a:spcAft>
                <a:spcPts val="300"/>
              </a:spcAft>
              <a:buNone/>
              <a:defRPr/>
            </a:lvl4pPr>
            <a:lvl5pPr marL="0" indent="0">
              <a:spcBef>
                <a:spcPts val="0"/>
              </a:spcBef>
              <a:spcAft>
                <a:spcPts val="300"/>
              </a:spcAft>
              <a:buNone/>
              <a:defRPr/>
            </a:lvl5pPr>
          </a:lstStyle>
          <a:p>
            <a:pPr lvl="0"/>
            <a:r>
              <a:rPr lang="en-US" dirty="0" smtClean="0"/>
              <a:t>Click to edit Master text styles</a:t>
            </a:r>
          </a:p>
          <a:p>
            <a:pPr lvl="1"/>
            <a:r>
              <a:rPr lang="en-US" dirty="0" smtClean="0"/>
              <a:t>Second level</a:t>
            </a:r>
          </a:p>
        </p:txBody>
      </p:sp>
    </p:spTree>
    <p:extLst>
      <p:ext uri="{BB962C8B-B14F-4D97-AF65-F5344CB8AC3E}">
        <p14:creationId xmlns:p14="http://schemas.microsoft.com/office/powerpoint/2010/main" val="411715367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64797"/>
          </a:xfrm>
        </p:spPr>
        <p:txBody>
          <a:bodyPr/>
          <a:lstStyle/>
          <a:p>
            <a:r>
              <a:rPr lang="en-US" dirty="0" smtClean="0"/>
              <a:t>Click to edit Master title style</a:t>
            </a:r>
            <a:endParaRPr lang="en-US" dirty="0"/>
          </a:p>
        </p:txBody>
      </p:sp>
      <p:sp>
        <p:nvSpPr>
          <p:cNvPr id="5" name="Text Placeholder 4"/>
          <p:cNvSpPr>
            <a:spLocks noGrp="1"/>
          </p:cNvSpPr>
          <p:nvPr>
            <p:ph type="body" sz="quarter" idx="10"/>
          </p:nvPr>
        </p:nvSpPr>
        <p:spPr>
          <a:xfrm>
            <a:off x="389436" y="1085850"/>
            <a:ext cx="8363938" cy="1932837"/>
          </a:xfrm>
          <a:ln>
            <a:solidFill>
              <a:schemeClr val="accent1"/>
            </a:solidFill>
          </a:ln>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222937342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389436" y="1085850"/>
            <a:ext cx="8363938" cy="1932837"/>
          </a:xfrm>
        </p:spPr>
        <p:txBody>
          <a:bodyPr/>
          <a:lstStyle>
            <a:lvl1pPr>
              <a:lnSpc>
                <a:spcPct val="90000"/>
              </a:lnSpc>
              <a:defRPr/>
            </a:lvl1pPr>
            <a:lvl2pPr>
              <a:lnSpc>
                <a:spcPct val="90000"/>
              </a:lnSpc>
              <a:defRPr/>
            </a:lvl2pPr>
            <a:lvl3pPr>
              <a:lnSpc>
                <a:spcPct val="90000"/>
              </a:lnSpc>
              <a:defRPr/>
            </a:lvl3pPr>
            <a:lvl4pPr>
              <a:lnSpc>
                <a:spcPct val="90000"/>
              </a:lnSpc>
              <a:defRPr/>
            </a:lvl4pPr>
            <a:lvl5pPr>
              <a:lnSpc>
                <a:spcPct val="90000"/>
              </a:lnSpc>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itle 4"/>
          <p:cNvSpPr>
            <a:spLocks noGrp="1"/>
          </p:cNvSpPr>
          <p:nvPr>
            <p:ph type="title"/>
          </p:nvPr>
        </p:nvSpPr>
        <p:spPr/>
        <p:txBody>
          <a:bodyPr/>
          <a:lstStyle/>
          <a:p>
            <a:r>
              <a:rPr lang="en-US" dirty="0" smtClean="0"/>
              <a:t>Click to edit Master title style</a:t>
            </a:r>
            <a:endParaRPr lang="en-US" dirty="0"/>
          </a:p>
        </p:txBody>
      </p:sp>
    </p:spTree>
    <p:extLst>
      <p:ext uri="{BB962C8B-B14F-4D97-AF65-F5344CB8AC3E}">
        <p14:creationId xmlns:p14="http://schemas.microsoft.com/office/powerpoint/2010/main" val="23502416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664797"/>
          </a:xfrm>
          <a:prstGeom prst="rect">
            <a:avLst/>
          </a:prstGeom>
        </p:spPr>
        <p:txBody>
          <a:bodyPr vert="horz" wrap="square" lIns="0" tIns="0" rIns="0" bIns="0" rtlCol="0" anchor="t">
            <a:sp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389437" y="1085851"/>
            <a:ext cx="8363937" cy="1966692"/>
          </a:xfrm>
          <a:prstGeom prst="rect">
            <a:avLst/>
          </a:prstGeom>
        </p:spPr>
        <p:txBody>
          <a:bodyPr vert="horz" wrap="square" lIns="0" tIns="0" rIns="0" bIns="0" rtlCol="0">
            <a:sp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1669786927"/>
      </p:ext>
    </p:extLst>
  </p:cSld>
  <p:clrMap bg1="lt1" tx1="dk1" bg2="lt2" tx2="dk2" accent1="accent1" accent2="accent2" accent3="accent3" accent4="accent4" accent5="accent5" accent6="accent6" hlink="hlink" folHlink="folHlink"/>
  <p:sldLayoutIdLst>
    <p:sldLayoutId id="2147483744" r:id="rId1"/>
    <p:sldLayoutId id="2147483735" r:id="rId2"/>
    <p:sldLayoutId id="2147483736" r:id="rId3"/>
  </p:sldLayoutIdLst>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hf hdr="0" ftr="0" dt="0"/>
  <p:txStyles>
    <p:titleStyle>
      <a:lvl1pPr algn="l" defTabSz="686047" rtl="0" eaLnBrk="1" latinLnBrk="0" hangingPunct="1">
        <a:lnSpc>
          <a:spcPct val="90000"/>
        </a:lnSpc>
        <a:spcBef>
          <a:spcPct val="0"/>
        </a:spcBef>
        <a:buNone/>
        <a:defRPr lang="en-US" sz="4800" b="0" kern="1200" cap="none" spc="-100" baseline="0" dirty="0" smtClean="0">
          <a:ln w="3175">
            <a:noFill/>
          </a:ln>
          <a:solidFill>
            <a:schemeClr val="accent5">
              <a:lumMod val="75000"/>
            </a:schemeClr>
          </a:solidFill>
          <a:effectLst/>
          <a:latin typeface="Garamond" panose="02020404030301010803" pitchFamily="18" charset="0"/>
          <a:ea typeface="+mn-ea"/>
          <a:cs typeface="Arial" charset="0"/>
        </a:defRPr>
      </a:lvl1pPr>
    </p:titleStyle>
    <p:body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BFBFB"/>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89436" y="171450"/>
            <a:ext cx="8363938" cy="498598"/>
          </a:xfrm>
          <a:prstGeom prst="rect">
            <a:avLst/>
          </a:prstGeom>
        </p:spPr>
        <p:txBody>
          <a:bodyPr vert="horz" wrap="square" lIns="0" tIns="0" rIns="0" bIns="0" rtlCol="0" anchor="t">
            <a:spAutoFit/>
          </a:bodyPr>
          <a:lstStyle/>
          <a:p>
            <a:r>
              <a:rPr lang="en-US" smtClean="0"/>
              <a:t>Click to edit Master title style</a:t>
            </a:r>
            <a:endParaRPr lang="en-US" dirty="0"/>
          </a:p>
        </p:txBody>
      </p:sp>
      <p:sp>
        <p:nvSpPr>
          <p:cNvPr id="3" name="Text Placeholder 2"/>
          <p:cNvSpPr>
            <a:spLocks noGrp="1"/>
          </p:cNvSpPr>
          <p:nvPr>
            <p:ph type="body" idx="1"/>
          </p:nvPr>
        </p:nvSpPr>
        <p:spPr>
          <a:xfrm>
            <a:off x="389437" y="1085851"/>
            <a:ext cx="8363937" cy="1449628"/>
          </a:xfrm>
          <a:prstGeom prst="rect">
            <a:avLst/>
          </a:prstGeom>
        </p:spPr>
        <p:txBody>
          <a:bodyPr vert="horz" wrap="square" lIns="0" tIns="0" rIns="0" bIns="0" rtlCol="0">
            <a:sp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pic>
        <p:nvPicPr>
          <p:cNvPr id="5" name="Picture 2" descr="C:\Users\chengkai\AppData\Local\Temp\Rar$DRa0.306\UTA_A-logo_Sml_2c-rgb.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147748" y="4486518"/>
            <a:ext cx="925009" cy="613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8764304"/>
      </p:ext>
    </p:extLst>
  </p:cSld>
  <p:clrMap bg1="lt1" tx1="dk1" bg2="lt2" tx2="dk2" accent1="accent1" accent2="accent2" accent3="accent3" accent4="accent4" accent5="accent5" accent6="accent6" hlink="hlink" folHlink="folHlink"/>
  <p:transition>
    <p:fade/>
  </p:transition>
  <p:timing>
    <p:tnLst>
      <p:par>
        <p:cTn id="1" dur="indefinite" restart="never" nodeType="tmRoot"/>
      </p:par>
    </p:tnLst>
  </p:timing>
  <p:hf sldNum="0" hdr="0" ftr="0" dt="0"/>
  <p:txStyles>
    <p:titleStyle>
      <a:lvl1pPr algn="l" defTabSz="514535" rtl="0" eaLnBrk="1" latinLnBrk="0" hangingPunct="1">
        <a:lnSpc>
          <a:spcPct val="90000"/>
        </a:lnSpc>
        <a:spcBef>
          <a:spcPct val="0"/>
        </a:spcBef>
        <a:buNone/>
        <a:defRPr lang="en-US" sz="3600" b="0" kern="1200" cap="none" spc="-75"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p:titleStyle>
    <p:bodyStyle>
      <a:lvl1pPr marL="194745" indent="-194745" algn="l" defTabSz="514535" rtl="0" eaLnBrk="1" latinLnBrk="0" hangingPunct="1">
        <a:lnSpc>
          <a:spcPct val="90000"/>
        </a:lnSpc>
        <a:spcBef>
          <a:spcPct val="20000"/>
        </a:spcBef>
        <a:buSzPct val="90000"/>
        <a:buFont typeface="Arial" pitchFamily="34" charset="0"/>
        <a:buChar char="•"/>
        <a:defRPr sz="24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1pPr>
      <a:lvl2pPr marL="354651" indent="-159905" algn="l" defTabSz="514535" rtl="0" eaLnBrk="1" latinLnBrk="0" hangingPunct="1">
        <a:lnSpc>
          <a:spcPct val="90000"/>
        </a:lnSpc>
        <a:spcBef>
          <a:spcPct val="20000"/>
        </a:spcBef>
        <a:buSzPct val="90000"/>
        <a:buFont typeface="Arial" pitchFamily="34" charset="0"/>
        <a:buChar char="•"/>
        <a:tabLst>
          <a:tab pos="354651" algn="l"/>
        </a:tabLst>
        <a:defRPr sz="21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2pPr>
      <a:lvl3pPr marL="514556" indent="-159905" algn="l" defTabSz="514535" rtl="0" eaLnBrk="1" latinLnBrk="0" hangingPunct="1">
        <a:lnSpc>
          <a:spcPct val="90000"/>
        </a:lnSpc>
        <a:spcBef>
          <a:spcPct val="20000"/>
        </a:spcBef>
        <a:buSzPct val="90000"/>
        <a:buFont typeface="Arial" pitchFamily="34" charset="0"/>
        <a:buChar char="•"/>
        <a:defRPr sz="180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3pPr>
      <a:lvl4pPr marL="834367" indent="-125960" algn="l" defTabSz="514535" rtl="0" eaLnBrk="1" latinLnBrk="0" hangingPunct="1">
        <a:lnSpc>
          <a:spcPct val="90000"/>
        </a:lnSpc>
        <a:spcBef>
          <a:spcPct val="20000"/>
        </a:spcBef>
        <a:buSzPct val="90000"/>
        <a:buFont typeface="Arial" pitchFamily="34" charset="0"/>
        <a:buChar char="•"/>
        <a:tabLst>
          <a:tab pos="514556" algn="l"/>
        </a:tabLst>
        <a:defRPr sz="135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4pPr>
      <a:lvl5pPr marL="963899" indent="-129533" algn="l" defTabSz="514535" rtl="0" eaLnBrk="1" latinLnBrk="0" hangingPunct="1">
        <a:lnSpc>
          <a:spcPct val="90000"/>
        </a:lnSpc>
        <a:spcBef>
          <a:spcPct val="20000"/>
        </a:spcBef>
        <a:buSzPct val="90000"/>
        <a:buFont typeface="Arial" pitchFamily="34" charset="0"/>
        <a:buChar char="•"/>
        <a:defRPr sz="1350" kern="1200">
          <a:gradFill flip="none" rotWithShape="1">
            <a:gsLst>
              <a:gs pos="0">
                <a:schemeClr val="tx1">
                  <a:lumMod val="65000"/>
                  <a:lumOff val="35000"/>
                </a:schemeClr>
              </a:gs>
              <a:gs pos="86000">
                <a:schemeClr val="tx1">
                  <a:lumMod val="75000"/>
                  <a:lumOff val="25000"/>
                </a:schemeClr>
              </a:gs>
            </a:gsLst>
            <a:path path="circle">
              <a:fillToRect r="100000" b="100000"/>
            </a:path>
            <a:tileRect l="-100000" t="-100000"/>
          </a:gradFill>
          <a:latin typeface="+mn-lt"/>
          <a:ea typeface="+mn-ea"/>
          <a:cs typeface="+mn-cs"/>
        </a:defRPr>
      </a:lvl5pPr>
      <a:lvl6pPr marL="1414972" indent="-128634" algn="l" defTabSz="514535" rtl="0" eaLnBrk="1" latinLnBrk="0" hangingPunct="1">
        <a:spcBef>
          <a:spcPct val="20000"/>
        </a:spcBef>
        <a:buFont typeface="Arial" pitchFamily="34" charset="0"/>
        <a:buChar char="•"/>
        <a:defRPr sz="1125" kern="1200">
          <a:solidFill>
            <a:schemeClr val="tx1"/>
          </a:solidFill>
          <a:latin typeface="+mn-lt"/>
          <a:ea typeface="+mn-ea"/>
          <a:cs typeface="+mn-cs"/>
        </a:defRPr>
      </a:lvl6pPr>
      <a:lvl7pPr marL="1672239" indent="-128634" algn="l" defTabSz="514535" rtl="0" eaLnBrk="1" latinLnBrk="0" hangingPunct="1">
        <a:spcBef>
          <a:spcPct val="20000"/>
        </a:spcBef>
        <a:buFont typeface="Arial" pitchFamily="34" charset="0"/>
        <a:buChar char="•"/>
        <a:defRPr sz="1125" kern="1200">
          <a:solidFill>
            <a:schemeClr val="tx1"/>
          </a:solidFill>
          <a:latin typeface="+mn-lt"/>
          <a:ea typeface="+mn-ea"/>
          <a:cs typeface="+mn-cs"/>
        </a:defRPr>
      </a:lvl7pPr>
      <a:lvl8pPr marL="1929507" indent="-128634" algn="l" defTabSz="514535" rtl="0" eaLnBrk="1" latinLnBrk="0" hangingPunct="1">
        <a:spcBef>
          <a:spcPct val="20000"/>
        </a:spcBef>
        <a:buFont typeface="Arial" pitchFamily="34" charset="0"/>
        <a:buChar char="•"/>
        <a:defRPr sz="1125" kern="1200">
          <a:solidFill>
            <a:schemeClr val="tx1"/>
          </a:solidFill>
          <a:latin typeface="+mn-lt"/>
          <a:ea typeface="+mn-ea"/>
          <a:cs typeface="+mn-cs"/>
        </a:defRPr>
      </a:lvl8pPr>
      <a:lvl9pPr marL="2186775" indent="-128634" algn="l" defTabSz="514535" rtl="0" eaLnBrk="1" latinLnBrk="0" hangingPunct="1">
        <a:spcBef>
          <a:spcPct val="20000"/>
        </a:spcBef>
        <a:buFont typeface="Arial" pitchFamily="34" charset="0"/>
        <a:buChar char="•"/>
        <a:defRPr sz="1125" kern="1200">
          <a:solidFill>
            <a:schemeClr val="tx1"/>
          </a:solidFill>
          <a:latin typeface="+mn-lt"/>
          <a:ea typeface="+mn-ea"/>
          <a:cs typeface="+mn-cs"/>
        </a:defRPr>
      </a:lvl9pPr>
    </p:bodyStyle>
    <p:otherStyle>
      <a:defPPr>
        <a:defRPr lang="en-US"/>
      </a:defPPr>
      <a:lvl1pPr marL="0" algn="l" defTabSz="514535" rtl="0" eaLnBrk="1" latinLnBrk="0" hangingPunct="1">
        <a:defRPr sz="1050" kern="1200">
          <a:solidFill>
            <a:schemeClr val="tx1"/>
          </a:solidFill>
          <a:latin typeface="+mn-lt"/>
          <a:ea typeface="+mn-ea"/>
          <a:cs typeface="+mn-cs"/>
        </a:defRPr>
      </a:lvl1pPr>
      <a:lvl2pPr marL="257268" algn="l" defTabSz="514535" rtl="0" eaLnBrk="1" latinLnBrk="0" hangingPunct="1">
        <a:defRPr sz="1050" kern="1200">
          <a:solidFill>
            <a:schemeClr val="tx1"/>
          </a:solidFill>
          <a:latin typeface="+mn-lt"/>
          <a:ea typeface="+mn-ea"/>
          <a:cs typeface="+mn-cs"/>
        </a:defRPr>
      </a:lvl2pPr>
      <a:lvl3pPr marL="514535" algn="l" defTabSz="514535" rtl="0" eaLnBrk="1" latinLnBrk="0" hangingPunct="1">
        <a:defRPr sz="1050" kern="1200">
          <a:solidFill>
            <a:schemeClr val="tx1"/>
          </a:solidFill>
          <a:latin typeface="+mn-lt"/>
          <a:ea typeface="+mn-ea"/>
          <a:cs typeface="+mn-cs"/>
        </a:defRPr>
      </a:lvl3pPr>
      <a:lvl4pPr marL="771803" algn="l" defTabSz="514535" rtl="0" eaLnBrk="1" latinLnBrk="0" hangingPunct="1">
        <a:defRPr sz="1050" kern="1200">
          <a:solidFill>
            <a:schemeClr val="tx1"/>
          </a:solidFill>
          <a:latin typeface="+mn-lt"/>
          <a:ea typeface="+mn-ea"/>
          <a:cs typeface="+mn-cs"/>
        </a:defRPr>
      </a:lvl4pPr>
      <a:lvl5pPr marL="1029071" algn="l" defTabSz="514535" rtl="0" eaLnBrk="1" latinLnBrk="0" hangingPunct="1">
        <a:defRPr sz="1050" kern="1200">
          <a:solidFill>
            <a:schemeClr val="tx1"/>
          </a:solidFill>
          <a:latin typeface="+mn-lt"/>
          <a:ea typeface="+mn-ea"/>
          <a:cs typeface="+mn-cs"/>
        </a:defRPr>
      </a:lvl5pPr>
      <a:lvl6pPr marL="1286339" algn="l" defTabSz="514535" rtl="0" eaLnBrk="1" latinLnBrk="0" hangingPunct="1">
        <a:defRPr sz="1050" kern="1200">
          <a:solidFill>
            <a:schemeClr val="tx1"/>
          </a:solidFill>
          <a:latin typeface="+mn-lt"/>
          <a:ea typeface="+mn-ea"/>
          <a:cs typeface="+mn-cs"/>
        </a:defRPr>
      </a:lvl6pPr>
      <a:lvl7pPr marL="1543605" algn="l" defTabSz="514535" rtl="0" eaLnBrk="1" latinLnBrk="0" hangingPunct="1">
        <a:defRPr sz="1050" kern="1200">
          <a:solidFill>
            <a:schemeClr val="tx1"/>
          </a:solidFill>
          <a:latin typeface="+mn-lt"/>
          <a:ea typeface="+mn-ea"/>
          <a:cs typeface="+mn-cs"/>
        </a:defRPr>
      </a:lvl7pPr>
      <a:lvl8pPr marL="1800873" algn="l" defTabSz="514535" rtl="0" eaLnBrk="1" latinLnBrk="0" hangingPunct="1">
        <a:defRPr sz="1050" kern="1200">
          <a:solidFill>
            <a:schemeClr val="tx1"/>
          </a:solidFill>
          <a:latin typeface="+mn-lt"/>
          <a:ea typeface="+mn-ea"/>
          <a:cs typeface="+mn-cs"/>
        </a:defRPr>
      </a:lvl8pPr>
      <a:lvl9pPr marL="2058141" algn="l" defTabSz="514535" rtl="0" eaLnBrk="1" latinLnBrk="0" hangingPunct="1">
        <a:defRPr sz="10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0.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jp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0.png"/><Relationship Id="rId4" Type="http://schemas.openxmlformats.org/officeDocument/2006/relationships/image" Target="../media/image21.png"/><Relationship Id="rId9" Type="http://schemas.openxmlformats.org/officeDocument/2006/relationships/image" Target="../media/image19.png"/></Relationships>
</file>

<file path=ppt/slides/_rels/slide1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6.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0.png"/><Relationship Id="rId4" Type="http://schemas.openxmlformats.org/officeDocument/2006/relationships/image" Target="../media/image21.png"/><Relationship Id="rId9" Type="http://schemas.openxmlformats.org/officeDocument/2006/relationships/image" Target="../media/image19.png"/></Relationships>
</file>

<file path=ppt/slides/_rels/slide16.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16.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 Id="rId6" Type="http://schemas.openxmlformats.org/officeDocument/2006/relationships/image" Target="../media/image23.png"/><Relationship Id="rId11" Type="http://schemas.openxmlformats.org/officeDocument/2006/relationships/image" Target="../media/image19.png"/><Relationship Id="rId5" Type="http://schemas.openxmlformats.org/officeDocument/2006/relationships/image" Target="../media/image22.png"/><Relationship Id="rId10" Type="http://schemas.openxmlformats.org/officeDocument/2006/relationships/image" Target="../media/image20.png"/><Relationship Id="rId4" Type="http://schemas.openxmlformats.org/officeDocument/2006/relationships/image" Target="../media/image21.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8.png"/><Relationship Id="rId10" Type="http://schemas.openxmlformats.org/officeDocument/2006/relationships/image" Target="../media/image19.png"/><Relationship Id="rId4" Type="http://schemas.openxmlformats.org/officeDocument/2006/relationships/image" Target="../media/image25.png"/><Relationship Id="rId9"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3.xml"/><Relationship Id="rId6" Type="http://schemas.openxmlformats.org/officeDocument/2006/relationships/image" Target="../media/image180.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0.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3.xml"/><Relationship Id="rId5" Type="http://schemas.openxmlformats.org/officeDocument/2006/relationships/image" Target="../media/image27.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32.png"/><Relationship Id="rId3" Type="http://schemas.openxmlformats.org/officeDocument/2006/relationships/image" Target="../media/image3.png"/><Relationship Id="rId7"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16.png"/><Relationship Id="rId15" Type="http://schemas.openxmlformats.org/officeDocument/2006/relationships/image" Target="../media/image20.png"/><Relationship Id="rId10" Type="http://schemas.openxmlformats.org/officeDocument/2006/relationships/image" Target="../media/image18.png"/><Relationship Id="rId4" Type="http://schemas.openxmlformats.org/officeDocument/2006/relationships/image" Target="../media/image4.png"/><Relationship Id="rId9" Type="http://schemas.openxmlformats.org/officeDocument/2006/relationships/image" Target="../media/image24.png"/><Relationship Id="rId14" Type="http://schemas.openxmlformats.org/officeDocument/2006/relationships/image" Target="../media/image19.png"/></Relationships>
</file>

<file path=ppt/slides/_rels/slide31.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3.png"/><Relationship Id="rId7" Type="http://schemas.openxmlformats.org/officeDocument/2006/relationships/image" Target="../media/image22.png"/><Relationship Id="rId12" Type="http://schemas.openxmlformats.org/officeDocument/2006/relationships/image" Target="../media/image20.png"/><Relationship Id="rId2" Type="http://schemas.openxmlformats.org/officeDocument/2006/relationships/notesSlide" Target="../notesSlides/notesSlide31.xml"/><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19.png"/><Relationship Id="rId5" Type="http://schemas.openxmlformats.org/officeDocument/2006/relationships/image" Target="../media/image16.png"/><Relationship Id="rId10" Type="http://schemas.openxmlformats.org/officeDocument/2006/relationships/image" Target="../media/image18.png"/><Relationship Id="rId4" Type="http://schemas.openxmlformats.org/officeDocument/2006/relationships/image" Target="../media/image4.png"/><Relationship Id="rId9" Type="http://schemas.openxmlformats.org/officeDocument/2006/relationships/image" Target="../media/image24.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3.xml"/><Relationship Id="rId5" Type="http://schemas.openxmlformats.org/officeDocument/2006/relationships/image" Target="../media/image30.jpg"/><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6.png"/><Relationship Id="rId2" Type="http://schemas.openxmlformats.org/officeDocument/2006/relationships/notesSlide" Target="../notesSlides/notesSlide34.xml"/><Relationship Id="rId1" Type="http://schemas.openxmlformats.org/officeDocument/2006/relationships/slideLayout" Target="../slideLayouts/slideLayout3.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8" Type="http://schemas.openxmlformats.org/officeDocument/2006/relationships/image" Target="../media/image230.png"/><Relationship Id="rId3" Type="http://schemas.openxmlformats.org/officeDocument/2006/relationships/image" Target="../media/image3.png"/><Relationship Id="rId7" Type="http://schemas.openxmlformats.org/officeDocument/2006/relationships/image" Target="../media/image220.png"/><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image" Target="../media/image240.png"/><Relationship Id="rId10" Type="http://schemas.openxmlformats.org/officeDocument/2006/relationships/image" Target="../media/image39.png"/><Relationship Id="rId4" Type="http://schemas.openxmlformats.org/officeDocument/2006/relationships/image" Target="../media/image4.png"/><Relationship Id="rId9" Type="http://schemas.openxmlformats.org/officeDocument/2006/relationships/image" Target="../media/image250.png"/></Relationships>
</file>

<file path=ppt/slides/_rels/slide36.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png"/><Relationship Id="rId7" Type="http://schemas.openxmlformats.org/officeDocument/2006/relationships/image" Target="../media/image34.png"/><Relationship Id="rId2" Type="http://schemas.openxmlformats.org/officeDocument/2006/relationships/notesSlide" Target="../notesSlides/notesSlide36.xml"/><Relationship Id="rId1" Type="http://schemas.openxmlformats.org/officeDocument/2006/relationships/slideLayout" Target="../slideLayouts/slideLayout3.xml"/><Relationship Id="rId6" Type="http://schemas.openxmlformats.org/officeDocument/2006/relationships/image" Target="../media/image33.png"/><Relationship Id="rId5" Type="http://schemas.openxmlformats.org/officeDocument/2006/relationships/image" Target="../media/image31.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6.jpg"/><Relationship Id="rId4" Type="http://schemas.openxmlformats.org/officeDocument/2006/relationships/image" Target="../media/image4.png"/></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40.png"/><Relationship Id="rId2" Type="http://schemas.openxmlformats.org/officeDocument/2006/relationships/notesSlide" Target="../notesSlides/notesSlide41.xml"/><Relationship Id="rId1" Type="http://schemas.openxmlformats.org/officeDocument/2006/relationships/slideLayout" Target="../slideLayouts/slideLayout3.xml"/><Relationship Id="rId6" Type="http://schemas.openxmlformats.org/officeDocument/2006/relationships/image" Target="../media/image39.jpg"/><Relationship Id="rId5" Type="http://schemas.openxmlformats.org/officeDocument/2006/relationships/image" Target="../media/image38.jpg"/><Relationship Id="rId4" Type="http://schemas.openxmlformats.org/officeDocument/2006/relationships/image" Target="../media/image4.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3.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3.xml"/><Relationship Id="rId5" Type="http://schemas.openxmlformats.org/officeDocument/2006/relationships/image" Target="../media/image26.png"/><Relationship Id="rId4" Type="http://schemas.openxmlformats.org/officeDocument/2006/relationships/image" Target="../media/image4.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p:cNvSpPr>
            <a:spLocks noGrp="1"/>
          </p:cNvSpPr>
          <p:nvPr>
            <p:ph type="sldNum" sz="quarter" idx="4294967295"/>
          </p:nvPr>
        </p:nvSpPr>
        <p:spPr>
          <a:xfrm>
            <a:off x="0" y="4852293"/>
            <a:ext cx="2133600" cy="274637"/>
          </a:xfrm>
          <a:prstGeom prst="rect">
            <a:avLst/>
          </a:prstGeom>
        </p:spPr>
        <p:txBody>
          <a:bodyPr/>
          <a:lstStyle/>
          <a:p>
            <a:fld id="{30DB7900-D72E-4025-AF90-97BD6DF59E7D}" type="slidenum">
              <a:rPr lang="en-US" smtClean="0"/>
              <a:pPr/>
              <a:t>1</a:t>
            </a:fld>
            <a:endParaRPr lang="en-US" dirty="0"/>
          </a:p>
        </p:txBody>
      </p:sp>
      <p:sp>
        <p:nvSpPr>
          <p:cNvPr id="15" name="Title 1"/>
          <p:cNvSpPr>
            <a:spLocks noGrp="1"/>
          </p:cNvSpPr>
          <p:nvPr>
            <p:ph type="title"/>
          </p:nvPr>
        </p:nvSpPr>
        <p:spPr>
          <a:xfrm>
            <a:off x="160835" y="171450"/>
            <a:ext cx="8877153" cy="1495794"/>
          </a:xfrm>
        </p:spPr>
        <p:txBody>
          <a:bodyPr/>
          <a:lstStyle/>
          <a:p>
            <a:pPr algn="ctr"/>
            <a:r>
              <a:rPr lang="en-US" sz="3600" b="1" dirty="0" smtClean="0">
                <a:solidFill>
                  <a:srgbClr val="0064B1"/>
                </a:solidFill>
              </a:rPr>
              <a:t/>
            </a:r>
            <a:br>
              <a:rPr lang="en-US" sz="3600" b="1" dirty="0" smtClean="0">
                <a:solidFill>
                  <a:srgbClr val="0064B1"/>
                </a:solidFill>
              </a:rPr>
            </a:br>
            <a:r>
              <a:rPr lang="en-US" sz="3600" b="1" dirty="0" smtClean="0">
                <a:solidFill>
                  <a:srgbClr val="0064B1"/>
                </a:solidFill>
              </a:rPr>
              <a:t>Continuous Monitoring of Pareto Frontiers over Partially Ordered Attributes for Many Users</a:t>
            </a:r>
            <a:endParaRPr lang="en-US" sz="3600" b="1" dirty="0">
              <a:solidFill>
                <a:srgbClr val="0064B1"/>
              </a:solidFill>
            </a:endParaRPr>
          </a:p>
        </p:txBody>
      </p:sp>
      <p:sp>
        <p:nvSpPr>
          <p:cNvPr id="16" name="Text Placeholder 2"/>
          <p:cNvSpPr>
            <a:spLocks noGrp="1"/>
          </p:cNvSpPr>
          <p:nvPr>
            <p:ph type="body" sz="quarter" idx="10"/>
          </p:nvPr>
        </p:nvSpPr>
        <p:spPr>
          <a:xfrm>
            <a:off x="389435" y="1558834"/>
            <a:ext cx="8432831" cy="2469394"/>
          </a:xfrm>
        </p:spPr>
        <p:txBody>
          <a:bodyPr/>
          <a:lstStyle/>
          <a:p>
            <a:pPr algn="ctr">
              <a:spcAft>
                <a:spcPts val="0"/>
              </a:spcAft>
            </a:pPr>
            <a:endParaRPr lang="en-US" sz="2800" dirty="0" smtClean="0">
              <a:solidFill>
                <a:schemeClr val="tx1"/>
              </a:solidFill>
              <a:latin typeface="Garamond" panose="02020404030301010803" pitchFamily="18" charset="0"/>
            </a:endParaRPr>
          </a:p>
          <a:p>
            <a:pPr algn="ctr">
              <a:spcAft>
                <a:spcPts val="0"/>
              </a:spcAft>
            </a:pPr>
            <a:r>
              <a:rPr lang="en-US" sz="3000" dirty="0" smtClean="0">
                <a:solidFill>
                  <a:schemeClr val="tx1"/>
                </a:solidFill>
              </a:rPr>
              <a:t>Afroza Sultana and Chengkai Li</a:t>
            </a:r>
          </a:p>
          <a:p>
            <a:pPr algn="ctr">
              <a:spcAft>
                <a:spcPts val="0"/>
              </a:spcAft>
            </a:pPr>
            <a:r>
              <a:rPr lang="en-US" sz="3000" i="1" dirty="0" smtClean="0">
                <a:solidFill>
                  <a:schemeClr val="tx1"/>
                </a:solidFill>
              </a:rPr>
              <a:t>Innovative Database and Information Systems Research Lab</a:t>
            </a:r>
          </a:p>
          <a:p>
            <a:pPr algn="ctr">
              <a:spcAft>
                <a:spcPts val="0"/>
              </a:spcAft>
            </a:pPr>
            <a:r>
              <a:rPr lang="en-US" sz="3000" i="1" dirty="0" smtClean="0">
                <a:solidFill>
                  <a:schemeClr val="tx1"/>
                </a:solidFill>
              </a:rPr>
              <a:t>The University of Texas at Arlington</a:t>
            </a:r>
          </a:p>
          <a:p>
            <a:pPr algn="ctr">
              <a:spcAft>
                <a:spcPts val="0"/>
              </a:spcAft>
            </a:pPr>
            <a:endParaRPr lang="en-US" sz="3000" dirty="0" smtClean="0">
              <a:solidFill>
                <a:schemeClr val="tx1"/>
              </a:solidFill>
            </a:endParaRPr>
          </a:p>
          <a:p>
            <a:pPr algn="ctr">
              <a:spcAft>
                <a:spcPts val="0"/>
              </a:spcAft>
            </a:pPr>
            <a:r>
              <a:rPr lang="en-US" sz="3000" dirty="0" smtClean="0">
                <a:solidFill>
                  <a:srgbClr val="005A9E"/>
                </a:solidFill>
                <a:latin typeface="Garamond" charset="0"/>
                <a:ea typeface="Garamond" charset="0"/>
                <a:cs typeface="Garamond" charset="0"/>
              </a:rPr>
              <a:t>EDBT 2018, Vienna, Austria</a:t>
            </a:r>
            <a:endParaRPr lang="en-US" sz="3000" dirty="0" smtClean="0">
              <a:solidFill>
                <a:srgbClr val="005A9E"/>
              </a:solidFill>
            </a:endParaRPr>
          </a:p>
        </p:txBody>
      </p:sp>
      <p:pic>
        <p:nvPicPr>
          <p:cNvPr id="2" name="Picture 1"/>
          <p:cNvPicPr>
            <a:picLocks noChangeAspect="1"/>
          </p:cNvPicPr>
          <p:nvPr/>
        </p:nvPicPr>
        <p:blipFill>
          <a:blip r:embed="rId3"/>
          <a:stretch>
            <a:fillRect/>
          </a:stretch>
        </p:blipFill>
        <p:spPr>
          <a:xfrm>
            <a:off x="6728980" y="4208267"/>
            <a:ext cx="2416973" cy="1172277"/>
          </a:xfrm>
          <a:prstGeom prst="rect">
            <a:avLst/>
          </a:prstGeom>
        </p:spPr>
      </p:pic>
    </p:spTree>
    <p:extLst>
      <p:ext uri="{BB962C8B-B14F-4D97-AF65-F5344CB8AC3E}">
        <p14:creationId xmlns:p14="http://schemas.microsoft.com/office/powerpoint/2010/main" val="200417070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389911"/>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310175"/>
            <a:ext cx="3362768" cy="2683987"/>
          </a:xfrm>
          <a:prstGeom prst="rect">
            <a:avLst/>
          </a:prstGeom>
        </p:spPr>
      </p:pic>
      <p:sp>
        <p:nvSpPr>
          <p:cNvPr id="8" name="Text Placeholder 2"/>
          <p:cNvSpPr txBox="1">
            <a:spLocks/>
          </p:cNvSpPr>
          <p:nvPr/>
        </p:nvSpPr>
        <p:spPr>
          <a:xfrm>
            <a:off x="41478249" y="36542311"/>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462575"/>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Problem Formulation</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2061125"/>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10</a:t>
            </a:fld>
            <a:endParaRPr lang="en-US" dirty="0"/>
          </a:p>
        </p:txBody>
      </p:sp>
      <p:sp>
        <p:nvSpPr>
          <p:cNvPr id="17" name="Title 1"/>
          <p:cNvSpPr txBox="1">
            <a:spLocks/>
          </p:cNvSpPr>
          <p:nvPr/>
        </p:nvSpPr>
        <p:spPr>
          <a:xfrm>
            <a:off x="5809552" y="3326451"/>
            <a:ext cx="315767" cy="1038746"/>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500" i="1" dirty="0" smtClean="0">
                <a:solidFill>
                  <a:srgbClr val="000000"/>
                </a:solidFill>
                <a:latin typeface="Times New Roman" panose="02020603050405020304" pitchFamily="18" charset="0"/>
                <a:cs typeface="Times New Roman" panose="02020603050405020304" pitchFamily="18" charset="0"/>
              </a:rPr>
              <a:t>c</a:t>
            </a:r>
            <a:r>
              <a:rPr sz="2500" i="1" baseline="-25000" dirty="0" smtClean="0">
                <a:solidFill>
                  <a:srgbClr val="000000"/>
                </a:solidFill>
                <a:latin typeface="Times New Roman" panose="02020603050405020304" pitchFamily="18" charset="0"/>
                <a:cs typeface="Times New Roman" panose="02020603050405020304" pitchFamily="18" charset="0"/>
              </a:rPr>
              <a:t>1</a:t>
            </a:r>
            <a:endParaRPr lang="en-US" sz="2500" i="1" dirty="0">
              <a:solidFill>
                <a:srgbClr val="000000"/>
              </a:solidFill>
              <a:latin typeface="Times New Roman" panose="02020603050405020304" pitchFamily="18" charset="0"/>
              <a:cs typeface="Times New Roman" panose="02020603050405020304" pitchFamily="18" charset="0"/>
            </a:endParaRPr>
          </a:p>
          <a:p>
            <a:pPr algn="just"/>
            <a:endParaRPr lang="en-US" sz="2500" i="1" dirty="0" smtClean="0">
              <a:solidFill>
                <a:srgbClr val="000000"/>
              </a:solidFill>
              <a:latin typeface="Times New Roman" panose="02020603050405020304" pitchFamily="18" charset="0"/>
              <a:cs typeface="Times New Roman" panose="02020603050405020304" pitchFamily="18" charset="0"/>
            </a:endParaRPr>
          </a:p>
          <a:p>
            <a:pPr algn="just"/>
            <a:r>
              <a:rPr lang="en-US" sz="2500" i="1" dirty="0" smtClean="0">
                <a:solidFill>
                  <a:srgbClr val="000000"/>
                </a:solidFill>
                <a:latin typeface="Times New Roman" panose="02020603050405020304" pitchFamily="18" charset="0"/>
                <a:cs typeface="Times New Roman" panose="02020603050405020304" pitchFamily="18" charset="0"/>
              </a:rPr>
              <a:t>c</a:t>
            </a:r>
            <a:r>
              <a:rPr lang="en-US" sz="2500" i="1" baseline="-25000" dirty="0" smtClean="0">
                <a:solidFill>
                  <a:srgbClr val="000000"/>
                </a:solidFill>
                <a:latin typeface="Times New Roman" panose="02020603050405020304" pitchFamily="18" charset="0"/>
                <a:cs typeface="Times New Roman" panose="02020603050405020304" pitchFamily="18" charset="0"/>
              </a:rPr>
              <a:t>2</a:t>
            </a:r>
            <a:endParaRPr sz="2500" i="1" baseline="-25000" dirty="0">
              <a:solidFill>
                <a:srgbClr val="000000"/>
              </a:solidFill>
              <a:latin typeface="Times New Roman" panose="02020603050405020304" pitchFamily="18" charset="0"/>
              <a:cs typeface="Times New Roman" panose="02020603050405020304" pitchFamily="18" charset="0"/>
            </a:endParaRPr>
          </a:p>
        </p:txBody>
      </p:sp>
      <p:sp>
        <p:nvSpPr>
          <p:cNvPr id="20" name="Title 1"/>
          <p:cNvSpPr txBox="1">
            <a:spLocks/>
          </p:cNvSpPr>
          <p:nvPr/>
        </p:nvSpPr>
        <p:spPr>
          <a:xfrm>
            <a:off x="8186152" y="3326451"/>
            <a:ext cx="315767" cy="1038746"/>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500" i="1" dirty="0" smtClean="0">
                <a:solidFill>
                  <a:srgbClr val="000000"/>
                </a:solidFill>
                <a:latin typeface="Times New Roman" panose="02020603050405020304" pitchFamily="18" charset="0"/>
                <a:cs typeface="Times New Roman" panose="02020603050405020304" pitchFamily="18" charset="0"/>
              </a:rPr>
              <a:t>o</a:t>
            </a:r>
            <a:r>
              <a:rPr sz="2500" i="1" baseline="-25000" dirty="0" smtClean="0">
                <a:solidFill>
                  <a:srgbClr val="000000"/>
                </a:solidFill>
                <a:latin typeface="Times New Roman" panose="02020603050405020304" pitchFamily="18" charset="0"/>
                <a:cs typeface="Times New Roman" panose="02020603050405020304" pitchFamily="18" charset="0"/>
              </a:rPr>
              <a:t>2</a:t>
            </a:r>
            <a:endParaRPr lang="en-US" sz="2500" i="1" dirty="0">
              <a:solidFill>
                <a:srgbClr val="000000"/>
              </a:solidFill>
              <a:latin typeface="Times New Roman" panose="02020603050405020304" pitchFamily="18" charset="0"/>
              <a:cs typeface="Times New Roman" panose="02020603050405020304" pitchFamily="18" charset="0"/>
            </a:endParaRPr>
          </a:p>
          <a:p>
            <a:pPr algn="just"/>
            <a:endParaRPr lang="en-US" sz="2500" i="1" dirty="0" smtClean="0">
              <a:solidFill>
                <a:srgbClr val="000000"/>
              </a:solidFill>
              <a:latin typeface="Times New Roman" panose="02020603050405020304" pitchFamily="18" charset="0"/>
              <a:cs typeface="Times New Roman" panose="02020603050405020304" pitchFamily="18" charset="0"/>
            </a:endParaRPr>
          </a:p>
          <a:p>
            <a:pPr algn="just"/>
            <a:r>
              <a:rPr lang="en-US" sz="2500" i="1" dirty="0" smtClean="0">
                <a:solidFill>
                  <a:srgbClr val="000000"/>
                </a:solidFill>
                <a:latin typeface="Times New Roman" panose="02020603050405020304" pitchFamily="18" charset="0"/>
                <a:cs typeface="Times New Roman" panose="02020603050405020304" pitchFamily="18" charset="0"/>
              </a:rPr>
              <a:t>o</a:t>
            </a:r>
            <a:r>
              <a:rPr lang="en-US" sz="2500" i="1" baseline="-25000" dirty="0" smtClean="0">
                <a:solidFill>
                  <a:srgbClr val="000000"/>
                </a:solidFill>
                <a:latin typeface="Times New Roman" panose="02020603050405020304" pitchFamily="18" charset="0"/>
                <a:cs typeface="Times New Roman" panose="02020603050405020304" pitchFamily="18" charset="0"/>
              </a:rPr>
              <a:t>7</a:t>
            </a:r>
            <a:endParaRPr sz="2500" i="1" baseline="-25000" dirty="0">
              <a:solidFill>
                <a:srgbClr val="000000"/>
              </a:solidFill>
              <a:latin typeface="Times New Roman" panose="02020603050405020304" pitchFamily="18" charset="0"/>
              <a:cs typeface="Times New Roman" panose="02020603050405020304" pitchFamily="18" charset="0"/>
            </a:endParaRPr>
          </a:p>
        </p:txBody>
      </p:sp>
      <p:cxnSp>
        <p:nvCxnSpPr>
          <p:cNvPr id="23" name="Straight Connector 22"/>
          <p:cNvCxnSpPr/>
          <p:nvPr/>
        </p:nvCxnSpPr>
        <p:spPr>
          <a:xfrm>
            <a:off x="6125319" y="4224445"/>
            <a:ext cx="2028522" cy="0"/>
          </a:xfrm>
          <a:prstGeom prst="line">
            <a:avLst/>
          </a:prstGeom>
          <a:ln w="38100">
            <a:solidFill>
              <a:srgbClr val="0064B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125319" y="3527759"/>
            <a:ext cx="2028522" cy="0"/>
          </a:xfrm>
          <a:prstGeom prst="line">
            <a:avLst/>
          </a:prstGeom>
          <a:ln w="38100">
            <a:solidFill>
              <a:srgbClr val="0064B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flipV="1">
            <a:off x="6125319" y="3527760"/>
            <a:ext cx="2028522" cy="696685"/>
          </a:xfrm>
          <a:prstGeom prst="line">
            <a:avLst/>
          </a:prstGeom>
          <a:ln w="38100">
            <a:solidFill>
              <a:srgbClr val="0064B1"/>
            </a:solidFill>
          </a:ln>
        </p:spPr>
        <p:style>
          <a:lnRef idx="1">
            <a:schemeClr val="accent1"/>
          </a:lnRef>
          <a:fillRef idx="0">
            <a:schemeClr val="accent1"/>
          </a:fillRef>
          <a:effectRef idx="0">
            <a:schemeClr val="accent1"/>
          </a:effectRef>
          <a:fontRef idx="minor">
            <a:schemeClr val="tx1"/>
          </a:fontRef>
        </p:style>
      </p:cxnSp>
      <p:sp>
        <p:nvSpPr>
          <p:cNvPr id="31" name="Title 1"/>
          <p:cNvSpPr txBox="1">
            <a:spLocks/>
          </p:cNvSpPr>
          <p:nvPr/>
        </p:nvSpPr>
        <p:spPr>
          <a:xfrm>
            <a:off x="5469258" y="3024091"/>
            <a:ext cx="1404338" cy="581698"/>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sz="2100" dirty="0" smtClean="0">
                <a:solidFill>
                  <a:srgbClr val="000000"/>
                </a:solidFill>
                <a:latin typeface="Garamond" panose="02020404030301010803" pitchFamily="18" charset="0"/>
                <a:cs typeface="Times New Roman" pitchFamily="18" charset="0"/>
              </a:rPr>
              <a:t>Target users </a:t>
            </a:r>
            <a:endParaRPr lang="en-US" sz="2400" i="1" baseline="-25000" dirty="0">
              <a:solidFill>
                <a:srgbClr val="000000"/>
              </a:solidFill>
              <a:latin typeface="Times New Roman" panose="02020603050405020304" pitchFamily="18" charset="0"/>
              <a:cs typeface="Times New Roman" panose="02020603050405020304" pitchFamily="18" charset="0"/>
            </a:endParaRPr>
          </a:p>
          <a:p>
            <a:pPr algn="just"/>
            <a:endParaRPr sz="2100" dirty="0">
              <a:solidFill>
                <a:srgbClr val="000000"/>
              </a:solidFill>
              <a:latin typeface="Garamond" panose="02020404030301010803" pitchFamily="18" charset="0"/>
              <a:cs typeface="Times New Roman" pitchFamily="18" charset="0"/>
            </a:endParaRPr>
          </a:p>
        </p:txBody>
      </p:sp>
      <p:sp>
        <p:nvSpPr>
          <p:cNvPr id="32" name="Title 1"/>
          <p:cNvSpPr txBox="1">
            <a:spLocks/>
          </p:cNvSpPr>
          <p:nvPr/>
        </p:nvSpPr>
        <p:spPr>
          <a:xfrm>
            <a:off x="7326248" y="3028812"/>
            <a:ext cx="2112521" cy="341632"/>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sz="2100" dirty="0" smtClean="0">
                <a:solidFill>
                  <a:srgbClr val="000000"/>
                </a:solidFill>
                <a:latin typeface="Garamond" panose="02020404030301010803" pitchFamily="18" charset="0"/>
                <a:cs typeface="Times New Roman" pitchFamily="18" charset="0"/>
              </a:rPr>
              <a:t>Pareto frontier </a:t>
            </a:r>
            <a:r>
              <a:rPr lang="en-US" sz="2400" dirty="0" smtClean="0">
                <a:solidFill>
                  <a:srgbClr val="000000"/>
                </a:solidFill>
                <a:latin typeface="Monotype Corsiva" panose="03010101010201010101" pitchFamily="66" charset="0"/>
                <a:cs typeface="Times New Roman" pitchFamily="18" charset="0"/>
              </a:rPr>
              <a:t>P</a:t>
            </a:r>
            <a:r>
              <a:rPr lang="en-US" sz="2400" i="1" baseline="-25000" dirty="0" smtClean="0">
                <a:solidFill>
                  <a:srgbClr val="000000"/>
                </a:solidFill>
                <a:latin typeface="Times New Roman" panose="02020603050405020304" pitchFamily="18" charset="0"/>
                <a:cs typeface="Times New Roman" panose="02020603050405020304" pitchFamily="18" charset="0"/>
              </a:rPr>
              <a:t>c</a:t>
            </a:r>
            <a:endParaRPr sz="2100" dirty="0">
              <a:solidFill>
                <a:srgbClr val="000000"/>
              </a:solidFill>
              <a:latin typeface="Garamond" panose="02020404030301010803" pitchFamily="18" charset="0"/>
              <a:cs typeface="Times New Roman" pitchFamily="18" charset="0"/>
            </a:endParaRPr>
          </a:p>
        </p:txBody>
      </p:sp>
      <p:graphicFrame>
        <p:nvGraphicFramePr>
          <p:cNvPr id="21" name="Table 20"/>
          <p:cNvGraphicFramePr>
            <a:graphicFrameLocks noGrp="1"/>
          </p:cNvGraphicFramePr>
          <p:nvPr>
            <p:extLst>
              <p:ext uri="{D42A27DB-BD31-4B8C-83A1-F6EECF244321}">
                <p14:modId xmlns:p14="http://schemas.microsoft.com/office/powerpoint/2010/main" val="328632682"/>
              </p:ext>
            </p:extLst>
          </p:nvPr>
        </p:nvGraphicFramePr>
        <p:xfrm>
          <a:off x="5582095" y="1195196"/>
          <a:ext cx="2667590" cy="1534326"/>
        </p:xfrm>
        <a:graphic>
          <a:graphicData uri="http://schemas.openxmlformats.org/drawingml/2006/table">
            <a:tbl>
              <a:tblPr firstRow="1" bandRow="1">
                <a:tableStyleId>{5940675A-B579-460E-94D1-54222C63F5DA}</a:tableStyleId>
              </a:tblPr>
              <a:tblGrid>
                <a:gridCol w="481245">
                  <a:extLst>
                    <a:ext uri="{9D8B030D-6E8A-4147-A177-3AD203B41FA5}">
                      <a16:colId xmlns:a16="http://schemas.microsoft.com/office/drawing/2014/main" val="20000"/>
                    </a:ext>
                  </a:extLst>
                </a:gridCol>
                <a:gridCol w="682775">
                  <a:extLst>
                    <a:ext uri="{9D8B030D-6E8A-4147-A177-3AD203B41FA5}">
                      <a16:colId xmlns:a16="http://schemas.microsoft.com/office/drawing/2014/main" val="20001"/>
                    </a:ext>
                  </a:extLst>
                </a:gridCol>
                <a:gridCol w="858974">
                  <a:extLst>
                    <a:ext uri="{9D8B030D-6E8A-4147-A177-3AD203B41FA5}">
                      <a16:colId xmlns:a16="http://schemas.microsoft.com/office/drawing/2014/main" val="20002"/>
                    </a:ext>
                  </a:extLst>
                </a:gridCol>
                <a:gridCol w="644596">
                  <a:extLst>
                    <a:ext uri="{9D8B030D-6E8A-4147-A177-3AD203B41FA5}">
                      <a16:colId xmlns:a16="http://schemas.microsoft.com/office/drawing/2014/main" val="20003"/>
                    </a:ext>
                  </a:extLst>
                </a:gridCol>
              </a:tblGrid>
              <a:tr h="406566">
                <a:tc>
                  <a:txBody>
                    <a:bodyPr/>
                    <a:lstStyle/>
                    <a:p>
                      <a:pPr algn="ct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display</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brand</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CPU</a:t>
                      </a:r>
                      <a:endParaRPr lang="en-US" sz="14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237803">
                <a:tc>
                  <a:txBody>
                    <a:bodyPr/>
                    <a:lstStyle/>
                    <a:p>
                      <a:pPr algn="ctr"/>
                      <a:r>
                        <a:rPr lang="en-US" sz="1400" i="1" dirty="0" smtClean="0">
                          <a:latin typeface="Times New Roman" panose="02020603050405020304" pitchFamily="18" charset="0"/>
                          <a:cs typeface="Times New Roman" panose="02020603050405020304" pitchFamily="18" charset="0"/>
                        </a:rPr>
                        <a:t>o</a:t>
                      </a:r>
                      <a:r>
                        <a:rPr lang="en-US" sz="1400" i="1" baseline="-25000" dirty="0" smtClean="0">
                          <a:latin typeface="Times New Roman" panose="02020603050405020304" pitchFamily="18" charset="0"/>
                          <a:cs typeface="Times New Roman" panose="02020603050405020304" pitchFamily="18" charset="0"/>
                        </a:rPr>
                        <a:t>1</a:t>
                      </a:r>
                      <a:endParaRPr lang="en-US" sz="1400" i="1" baseline="-25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latin typeface="Times New Roman" panose="02020603050405020304" pitchFamily="18" charset="0"/>
                          <a:cs typeface="Times New Roman" panose="02020603050405020304" pitchFamily="18" charset="0"/>
                        </a:rPr>
                        <a:t>12</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Apple</a:t>
                      </a:r>
                      <a:endParaRPr lang="en-US" sz="1400" i="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single</a:t>
                      </a:r>
                      <a:endParaRPr lang="en-US" sz="1400" i="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1400" i="1" baseline="-25000"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p>
                  </a:txBody>
                  <a:tcPr marL="68580" marR="68580" marT="34290" marB="34290"/>
                </a:tc>
                <a:tc>
                  <a:txBody>
                    <a:bodyPr/>
                    <a:lstStyle/>
                    <a:p>
                      <a:pPr algn="ctr"/>
                      <a:r>
                        <a:rPr lang="en-US" sz="1400"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a:t>
                      </a:r>
                      <a:endParaRPr lang="en-US" sz="1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Apple</a:t>
                      </a:r>
                      <a:endParaRPr lang="en-US" sz="1400" i="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dual</a:t>
                      </a:r>
                      <a:endParaRPr lang="en-US" sz="1400" i="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r h="237803">
                <a:tc>
                  <a:txBody>
                    <a:bodyPr/>
                    <a:lstStyle/>
                    <a:p>
                      <a:pPr algn="ctr"/>
                      <a:r>
                        <a:rPr lang="en-US" sz="1400" i="1" dirty="0" smtClean="0">
                          <a:latin typeface="Times New Roman" panose="02020603050405020304" pitchFamily="18" charset="0"/>
                          <a:cs typeface="Times New Roman" panose="02020603050405020304" pitchFamily="18" charset="0"/>
                        </a:rPr>
                        <a:t>…</a:t>
                      </a:r>
                      <a:endParaRPr lang="en-US" sz="1400" i="1" baseline="-25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t>
                      </a:r>
                      <a:endParaRPr lang="en-US" sz="1400" i="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t>
                      </a:r>
                      <a:endParaRPr lang="en-US" sz="1400" i="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3"/>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latin typeface="Times New Roman" panose="02020603050405020304" pitchFamily="18" charset="0"/>
                          <a:cs typeface="Times New Roman" panose="02020603050405020304" pitchFamily="18" charset="0"/>
                        </a:rPr>
                        <a:t>o</a:t>
                      </a:r>
                      <a:r>
                        <a:rPr lang="en-US" sz="1400" i="1" baseline="-25000" dirty="0" smtClean="0">
                          <a:solidFill>
                            <a:schemeClr val="tx1"/>
                          </a:solidFill>
                          <a:latin typeface="Times New Roman" panose="02020603050405020304" pitchFamily="18" charset="0"/>
                          <a:cs typeface="Times New Roman" panose="02020603050405020304" pitchFamily="18" charset="0"/>
                        </a:rPr>
                        <a:t>7</a:t>
                      </a:r>
                    </a:p>
                  </a:txBody>
                  <a:tcPr marL="68580" marR="68580" marT="34290" marB="34290">
                    <a:solidFill>
                      <a:schemeClr val="bg1">
                        <a:lumMod val="75000"/>
                      </a:schemeClr>
                    </a:solidFill>
                  </a:tcPr>
                </a:tc>
                <a:tc>
                  <a:txBody>
                    <a:bodyPr/>
                    <a:lstStyle/>
                    <a:p>
                      <a:pPr algn="ctr"/>
                      <a:r>
                        <a:rPr lang="en-US" sz="1400" dirty="0" smtClean="0">
                          <a:solidFill>
                            <a:schemeClr val="tx1"/>
                          </a:solidFill>
                          <a:latin typeface="Times New Roman" panose="02020603050405020304" pitchFamily="18" charset="0"/>
                          <a:cs typeface="Times New Roman" panose="02020603050405020304" pitchFamily="18" charset="0"/>
                        </a:rPr>
                        <a:t>16.5</a:t>
                      </a:r>
                      <a:endParaRPr lang="en-US" sz="1400" dirty="0">
                        <a:solidFill>
                          <a:schemeClr val="tx1"/>
                        </a:solidFill>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latin typeface="Times New Roman" panose="02020603050405020304" pitchFamily="18" charset="0"/>
                          <a:cs typeface="Times New Roman" panose="02020603050405020304" pitchFamily="18" charset="0"/>
                        </a:rPr>
                        <a:t>Lenovo</a:t>
                      </a:r>
                      <a:endParaRPr lang="en-US" sz="1400" i="1" dirty="0">
                        <a:solidFill>
                          <a:schemeClr val="tx1"/>
                        </a:solidFill>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latin typeface="Times New Roman" panose="02020603050405020304" pitchFamily="18" charset="0"/>
                          <a:cs typeface="Times New Roman" panose="02020603050405020304" pitchFamily="18" charset="0"/>
                        </a:rPr>
                        <a:t>quad</a:t>
                      </a:r>
                      <a:endParaRPr lang="en-US" sz="1400" i="1" dirty="0">
                        <a:solidFill>
                          <a:schemeClr val="tx1"/>
                        </a:solidFill>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extLst>
                  <a:ext uri="{0D108BD9-81ED-4DB2-BD59-A6C34878D82A}">
                    <a16:rowId xmlns:a16="http://schemas.microsoft.com/office/drawing/2014/main" val="10015"/>
                  </a:ext>
                </a:extLst>
              </a:tr>
            </a:tbl>
          </a:graphicData>
        </a:graphic>
      </p:graphicFrame>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758" y="1195196"/>
            <a:ext cx="4749090" cy="1643697"/>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758" y="1190837"/>
            <a:ext cx="4749090" cy="3004527"/>
          </a:xfrm>
          <a:prstGeom prst="rect">
            <a:avLst/>
          </a:prstGeom>
        </p:spPr>
      </p:pic>
      <p:sp>
        <p:nvSpPr>
          <p:cNvPr id="27" name="Rectangle 26"/>
          <p:cNvSpPr/>
          <p:nvPr/>
        </p:nvSpPr>
        <p:spPr bwMode="auto">
          <a:xfrm>
            <a:off x="1344622" y="2856252"/>
            <a:ext cx="503193" cy="141514"/>
          </a:xfrm>
          <a:prstGeom prst="rect">
            <a:avLst/>
          </a:prstGeom>
          <a:solidFill>
            <a:srgbClr val="0064B1">
              <a:alpha val="0"/>
            </a:srgb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p:cNvSpPr/>
          <p:nvPr/>
        </p:nvSpPr>
        <p:spPr bwMode="auto">
          <a:xfrm>
            <a:off x="2329072" y="3214992"/>
            <a:ext cx="503193" cy="141514"/>
          </a:xfrm>
          <a:prstGeom prst="rect">
            <a:avLst/>
          </a:prstGeom>
          <a:solidFill>
            <a:srgbClr val="0064B1">
              <a:alpha val="0"/>
            </a:srgb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Rectangle 29"/>
          <p:cNvSpPr/>
          <p:nvPr/>
        </p:nvSpPr>
        <p:spPr bwMode="auto">
          <a:xfrm>
            <a:off x="4321146" y="3575342"/>
            <a:ext cx="503193" cy="141514"/>
          </a:xfrm>
          <a:prstGeom prst="rect">
            <a:avLst/>
          </a:prstGeom>
          <a:solidFill>
            <a:srgbClr val="0064B1">
              <a:alpha val="0"/>
            </a:srgb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33" name="Straight Connector 32"/>
          <p:cNvCxnSpPr>
            <a:stCxn id="27" idx="3"/>
            <a:endCxn id="29" idx="1"/>
          </p:cNvCxnSpPr>
          <p:nvPr/>
        </p:nvCxnSpPr>
        <p:spPr>
          <a:xfrm>
            <a:off x="1847815" y="2927009"/>
            <a:ext cx="481257" cy="35874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29" idx="3"/>
            <a:endCxn id="30" idx="1"/>
          </p:cNvCxnSpPr>
          <p:nvPr/>
        </p:nvCxnSpPr>
        <p:spPr>
          <a:xfrm>
            <a:off x="2832265" y="3285749"/>
            <a:ext cx="1488881" cy="36035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35" name="Rectangle 34"/>
          <p:cNvSpPr/>
          <p:nvPr/>
        </p:nvSpPr>
        <p:spPr bwMode="auto">
          <a:xfrm>
            <a:off x="1667353" y="3233009"/>
            <a:ext cx="503193" cy="141514"/>
          </a:xfrm>
          <a:prstGeom prst="rect">
            <a:avLst/>
          </a:prstGeom>
          <a:solidFill>
            <a:srgbClr val="0064B1">
              <a:alpha val="0"/>
            </a:srgbClr>
          </a:solidFill>
          <a:ln w="22225">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6" name="Rectangle 35"/>
          <p:cNvSpPr/>
          <p:nvPr/>
        </p:nvSpPr>
        <p:spPr bwMode="auto">
          <a:xfrm>
            <a:off x="2723810" y="2845928"/>
            <a:ext cx="503193" cy="141514"/>
          </a:xfrm>
          <a:prstGeom prst="rect">
            <a:avLst/>
          </a:prstGeom>
          <a:solidFill>
            <a:srgbClr val="0064B1">
              <a:alpha val="0"/>
            </a:srgbClr>
          </a:solidFill>
          <a:ln w="22225">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p:cNvSpPr/>
          <p:nvPr/>
        </p:nvSpPr>
        <p:spPr bwMode="auto">
          <a:xfrm>
            <a:off x="4392741" y="2845928"/>
            <a:ext cx="503193" cy="141514"/>
          </a:xfrm>
          <a:prstGeom prst="rect">
            <a:avLst/>
          </a:prstGeom>
          <a:solidFill>
            <a:srgbClr val="0064B1">
              <a:alpha val="0"/>
            </a:srgbClr>
          </a:solidFill>
          <a:ln w="22225">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38" name="Straight Connector 37"/>
          <p:cNvCxnSpPr>
            <a:stCxn id="35" idx="3"/>
            <a:endCxn id="36" idx="1"/>
          </p:cNvCxnSpPr>
          <p:nvPr/>
        </p:nvCxnSpPr>
        <p:spPr>
          <a:xfrm flipV="1">
            <a:off x="2170546" y="2916685"/>
            <a:ext cx="553264" cy="387081"/>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6" idx="3"/>
            <a:endCxn id="37" idx="1"/>
          </p:cNvCxnSpPr>
          <p:nvPr/>
        </p:nvCxnSpPr>
        <p:spPr>
          <a:xfrm>
            <a:off x="3227003" y="2916685"/>
            <a:ext cx="1165738" cy="0"/>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0" name="Rectangle 39"/>
          <p:cNvSpPr/>
          <p:nvPr/>
        </p:nvSpPr>
        <p:spPr bwMode="auto">
          <a:xfrm>
            <a:off x="1390920" y="1491343"/>
            <a:ext cx="503193" cy="141514"/>
          </a:xfrm>
          <a:prstGeom prst="rect">
            <a:avLst/>
          </a:prstGeom>
          <a:solidFill>
            <a:srgbClr val="0064B1">
              <a:alpha val="0"/>
            </a:srgb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1" name="Rectangle 40"/>
          <p:cNvSpPr/>
          <p:nvPr/>
        </p:nvSpPr>
        <p:spPr bwMode="auto">
          <a:xfrm>
            <a:off x="2860056" y="1491343"/>
            <a:ext cx="503193" cy="141514"/>
          </a:xfrm>
          <a:prstGeom prst="rect">
            <a:avLst/>
          </a:prstGeom>
          <a:solidFill>
            <a:srgbClr val="0064B1">
              <a:alpha val="0"/>
            </a:srgb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2" name="Rectangle 41"/>
          <p:cNvSpPr/>
          <p:nvPr/>
        </p:nvSpPr>
        <p:spPr bwMode="auto">
          <a:xfrm>
            <a:off x="4402267" y="1875927"/>
            <a:ext cx="503193" cy="141514"/>
          </a:xfrm>
          <a:prstGeom prst="rect">
            <a:avLst/>
          </a:prstGeom>
          <a:solidFill>
            <a:srgbClr val="0064B1">
              <a:alpha val="0"/>
            </a:srgb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43" name="Straight Connector 42"/>
          <p:cNvCxnSpPr>
            <a:stCxn id="40" idx="3"/>
            <a:endCxn id="41" idx="1"/>
          </p:cNvCxnSpPr>
          <p:nvPr/>
        </p:nvCxnSpPr>
        <p:spPr>
          <a:xfrm>
            <a:off x="1894113" y="1562100"/>
            <a:ext cx="965943"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endCxn id="42" idx="1"/>
          </p:cNvCxnSpPr>
          <p:nvPr/>
        </p:nvCxnSpPr>
        <p:spPr>
          <a:xfrm>
            <a:off x="3363249" y="1562100"/>
            <a:ext cx="1039018" cy="384584"/>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bwMode="auto">
          <a:xfrm>
            <a:off x="1045608" y="2234994"/>
            <a:ext cx="503193" cy="141514"/>
          </a:xfrm>
          <a:prstGeom prst="rect">
            <a:avLst/>
          </a:prstGeom>
          <a:solidFill>
            <a:srgbClr val="0064B1">
              <a:alpha val="0"/>
            </a:srgbClr>
          </a:solidFill>
          <a:ln w="22225">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6" name="Rectangle 45"/>
          <p:cNvSpPr/>
          <p:nvPr/>
        </p:nvSpPr>
        <p:spPr bwMode="auto">
          <a:xfrm>
            <a:off x="2789651" y="1859327"/>
            <a:ext cx="503193" cy="141514"/>
          </a:xfrm>
          <a:prstGeom prst="rect">
            <a:avLst/>
          </a:prstGeom>
          <a:solidFill>
            <a:srgbClr val="0064B1">
              <a:alpha val="0"/>
            </a:srgbClr>
          </a:solidFill>
          <a:ln w="22225">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p:cNvSpPr/>
          <p:nvPr/>
        </p:nvSpPr>
        <p:spPr bwMode="auto">
          <a:xfrm>
            <a:off x="4691866" y="2228271"/>
            <a:ext cx="503193" cy="141514"/>
          </a:xfrm>
          <a:prstGeom prst="rect">
            <a:avLst/>
          </a:prstGeom>
          <a:solidFill>
            <a:srgbClr val="0064B1">
              <a:alpha val="0"/>
            </a:srgbClr>
          </a:solidFill>
          <a:ln w="22225">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48" name="Straight Connector 47"/>
          <p:cNvCxnSpPr>
            <a:endCxn id="46" idx="1"/>
          </p:cNvCxnSpPr>
          <p:nvPr/>
        </p:nvCxnSpPr>
        <p:spPr>
          <a:xfrm flipV="1">
            <a:off x="1548801" y="1930084"/>
            <a:ext cx="1240850" cy="307299"/>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endCxn id="47" idx="1"/>
          </p:cNvCxnSpPr>
          <p:nvPr/>
        </p:nvCxnSpPr>
        <p:spPr>
          <a:xfrm>
            <a:off x="3292844" y="1998416"/>
            <a:ext cx="1399022" cy="300612"/>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6635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4248" y="171450"/>
            <a:ext cx="8363938" cy="1336200"/>
          </a:xfrm>
        </p:spPr>
        <p:txBody>
          <a:bodyPr/>
          <a:lstStyle/>
          <a:p>
            <a:r>
              <a:rPr lang="en-US" dirty="0" smtClean="0"/>
              <a:t>Problem Formulation; Continuous Object Dissemination</a:t>
            </a:r>
            <a:endParaRPr lang="en-US" dirty="0"/>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11</a:t>
            </a:fld>
            <a:endParaRPr lang="en-US" dirty="0"/>
          </a:p>
        </p:txBody>
      </p:sp>
      <p:sp>
        <p:nvSpPr>
          <p:cNvPr id="15" name="Right Arrow 14"/>
          <p:cNvSpPr/>
          <p:nvPr/>
        </p:nvSpPr>
        <p:spPr bwMode="auto">
          <a:xfrm rot="5400000">
            <a:off x="3872529" y="3559737"/>
            <a:ext cx="730946" cy="484632"/>
          </a:xfrm>
          <a:prstGeom prst="rightArrow">
            <a:avLst/>
          </a:prstGeom>
          <a:solidFill>
            <a:srgbClr val="0064B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rgbClr val="FF8A00"/>
              </a:solidFill>
              <a:ea typeface="Segoe UI" pitchFamily="34" charset="0"/>
              <a:cs typeface="Segoe UI" pitchFamily="34" charset="0"/>
            </a:endParaRPr>
          </a:p>
        </p:txBody>
      </p:sp>
      <p:sp>
        <p:nvSpPr>
          <p:cNvPr id="16" name="Rectangle 15"/>
          <p:cNvSpPr/>
          <p:nvPr/>
        </p:nvSpPr>
        <p:spPr bwMode="auto">
          <a:xfrm>
            <a:off x="4062818" y="4232322"/>
            <a:ext cx="417500" cy="478899"/>
          </a:xfrm>
          <a:prstGeom prst="rect">
            <a:avLst/>
          </a:prstGeom>
          <a:solidFill>
            <a:srgbClr val="0064B1">
              <a:alpha val="0"/>
            </a:srgbClr>
          </a:solidFill>
          <a:ln w="22225">
            <a:solidFill>
              <a:srgbClr val="0064B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just">
              <a:lnSpc>
                <a:spcPct val="90000"/>
              </a:lnSpc>
              <a:spcBef>
                <a:spcPct val="0"/>
              </a:spcBef>
              <a:tabLst>
                <a:tab pos="6400800" algn="l"/>
              </a:tabLst>
            </a:pPr>
            <a:r>
              <a:rPr lang="en-US" sz="2500" i="1" spc="-100" dirty="0" smtClean="0">
                <a:ln w="3175">
                  <a:noFill/>
                </a:ln>
                <a:solidFill>
                  <a:srgbClr val="0064B1"/>
                </a:solidFill>
                <a:latin typeface="Times New Roman" panose="02020603050405020304" pitchFamily="18" charset="0"/>
                <a:cs typeface="Times New Roman" panose="02020603050405020304" pitchFamily="18" charset="0"/>
              </a:rPr>
              <a:t>c</a:t>
            </a:r>
            <a:r>
              <a:rPr lang="en-US" sz="2500" i="1" spc="-100" baseline="-25000" dirty="0" smtClean="0">
                <a:ln w="3175">
                  <a:noFill/>
                </a:ln>
                <a:solidFill>
                  <a:srgbClr val="0064B1"/>
                </a:solidFill>
                <a:latin typeface="Times New Roman" panose="02020603050405020304" pitchFamily="18" charset="0"/>
                <a:cs typeface="Times New Roman" panose="02020603050405020304" pitchFamily="18" charset="0"/>
              </a:rPr>
              <a:t>2</a:t>
            </a:r>
            <a:endParaRPr lang="en-US" sz="2500" i="1" spc="-100" baseline="-25000" dirty="0">
              <a:ln w="3175">
                <a:noFill/>
              </a:ln>
              <a:solidFill>
                <a:srgbClr val="0064B1"/>
              </a:solidFill>
              <a:latin typeface="Times New Roman" panose="02020603050405020304" pitchFamily="18" charset="0"/>
              <a:cs typeface="Times New Roman" panose="02020603050405020304" pitchFamily="18" charset="0"/>
            </a:endParaRPr>
          </a:p>
        </p:txBody>
      </p:sp>
      <p:sp>
        <p:nvSpPr>
          <p:cNvPr id="17" name="Title 1"/>
          <p:cNvSpPr txBox="1">
            <a:spLocks/>
          </p:cNvSpPr>
          <p:nvPr/>
        </p:nvSpPr>
        <p:spPr>
          <a:xfrm>
            <a:off x="1010766" y="3448372"/>
            <a:ext cx="2984920" cy="501035"/>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sz="1800" dirty="0">
                <a:solidFill>
                  <a:srgbClr val="000000"/>
                </a:solidFill>
                <a:latin typeface="Garamond" panose="02020404030301010803" pitchFamily="18" charset="0"/>
                <a:cs typeface="Times New Roman" pitchFamily="18" charset="0"/>
              </a:rPr>
              <a:t>Find target users such that </a:t>
            </a:r>
            <a:r>
              <a:rPr sz="1800" i="1" dirty="0" smtClean="0">
                <a:solidFill>
                  <a:srgbClr val="000000"/>
                </a:solidFill>
                <a:latin typeface="Garamond" panose="02020404030301010803" pitchFamily="18" charset="0"/>
                <a:cs typeface="Times New Roman" pitchFamily="18" charset="0"/>
              </a:rPr>
              <a:t>o</a:t>
            </a:r>
            <a:r>
              <a:rPr sz="1800" i="1" baseline="-25000" dirty="0" smtClean="0">
                <a:solidFill>
                  <a:srgbClr val="000000"/>
                </a:solidFill>
                <a:latin typeface="Garamond" panose="02020404030301010803" pitchFamily="18" charset="0"/>
                <a:cs typeface="Times New Roman" pitchFamily="18" charset="0"/>
              </a:rPr>
              <a:t>7</a:t>
            </a:r>
            <a:r>
              <a:rPr sz="1800" dirty="0" smtClean="0">
                <a:solidFill>
                  <a:srgbClr val="000000"/>
                </a:solidFill>
                <a:latin typeface="Garamond" panose="02020404030301010803" pitchFamily="18" charset="0"/>
                <a:cs typeface="Times New Roman" pitchFamily="18" charset="0"/>
              </a:rPr>
              <a:t> </a:t>
            </a:r>
            <a:r>
              <a:rPr sz="1800" dirty="0">
                <a:solidFill>
                  <a:srgbClr val="000000"/>
                </a:solidFill>
                <a:latin typeface="Garamond" panose="02020404030301010803" pitchFamily="18" charset="0"/>
                <a:cs typeface="Times New Roman" pitchFamily="18" charset="0"/>
              </a:rPr>
              <a:t>is in the Pareto frontier.</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3819" y="2201458"/>
            <a:ext cx="1871329" cy="561398"/>
          </a:xfrm>
          <a:prstGeom prst="rect">
            <a:avLst/>
          </a:prstGeom>
        </p:spPr>
      </p:pic>
      <p:sp>
        <p:nvSpPr>
          <p:cNvPr id="18" name="Right Arrow 17"/>
          <p:cNvSpPr/>
          <p:nvPr/>
        </p:nvSpPr>
        <p:spPr bwMode="auto">
          <a:xfrm rot="10800000">
            <a:off x="5730065" y="2245182"/>
            <a:ext cx="730946" cy="484632"/>
          </a:xfrm>
          <a:prstGeom prst="rightArrow">
            <a:avLst/>
          </a:prstGeom>
          <a:solidFill>
            <a:srgbClr val="0064B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solidFill>
                <a:srgbClr val="FF8A00"/>
              </a:solidFill>
              <a:ea typeface="Segoe UI" pitchFamily="34" charset="0"/>
              <a:cs typeface="Segoe UI" pitchFamily="34" charset="0"/>
            </a:endParaRPr>
          </a:p>
        </p:txBody>
      </p:sp>
      <p:pic>
        <p:nvPicPr>
          <p:cNvPr id="22" name="Picture 2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10766" y="1607706"/>
            <a:ext cx="2890800" cy="1828874"/>
          </a:xfrm>
          <a:prstGeom prst="rect">
            <a:avLst/>
          </a:prstGeom>
        </p:spPr>
      </p:pic>
      <p:pic>
        <p:nvPicPr>
          <p:cNvPr id="23" name="Picture 22"/>
          <p:cNvPicPr>
            <a:picLocks noChangeAspect="1"/>
          </p:cNvPicPr>
          <p:nvPr/>
        </p:nvPicPr>
        <p:blipFill>
          <a:blip r:embed="rId5"/>
          <a:stretch>
            <a:fillRect/>
          </a:stretch>
        </p:blipFill>
        <p:spPr>
          <a:xfrm>
            <a:off x="3995686" y="2038276"/>
            <a:ext cx="1640259" cy="990835"/>
          </a:xfrm>
          <a:prstGeom prst="rect">
            <a:avLst/>
          </a:prstGeom>
        </p:spPr>
      </p:pic>
    </p:spTree>
    <p:extLst>
      <p:ext uri="{BB962C8B-B14F-4D97-AF65-F5344CB8AC3E}">
        <p14:creationId xmlns:p14="http://schemas.microsoft.com/office/powerpoint/2010/main" val="6118844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smtClean="0"/>
              <a:t>Challenges &amp; Ideas</a:t>
            </a:r>
            <a:endParaRPr lang="en-US" dirty="0"/>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12</a:t>
            </a:fld>
            <a:endParaRPr lang="en-US" dirty="0"/>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715553" y="1077855"/>
            <a:ext cx="855116" cy="570569"/>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715552" y="4240625"/>
            <a:ext cx="855116" cy="570569"/>
          </a:xfrm>
          <a:prstGeom prst="rect">
            <a:avLst/>
          </a:prstGeom>
        </p:spPr>
      </p:pic>
      <p:pic>
        <p:nvPicPr>
          <p:cNvPr id="22" name="Picture 21"/>
          <p:cNvPicPr>
            <a:picLocks noChangeAspect="1"/>
          </p:cNvPicPr>
          <p:nvPr/>
        </p:nvPicPr>
        <p:blipFill>
          <a:blip r:embed="rId4"/>
          <a:stretch>
            <a:fillRect/>
          </a:stretch>
        </p:blipFill>
        <p:spPr>
          <a:xfrm>
            <a:off x="1192438" y="4146898"/>
            <a:ext cx="669110" cy="664296"/>
          </a:xfrm>
          <a:prstGeom prst="rect">
            <a:avLst/>
          </a:prstGeom>
        </p:spPr>
      </p:pic>
      <p:pic>
        <p:nvPicPr>
          <p:cNvPr id="23" name="Picture 22"/>
          <p:cNvPicPr>
            <a:picLocks noChangeAspect="1"/>
          </p:cNvPicPr>
          <p:nvPr/>
        </p:nvPicPr>
        <p:blipFill>
          <a:blip r:embed="rId5"/>
          <a:stretch>
            <a:fillRect/>
          </a:stretch>
        </p:blipFill>
        <p:spPr>
          <a:xfrm>
            <a:off x="7124371" y="4215180"/>
            <a:ext cx="765417" cy="606271"/>
          </a:xfrm>
          <a:prstGeom prst="rect">
            <a:avLst/>
          </a:prstGeom>
        </p:spPr>
      </p:pic>
      <p:pic>
        <p:nvPicPr>
          <p:cNvPr id="24" name="Picture 23"/>
          <p:cNvPicPr>
            <a:picLocks noChangeAspect="1"/>
          </p:cNvPicPr>
          <p:nvPr/>
        </p:nvPicPr>
        <p:blipFill>
          <a:blip r:embed="rId5"/>
          <a:stretch>
            <a:fillRect/>
          </a:stretch>
        </p:blipFill>
        <p:spPr>
          <a:xfrm>
            <a:off x="5935098" y="1032988"/>
            <a:ext cx="765417" cy="606271"/>
          </a:xfrm>
          <a:prstGeom prst="rect">
            <a:avLst/>
          </a:prstGeom>
        </p:spPr>
      </p:pic>
      <p:pic>
        <p:nvPicPr>
          <p:cNvPr id="28" name="Picture 27"/>
          <p:cNvPicPr>
            <a:picLocks noChangeAspect="1"/>
          </p:cNvPicPr>
          <p:nvPr/>
        </p:nvPicPr>
        <p:blipFill>
          <a:blip r:embed="rId6"/>
          <a:stretch>
            <a:fillRect/>
          </a:stretch>
        </p:blipFill>
        <p:spPr>
          <a:xfrm>
            <a:off x="5990158" y="4257712"/>
            <a:ext cx="697211" cy="530487"/>
          </a:xfrm>
          <a:prstGeom prst="rect">
            <a:avLst/>
          </a:prstGeom>
        </p:spPr>
      </p:pic>
      <p:pic>
        <p:nvPicPr>
          <p:cNvPr id="31" name="Picture 30"/>
          <p:cNvPicPr>
            <a:picLocks noChangeAspect="1"/>
          </p:cNvPicPr>
          <p:nvPr/>
        </p:nvPicPr>
        <p:blipFill>
          <a:blip r:embed="rId7"/>
          <a:stretch>
            <a:fillRect/>
          </a:stretch>
        </p:blipFill>
        <p:spPr>
          <a:xfrm>
            <a:off x="7016739" y="2596447"/>
            <a:ext cx="826147" cy="553291"/>
          </a:xfrm>
          <a:prstGeom prst="rect">
            <a:avLst/>
          </a:prstGeom>
        </p:spPr>
      </p:pic>
      <p:sp>
        <p:nvSpPr>
          <p:cNvPr id="32" name="Title 1"/>
          <p:cNvSpPr txBox="1">
            <a:spLocks/>
          </p:cNvSpPr>
          <p:nvPr/>
        </p:nvSpPr>
        <p:spPr>
          <a:xfrm>
            <a:off x="1137230" y="3329455"/>
            <a:ext cx="7204662" cy="553998"/>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4000" dirty="0" smtClean="0">
                <a:solidFill>
                  <a:srgbClr val="000000"/>
                </a:solidFill>
                <a:latin typeface="Garamond" panose="02020404030301010803" pitchFamily="18" charset="0"/>
                <a:cs typeface="Times New Roman" pitchFamily="18" charset="0"/>
              </a:rPr>
              <a:t>…          …            …</a:t>
            </a:r>
            <a:endParaRPr sz="4000" dirty="0">
              <a:solidFill>
                <a:srgbClr val="000000"/>
              </a:solidFill>
              <a:latin typeface="Garamond" panose="02020404030301010803" pitchFamily="18" charset="0"/>
              <a:cs typeface="Times New Roman" pitchFamily="18" charset="0"/>
            </a:endParaRPr>
          </a:p>
        </p:txBody>
      </p:sp>
      <p:pic>
        <p:nvPicPr>
          <p:cNvPr id="48" name="Picture 4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4715553" y="2640662"/>
            <a:ext cx="855116" cy="570569"/>
          </a:xfrm>
          <a:prstGeom prst="rect">
            <a:avLst/>
          </a:prstGeom>
        </p:spPr>
      </p:pic>
      <p:pic>
        <p:nvPicPr>
          <p:cNvPr id="49" name="Picture 48"/>
          <p:cNvPicPr>
            <a:picLocks noChangeAspect="1"/>
          </p:cNvPicPr>
          <p:nvPr/>
        </p:nvPicPr>
        <p:blipFill>
          <a:blip r:embed="rId5"/>
          <a:stretch>
            <a:fillRect/>
          </a:stretch>
        </p:blipFill>
        <p:spPr>
          <a:xfrm>
            <a:off x="5935097" y="2586609"/>
            <a:ext cx="765417" cy="606271"/>
          </a:xfrm>
          <a:prstGeom prst="rect">
            <a:avLst/>
          </a:prstGeom>
        </p:spPr>
      </p:pic>
      <p:pic>
        <p:nvPicPr>
          <p:cNvPr id="50" name="Picture 49"/>
          <p:cNvPicPr>
            <a:picLocks noChangeAspect="1"/>
          </p:cNvPicPr>
          <p:nvPr/>
        </p:nvPicPr>
        <p:blipFill>
          <a:blip r:embed="rId8"/>
          <a:stretch>
            <a:fillRect/>
          </a:stretch>
        </p:blipFill>
        <p:spPr>
          <a:xfrm>
            <a:off x="2166708" y="822537"/>
            <a:ext cx="1677820" cy="1227673"/>
          </a:xfrm>
          <a:prstGeom prst="rect">
            <a:avLst/>
          </a:prstGeom>
        </p:spPr>
      </p:pic>
      <p:pic>
        <p:nvPicPr>
          <p:cNvPr id="51" name="Picture 50"/>
          <p:cNvPicPr>
            <a:picLocks noChangeAspect="1"/>
          </p:cNvPicPr>
          <p:nvPr/>
        </p:nvPicPr>
        <p:blipFill>
          <a:blip r:embed="rId9"/>
          <a:stretch>
            <a:fillRect/>
          </a:stretch>
        </p:blipFill>
        <p:spPr>
          <a:xfrm>
            <a:off x="2470904" y="3780031"/>
            <a:ext cx="1400002" cy="1341319"/>
          </a:xfrm>
          <a:prstGeom prst="rect">
            <a:avLst/>
          </a:prstGeom>
        </p:spPr>
      </p:pic>
      <p:pic>
        <p:nvPicPr>
          <p:cNvPr id="55" name="Picture 54"/>
          <p:cNvPicPr>
            <a:picLocks noChangeAspect="1"/>
          </p:cNvPicPr>
          <p:nvPr/>
        </p:nvPicPr>
        <p:blipFill>
          <a:blip r:embed="rId10"/>
          <a:stretch>
            <a:fillRect/>
          </a:stretch>
        </p:blipFill>
        <p:spPr>
          <a:xfrm>
            <a:off x="2411086" y="2032430"/>
            <a:ext cx="1614371" cy="1475873"/>
          </a:xfrm>
          <a:prstGeom prst="rect">
            <a:avLst/>
          </a:prstGeom>
        </p:spPr>
      </p:pic>
      <p:pic>
        <p:nvPicPr>
          <p:cNvPr id="20" name="Picture 19"/>
          <p:cNvPicPr>
            <a:picLocks noChangeAspect="1"/>
          </p:cNvPicPr>
          <p:nvPr/>
        </p:nvPicPr>
        <p:blipFill>
          <a:blip r:embed="rId11"/>
          <a:stretch>
            <a:fillRect/>
          </a:stretch>
        </p:blipFill>
        <p:spPr>
          <a:xfrm>
            <a:off x="1205688" y="1229095"/>
            <a:ext cx="655860" cy="670222"/>
          </a:xfrm>
          <a:prstGeom prst="rect">
            <a:avLst/>
          </a:prstGeom>
        </p:spPr>
      </p:pic>
      <p:pic>
        <p:nvPicPr>
          <p:cNvPr id="21" name="Picture 20"/>
          <p:cNvPicPr>
            <a:picLocks noChangeAspect="1"/>
          </p:cNvPicPr>
          <p:nvPr/>
        </p:nvPicPr>
        <p:blipFill>
          <a:blip r:embed="rId12"/>
          <a:stretch>
            <a:fillRect/>
          </a:stretch>
        </p:blipFill>
        <p:spPr>
          <a:xfrm>
            <a:off x="1201747" y="2562265"/>
            <a:ext cx="663743" cy="673433"/>
          </a:xfrm>
          <a:prstGeom prst="rect">
            <a:avLst/>
          </a:prstGeom>
        </p:spPr>
      </p:pic>
    </p:spTree>
    <p:extLst>
      <p:ext uri="{BB962C8B-B14F-4D97-AF65-F5344CB8AC3E}">
        <p14:creationId xmlns:p14="http://schemas.microsoft.com/office/powerpoint/2010/main" val="28619511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Challenges &amp; Ideas</a:t>
            </a:r>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13</a:t>
            </a:fld>
            <a:endParaRPr lang="en-US" dirty="0"/>
          </a:p>
        </p:txBody>
      </p:sp>
      <p:pic>
        <p:nvPicPr>
          <p:cNvPr id="50" name="Picture 49"/>
          <p:cNvPicPr>
            <a:picLocks noChangeAspect="1"/>
          </p:cNvPicPr>
          <p:nvPr/>
        </p:nvPicPr>
        <p:blipFill>
          <a:blip r:embed="rId3"/>
          <a:stretch>
            <a:fillRect/>
          </a:stretch>
        </p:blipFill>
        <p:spPr>
          <a:xfrm>
            <a:off x="2519642" y="955146"/>
            <a:ext cx="1677820" cy="1227673"/>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07783" y="895149"/>
            <a:ext cx="225811" cy="225811"/>
          </a:xfrm>
          <a:prstGeom prst="rect">
            <a:avLst/>
          </a:prstGeom>
        </p:spPr>
      </p:pic>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13518" y="683195"/>
            <a:ext cx="974272" cy="649718"/>
          </a:xfrm>
          <a:prstGeom prst="rect">
            <a:avLst/>
          </a:prstGeom>
        </p:spPr>
      </p:pic>
      <p:cxnSp>
        <p:nvCxnSpPr>
          <p:cNvPr id="69" name="Straight Arrow Connector 68"/>
          <p:cNvCxnSpPr/>
          <p:nvPr/>
        </p:nvCxnSpPr>
        <p:spPr>
          <a:xfrm flipV="1">
            <a:off x="5649265" y="1061619"/>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6"/>
          <a:stretch>
            <a:fillRect/>
          </a:stretch>
        </p:blipFill>
        <p:spPr>
          <a:xfrm>
            <a:off x="2764020" y="2165039"/>
            <a:ext cx="1614371" cy="1475873"/>
          </a:xfrm>
          <a:prstGeom prst="rect">
            <a:avLst/>
          </a:prstGeom>
        </p:spPr>
      </p:pic>
      <p:pic>
        <p:nvPicPr>
          <p:cNvPr id="13" name="Picture 12"/>
          <p:cNvPicPr>
            <a:picLocks noChangeAspect="1"/>
          </p:cNvPicPr>
          <p:nvPr/>
        </p:nvPicPr>
        <p:blipFill>
          <a:blip r:embed="rId7"/>
          <a:stretch>
            <a:fillRect/>
          </a:stretch>
        </p:blipFill>
        <p:spPr>
          <a:xfrm>
            <a:off x="1558622" y="1361704"/>
            <a:ext cx="655860" cy="670222"/>
          </a:xfrm>
          <a:prstGeom prst="rect">
            <a:avLst/>
          </a:prstGeom>
        </p:spPr>
      </p:pic>
      <p:pic>
        <p:nvPicPr>
          <p:cNvPr id="14" name="Picture 13"/>
          <p:cNvPicPr>
            <a:picLocks noChangeAspect="1"/>
          </p:cNvPicPr>
          <p:nvPr/>
        </p:nvPicPr>
        <p:blipFill>
          <a:blip r:embed="rId8"/>
          <a:stretch>
            <a:fillRect/>
          </a:stretch>
        </p:blipFill>
        <p:spPr>
          <a:xfrm>
            <a:off x="1554681" y="2694874"/>
            <a:ext cx="663743" cy="673433"/>
          </a:xfrm>
          <a:prstGeom prst="rect">
            <a:avLst/>
          </a:prstGeom>
        </p:spPr>
      </p:pic>
    </p:spTree>
    <p:extLst>
      <p:ext uri="{BB962C8B-B14F-4D97-AF65-F5344CB8AC3E}">
        <p14:creationId xmlns:p14="http://schemas.microsoft.com/office/powerpoint/2010/main" val="245254445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additive="base">
                                        <p:cTn id="7" dur="500" fill="hold"/>
                                        <p:tgtEl>
                                          <p:spTgt spid="30"/>
                                        </p:tgtEl>
                                        <p:attrNameLst>
                                          <p:attrName>ppt_x</p:attrName>
                                        </p:attrNameLst>
                                      </p:cBhvr>
                                      <p:tavLst>
                                        <p:tav tm="0">
                                          <p:val>
                                            <p:strVal val="0-#ppt_w/2"/>
                                          </p:val>
                                        </p:tav>
                                        <p:tav tm="100000">
                                          <p:val>
                                            <p:strVal val="#ppt_x"/>
                                          </p:val>
                                        </p:tav>
                                      </p:tavLst>
                                    </p:anim>
                                    <p:anim calcmode="lin" valueType="num">
                                      <p:cBhvr additive="base">
                                        <p:cTn id="8" dur="500" fill="hold"/>
                                        <p:tgtEl>
                                          <p:spTgt spid="30"/>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additive="base">
                                        <p:cTn id="11" dur="500" fill="hold"/>
                                        <p:tgtEl>
                                          <p:spTgt spid="47"/>
                                        </p:tgtEl>
                                        <p:attrNameLst>
                                          <p:attrName>ppt_x</p:attrName>
                                        </p:attrNameLst>
                                      </p:cBhvr>
                                      <p:tavLst>
                                        <p:tav tm="0">
                                          <p:val>
                                            <p:strVal val="0-#ppt_w/2"/>
                                          </p:val>
                                        </p:tav>
                                        <p:tav tm="100000">
                                          <p:val>
                                            <p:strVal val="#ppt_x"/>
                                          </p:val>
                                        </p:tav>
                                      </p:tavLst>
                                    </p:anim>
                                    <p:anim calcmode="lin" valueType="num">
                                      <p:cBhvr additive="base">
                                        <p:cTn id="12" dur="500" fill="hold"/>
                                        <p:tgtEl>
                                          <p:spTgt spid="47"/>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0"/>
                                  </p:stCondLst>
                                  <p:childTnLst>
                                    <p:set>
                                      <p:cBhvr>
                                        <p:cTn id="14" dur="1" fill="hold">
                                          <p:stCondLst>
                                            <p:cond delay="0"/>
                                          </p:stCondLst>
                                        </p:cTn>
                                        <p:tgtEl>
                                          <p:spTgt spid="69"/>
                                        </p:tgtEl>
                                        <p:attrNameLst>
                                          <p:attrName>style.visibility</p:attrName>
                                        </p:attrNameLst>
                                      </p:cBhvr>
                                      <p:to>
                                        <p:strVal val="visible"/>
                                      </p:to>
                                    </p:set>
                                    <p:anim calcmode="lin" valueType="num">
                                      <p:cBhvr additive="base">
                                        <p:cTn id="15" dur="500" fill="hold"/>
                                        <p:tgtEl>
                                          <p:spTgt spid="69"/>
                                        </p:tgtEl>
                                        <p:attrNameLst>
                                          <p:attrName>ppt_x</p:attrName>
                                        </p:attrNameLst>
                                      </p:cBhvr>
                                      <p:tavLst>
                                        <p:tav tm="0">
                                          <p:val>
                                            <p:strVal val="0-#ppt_w/2"/>
                                          </p:val>
                                        </p:tav>
                                        <p:tav tm="100000">
                                          <p:val>
                                            <p:strVal val="#ppt_x"/>
                                          </p:val>
                                        </p:tav>
                                      </p:tavLst>
                                    </p:anim>
                                    <p:anim calcmode="lin" valueType="num">
                                      <p:cBhvr additive="base">
                                        <p:cTn id="16" dur="500" fill="hold"/>
                                        <p:tgtEl>
                                          <p:spTgt spid="6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Challenges &amp; Ideas</a:t>
            </a:r>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14</a:t>
            </a:fld>
            <a:endParaRPr lang="en-US"/>
          </a:p>
        </p:txBody>
      </p:sp>
      <p:pic>
        <p:nvPicPr>
          <p:cNvPr id="50" name="Picture 49"/>
          <p:cNvPicPr>
            <a:picLocks noChangeAspect="1"/>
          </p:cNvPicPr>
          <p:nvPr/>
        </p:nvPicPr>
        <p:blipFill>
          <a:blip r:embed="rId3"/>
          <a:stretch>
            <a:fillRect/>
          </a:stretch>
        </p:blipFill>
        <p:spPr>
          <a:xfrm>
            <a:off x="2439429" y="1037512"/>
            <a:ext cx="1677820" cy="1227673"/>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7570" y="977515"/>
            <a:ext cx="225811" cy="225811"/>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7569" y="1263475"/>
            <a:ext cx="225811" cy="225811"/>
          </a:xfrm>
          <a:prstGeom prst="rect">
            <a:avLst/>
          </a:prstGeom>
        </p:spPr>
      </p:pic>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7568" y="1530305"/>
            <a:ext cx="225811" cy="225811"/>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7568" y="2544049"/>
            <a:ext cx="225811" cy="225811"/>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7567" y="2836736"/>
            <a:ext cx="225811" cy="225811"/>
          </a:xfrm>
          <a:prstGeom prst="rect">
            <a:avLst/>
          </a:prstGeom>
        </p:spPr>
      </p:pic>
      <p:pic>
        <p:nvPicPr>
          <p:cNvPr id="38" name="Picture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4780" y="1560103"/>
            <a:ext cx="974272" cy="649718"/>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4780" y="1841371"/>
            <a:ext cx="974272" cy="649718"/>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336" y="2847573"/>
            <a:ext cx="974272" cy="649718"/>
          </a:xfrm>
          <a:prstGeom prst="rect">
            <a:avLst/>
          </a:prstGeom>
        </p:spPr>
      </p:pic>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3336" y="3125814"/>
            <a:ext cx="974272" cy="64971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2178" y="1827606"/>
            <a:ext cx="748190" cy="114099"/>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2178" y="3126015"/>
            <a:ext cx="748190" cy="114099"/>
          </a:xfrm>
          <a:prstGeom prst="rect">
            <a:avLst/>
          </a:prstGeom>
        </p:spPr>
      </p:pic>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2178" y="1329971"/>
            <a:ext cx="748190" cy="114099"/>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2178" y="2599904"/>
            <a:ext cx="748190" cy="114099"/>
          </a:xfrm>
          <a:prstGeom prst="rect">
            <a:avLst/>
          </a:prstGeom>
        </p:spPr>
      </p:pic>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233305" y="765561"/>
            <a:ext cx="974272" cy="649718"/>
          </a:xfrm>
          <a:prstGeom prst="rect">
            <a:avLst/>
          </a:prstGeom>
        </p:spPr>
      </p:pic>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2178" y="2084029"/>
            <a:ext cx="673762" cy="172400"/>
          </a:xfrm>
          <a:prstGeom prst="rect">
            <a:avLst/>
          </a:prstGeom>
        </p:spPr>
      </p:pic>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2178" y="1551817"/>
            <a:ext cx="673762" cy="172400"/>
          </a:xfrm>
          <a:prstGeom prst="rect">
            <a:avLst/>
          </a:prstGeom>
        </p:spPr>
      </p:pic>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6606" y="3354307"/>
            <a:ext cx="673762" cy="172400"/>
          </a:xfrm>
          <a:prstGeom prst="rect">
            <a:avLst/>
          </a:prstGeom>
        </p:spPr>
      </p:pic>
      <p:pic>
        <p:nvPicPr>
          <p:cNvPr id="56" name="Picture 5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19392" y="2836736"/>
            <a:ext cx="673762" cy="172400"/>
          </a:xfrm>
          <a:prstGeom prst="rect">
            <a:avLst/>
          </a:prstGeom>
        </p:spPr>
      </p:pic>
      <p:cxnSp>
        <p:nvCxnSpPr>
          <p:cNvPr id="65" name="Straight Arrow Connector 64"/>
          <p:cNvCxnSpPr/>
          <p:nvPr/>
        </p:nvCxnSpPr>
        <p:spPr>
          <a:xfrm flipV="1">
            <a:off x="5569052" y="2193973"/>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5569052" y="1899022"/>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5569052" y="1655636"/>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5569052" y="1379944"/>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5569052" y="1143985"/>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5569052" y="2644952"/>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5569052" y="2942431"/>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5569052" y="3196450"/>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5569052" y="3450673"/>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61" name="Picture 60"/>
          <p:cNvPicPr>
            <a:picLocks noChangeAspect="1"/>
          </p:cNvPicPr>
          <p:nvPr/>
        </p:nvPicPr>
        <p:blipFill>
          <a:blip r:embed="rId8"/>
          <a:stretch>
            <a:fillRect/>
          </a:stretch>
        </p:blipFill>
        <p:spPr>
          <a:xfrm>
            <a:off x="2683807" y="2247405"/>
            <a:ext cx="1614371" cy="1475873"/>
          </a:xfrm>
          <a:prstGeom prst="rect">
            <a:avLst/>
          </a:prstGeom>
        </p:spPr>
      </p:pic>
      <p:pic>
        <p:nvPicPr>
          <p:cNvPr id="63" name="Picture 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03591" y="3696760"/>
            <a:ext cx="673762" cy="172400"/>
          </a:xfrm>
          <a:prstGeom prst="rect">
            <a:avLst/>
          </a:prstGeom>
        </p:spPr>
      </p:pic>
      <p:cxnSp>
        <p:nvCxnSpPr>
          <p:cNvPr id="64" name="Straight Arrow Connector 63"/>
          <p:cNvCxnSpPr/>
          <p:nvPr/>
        </p:nvCxnSpPr>
        <p:spPr>
          <a:xfrm flipV="1">
            <a:off x="5578279" y="3730813"/>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2178" y="3680973"/>
            <a:ext cx="748190" cy="114099"/>
          </a:xfrm>
          <a:prstGeom prst="rect">
            <a:avLst/>
          </a:prstGeom>
        </p:spPr>
      </p:pic>
      <p:sp>
        <p:nvSpPr>
          <p:cNvPr id="43" name="Rectangular Callout 42"/>
          <p:cNvSpPr/>
          <p:nvPr/>
        </p:nvSpPr>
        <p:spPr bwMode="auto">
          <a:xfrm>
            <a:off x="4927567" y="4462563"/>
            <a:ext cx="2134766" cy="389730"/>
          </a:xfrm>
          <a:prstGeom prst="wedgeRectCallout">
            <a:avLst>
              <a:gd name="adj1" fmla="val 26571"/>
              <a:gd name="adj2" fmla="val -181178"/>
            </a:avLst>
          </a:prstGeom>
          <a:solidFill>
            <a:schemeClr val="accent6"/>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500" spc="-50" dirty="0" smtClean="0">
                <a:solidFill>
                  <a:srgbClr val="FFFFFF"/>
                </a:solidFill>
                <a:latin typeface="Garamond" panose="02020404030301010803" pitchFamily="18" charset="0"/>
                <a:ea typeface="Segoe UI" pitchFamily="34" charset="0"/>
                <a:cs typeface="Times New Roman" pitchFamily="18" charset="0"/>
              </a:rPr>
              <a:t>Preference tuples</a:t>
            </a:r>
            <a:endParaRPr lang="en-US" sz="2500" i="1" spc="-50" baseline="-25000" dirty="0" smtClean="0">
              <a:solidFill>
                <a:srgbClr val="FFFFFF"/>
              </a:solidFill>
              <a:latin typeface="Garamond" panose="02020404030301010803" pitchFamily="18" charset="0"/>
              <a:ea typeface="Segoe UI" pitchFamily="34" charset="0"/>
              <a:cs typeface="Times New Roman" pitchFamily="18" charset="0"/>
            </a:endParaRPr>
          </a:p>
        </p:txBody>
      </p:sp>
      <p:sp>
        <p:nvSpPr>
          <p:cNvPr id="48" name="Rectangle 47"/>
          <p:cNvSpPr/>
          <p:nvPr/>
        </p:nvSpPr>
        <p:spPr bwMode="auto">
          <a:xfrm>
            <a:off x="4594779" y="911226"/>
            <a:ext cx="2548629" cy="3044193"/>
          </a:xfrm>
          <a:prstGeom prst="rect">
            <a:avLst/>
          </a:prstGeom>
          <a:solidFill>
            <a:schemeClr val="accent6">
              <a:alpha val="0"/>
            </a:schemeClr>
          </a:solidFill>
          <a:ln w="38100">
            <a:solidFill>
              <a:srgbClr val="7030A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53" name="Picture 52"/>
          <p:cNvPicPr>
            <a:picLocks noChangeAspect="1"/>
          </p:cNvPicPr>
          <p:nvPr/>
        </p:nvPicPr>
        <p:blipFill>
          <a:blip r:embed="rId9"/>
          <a:stretch>
            <a:fillRect/>
          </a:stretch>
        </p:blipFill>
        <p:spPr>
          <a:xfrm>
            <a:off x="1478409" y="1444070"/>
            <a:ext cx="655860" cy="670222"/>
          </a:xfrm>
          <a:prstGeom prst="rect">
            <a:avLst/>
          </a:prstGeom>
        </p:spPr>
      </p:pic>
      <p:pic>
        <p:nvPicPr>
          <p:cNvPr id="57" name="Picture 56"/>
          <p:cNvPicPr>
            <a:picLocks noChangeAspect="1"/>
          </p:cNvPicPr>
          <p:nvPr/>
        </p:nvPicPr>
        <p:blipFill>
          <a:blip r:embed="rId10"/>
          <a:stretch>
            <a:fillRect/>
          </a:stretch>
        </p:blipFill>
        <p:spPr>
          <a:xfrm>
            <a:off x="1474468" y="2777240"/>
            <a:ext cx="663743" cy="673433"/>
          </a:xfrm>
          <a:prstGeom prst="rect">
            <a:avLst/>
          </a:prstGeom>
        </p:spPr>
      </p:pic>
    </p:spTree>
    <p:extLst>
      <p:ext uri="{BB962C8B-B14F-4D97-AF65-F5344CB8AC3E}">
        <p14:creationId xmlns:p14="http://schemas.microsoft.com/office/powerpoint/2010/main" val="125437390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Challenges &amp; Ideas</a:t>
            </a:r>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15</a:t>
            </a:fld>
            <a:endParaRPr lang="en-US"/>
          </a:p>
        </p:txBody>
      </p:sp>
      <p:pic>
        <p:nvPicPr>
          <p:cNvPr id="50" name="Picture 49"/>
          <p:cNvPicPr>
            <a:picLocks noChangeAspect="1"/>
          </p:cNvPicPr>
          <p:nvPr/>
        </p:nvPicPr>
        <p:blipFill>
          <a:blip r:embed="rId3"/>
          <a:stretch>
            <a:fillRect/>
          </a:stretch>
        </p:blipFill>
        <p:spPr>
          <a:xfrm>
            <a:off x="2438760" y="885660"/>
            <a:ext cx="1677820" cy="1227673"/>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6901" y="825663"/>
            <a:ext cx="225811" cy="225811"/>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6900" y="1111623"/>
            <a:ext cx="225811" cy="225811"/>
          </a:xfrm>
          <a:prstGeom prst="rect">
            <a:avLst/>
          </a:prstGeom>
        </p:spPr>
      </p:pic>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6899" y="1378453"/>
            <a:ext cx="225811" cy="225811"/>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6899" y="2392197"/>
            <a:ext cx="225811" cy="225811"/>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6898" y="2684884"/>
            <a:ext cx="225811" cy="225811"/>
          </a:xfrm>
          <a:prstGeom prst="rect">
            <a:avLst/>
          </a:prstGeom>
        </p:spPr>
      </p:pic>
      <p:pic>
        <p:nvPicPr>
          <p:cNvPr id="38" name="Picture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4111" y="1408251"/>
            <a:ext cx="974272" cy="649718"/>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4111" y="1689519"/>
            <a:ext cx="974272" cy="649718"/>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2667" y="2695721"/>
            <a:ext cx="974272" cy="649718"/>
          </a:xfrm>
          <a:prstGeom prst="rect">
            <a:avLst/>
          </a:prstGeom>
        </p:spPr>
      </p:pic>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2667" y="2973962"/>
            <a:ext cx="974272" cy="64971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1509" y="1675754"/>
            <a:ext cx="748190" cy="114099"/>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1509" y="2974163"/>
            <a:ext cx="748190" cy="114099"/>
          </a:xfrm>
          <a:prstGeom prst="rect">
            <a:avLst/>
          </a:prstGeom>
        </p:spPr>
      </p:pic>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1509" y="1178119"/>
            <a:ext cx="748190" cy="114099"/>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1509" y="2448052"/>
            <a:ext cx="748190" cy="114099"/>
          </a:xfrm>
          <a:prstGeom prst="rect">
            <a:avLst/>
          </a:prstGeom>
        </p:spPr>
      </p:pic>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8468" y="613709"/>
            <a:ext cx="974272" cy="649718"/>
          </a:xfrm>
          <a:prstGeom prst="rect">
            <a:avLst/>
          </a:prstGeom>
        </p:spPr>
      </p:pic>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1509" y="1932177"/>
            <a:ext cx="673762" cy="172400"/>
          </a:xfrm>
          <a:prstGeom prst="rect">
            <a:avLst/>
          </a:prstGeom>
        </p:spPr>
      </p:pic>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1509" y="1399965"/>
            <a:ext cx="673762" cy="172400"/>
          </a:xfrm>
          <a:prstGeom prst="rect">
            <a:avLst/>
          </a:prstGeom>
        </p:spPr>
      </p:pic>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5937" y="3202455"/>
            <a:ext cx="673762" cy="172400"/>
          </a:xfrm>
          <a:prstGeom prst="rect">
            <a:avLst/>
          </a:prstGeom>
        </p:spPr>
      </p:pic>
      <p:pic>
        <p:nvPicPr>
          <p:cNvPr id="56" name="Picture 5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18723" y="2684884"/>
            <a:ext cx="673762" cy="172400"/>
          </a:xfrm>
          <a:prstGeom prst="rect">
            <a:avLst/>
          </a:prstGeom>
        </p:spPr>
      </p:pic>
      <p:cxnSp>
        <p:nvCxnSpPr>
          <p:cNvPr id="65" name="Straight Arrow Connector 64"/>
          <p:cNvCxnSpPr/>
          <p:nvPr/>
        </p:nvCxnSpPr>
        <p:spPr>
          <a:xfrm flipV="1">
            <a:off x="5568383" y="2042121"/>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5568383" y="1747170"/>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5568383" y="1503784"/>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5568383" y="1228092"/>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5568383" y="992133"/>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5568383" y="2493100"/>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5568383" y="2790579"/>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5568383" y="3044598"/>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5568383" y="3298821"/>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itle 1"/>
          <p:cNvSpPr txBox="1">
            <a:spLocks/>
          </p:cNvSpPr>
          <p:nvPr/>
        </p:nvSpPr>
        <p:spPr>
          <a:xfrm>
            <a:off x="7174639" y="1118749"/>
            <a:ext cx="322886"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37" name="Title 1"/>
          <p:cNvSpPr txBox="1">
            <a:spLocks/>
          </p:cNvSpPr>
          <p:nvPr/>
        </p:nvSpPr>
        <p:spPr>
          <a:xfrm>
            <a:off x="7174639" y="1374272"/>
            <a:ext cx="322886"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43" name="Title 1"/>
          <p:cNvSpPr txBox="1">
            <a:spLocks/>
          </p:cNvSpPr>
          <p:nvPr/>
        </p:nvSpPr>
        <p:spPr>
          <a:xfrm>
            <a:off x="7174639" y="1644428"/>
            <a:ext cx="322886"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48" name="Title 1"/>
          <p:cNvSpPr txBox="1">
            <a:spLocks/>
          </p:cNvSpPr>
          <p:nvPr/>
        </p:nvSpPr>
        <p:spPr>
          <a:xfrm>
            <a:off x="7174639" y="1929229"/>
            <a:ext cx="322886"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49" name="Title 1"/>
          <p:cNvSpPr txBox="1">
            <a:spLocks/>
          </p:cNvSpPr>
          <p:nvPr/>
        </p:nvSpPr>
        <p:spPr>
          <a:xfrm>
            <a:off x="7174639" y="2359756"/>
            <a:ext cx="290989"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57" name="Title 1"/>
          <p:cNvSpPr txBox="1">
            <a:spLocks/>
          </p:cNvSpPr>
          <p:nvPr/>
        </p:nvSpPr>
        <p:spPr>
          <a:xfrm>
            <a:off x="7190587" y="2609711"/>
            <a:ext cx="290989"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58" name="Title 1"/>
          <p:cNvSpPr txBox="1">
            <a:spLocks/>
          </p:cNvSpPr>
          <p:nvPr/>
        </p:nvSpPr>
        <p:spPr>
          <a:xfrm>
            <a:off x="7174639" y="2910696"/>
            <a:ext cx="290989"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59" name="Title 1"/>
          <p:cNvSpPr txBox="1">
            <a:spLocks/>
          </p:cNvSpPr>
          <p:nvPr/>
        </p:nvSpPr>
        <p:spPr>
          <a:xfrm>
            <a:off x="7190587" y="3143230"/>
            <a:ext cx="265814"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pic>
        <p:nvPicPr>
          <p:cNvPr id="61" name="Picture 60"/>
          <p:cNvPicPr>
            <a:picLocks noChangeAspect="1"/>
          </p:cNvPicPr>
          <p:nvPr/>
        </p:nvPicPr>
        <p:blipFill>
          <a:blip r:embed="rId8"/>
          <a:stretch>
            <a:fillRect/>
          </a:stretch>
        </p:blipFill>
        <p:spPr>
          <a:xfrm>
            <a:off x="2683138" y="2095553"/>
            <a:ext cx="1614371" cy="1475873"/>
          </a:xfrm>
          <a:prstGeom prst="rect">
            <a:avLst/>
          </a:prstGeom>
        </p:spPr>
      </p:pic>
      <p:pic>
        <p:nvPicPr>
          <p:cNvPr id="63" name="Picture 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02922" y="3544908"/>
            <a:ext cx="673762" cy="172400"/>
          </a:xfrm>
          <a:prstGeom prst="rect">
            <a:avLst/>
          </a:prstGeom>
        </p:spPr>
      </p:pic>
      <p:cxnSp>
        <p:nvCxnSpPr>
          <p:cNvPr id="64" name="Straight Arrow Connector 63"/>
          <p:cNvCxnSpPr/>
          <p:nvPr/>
        </p:nvCxnSpPr>
        <p:spPr>
          <a:xfrm flipV="1">
            <a:off x="5577610" y="3578961"/>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1509" y="3529121"/>
            <a:ext cx="748190" cy="114099"/>
          </a:xfrm>
          <a:prstGeom prst="rect">
            <a:avLst/>
          </a:prstGeom>
        </p:spPr>
      </p:pic>
      <p:sp>
        <p:nvSpPr>
          <p:cNvPr id="74" name="Rectangular Callout 73"/>
          <p:cNvSpPr/>
          <p:nvPr/>
        </p:nvSpPr>
        <p:spPr bwMode="auto">
          <a:xfrm>
            <a:off x="4702923" y="4002908"/>
            <a:ext cx="3219906" cy="398720"/>
          </a:xfrm>
          <a:prstGeom prst="wedgeRectCallout">
            <a:avLst>
              <a:gd name="adj1" fmla="val 36477"/>
              <a:gd name="adj2" fmla="val -191845"/>
            </a:avLst>
          </a:prstGeom>
          <a:solidFill>
            <a:srgbClr val="0064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500" spc="-50" dirty="0" smtClean="0">
                <a:solidFill>
                  <a:srgbClr val="FFFFFF"/>
                </a:solidFill>
                <a:latin typeface="Garamond" panose="02020404030301010803" pitchFamily="18" charset="0"/>
                <a:ea typeface="Segoe UI" pitchFamily="34" charset="0"/>
                <a:cs typeface="Times New Roman" pitchFamily="18" charset="0"/>
              </a:rPr>
              <a:t>Common preference tuples</a:t>
            </a:r>
            <a:endParaRPr lang="en-US" sz="2500" i="1" spc="-50" baseline="-25000" dirty="0" smtClean="0">
              <a:solidFill>
                <a:srgbClr val="FFFFFF"/>
              </a:solidFill>
              <a:latin typeface="Garamond" panose="02020404030301010803" pitchFamily="18" charset="0"/>
              <a:ea typeface="Segoe UI" pitchFamily="34" charset="0"/>
              <a:cs typeface="Times New Roman" pitchFamily="18" charset="0"/>
            </a:endParaRPr>
          </a:p>
        </p:txBody>
      </p:sp>
      <p:sp>
        <p:nvSpPr>
          <p:cNvPr id="76" name="Rectangle 75"/>
          <p:cNvSpPr/>
          <p:nvPr/>
        </p:nvSpPr>
        <p:spPr bwMode="auto">
          <a:xfrm>
            <a:off x="7090984" y="1051474"/>
            <a:ext cx="406541" cy="2379415"/>
          </a:xfrm>
          <a:prstGeom prst="rect">
            <a:avLst/>
          </a:prstGeom>
          <a:solidFill>
            <a:srgbClr val="0064B1">
              <a:alpha val="0"/>
            </a:srgbClr>
          </a:solidFill>
          <a:ln w="38100">
            <a:solidFill>
              <a:srgbClr val="0064B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62" name="Picture 61"/>
          <p:cNvPicPr>
            <a:picLocks noChangeAspect="1"/>
          </p:cNvPicPr>
          <p:nvPr/>
        </p:nvPicPr>
        <p:blipFill>
          <a:blip r:embed="rId9"/>
          <a:stretch>
            <a:fillRect/>
          </a:stretch>
        </p:blipFill>
        <p:spPr>
          <a:xfrm>
            <a:off x="1477740" y="1292218"/>
            <a:ext cx="655860" cy="670222"/>
          </a:xfrm>
          <a:prstGeom prst="rect">
            <a:avLst/>
          </a:prstGeom>
        </p:spPr>
      </p:pic>
      <p:pic>
        <p:nvPicPr>
          <p:cNvPr id="79" name="Picture 78"/>
          <p:cNvPicPr>
            <a:picLocks noChangeAspect="1"/>
          </p:cNvPicPr>
          <p:nvPr/>
        </p:nvPicPr>
        <p:blipFill>
          <a:blip r:embed="rId10"/>
          <a:stretch>
            <a:fillRect/>
          </a:stretch>
        </p:blipFill>
        <p:spPr>
          <a:xfrm>
            <a:off x="1473799" y="2625388"/>
            <a:ext cx="663743" cy="673433"/>
          </a:xfrm>
          <a:prstGeom prst="rect">
            <a:avLst/>
          </a:prstGeom>
        </p:spPr>
      </p:pic>
    </p:spTree>
    <p:extLst>
      <p:ext uri="{BB962C8B-B14F-4D97-AF65-F5344CB8AC3E}">
        <p14:creationId xmlns:p14="http://schemas.microsoft.com/office/powerpoint/2010/main" val="30451506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Challenges &amp; Ideas</a:t>
            </a:r>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16</a:t>
            </a:fld>
            <a:endParaRPr lang="en-US"/>
          </a:p>
        </p:txBody>
      </p:sp>
      <p:pic>
        <p:nvPicPr>
          <p:cNvPr id="50" name="Picture 49"/>
          <p:cNvPicPr>
            <a:picLocks noChangeAspect="1"/>
          </p:cNvPicPr>
          <p:nvPr/>
        </p:nvPicPr>
        <p:blipFill>
          <a:blip r:embed="rId3"/>
          <a:stretch>
            <a:fillRect/>
          </a:stretch>
        </p:blipFill>
        <p:spPr>
          <a:xfrm>
            <a:off x="2438760" y="885660"/>
            <a:ext cx="1677820" cy="1227673"/>
          </a:xfrm>
          <a:prstGeom prst="rect">
            <a:avLst/>
          </a:prstGeom>
        </p:spPr>
      </p:pic>
      <p:pic>
        <p:nvPicPr>
          <p:cNvPr id="30" name="Picture 2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6901" y="825663"/>
            <a:ext cx="225811" cy="225811"/>
          </a:xfrm>
          <a:prstGeom prst="rect">
            <a:avLst/>
          </a:prstGeom>
        </p:spPr>
      </p:pic>
      <p:pic>
        <p:nvPicPr>
          <p:cNvPr id="33" name="Picture 3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6900" y="1111623"/>
            <a:ext cx="225811" cy="225811"/>
          </a:xfrm>
          <a:prstGeom prst="rect">
            <a:avLst/>
          </a:prstGeom>
        </p:spPr>
      </p:pic>
      <p:pic>
        <p:nvPicPr>
          <p:cNvPr id="34" name="Picture 3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6899" y="1378453"/>
            <a:ext cx="225811" cy="225811"/>
          </a:xfrm>
          <a:prstGeom prst="rect">
            <a:avLst/>
          </a:prstGeom>
        </p:spPr>
      </p:pic>
      <p:pic>
        <p:nvPicPr>
          <p:cNvPr id="35" name="Picture 3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6899" y="2392197"/>
            <a:ext cx="225811" cy="225811"/>
          </a:xfrm>
          <a:prstGeom prst="rect">
            <a:avLst/>
          </a:prstGeom>
        </p:spPr>
      </p:pic>
      <p:pic>
        <p:nvPicPr>
          <p:cNvPr id="36" name="Picture 3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26898" y="2684884"/>
            <a:ext cx="225811" cy="225811"/>
          </a:xfrm>
          <a:prstGeom prst="rect">
            <a:avLst/>
          </a:prstGeom>
        </p:spPr>
      </p:pic>
      <p:pic>
        <p:nvPicPr>
          <p:cNvPr id="38" name="Picture 3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4111" y="1408251"/>
            <a:ext cx="974272" cy="649718"/>
          </a:xfrm>
          <a:prstGeom prst="rect">
            <a:avLst/>
          </a:prstGeom>
        </p:spPr>
      </p:pic>
      <p:pic>
        <p:nvPicPr>
          <p:cNvPr id="39" name="Picture 3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94111" y="1689519"/>
            <a:ext cx="974272" cy="649718"/>
          </a:xfrm>
          <a:prstGeom prst="rect">
            <a:avLst/>
          </a:prstGeom>
        </p:spPr>
      </p:pic>
      <p:pic>
        <p:nvPicPr>
          <p:cNvPr id="40" name="Picture 3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2667" y="2695721"/>
            <a:ext cx="974272" cy="649718"/>
          </a:xfrm>
          <a:prstGeom prst="rect">
            <a:avLst/>
          </a:prstGeom>
        </p:spPr>
      </p:pic>
      <p:pic>
        <p:nvPicPr>
          <p:cNvPr id="41" name="Picture 4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52667" y="2973962"/>
            <a:ext cx="974272" cy="649718"/>
          </a:xfrm>
          <a:prstGeom prst="rect">
            <a:avLst/>
          </a:prstGeom>
        </p:spPr>
      </p:pic>
      <p:pic>
        <p:nvPicPr>
          <p:cNvPr id="42" name="Picture 4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1509" y="1675754"/>
            <a:ext cx="748190" cy="114099"/>
          </a:xfrm>
          <a:prstGeom prst="rect">
            <a:avLst/>
          </a:prstGeom>
        </p:spPr>
      </p:pic>
      <p:pic>
        <p:nvPicPr>
          <p:cNvPr id="44" name="Picture 4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1509" y="2974163"/>
            <a:ext cx="748190" cy="114099"/>
          </a:xfrm>
          <a:prstGeom prst="rect">
            <a:avLst/>
          </a:prstGeom>
        </p:spPr>
      </p:pic>
      <p:pic>
        <p:nvPicPr>
          <p:cNvPr id="45" name="Picture 4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1509" y="1178119"/>
            <a:ext cx="748190" cy="114099"/>
          </a:xfrm>
          <a:prstGeom prst="rect">
            <a:avLst/>
          </a:prstGeom>
        </p:spPr>
      </p:pic>
      <p:pic>
        <p:nvPicPr>
          <p:cNvPr id="46" name="Picture 4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1509" y="2448052"/>
            <a:ext cx="748190" cy="114099"/>
          </a:xfrm>
          <a:prstGeom prst="rect">
            <a:avLst/>
          </a:prstGeom>
        </p:spPr>
      </p:pic>
      <p:pic>
        <p:nvPicPr>
          <p:cNvPr id="47" name="Picture 4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168468" y="613709"/>
            <a:ext cx="974272" cy="649718"/>
          </a:xfrm>
          <a:prstGeom prst="rect">
            <a:avLst/>
          </a:prstGeom>
        </p:spPr>
      </p:pic>
      <p:pic>
        <p:nvPicPr>
          <p:cNvPr id="52" name="Picture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1509" y="1932177"/>
            <a:ext cx="673762" cy="172400"/>
          </a:xfrm>
          <a:prstGeom prst="rect">
            <a:avLst/>
          </a:prstGeom>
        </p:spPr>
      </p:pic>
      <p:pic>
        <p:nvPicPr>
          <p:cNvPr id="54" name="Picture 5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81509" y="1399965"/>
            <a:ext cx="673762" cy="172400"/>
          </a:xfrm>
          <a:prstGeom prst="rect">
            <a:avLst/>
          </a:prstGeom>
        </p:spPr>
      </p:pic>
      <p:pic>
        <p:nvPicPr>
          <p:cNvPr id="55" name="Picture 5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55937" y="3202455"/>
            <a:ext cx="673762" cy="172400"/>
          </a:xfrm>
          <a:prstGeom prst="rect">
            <a:avLst/>
          </a:prstGeom>
        </p:spPr>
      </p:pic>
      <p:pic>
        <p:nvPicPr>
          <p:cNvPr id="56" name="Picture 5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18723" y="2684884"/>
            <a:ext cx="673762" cy="172400"/>
          </a:xfrm>
          <a:prstGeom prst="rect">
            <a:avLst/>
          </a:prstGeom>
        </p:spPr>
      </p:pic>
      <p:cxnSp>
        <p:nvCxnSpPr>
          <p:cNvPr id="65" name="Straight Arrow Connector 64"/>
          <p:cNvCxnSpPr/>
          <p:nvPr/>
        </p:nvCxnSpPr>
        <p:spPr>
          <a:xfrm flipV="1">
            <a:off x="5568383" y="2042121"/>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6" name="Straight Arrow Connector 65"/>
          <p:cNvCxnSpPr/>
          <p:nvPr/>
        </p:nvCxnSpPr>
        <p:spPr>
          <a:xfrm flipV="1">
            <a:off x="5568383" y="1747170"/>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flipV="1">
            <a:off x="5568383" y="1503784"/>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8" name="Straight Arrow Connector 67"/>
          <p:cNvCxnSpPr/>
          <p:nvPr/>
        </p:nvCxnSpPr>
        <p:spPr>
          <a:xfrm flipV="1">
            <a:off x="5568383" y="1228092"/>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flipV="1">
            <a:off x="5568383" y="992133"/>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V="1">
            <a:off x="5568383" y="2493100"/>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V="1">
            <a:off x="5568383" y="2790579"/>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5568383" y="3044598"/>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5568383" y="3298821"/>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5" name="Title 1"/>
          <p:cNvSpPr txBox="1">
            <a:spLocks/>
          </p:cNvSpPr>
          <p:nvPr/>
        </p:nvSpPr>
        <p:spPr>
          <a:xfrm>
            <a:off x="7174639" y="1118749"/>
            <a:ext cx="322886"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37" name="Title 1"/>
          <p:cNvSpPr txBox="1">
            <a:spLocks/>
          </p:cNvSpPr>
          <p:nvPr/>
        </p:nvSpPr>
        <p:spPr>
          <a:xfrm>
            <a:off x="7174639" y="1374272"/>
            <a:ext cx="322886"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43" name="Title 1"/>
          <p:cNvSpPr txBox="1">
            <a:spLocks/>
          </p:cNvSpPr>
          <p:nvPr/>
        </p:nvSpPr>
        <p:spPr>
          <a:xfrm>
            <a:off x="7174639" y="1644428"/>
            <a:ext cx="322886"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48" name="Title 1"/>
          <p:cNvSpPr txBox="1">
            <a:spLocks/>
          </p:cNvSpPr>
          <p:nvPr/>
        </p:nvSpPr>
        <p:spPr>
          <a:xfrm>
            <a:off x="7174639" y="1929229"/>
            <a:ext cx="322886"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49" name="Title 1"/>
          <p:cNvSpPr txBox="1">
            <a:spLocks/>
          </p:cNvSpPr>
          <p:nvPr/>
        </p:nvSpPr>
        <p:spPr>
          <a:xfrm>
            <a:off x="7174639" y="2359756"/>
            <a:ext cx="290989"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57" name="Title 1"/>
          <p:cNvSpPr txBox="1">
            <a:spLocks/>
          </p:cNvSpPr>
          <p:nvPr/>
        </p:nvSpPr>
        <p:spPr>
          <a:xfrm>
            <a:off x="7190587" y="2609711"/>
            <a:ext cx="290989"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58" name="Title 1"/>
          <p:cNvSpPr txBox="1">
            <a:spLocks/>
          </p:cNvSpPr>
          <p:nvPr/>
        </p:nvSpPr>
        <p:spPr>
          <a:xfrm>
            <a:off x="7174639" y="2910696"/>
            <a:ext cx="290989"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59" name="Title 1"/>
          <p:cNvSpPr txBox="1">
            <a:spLocks/>
          </p:cNvSpPr>
          <p:nvPr/>
        </p:nvSpPr>
        <p:spPr>
          <a:xfrm>
            <a:off x="7190587" y="3143230"/>
            <a:ext cx="265814"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pic>
        <p:nvPicPr>
          <p:cNvPr id="60" name="Picture 59"/>
          <p:cNvPicPr>
            <a:picLocks noChangeAspect="1"/>
          </p:cNvPicPr>
          <p:nvPr/>
        </p:nvPicPr>
        <p:blipFill>
          <a:blip r:embed="rId8"/>
          <a:stretch>
            <a:fillRect/>
          </a:stretch>
        </p:blipFill>
        <p:spPr>
          <a:xfrm>
            <a:off x="2663143" y="3714219"/>
            <a:ext cx="1794336" cy="1138074"/>
          </a:xfrm>
          <a:prstGeom prst="rect">
            <a:avLst/>
          </a:prstGeom>
        </p:spPr>
      </p:pic>
      <p:pic>
        <p:nvPicPr>
          <p:cNvPr id="61" name="Picture 60"/>
          <p:cNvPicPr>
            <a:picLocks noChangeAspect="1"/>
          </p:cNvPicPr>
          <p:nvPr/>
        </p:nvPicPr>
        <p:blipFill>
          <a:blip r:embed="rId9"/>
          <a:stretch>
            <a:fillRect/>
          </a:stretch>
        </p:blipFill>
        <p:spPr>
          <a:xfrm>
            <a:off x="2683138" y="2095553"/>
            <a:ext cx="1614371" cy="1475873"/>
          </a:xfrm>
          <a:prstGeom prst="rect">
            <a:avLst/>
          </a:prstGeom>
        </p:spPr>
      </p:pic>
      <p:pic>
        <p:nvPicPr>
          <p:cNvPr id="63" name="Picture 6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702922" y="3544908"/>
            <a:ext cx="673762" cy="172400"/>
          </a:xfrm>
          <a:prstGeom prst="rect">
            <a:avLst/>
          </a:prstGeom>
        </p:spPr>
      </p:pic>
      <p:cxnSp>
        <p:nvCxnSpPr>
          <p:cNvPr id="64" name="Straight Arrow Connector 63"/>
          <p:cNvCxnSpPr/>
          <p:nvPr/>
        </p:nvCxnSpPr>
        <p:spPr>
          <a:xfrm flipV="1">
            <a:off x="5577610" y="3578961"/>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77" name="Picture 7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281509" y="3529121"/>
            <a:ext cx="748190" cy="114099"/>
          </a:xfrm>
          <a:prstGeom prst="rect">
            <a:avLst/>
          </a:prstGeom>
        </p:spPr>
      </p:pic>
      <p:pic>
        <p:nvPicPr>
          <p:cNvPr id="51" name="Picture 50"/>
          <p:cNvPicPr>
            <a:picLocks noChangeAspect="1"/>
          </p:cNvPicPr>
          <p:nvPr/>
        </p:nvPicPr>
        <p:blipFill>
          <a:blip r:embed="rId10"/>
          <a:stretch>
            <a:fillRect/>
          </a:stretch>
        </p:blipFill>
        <p:spPr>
          <a:xfrm>
            <a:off x="1813919" y="4047208"/>
            <a:ext cx="419854" cy="425984"/>
          </a:xfrm>
          <a:prstGeom prst="rect">
            <a:avLst/>
          </a:prstGeom>
        </p:spPr>
      </p:pic>
      <p:pic>
        <p:nvPicPr>
          <p:cNvPr id="53" name="Picture 52"/>
          <p:cNvPicPr>
            <a:picLocks noChangeAspect="1"/>
          </p:cNvPicPr>
          <p:nvPr/>
        </p:nvPicPr>
        <p:blipFill>
          <a:blip r:embed="rId11"/>
          <a:stretch>
            <a:fillRect/>
          </a:stretch>
        </p:blipFill>
        <p:spPr>
          <a:xfrm>
            <a:off x="1390973" y="4044145"/>
            <a:ext cx="419854" cy="429048"/>
          </a:xfrm>
          <a:prstGeom prst="rect">
            <a:avLst/>
          </a:prstGeom>
        </p:spPr>
      </p:pic>
      <p:sp>
        <p:nvSpPr>
          <p:cNvPr id="74" name="Rectangular Callout 73"/>
          <p:cNvSpPr/>
          <p:nvPr/>
        </p:nvSpPr>
        <p:spPr bwMode="auto">
          <a:xfrm>
            <a:off x="4702923" y="4002908"/>
            <a:ext cx="3219906" cy="398720"/>
          </a:xfrm>
          <a:prstGeom prst="wedgeRectCallout">
            <a:avLst>
              <a:gd name="adj1" fmla="val 36477"/>
              <a:gd name="adj2" fmla="val -191845"/>
            </a:avLst>
          </a:prstGeom>
          <a:solidFill>
            <a:srgbClr val="0064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500" spc="-50" dirty="0" smtClean="0">
                <a:solidFill>
                  <a:srgbClr val="FFFFFF"/>
                </a:solidFill>
                <a:latin typeface="Garamond" panose="02020404030301010803" pitchFamily="18" charset="0"/>
                <a:ea typeface="Segoe UI" pitchFamily="34" charset="0"/>
                <a:cs typeface="Times New Roman" pitchFamily="18" charset="0"/>
              </a:rPr>
              <a:t>Common preference tuples</a:t>
            </a:r>
            <a:endParaRPr lang="en-US" sz="2500" i="1" spc="-50" baseline="-25000" dirty="0" smtClean="0">
              <a:solidFill>
                <a:srgbClr val="FFFFFF"/>
              </a:solidFill>
              <a:latin typeface="Garamond" panose="02020404030301010803" pitchFamily="18" charset="0"/>
              <a:ea typeface="Segoe UI" pitchFamily="34" charset="0"/>
              <a:cs typeface="Times New Roman" pitchFamily="18" charset="0"/>
            </a:endParaRPr>
          </a:p>
        </p:txBody>
      </p:sp>
      <p:sp>
        <p:nvSpPr>
          <p:cNvPr id="76" name="Rectangle 75"/>
          <p:cNvSpPr/>
          <p:nvPr/>
        </p:nvSpPr>
        <p:spPr bwMode="auto">
          <a:xfrm>
            <a:off x="7090984" y="1051474"/>
            <a:ext cx="406541" cy="2379415"/>
          </a:xfrm>
          <a:prstGeom prst="rect">
            <a:avLst/>
          </a:prstGeom>
          <a:solidFill>
            <a:srgbClr val="0064B1">
              <a:alpha val="0"/>
            </a:srgbClr>
          </a:solidFill>
          <a:ln w="38100">
            <a:solidFill>
              <a:srgbClr val="0064B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80" name="Slide Number Placeholder 3"/>
          <p:cNvSpPr txBox="1">
            <a:spLocks/>
          </p:cNvSpPr>
          <p:nvPr/>
        </p:nvSpPr>
        <p:spPr>
          <a:xfrm>
            <a:off x="1656709" y="4252986"/>
            <a:ext cx="186000" cy="581933"/>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sz="2500" i="1" baseline="-25000" dirty="0">
                <a:solidFill>
                  <a:srgbClr val="000000"/>
                </a:solidFill>
                <a:latin typeface="Garamond" panose="02020404030301010803" pitchFamily="18" charset="0"/>
                <a:cs typeface="Times New Roman" pitchFamily="18" charset="0"/>
              </a:rPr>
              <a:t>U</a:t>
            </a:r>
            <a:endParaRPr lang="en-US" sz="2500" dirty="0">
              <a:latin typeface="Garamond" panose="02020404030301010803" pitchFamily="18" charset="0"/>
              <a:cs typeface="Times New Roman" pitchFamily="18" charset="0"/>
            </a:endParaRPr>
          </a:p>
          <a:p>
            <a:endParaRPr lang="en-US" sz="2500" dirty="0"/>
          </a:p>
        </p:txBody>
      </p:sp>
      <p:pic>
        <p:nvPicPr>
          <p:cNvPr id="62" name="Picture 61"/>
          <p:cNvPicPr>
            <a:picLocks noChangeAspect="1"/>
          </p:cNvPicPr>
          <p:nvPr/>
        </p:nvPicPr>
        <p:blipFill>
          <a:blip r:embed="rId11"/>
          <a:stretch>
            <a:fillRect/>
          </a:stretch>
        </p:blipFill>
        <p:spPr>
          <a:xfrm>
            <a:off x="1477740" y="1292218"/>
            <a:ext cx="655860" cy="670222"/>
          </a:xfrm>
          <a:prstGeom prst="rect">
            <a:avLst/>
          </a:prstGeom>
        </p:spPr>
      </p:pic>
      <p:pic>
        <p:nvPicPr>
          <p:cNvPr id="79" name="Picture 78"/>
          <p:cNvPicPr>
            <a:picLocks noChangeAspect="1"/>
          </p:cNvPicPr>
          <p:nvPr/>
        </p:nvPicPr>
        <p:blipFill>
          <a:blip r:embed="rId10"/>
          <a:stretch>
            <a:fillRect/>
          </a:stretch>
        </p:blipFill>
        <p:spPr>
          <a:xfrm>
            <a:off x="1473799" y="2625388"/>
            <a:ext cx="663743" cy="673433"/>
          </a:xfrm>
          <a:prstGeom prst="rect">
            <a:avLst/>
          </a:prstGeom>
        </p:spPr>
      </p:pic>
      <p:sp>
        <p:nvSpPr>
          <p:cNvPr id="81" name="Rectangle 80"/>
          <p:cNvSpPr/>
          <p:nvPr/>
        </p:nvSpPr>
        <p:spPr bwMode="auto">
          <a:xfrm>
            <a:off x="1309176" y="3959373"/>
            <a:ext cx="1009486" cy="789935"/>
          </a:xfrm>
          <a:prstGeom prst="rect">
            <a:avLst/>
          </a:prstGeom>
          <a:solidFill>
            <a:srgbClr val="0064B1">
              <a:alpha val="0"/>
            </a:srgbClr>
          </a:solidFill>
          <a:ln w="38100">
            <a:solidFill>
              <a:srgbClr val="0064B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664832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Challenges &amp; Ideas</a:t>
            </a:r>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17</a:t>
            </a:fld>
            <a:endParaRPr lang="en-US"/>
          </a:p>
        </p:txBody>
      </p:sp>
      <p:pic>
        <p:nvPicPr>
          <p:cNvPr id="50" name="Picture 49"/>
          <p:cNvPicPr>
            <a:picLocks noChangeAspect="1"/>
          </p:cNvPicPr>
          <p:nvPr/>
        </p:nvPicPr>
        <p:blipFill>
          <a:blip r:embed="rId3"/>
          <a:stretch>
            <a:fillRect/>
          </a:stretch>
        </p:blipFill>
        <p:spPr>
          <a:xfrm>
            <a:off x="2438760" y="842852"/>
            <a:ext cx="1677820" cy="1227673"/>
          </a:xfrm>
          <a:prstGeom prst="rect">
            <a:avLst/>
          </a:prstGeom>
        </p:spPr>
      </p:pic>
      <p:pic>
        <p:nvPicPr>
          <p:cNvPr id="60" name="Picture 59"/>
          <p:cNvPicPr>
            <a:picLocks noChangeAspect="1"/>
          </p:cNvPicPr>
          <p:nvPr/>
        </p:nvPicPr>
        <p:blipFill>
          <a:blip r:embed="rId4"/>
          <a:stretch>
            <a:fillRect/>
          </a:stretch>
        </p:blipFill>
        <p:spPr>
          <a:xfrm>
            <a:off x="2663143" y="3671411"/>
            <a:ext cx="1794336" cy="1138074"/>
          </a:xfrm>
          <a:prstGeom prst="rect">
            <a:avLst/>
          </a:prstGeom>
        </p:spPr>
      </p:pic>
      <p:pic>
        <p:nvPicPr>
          <p:cNvPr id="61" name="Picture 60"/>
          <p:cNvPicPr>
            <a:picLocks noChangeAspect="1"/>
          </p:cNvPicPr>
          <p:nvPr/>
        </p:nvPicPr>
        <p:blipFill>
          <a:blip r:embed="rId5"/>
          <a:stretch>
            <a:fillRect/>
          </a:stretch>
        </p:blipFill>
        <p:spPr>
          <a:xfrm>
            <a:off x="2683138" y="2052745"/>
            <a:ext cx="1614371" cy="1475873"/>
          </a:xfrm>
          <a:prstGeom prst="rect">
            <a:avLst/>
          </a:prstGeom>
        </p:spPr>
      </p:pic>
      <p:pic>
        <p:nvPicPr>
          <p:cNvPr id="62" name="Picture 6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4856261" y="1098170"/>
            <a:ext cx="975823" cy="651110"/>
          </a:xfrm>
          <a:prstGeom prst="rect">
            <a:avLst/>
          </a:prstGeom>
        </p:spPr>
      </p:pic>
      <p:pic>
        <p:nvPicPr>
          <p:cNvPr id="74" name="Picture 73"/>
          <p:cNvPicPr>
            <a:picLocks noChangeAspect="1"/>
          </p:cNvPicPr>
          <p:nvPr/>
        </p:nvPicPr>
        <p:blipFill>
          <a:blip r:embed="rId7"/>
          <a:stretch>
            <a:fillRect/>
          </a:stretch>
        </p:blipFill>
        <p:spPr>
          <a:xfrm>
            <a:off x="6088468" y="1053304"/>
            <a:ext cx="873463" cy="691852"/>
          </a:xfrm>
          <a:prstGeom prst="rect">
            <a:avLst/>
          </a:prstGeom>
        </p:spPr>
      </p:pic>
      <p:pic>
        <p:nvPicPr>
          <p:cNvPr id="76" name="Picture 75"/>
          <p:cNvPicPr>
            <a:picLocks noChangeAspect="1"/>
          </p:cNvPicPr>
          <p:nvPr/>
        </p:nvPicPr>
        <p:blipFill>
          <a:blip r:embed="rId8"/>
          <a:stretch>
            <a:fillRect/>
          </a:stretch>
        </p:blipFill>
        <p:spPr>
          <a:xfrm>
            <a:off x="7161537" y="2616762"/>
            <a:ext cx="942765" cy="631393"/>
          </a:xfrm>
          <a:prstGeom prst="rect">
            <a:avLst/>
          </a:prstGeom>
        </p:spPr>
      </p:pic>
      <p:pic>
        <p:nvPicPr>
          <p:cNvPr id="78" name="Picture 7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4856261" y="2660977"/>
            <a:ext cx="975823" cy="651110"/>
          </a:xfrm>
          <a:prstGeom prst="rect">
            <a:avLst/>
          </a:prstGeom>
        </p:spPr>
      </p:pic>
      <p:pic>
        <p:nvPicPr>
          <p:cNvPr id="79" name="Picture 78"/>
          <p:cNvPicPr>
            <a:picLocks noChangeAspect="1"/>
          </p:cNvPicPr>
          <p:nvPr/>
        </p:nvPicPr>
        <p:blipFill>
          <a:blip r:embed="rId7"/>
          <a:stretch>
            <a:fillRect/>
          </a:stretch>
        </p:blipFill>
        <p:spPr>
          <a:xfrm>
            <a:off x="6088467" y="2606925"/>
            <a:ext cx="873463" cy="691852"/>
          </a:xfrm>
          <a:prstGeom prst="rect">
            <a:avLst/>
          </a:prstGeom>
        </p:spPr>
      </p:pic>
      <p:pic>
        <p:nvPicPr>
          <p:cNvPr id="80" name="Picture 79"/>
          <p:cNvPicPr>
            <a:picLocks noChangeAspect="1"/>
          </p:cNvPicPr>
          <p:nvPr/>
        </p:nvPicPr>
        <p:blipFill>
          <a:blip r:embed="rId8"/>
          <a:stretch>
            <a:fillRect/>
          </a:stretch>
        </p:blipFill>
        <p:spPr>
          <a:xfrm>
            <a:off x="7161537" y="4011175"/>
            <a:ext cx="942765" cy="631393"/>
          </a:xfrm>
          <a:prstGeom prst="rect">
            <a:avLst/>
          </a:prstGeom>
        </p:spPr>
      </p:pic>
      <p:pic>
        <p:nvPicPr>
          <p:cNvPr id="81" name="Picture 8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4856261" y="4055390"/>
            <a:ext cx="975823" cy="651110"/>
          </a:xfrm>
          <a:prstGeom prst="rect">
            <a:avLst/>
          </a:prstGeom>
        </p:spPr>
      </p:pic>
      <p:pic>
        <p:nvPicPr>
          <p:cNvPr id="82" name="Picture 81"/>
          <p:cNvPicPr>
            <a:picLocks noChangeAspect="1"/>
          </p:cNvPicPr>
          <p:nvPr/>
        </p:nvPicPr>
        <p:blipFill>
          <a:blip r:embed="rId7"/>
          <a:stretch>
            <a:fillRect/>
          </a:stretch>
        </p:blipFill>
        <p:spPr>
          <a:xfrm>
            <a:off x="6088467" y="4001338"/>
            <a:ext cx="873463" cy="691852"/>
          </a:xfrm>
          <a:prstGeom prst="rect">
            <a:avLst/>
          </a:prstGeom>
        </p:spPr>
      </p:pic>
      <p:pic>
        <p:nvPicPr>
          <p:cNvPr id="21" name="Picture 20"/>
          <p:cNvPicPr>
            <a:picLocks noChangeAspect="1"/>
          </p:cNvPicPr>
          <p:nvPr/>
        </p:nvPicPr>
        <p:blipFill>
          <a:blip r:embed="rId9"/>
          <a:stretch>
            <a:fillRect/>
          </a:stretch>
        </p:blipFill>
        <p:spPr>
          <a:xfrm>
            <a:off x="1813919" y="4004400"/>
            <a:ext cx="419854" cy="425984"/>
          </a:xfrm>
          <a:prstGeom prst="rect">
            <a:avLst/>
          </a:prstGeom>
        </p:spPr>
      </p:pic>
      <p:pic>
        <p:nvPicPr>
          <p:cNvPr id="24" name="Picture 23"/>
          <p:cNvPicPr>
            <a:picLocks noChangeAspect="1"/>
          </p:cNvPicPr>
          <p:nvPr/>
        </p:nvPicPr>
        <p:blipFill>
          <a:blip r:embed="rId10"/>
          <a:stretch>
            <a:fillRect/>
          </a:stretch>
        </p:blipFill>
        <p:spPr>
          <a:xfrm>
            <a:off x="1390973" y="4001337"/>
            <a:ext cx="419854" cy="429048"/>
          </a:xfrm>
          <a:prstGeom prst="rect">
            <a:avLst/>
          </a:prstGeom>
        </p:spPr>
      </p:pic>
      <p:sp>
        <p:nvSpPr>
          <p:cNvPr id="29" name="Rectangle 28"/>
          <p:cNvSpPr/>
          <p:nvPr/>
        </p:nvSpPr>
        <p:spPr bwMode="auto">
          <a:xfrm>
            <a:off x="1309176" y="3916565"/>
            <a:ext cx="1009486" cy="789935"/>
          </a:xfrm>
          <a:prstGeom prst="rect">
            <a:avLst/>
          </a:prstGeom>
          <a:solidFill>
            <a:srgbClr val="0064B1">
              <a:alpha val="0"/>
            </a:srgbClr>
          </a:solidFill>
          <a:ln w="38100">
            <a:solidFill>
              <a:srgbClr val="0064B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30" name="Slide Number Placeholder 3"/>
          <p:cNvSpPr txBox="1">
            <a:spLocks/>
          </p:cNvSpPr>
          <p:nvPr/>
        </p:nvSpPr>
        <p:spPr>
          <a:xfrm>
            <a:off x="1656709" y="4210178"/>
            <a:ext cx="186000" cy="581933"/>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r>
              <a:rPr lang="en-US" sz="2500" i="1" baseline="-25000" dirty="0">
                <a:solidFill>
                  <a:srgbClr val="000000"/>
                </a:solidFill>
                <a:latin typeface="Garamond" panose="02020404030301010803" pitchFamily="18" charset="0"/>
                <a:cs typeface="Times New Roman" pitchFamily="18" charset="0"/>
              </a:rPr>
              <a:t>U</a:t>
            </a:r>
            <a:endParaRPr lang="en-US" sz="2500" dirty="0">
              <a:latin typeface="Garamond" panose="02020404030301010803" pitchFamily="18" charset="0"/>
              <a:cs typeface="Times New Roman" pitchFamily="18" charset="0"/>
            </a:endParaRPr>
          </a:p>
          <a:p>
            <a:endParaRPr lang="en-US" sz="2500" dirty="0"/>
          </a:p>
        </p:txBody>
      </p:sp>
      <p:pic>
        <p:nvPicPr>
          <p:cNvPr id="31" name="Picture 30"/>
          <p:cNvPicPr>
            <a:picLocks noChangeAspect="1"/>
          </p:cNvPicPr>
          <p:nvPr/>
        </p:nvPicPr>
        <p:blipFill>
          <a:blip r:embed="rId10"/>
          <a:stretch>
            <a:fillRect/>
          </a:stretch>
        </p:blipFill>
        <p:spPr>
          <a:xfrm>
            <a:off x="1477740" y="1249410"/>
            <a:ext cx="655860" cy="670222"/>
          </a:xfrm>
          <a:prstGeom prst="rect">
            <a:avLst/>
          </a:prstGeom>
        </p:spPr>
      </p:pic>
      <p:pic>
        <p:nvPicPr>
          <p:cNvPr id="32" name="Picture 31"/>
          <p:cNvPicPr>
            <a:picLocks noChangeAspect="1"/>
          </p:cNvPicPr>
          <p:nvPr/>
        </p:nvPicPr>
        <p:blipFill>
          <a:blip r:embed="rId9"/>
          <a:stretch>
            <a:fillRect/>
          </a:stretch>
        </p:blipFill>
        <p:spPr>
          <a:xfrm>
            <a:off x="1473799" y="2582580"/>
            <a:ext cx="663743" cy="673433"/>
          </a:xfrm>
          <a:prstGeom prst="rect">
            <a:avLst/>
          </a:prstGeom>
        </p:spPr>
      </p:pic>
    </p:spTree>
    <p:extLst>
      <p:ext uri="{BB962C8B-B14F-4D97-AF65-F5344CB8AC3E}">
        <p14:creationId xmlns:p14="http://schemas.microsoft.com/office/powerpoint/2010/main" val="35563432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a:t>Challenges &amp; Ideas</a:t>
            </a:r>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18</a:t>
            </a:fld>
            <a:endParaRPr lang="en-US"/>
          </a:p>
        </p:txBody>
      </p:sp>
      <mc:AlternateContent xmlns:mc="http://schemas.openxmlformats.org/markup-compatibility/2006" xmlns:a14="http://schemas.microsoft.com/office/drawing/2010/main">
        <mc:Choice Requires="a14">
          <p:sp>
            <p:nvSpPr>
              <p:cNvPr id="15" name="Rectangle 14"/>
              <p:cNvSpPr/>
              <p:nvPr/>
            </p:nvSpPr>
            <p:spPr>
              <a:xfrm>
                <a:off x="389436" y="1145894"/>
                <a:ext cx="8754564" cy="1477328"/>
              </a:xfrm>
              <a:prstGeom prst="rect">
                <a:avLst/>
              </a:prstGeom>
            </p:spPr>
            <p:txBody>
              <a:bodyPr wrap="square">
                <a:spAutoFit/>
              </a:bodyPr>
              <a:lstStyle/>
              <a:p>
                <a:pPr marL="457200" indent="-457200" algn="just">
                  <a:buFont typeface="Wingdings" panose="05000000000000000000" pitchFamily="2" charset="2"/>
                  <a:buChar char="q"/>
                </a:pPr>
                <a:r>
                  <a:rPr lang="en-US" sz="3000" dirty="0" smtClean="0">
                    <a:solidFill>
                      <a:srgbClr val="0064B1"/>
                    </a:solidFill>
                    <a:latin typeface="Garamond" panose="02020404030301010803" pitchFamily="18" charset="0"/>
                    <a:cs typeface="Times New Roman" panose="02020603050405020304" pitchFamily="18" charset="0"/>
                  </a:rPr>
                  <a:t>Theorem 1: </a:t>
                </a:r>
                <a:r>
                  <a:rPr lang="en-US" sz="3000" dirty="0" smtClean="0">
                    <a:solidFill>
                      <a:srgbClr val="000000"/>
                    </a:solidFill>
                    <a:latin typeface="Monotype Corsiva" panose="03010101010201010101" pitchFamily="66" charset="0"/>
                    <a:cs typeface="Times New Roman" pitchFamily="18" charset="0"/>
                  </a:rPr>
                  <a:t>P</a:t>
                </a:r>
                <a:r>
                  <a:rPr lang="en-US" sz="3000" i="1" baseline="-25000" dirty="0" smtClean="0">
                    <a:solidFill>
                      <a:srgbClr val="000000"/>
                    </a:solidFill>
                    <a:latin typeface="Garamond" panose="02020404030301010803" pitchFamily="18" charset="0"/>
                    <a:cs typeface="Times New Roman" pitchFamily="18" charset="0"/>
                  </a:rPr>
                  <a:t>U</a:t>
                </a:r>
                <a:r>
                  <a:rPr lang="en-US" sz="3000" dirty="0" smtClean="0">
                    <a:solidFill>
                      <a:srgbClr val="000000"/>
                    </a:solidFill>
                    <a:latin typeface="Monotype Corsiva" panose="03010101010201010101" pitchFamily="66" charset="0"/>
                    <a:cs typeface="Times New Roman" pitchFamily="18" charset="0"/>
                  </a:rPr>
                  <a:t> </a:t>
                </a:r>
                <a14:m>
                  <m:oMath xmlns:m="http://schemas.openxmlformats.org/officeDocument/2006/math">
                    <m:r>
                      <a:rPr lang="en-US" sz="3000" b="0" i="1" dirty="0" smtClean="0">
                        <a:solidFill>
                          <a:srgbClr val="000000"/>
                        </a:solidFill>
                        <a:latin typeface="Cambria Math" panose="02040503050406030204" pitchFamily="18" charset="0"/>
                        <a:cs typeface="Times New Roman" pitchFamily="18" charset="0"/>
                      </a:rPr>
                      <m:t>⊇</m:t>
                    </m:r>
                    <m:r>
                      <m:rPr>
                        <m:nor/>
                      </m:rPr>
                      <a:rPr lang="en-US" sz="3000" dirty="0">
                        <a:solidFill>
                          <a:srgbClr val="000000"/>
                        </a:solidFill>
                        <a:latin typeface="Monotype Corsiva" panose="03010101010201010101" pitchFamily="66" charset="0"/>
                        <a:cs typeface="Times New Roman" pitchFamily="18" charset="0"/>
                      </a:rPr>
                      <m:t>P</m:t>
                    </m:r>
                    <m:r>
                      <a:rPr lang="en-US" sz="3000" b="0" i="1" baseline="-25000" dirty="0" smtClean="0">
                        <a:solidFill>
                          <a:srgbClr val="000000"/>
                        </a:solidFill>
                        <a:latin typeface="Cambria Math" panose="02040503050406030204" pitchFamily="18" charset="0"/>
                        <a:cs typeface="Times New Roman" pitchFamily="18" charset="0"/>
                      </a:rPr>
                      <m:t>𝑐</m:t>
                    </m:r>
                  </m:oMath>
                </a14:m>
                <a:endParaRPr lang="en-US" sz="3000" dirty="0" smtClean="0">
                  <a:latin typeface="Garamond" panose="02020404030301010803" pitchFamily="18" charset="0"/>
                  <a:cs typeface="Times New Roman" panose="02020603050405020304" pitchFamily="18" charset="0"/>
                </a:endParaRPr>
              </a:p>
              <a:p>
                <a:pPr marL="457200" indent="-457200" algn="just">
                  <a:buFont typeface="Wingdings" panose="05000000000000000000" pitchFamily="2" charset="2"/>
                  <a:buChar char="q"/>
                </a:pPr>
                <a:r>
                  <a:rPr lang="en-US" sz="3000" dirty="0" smtClean="0">
                    <a:solidFill>
                      <a:srgbClr val="0064B1"/>
                    </a:solidFill>
                    <a:latin typeface="Garamond" panose="02020404030301010803" pitchFamily="18" charset="0"/>
                    <a:cs typeface="Times New Roman" panose="02020603050405020304" pitchFamily="18" charset="0"/>
                  </a:rPr>
                  <a:t>Lemma </a:t>
                </a:r>
                <a:r>
                  <a:rPr lang="en-US" sz="3000" dirty="0">
                    <a:solidFill>
                      <a:srgbClr val="0064B1"/>
                    </a:solidFill>
                    <a:latin typeface="Garamond" panose="02020404030301010803" pitchFamily="18" charset="0"/>
                    <a:cs typeface="Times New Roman" panose="02020603050405020304" pitchFamily="18" charset="0"/>
                  </a:rPr>
                  <a:t>1:</a:t>
                </a:r>
                <a14:m>
                  <m:oMath xmlns:m="http://schemas.openxmlformats.org/officeDocument/2006/math">
                    <m:r>
                      <a:rPr lang="en-US" sz="3000" b="0" i="0" dirty="0" smtClean="0">
                        <a:solidFill>
                          <a:srgbClr val="000000"/>
                        </a:solidFill>
                        <a:latin typeface="Cambria Math" panose="02040503050406030204" pitchFamily="18" charset="0"/>
                        <a:cs typeface="Times New Roman" pitchFamily="18" charset="0"/>
                      </a:rPr>
                      <m:t> </m:t>
                    </m:r>
                    <m:r>
                      <m:rPr>
                        <m:nor/>
                      </m:rPr>
                      <a:rPr lang="en-US" sz="3000" dirty="0">
                        <a:solidFill>
                          <a:srgbClr val="000000"/>
                        </a:solidFill>
                        <a:latin typeface="Monotype Corsiva" panose="03010101010201010101" pitchFamily="66" charset="0"/>
                        <a:cs typeface="Times New Roman" pitchFamily="18" charset="0"/>
                      </a:rPr>
                      <m:t>P</m:t>
                    </m:r>
                    <m:r>
                      <a:rPr lang="en-US" sz="3000" i="1" baseline="-25000" dirty="0">
                        <a:solidFill>
                          <a:srgbClr val="000000"/>
                        </a:solidFill>
                        <a:latin typeface="Cambria Math" panose="02040503050406030204" pitchFamily="18" charset="0"/>
                        <a:cs typeface="Times New Roman" pitchFamily="18" charset="0"/>
                      </a:rPr>
                      <m:t>𝑐</m:t>
                    </m:r>
                  </m:oMath>
                </a14:m>
                <a:r>
                  <a:rPr lang="en-US" sz="3000" dirty="0" smtClean="0">
                    <a:latin typeface="Garamond" panose="02020404030301010803" pitchFamily="18" charset="0"/>
                    <a:cs typeface="Times New Roman" panose="02020603050405020304" pitchFamily="18" charset="0"/>
                  </a:rPr>
                  <a:t> w.r.t. </a:t>
                </a:r>
                <a:r>
                  <a:rPr lang="en-US" sz="3000" i="1" dirty="0" smtClean="0">
                    <a:latin typeface="Monotype Corsiva" panose="03010101010201010101" pitchFamily="66" charset="0"/>
                    <a:cs typeface="Times New Roman" panose="02020603050405020304" pitchFamily="18" charset="0"/>
                  </a:rPr>
                  <a:t>O </a:t>
                </a:r>
                <a:r>
                  <a:rPr lang="en-US" sz="3000" dirty="0" smtClean="0">
                    <a:latin typeface="Garamond" panose="02020404030301010803" pitchFamily="18" charset="0"/>
                    <a:cs typeface="Times New Roman" panose="02020603050405020304" pitchFamily="18" charset="0"/>
                  </a:rPr>
                  <a:t>=</a:t>
                </a:r>
                <a:r>
                  <a:rPr lang="en-US" sz="3000" i="1" dirty="0" smtClean="0">
                    <a:latin typeface="Monotype Corsiva" panose="03010101010201010101" pitchFamily="66" charset="0"/>
                    <a:cs typeface="Times New Roman" panose="02020603050405020304" pitchFamily="18" charset="0"/>
                  </a:rPr>
                  <a:t> </a:t>
                </a:r>
                <a14:m>
                  <m:oMath xmlns:m="http://schemas.openxmlformats.org/officeDocument/2006/math">
                    <m:r>
                      <m:rPr>
                        <m:nor/>
                      </m:rPr>
                      <a:rPr lang="en-US" sz="3000" dirty="0">
                        <a:solidFill>
                          <a:srgbClr val="000000"/>
                        </a:solidFill>
                        <a:latin typeface="Monotype Corsiva" panose="03010101010201010101" pitchFamily="66" charset="0"/>
                        <a:cs typeface="Times New Roman" pitchFamily="18" charset="0"/>
                      </a:rPr>
                      <m:t>P</m:t>
                    </m:r>
                    <m:r>
                      <a:rPr lang="en-US" sz="3000" i="1" baseline="-25000" dirty="0">
                        <a:solidFill>
                          <a:srgbClr val="000000"/>
                        </a:solidFill>
                        <a:latin typeface="Cambria Math" panose="02040503050406030204" pitchFamily="18" charset="0"/>
                        <a:cs typeface="Times New Roman" pitchFamily="18" charset="0"/>
                      </a:rPr>
                      <m:t>𝑐</m:t>
                    </m:r>
                  </m:oMath>
                </a14:m>
                <a:r>
                  <a:rPr lang="en-US" sz="3000" dirty="0">
                    <a:latin typeface="Garamond" panose="02020404030301010803" pitchFamily="18" charset="0"/>
                    <a:cs typeface="Times New Roman" panose="02020603050405020304" pitchFamily="18" charset="0"/>
                  </a:rPr>
                  <a:t> w.r.t. </a:t>
                </a:r>
                <a:r>
                  <a:rPr lang="en-US" sz="3000" dirty="0" smtClean="0">
                    <a:solidFill>
                      <a:srgbClr val="000000"/>
                    </a:solidFill>
                    <a:latin typeface="Monotype Corsiva" panose="03010101010201010101" pitchFamily="66" charset="0"/>
                    <a:cs typeface="Times New Roman" pitchFamily="18" charset="0"/>
                  </a:rPr>
                  <a:t>P</a:t>
                </a:r>
                <a:r>
                  <a:rPr lang="en-US" sz="3000" i="1" baseline="-25000" dirty="0" smtClean="0">
                    <a:solidFill>
                      <a:srgbClr val="000000"/>
                    </a:solidFill>
                    <a:latin typeface="Garamond" panose="02020404030301010803" pitchFamily="18" charset="0"/>
                    <a:cs typeface="Times New Roman" pitchFamily="18" charset="0"/>
                  </a:rPr>
                  <a:t>U</a:t>
                </a:r>
              </a:p>
              <a:p>
                <a:pPr marL="457200" indent="-457200" algn="just">
                  <a:buFont typeface="Wingdings" panose="05000000000000000000" pitchFamily="2" charset="2"/>
                  <a:buChar char="q"/>
                </a:pPr>
                <a:r>
                  <a:rPr lang="en-US" sz="3000" dirty="0" smtClean="0">
                    <a:solidFill>
                      <a:srgbClr val="0064B1"/>
                    </a:solidFill>
                    <a:latin typeface="Garamond" panose="02020404030301010803" pitchFamily="18" charset="0"/>
                    <a:cs typeface="Times New Roman" panose="02020603050405020304" pitchFamily="18" charset="0"/>
                  </a:rPr>
                  <a:t>Recall &amp; precision: </a:t>
                </a:r>
                <a:r>
                  <a:rPr lang="en-US" sz="3000" dirty="0" smtClean="0">
                    <a:latin typeface="Garamond" panose="02020404030301010803" pitchFamily="18" charset="0"/>
                    <a:cs typeface="Times New Roman" panose="02020603050405020304" pitchFamily="18" charset="0"/>
                  </a:rPr>
                  <a:t>100%</a:t>
                </a:r>
                <a:endParaRPr lang="en-US" sz="3000" i="1" baseline="-25000" dirty="0" smtClean="0">
                  <a:latin typeface="Garamond" panose="02020404030301010803" pitchFamily="18" charset="0"/>
                  <a:cs typeface="Times New Roman" pitchFamily="18" charset="0"/>
                </a:endParaRPr>
              </a:p>
            </p:txBody>
          </p:sp>
        </mc:Choice>
        <mc:Fallback xmlns="">
          <p:sp>
            <p:nvSpPr>
              <p:cNvPr id="15" name="Rectangle 14"/>
              <p:cNvSpPr>
                <a:spLocks noRot="1" noChangeAspect="1" noMove="1" noResize="1" noEditPoints="1" noAdjustHandles="1" noChangeArrowheads="1" noChangeShapeType="1" noTextEdit="1"/>
              </p:cNvSpPr>
              <p:nvPr/>
            </p:nvSpPr>
            <p:spPr>
              <a:xfrm>
                <a:off x="389436" y="1145894"/>
                <a:ext cx="8754564" cy="1477328"/>
              </a:xfrm>
              <a:prstGeom prst="rect">
                <a:avLst/>
              </a:prstGeom>
              <a:blipFill>
                <a:blip r:embed="rId3"/>
                <a:stretch>
                  <a:fillRect l="-1462" t="-5785" b="-11983"/>
                </a:stretch>
              </a:blipFill>
            </p:spPr>
            <p:txBody>
              <a:bodyPr/>
              <a:lstStyle/>
              <a:p>
                <a:r>
                  <a:rPr lang="en-US">
                    <a:noFill/>
                  </a:rPr>
                  <a:t> </a:t>
                </a:r>
              </a:p>
            </p:txBody>
          </p:sp>
        </mc:Fallback>
      </mc:AlternateContent>
      <p:sp>
        <p:nvSpPr>
          <p:cNvPr id="17" name="Oval 16"/>
          <p:cNvSpPr/>
          <p:nvPr/>
        </p:nvSpPr>
        <p:spPr>
          <a:xfrm>
            <a:off x="6666843" y="1277408"/>
            <a:ext cx="1368579" cy="1365302"/>
          </a:xfrm>
          <a:prstGeom prst="ellipse">
            <a:avLst/>
          </a:prstGeom>
          <a:noFill/>
          <a:ln>
            <a:solidFill>
              <a:srgbClr val="0064B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500" dirty="0">
                <a:solidFill>
                  <a:srgbClr val="0064B1"/>
                </a:solidFill>
                <a:latin typeface="Monotype Corsiva" panose="03010101010201010101" pitchFamily="66" charset="0"/>
                <a:cs typeface="Times New Roman" pitchFamily="18" charset="0"/>
              </a:rPr>
              <a:t>P</a:t>
            </a:r>
            <a:r>
              <a:rPr lang="en-US" sz="2500" i="1" baseline="-25000" dirty="0">
                <a:solidFill>
                  <a:srgbClr val="0064B1"/>
                </a:solidFill>
                <a:latin typeface="Garamond" panose="02020404030301010803" pitchFamily="18" charset="0"/>
                <a:cs typeface="Times New Roman" pitchFamily="18" charset="0"/>
              </a:rPr>
              <a:t>U</a:t>
            </a:r>
            <a:endParaRPr lang="en-US" sz="1200" baseline="-25000" dirty="0" smtClean="0">
              <a:solidFill>
                <a:srgbClr val="0064B1"/>
              </a:solidFill>
              <a:latin typeface="Times New Roman" pitchFamily="18" charset="0"/>
              <a:cs typeface="Times New Roman" pitchFamily="18" charset="0"/>
            </a:endParaRPr>
          </a:p>
          <a:p>
            <a:pPr algn="r"/>
            <a:endParaRPr lang="en-US" sz="1200" baseline="-25000" dirty="0">
              <a:solidFill>
                <a:srgbClr val="0064B1"/>
              </a:solidFill>
              <a:latin typeface="Times New Roman" pitchFamily="18" charset="0"/>
              <a:cs typeface="Times New Roman" pitchFamily="18" charset="0"/>
            </a:endParaRPr>
          </a:p>
          <a:p>
            <a:pPr algn="r"/>
            <a:endParaRPr lang="en-US" sz="1200" baseline="-25000" dirty="0" smtClean="0">
              <a:solidFill>
                <a:srgbClr val="0064B1"/>
              </a:solidFill>
              <a:latin typeface="Times New Roman" pitchFamily="18" charset="0"/>
              <a:cs typeface="Times New Roman" pitchFamily="18" charset="0"/>
            </a:endParaRPr>
          </a:p>
          <a:p>
            <a:pPr algn="r"/>
            <a:endParaRPr lang="en-US" sz="1200" baseline="-25000" dirty="0">
              <a:solidFill>
                <a:srgbClr val="0064B1"/>
              </a:solidFill>
              <a:latin typeface="Times New Roman" pitchFamily="18" charset="0"/>
              <a:cs typeface="Times New Roman" pitchFamily="18" charset="0"/>
            </a:endParaRPr>
          </a:p>
          <a:p>
            <a:pPr algn="r"/>
            <a:endParaRPr lang="en-US" sz="1200" baseline="-25000" dirty="0" smtClean="0">
              <a:solidFill>
                <a:srgbClr val="0064B1"/>
              </a:solidFill>
              <a:latin typeface="Times New Roman" pitchFamily="18" charset="0"/>
              <a:cs typeface="Times New Roman" pitchFamily="18" charset="0"/>
            </a:endParaRPr>
          </a:p>
          <a:p>
            <a:pPr algn="r"/>
            <a:endParaRPr lang="en-US" sz="1200" baseline="-25000" dirty="0">
              <a:solidFill>
                <a:srgbClr val="0064B1"/>
              </a:solidFill>
              <a:latin typeface="Times New Roman" pitchFamily="18" charset="0"/>
              <a:cs typeface="Times New Roman" pitchFamily="18" charset="0"/>
            </a:endParaRPr>
          </a:p>
        </p:txBody>
      </p:sp>
      <p:sp>
        <p:nvSpPr>
          <p:cNvPr id="18" name="Rectangle 17"/>
          <p:cNvSpPr/>
          <p:nvPr/>
        </p:nvSpPr>
        <p:spPr>
          <a:xfrm>
            <a:off x="6301337" y="1145894"/>
            <a:ext cx="2452037" cy="1763515"/>
          </a:xfrm>
          <a:prstGeom prst="rect">
            <a:avLst/>
          </a:prstGeom>
          <a:noFill/>
          <a:ln>
            <a:solidFill>
              <a:srgbClr val="0064B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500" i="1" dirty="0" smtClean="0">
                <a:solidFill>
                  <a:srgbClr val="0064B1"/>
                </a:solidFill>
                <a:latin typeface="Monotype Corsiva" panose="03010101010201010101" pitchFamily="66" charset="0"/>
                <a:cs typeface="Times New Roman" panose="02020603050405020304" pitchFamily="18" charset="0"/>
              </a:rPr>
              <a:t>O</a:t>
            </a:r>
          </a:p>
          <a:p>
            <a:pPr algn="r"/>
            <a:endParaRPr lang="en-US" dirty="0" smtClean="0">
              <a:solidFill>
                <a:srgbClr val="0064B1"/>
              </a:solidFill>
              <a:latin typeface="Times New Roman" panose="02020603050405020304" pitchFamily="18" charset="0"/>
              <a:cs typeface="Times New Roman" panose="02020603050405020304" pitchFamily="18" charset="0"/>
            </a:endParaRPr>
          </a:p>
          <a:p>
            <a:pPr algn="r"/>
            <a:endParaRPr lang="en-US" dirty="0">
              <a:solidFill>
                <a:srgbClr val="0064B1"/>
              </a:solidFill>
              <a:latin typeface="Times New Roman" panose="02020603050405020304" pitchFamily="18" charset="0"/>
              <a:cs typeface="Times New Roman" panose="02020603050405020304" pitchFamily="18" charset="0"/>
            </a:endParaRPr>
          </a:p>
          <a:p>
            <a:pPr algn="r"/>
            <a:endParaRPr lang="en-US" dirty="0" smtClean="0">
              <a:solidFill>
                <a:srgbClr val="0064B1"/>
              </a:solidFill>
              <a:latin typeface="Times New Roman" panose="02020603050405020304" pitchFamily="18" charset="0"/>
              <a:cs typeface="Times New Roman" panose="02020603050405020304" pitchFamily="18" charset="0"/>
            </a:endParaRPr>
          </a:p>
          <a:p>
            <a:pPr algn="r"/>
            <a:endParaRPr lang="en-US" dirty="0">
              <a:solidFill>
                <a:srgbClr val="0064B1"/>
              </a:solidFill>
              <a:latin typeface="Times New Roman" panose="02020603050405020304" pitchFamily="18" charset="0"/>
              <a:cs typeface="Times New Roman" panose="02020603050405020304" pitchFamily="18" charset="0"/>
            </a:endParaRPr>
          </a:p>
          <a:p>
            <a:pPr algn="r"/>
            <a:endParaRPr lang="en-US" dirty="0" smtClean="0">
              <a:solidFill>
                <a:srgbClr val="0064B1"/>
              </a:solidFill>
              <a:latin typeface="Times New Roman" panose="02020603050405020304" pitchFamily="18" charset="0"/>
              <a:cs typeface="Times New Roman" panose="02020603050405020304" pitchFamily="18" charset="0"/>
            </a:endParaRPr>
          </a:p>
          <a:p>
            <a:pPr algn="r"/>
            <a:endParaRPr lang="en-US" dirty="0">
              <a:solidFill>
                <a:srgbClr val="0064B1"/>
              </a:solidFill>
              <a:latin typeface="Times New Roman" panose="02020603050405020304" pitchFamily="18" charset="0"/>
              <a:cs typeface="Times New Roman" panose="02020603050405020304" pitchFamily="18" charset="0"/>
            </a:endParaRPr>
          </a:p>
          <a:p>
            <a:pPr algn="r"/>
            <a:endParaRPr lang="en-US" dirty="0" smtClean="0">
              <a:solidFill>
                <a:srgbClr val="0064B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0" name="Oval 19"/>
              <p:cNvSpPr/>
              <p:nvPr/>
            </p:nvSpPr>
            <p:spPr>
              <a:xfrm>
                <a:off x="6895443" y="1811453"/>
                <a:ext cx="684289" cy="682651"/>
              </a:xfrm>
              <a:prstGeom prst="ellipse">
                <a:avLst/>
              </a:prstGeom>
              <a:noFill/>
              <a:ln>
                <a:solidFill>
                  <a:srgbClr val="0064B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14:m>
                  <m:oMathPara xmlns:m="http://schemas.openxmlformats.org/officeDocument/2006/math">
                    <m:oMathParaPr>
                      <m:jc m:val="centerGroup"/>
                    </m:oMathParaPr>
                    <m:oMath xmlns:m="http://schemas.openxmlformats.org/officeDocument/2006/math">
                      <m:r>
                        <m:rPr>
                          <m:nor/>
                        </m:rPr>
                        <a:rPr lang="en-US" sz="2500" dirty="0" smtClean="0">
                          <a:solidFill>
                            <a:srgbClr val="0064B1"/>
                          </a:solidFill>
                          <a:latin typeface="Monotype Corsiva" panose="03010101010201010101" pitchFamily="66" charset="0"/>
                          <a:cs typeface="Times New Roman" pitchFamily="18" charset="0"/>
                        </a:rPr>
                        <m:t>P</m:t>
                      </m:r>
                      <m:r>
                        <a:rPr lang="en-US" sz="2500" i="1" baseline="-25000" dirty="0">
                          <a:solidFill>
                            <a:srgbClr val="0064B1"/>
                          </a:solidFill>
                          <a:latin typeface="Cambria Math" panose="02040503050406030204" pitchFamily="18" charset="0"/>
                          <a:cs typeface="Times New Roman" pitchFamily="18" charset="0"/>
                        </a:rPr>
                        <m:t>𝑐</m:t>
                      </m:r>
                    </m:oMath>
                  </m:oMathPara>
                </a14:m>
                <a:endParaRPr lang="en-US" sz="2500" baseline="-50000" dirty="0">
                  <a:solidFill>
                    <a:srgbClr val="0064B1"/>
                  </a:solidFill>
                  <a:latin typeface="Times New Roman" pitchFamily="18" charset="0"/>
                  <a:cs typeface="Times New Roman" pitchFamily="18" charset="0"/>
                </a:endParaRPr>
              </a:p>
            </p:txBody>
          </p:sp>
        </mc:Choice>
        <mc:Fallback xmlns="">
          <p:sp>
            <p:nvSpPr>
              <p:cNvPr id="20" name="Oval 19"/>
              <p:cNvSpPr>
                <a:spLocks noRot="1" noChangeAspect="1" noMove="1" noResize="1" noEditPoints="1" noAdjustHandles="1" noChangeArrowheads="1" noChangeShapeType="1" noTextEdit="1"/>
              </p:cNvSpPr>
              <p:nvPr/>
            </p:nvSpPr>
            <p:spPr>
              <a:xfrm>
                <a:off x="6895443" y="1811453"/>
                <a:ext cx="684289" cy="682651"/>
              </a:xfrm>
              <a:prstGeom prst="ellipse">
                <a:avLst/>
              </a:prstGeom>
              <a:blipFill>
                <a:blip r:embed="rId6"/>
                <a:stretch>
                  <a:fillRect/>
                </a:stretch>
              </a:blipFill>
              <a:ln>
                <a:solidFill>
                  <a:srgbClr val="0064B1"/>
                </a:solidFill>
                <a:prstDash val="solid"/>
              </a:ln>
            </p:spPr>
            <p:txBody>
              <a:bodyPr/>
              <a:lstStyle/>
              <a:p>
                <a:r>
                  <a:rPr lang="en-US">
                    <a:noFill/>
                  </a:rPr>
                  <a:t> </a:t>
                </a:r>
              </a:p>
            </p:txBody>
          </p:sp>
        </mc:Fallback>
      </mc:AlternateContent>
      <p:sp>
        <p:nvSpPr>
          <p:cNvPr id="19" name="Rectangle 18"/>
          <p:cNvSpPr/>
          <p:nvPr/>
        </p:nvSpPr>
        <p:spPr bwMode="auto">
          <a:xfrm>
            <a:off x="694236" y="3319872"/>
            <a:ext cx="4449263" cy="604938"/>
          </a:xfrm>
          <a:prstGeom prst="rect">
            <a:avLst/>
          </a:prstGeom>
          <a:solidFill>
            <a:schemeClr val="accent2">
              <a:lumMod val="50000"/>
              <a:alpha val="0"/>
            </a:schemeClr>
          </a:solidFill>
          <a:ln w="38100">
            <a:solidFill>
              <a:srgbClr val="0064B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lvl="0" algn="just">
              <a:lnSpc>
                <a:spcPct val="90000"/>
              </a:lnSpc>
              <a:spcBef>
                <a:spcPct val="0"/>
              </a:spcBef>
            </a:pPr>
            <a:r>
              <a:rPr lang="en-US" sz="2800" spc="-100" dirty="0" smtClean="0">
                <a:ln w="3175">
                  <a:noFill/>
                </a:ln>
                <a:solidFill>
                  <a:srgbClr val="0064B1"/>
                </a:solidFill>
                <a:latin typeface="Garamond" panose="02020404030301010803" pitchFamily="18" charset="0"/>
                <a:cs typeface="Times New Roman" pitchFamily="18" charset="0"/>
              </a:rPr>
              <a:t>Sharing computation across users</a:t>
            </a:r>
            <a:endParaRPr lang="en-US" sz="2800" spc="-100" dirty="0">
              <a:ln w="3175">
                <a:noFill/>
              </a:ln>
              <a:solidFill>
                <a:srgbClr val="0064B1"/>
              </a:solidFill>
              <a:latin typeface="Garamond" panose="02020404030301010803" pitchFamily="18" charset="0"/>
              <a:cs typeface="Times New Roman" pitchFamily="18" charset="0"/>
            </a:endParaRPr>
          </a:p>
        </p:txBody>
      </p:sp>
    </p:spTree>
    <p:extLst>
      <p:ext uri="{BB962C8B-B14F-4D97-AF65-F5344CB8AC3E}">
        <p14:creationId xmlns:p14="http://schemas.microsoft.com/office/powerpoint/2010/main" val="183179446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5">
                                            <p:txEl>
                                              <p:pRg st="2" end="2"/>
                                            </p:txEl>
                                          </p:spTgt>
                                        </p:tgtEl>
                                        <p:attrNameLst>
                                          <p:attrName>style.visibility</p:attrName>
                                        </p:attrNameLst>
                                      </p:cBhvr>
                                      <p:to>
                                        <p:strVal val="visible"/>
                                      </p:to>
                                    </p:set>
                                    <p:animEffect transition="in" filter="fade">
                                      <p:cBhvr>
                                        <p:cTn id="7" dur="1000"/>
                                        <p:tgtEl>
                                          <p:spTgt spid="15">
                                            <p:txEl>
                                              <p:pRg st="2" end="2"/>
                                            </p:txEl>
                                          </p:spTgt>
                                        </p:tgtEl>
                                      </p:cBhvr>
                                    </p:animEffect>
                                    <p:anim calcmode="lin" valueType="num">
                                      <p:cBhvr>
                                        <p:cTn id="8" dur="1000" fill="hold"/>
                                        <p:tgtEl>
                                          <p:spTgt spid="15">
                                            <p:txEl>
                                              <p:pRg st="2" end="2"/>
                                            </p:txEl>
                                          </p:spTgt>
                                        </p:tgtEl>
                                        <p:attrNameLst>
                                          <p:attrName>ppt_x</p:attrName>
                                        </p:attrNameLst>
                                      </p:cBhvr>
                                      <p:tavLst>
                                        <p:tav tm="0">
                                          <p:val>
                                            <p:strVal val="#ppt_x"/>
                                          </p:val>
                                        </p:tav>
                                        <p:tav tm="100000">
                                          <p:val>
                                            <p:strVal val="#ppt_x"/>
                                          </p:val>
                                        </p:tav>
                                      </p:tavLst>
                                    </p:anim>
                                    <p:anim calcmode="lin" valueType="num">
                                      <p:cBhvr>
                                        <p:cTn id="9" dur="1000" fill="hold"/>
                                        <p:tgtEl>
                                          <p:spTgt spid="1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9"/>
                                        </p:tgtEl>
                                        <p:attrNameLst>
                                          <p:attrName>style.visibility</p:attrName>
                                        </p:attrNameLst>
                                      </p:cBhvr>
                                      <p:to>
                                        <p:strVal val="visible"/>
                                      </p:to>
                                    </p:set>
                                    <p:anim calcmode="lin" valueType="num">
                                      <p:cBhvr>
                                        <p:cTn id="14" dur="500" fill="hold"/>
                                        <p:tgtEl>
                                          <p:spTgt spid="19"/>
                                        </p:tgtEl>
                                        <p:attrNameLst>
                                          <p:attrName>ppt_w</p:attrName>
                                        </p:attrNameLst>
                                      </p:cBhvr>
                                      <p:tavLst>
                                        <p:tav tm="0">
                                          <p:val>
                                            <p:fltVal val="0"/>
                                          </p:val>
                                        </p:tav>
                                        <p:tav tm="100000">
                                          <p:val>
                                            <p:strVal val="#ppt_w"/>
                                          </p:val>
                                        </p:tav>
                                      </p:tavLst>
                                    </p:anim>
                                    <p:anim calcmode="lin" valueType="num">
                                      <p:cBhvr>
                                        <p:cTn id="15" dur="500" fill="hold"/>
                                        <p:tgtEl>
                                          <p:spTgt spid="19"/>
                                        </p:tgtEl>
                                        <p:attrNameLst>
                                          <p:attrName>ppt_h</p:attrName>
                                        </p:attrNameLst>
                                      </p:cBhvr>
                                      <p:tavLst>
                                        <p:tav tm="0">
                                          <p:val>
                                            <p:fltVal val="0"/>
                                          </p:val>
                                        </p:tav>
                                        <p:tav tm="100000">
                                          <p:val>
                                            <p:strVal val="#ppt_h"/>
                                          </p:val>
                                        </p:tav>
                                      </p:tavLst>
                                    </p:anim>
                                    <p:animEffect transition="in" filter="fade">
                                      <p:cBhvr>
                                        <p:cTn id="1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Challenge and Ideas</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9436" y="1145894"/>
            <a:ext cx="8363938" cy="1938992"/>
          </a:xfrm>
          <a:prstGeom prst="rect">
            <a:avLst/>
          </a:prstGeom>
        </p:spPr>
        <p:txBody>
          <a:bodyPr wrap="square">
            <a:spAutoFit/>
          </a:bodyPr>
          <a:lstStyle/>
          <a:p>
            <a:pPr marL="457200" lvl="0" indent="-457200" algn="just">
              <a:buFont typeface="Wingdings" panose="05000000000000000000" pitchFamily="2" charset="2"/>
              <a:buChar char="q"/>
            </a:pPr>
            <a:r>
              <a:rPr lang="en-US" sz="3000" dirty="0">
                <a:latin typeface="Garamond" panose="02020404030301010803" pitchFamily="18" charset="0"/>
                <a:cs typeface="Times New Roman" panose="02020603050405020304" pitchFamily="18" charset="0"/>
              </a:rPr>
              <a:t>Which users share preferences?</a:t>
            </a:r>
          </a:p>
          <a:p>
            <a:pPr marL="800224" lvl="1" indent="-457200" algn="just">
              <a:buFont typeface="Wingdings" panose="05000000000000000000" pitchFamily="2" charset="2"/>
              <a:buChar char="ü"/>
            </a:pPr>
            <a:r>
              <a:rPr lang="en-US" sz="3000" dirty="0">
                <a:solidFill>
                  <a:srgbClr val="0064B1"/>
                </a:solidFill>
                <a:latin typeface="Garamond" panose="02020404030301010803" pitchFamily="18" charset="0"/>
                <a:cs typeface="Times New Roman" panose="02020603050405020304" pitchFamily="18" charset="0"/>
              </a:rPr>
              <a:t>Cluster users based on </a:t>
            </a:r>
            <a:r>
              <a:rPr lang="en-US" sz="3000" dirty="0" smtClean="0">
                <a:solidFill>
                  <a:srgbClr val="0064B1"/>
                </a:solidFill>
                <a:latin typeface="Garamond" panose="02020404030301010803" pitchFamily="18" charset="0"/>
                <a:cs typeface="Times New Roman" panose="02020603050405020304" pitchFamily="18" charset="0"/>
              </a:rPr>
              <a:t>preferences</a:t>
            </a:r>
          </a:p>
          <a:p>
            <a:pPr marL="457200" indent="-457200">
              <a:buFont typeface="Wingdings" panose="05000000000000000000" pitchFamily="2" charset="2"/>
              <a:buChar char="q"/>
            </a:pPr>
            <a:r>
              <a:rPr lang="en-US" sz="3000" dirty="0">
                <a:solidFill>
                  <a:srgbClr val="C00000"/>
                </a:solidFill>
                <a:latin typeface="Garamond" panose="02020404030301010803" pitchFamily="18" charset="0"/>
                <a:cs typeface="Times New Roman" panose="02020603050405020304" pitchFamily="18" charset="0"/>
              </a:rPr>
              <a:t>No prior study on clustering for partial orders</a:t>
            </a:r>
          </a:p>
          <a:p>
            <a:pPr marL="800224" lvl="1" indent="-457200" algn="just">
              <a:buFont typeface="Wingdings" panose="05000000000000000000" pitchFamily="2" charset="2"/>
              <a:buChar char="ü"/>
            </a:pPr>
            <a:r>
              <a:rPr lang="en-US" sz="3000" spc="-100" dirty="0" smtClean="0">
                <a:ln w="3175">
                  <a:noFill/>
                </a:ln>
                <a:solidFill>
                  <a:srgbClr val="0064B1"/>
                </a:solidFill>
                <a:latin typeface="Garamond" panose="02020404030301010803" pitchFamily="18" charset="0"/>
                <a:cs typeface="Times New Roman" panose="02020603050405020304" pitchFamily="18" charset="0"/>
              </a:rPr>
              <a:t>Study clustering partial orders</a:t>
            </a:r>
            <a:endParaRPr lang="en-US" sz="3000" dirty="0">
              <a:solidFill>
                <a:srgbClr val="0064B1"/>
              </a:solidFill>
              <a:latin typeface="Garamond" panose="02020404030301010803" pitchFamily="18" charset="0"/>
              <a:cs typeface="Times New Roman" panose="02020603050405020304" pitchFamily="18" charset="0"/>
            </a:endParaRPr>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19</a:t>
            </a:fld>
            <a:endParaRPr lang="en-US"/>
          </a:p>
        </p:txBody>
      </p:sp>
    </p:spTree>
    <p:extLst>
      <p:ext uri="{BB962C8B-B14F-4D97-AF65-F5344CB8AC3E}">
        <p14:creationId xmlns:p14="http://schemas.microsoft.com/office/powerpoint/2010/main" val="3978900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 calcmode="lin" valueType="num">
                                      <p:cBhvr additive="base">
                                        <p:cTn id="7" dur="500" fill="hold"/>
                                        <p:tgtEl>
                                          <p:spTgt spid="4">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 calcmode="lin" valueType="num">
                                      <p:cBhvr additive="base">
                                        <p:cTn id="17" dur="500" fill="hold"/>
                                        <p:tgtEl>
                                          <p:spTgt spid="4">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4">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Motivation</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9436" y="1145894"/>
            <a:ext cx="8363938" cy="553998"/>
          </a:xfrm>
          <a:prstGeom prst="rect">
            <a:avLst/>
          </a:prstGeom>
        </p:spPr>
        <p:txBody>
          <a:bodyPr wrap="square">
            <a:spAutoFit/>
          </a:bodyPr>
          <a:lstStyle/>
          <a:p>
            <a:pPr algn="just">
              <a:buFont typeface="Wingdings" panose="05000000000000000000" pitchFamily="2" charset="2"/>
              <a:buChar char="§"/>
            </a:pPr>
            <a:r>
              <a:rPr lang="en-US" sz="3000" dirty="0">
                <a:latin typeface="Garamond" panose="02020404030301010803" pitchFamily="18" charset="0"/>
                <a:cs typeface="Times New Roman" panose="02020603050405020304" pitchFamily="18" charset="0"/>
              </a:rPr>
              <a:t>Recommendation based on users' </a:t>
            </a:r>
            <a:r>
              <a:rPr lang="en-US" sz="3000" dirty="0" smtClean="0">
                <a:latin typeface="Garamond" panose="02020404030301010803" pitchFamily="18" charset="0"/>
                <a:cs typeface="Times New Roman" panose="02020603050405020304" pitchFamily="18" charset="0"/>
              </a:rPr>
              <a:t>preferences</a:t>
            </a:r>
            <a:endParaRPr lang="en-US" sz="3000" dirty="0">
              <a:latin typeface="Garamond" panose="02020404030301010803" pitchFamily="18" charset="0"/>
              <a:cs typeface="Times New Roman" panose="02020603050405020304" pitchFamily="18" charset="0"/>
            </a:endParaRPr>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2</a:t>
            </a:fld>
            <a:endParaRPr lang="en-US" dirty="0"/>
          </a:p>
        </p:txBody>
      </p:sp>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79890" y="3318853"/>
            <a:ext cx="4669238" cy="1826839"/>
          </a:xfrm>
          <a:prstGeom prst="rect">
            <a:avLst/>
          </a:prstGeom>
        </p:spPr>
      </p:pic>
    </p:spTree>
    <p:extLst>
      <p:ext uri="{BB962C8B-B14F-4D97-AF65-F5344CB8AC3E}">
        <p14:creationId xmlns:p14="http://schemas.microsoft.com/office/powerpoint/2010/main" val="35717320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System Architecture</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20</a:t>
            </a:fld>
            <a:endParaRPr lang="en-US"/>
          </a:p>
        </p:txBody>
      </p:sp>
      <p:pic>
        <p:nvPicPr>
          <p:cNvPr id="3" name="Picture 2"/>
          <p:cNvPicPr>
            <a:picLocks noChangeAspect="1"/>
          </p:cNvPicPr>
          <p:nvPr/>
        </p:nvPicPr>
        <p:blipFill>
          <a:blip r:embed="rId5"/>
          <a:stretch>
            <a:fillRect/>
          </a:stretch>
        </p:blipFill>
        <p:spPr>
          <a:xfrm>
            <a:off x="1477919" y="840077"/>
            <a:ext cx="6343709" cy="4234297"/>
          </a:xfrm>
          <a:prstGeom prst="rect">
            <a:avLst/>
          </a:prstGeom>
        </p:spPr>
      </p:pic>
      <p:sp>
        <p:nvSpPr>
          <p:cNvPr id="11" name="Rectangle 10"/>
          <p:cNvSpPr/>
          <p:nvPr/>
        </p:nvSpPr>
        <p:spPr bwMode="auto">
          <a:xfrm>
            <a:off x="1477919" y="2174713"/>
            <a:ext cx="3234630" cy="1526429"/>
          </a:xfrm>
          <a:prstGeom prst="rect">
            <a:avLst/>
          </a:prstGeom>
          <a:solidFill>
            <a:schemeClr val="accent6">
              <a:alpha val="0"/>
            </a:schemeClr>
          </a:solidFill>
          <a:ln w="381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2309447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FilterThenVerify</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21</a:t>
            </a:fld>
            <a:endParaRPr lang="en-US"/>
          </a:p>
        </p:txBody>
      </p:sp>
      <p:sp>
        <p:nvSpPr>
          <p:cNvPr id="14" name="Rectangle 13"/>
          <p:cNvSpPr/>
          <p:nvPr/>
        </p:nvSpPr>
        <p:spPr>
          <a:xfrm>
            <a:off x="389436" y="1145894"/>
            <a:ext cx="8754564" cy="1292662"/>
          </a:xfrm>
          <a:prstGeom prst="rect">
            <a:avLst/>
          </a:prstGeom>
        </p:spPr>
        <p:txBody>
          <a:bodyPr wrap="square">
            <a:spAutoFit/>
          </a:bodyPr>
          <a:lstStyle/>
          <a:p>
            <a:r>
              <a:rPr lang="en-US" sz="2600" dirty="0" smtClean="0">
                <a:latin typeface="Garamond" panose="02020404030301010803" pitchFamily="18" charset="0"/>
                <a:cs typeface="Times New Roman" pitchFamily="18" charset="0"/>
              </a:rPr>
              <a:t>For each cluster in </a:t>
            </a:r>
            <a:r>
              <a:rPr lang="en-US" sz="2600" dirty="0" smtClean="0">
                <a:latin typeface="Monotype Corsiva" panose="03010101010201010101" pitchFamily="66" charset="0"/>
                <a:cs typeface="Times New Roman" pitchFamily="18" charset="0"/>
              </a:rPr>
              <a:t>C</a:t>
            </a:r>
            <a:endParaRPr lang="en-US" sz="2600" dirty="0">
              <a:latin typeface="Monotype Corsiva" panose="03010101010201010101" pitchFamily="66" charset="0"/>
              <a:cs typeface="Times New Roman" pitchFamily="18" charset="0"/>
            </a:endParaRPr>
          </a:p>
          <a:p>
            <a:pPr lvl="1">
              <a:buFont typeface="Wingdings" pitchFamily="2" charset="2"/>
              <a:buChar char="Ø"/>
            </a:pPr>
            <a:r>
              <a:rPr lang="en-US" sz="2600" dirty="0" smtClean="0">
                <a:solidFill>
                  <a:srgbClr val="0064B1"/>
                </a:solidFill>
                <a:latin typeface="Garamond" panose="02020404030301010803" pitchFamily="18" charset="0"/>
                <a:cs typeface="Times New Roman" pitchFamily="18" charset="0"/>
              </a:rPr>
              <a:t>Filter: </a:t>
            </a:r>
            <a:r>
              <a:rPr lang="en-US" sz="2600" dirty="0" smtClean="0">
                <a:latin typeface="Garamond" panose="02020404030301010803" pitchFamily="18" charset="0"/>
                <a:cs typeface="Times New Roman" pitchFamily="18" charset="0"/>
              </a:rPr>
              <a:t>if </a:t>
            </a:r>
            <a:r>
              <a:rPr lang="en-US" sz="2600" i="1" dirty="0" smtClean="0">
                <a:latin typeface="Times New Roman" panose="02020603050405020304" pitchFamily="18" charset="0"/>
                <a:cs typeface="Times New Roman" panose="02020603050405020304" pitchFamily="18" charset="0"/>
              </a:rPr>
              <a:t>U</a:t>
            </a:r>
            <a:r>
              <a:rPr lang="en-US" sz="2600" dirty="0" smtClean="0">
                <a:latin typeface="Garamond" panose="02020404030301010803" pitchFamily="18" charset="0"/>
                <a:cs typeface="Times New Roman" pitchFamily="18" charset="0"/>
              </a:rPr>
              <a:t> approve </a:t>
            </a:r>
            <a:r>
              <a:rPr lang="en-US" sz="2600" i="1" dirty="0" smtClean="0">
                <a:latin typeface="Times New Roman" panose="02020603050405020304" pitchFamily="18" charset="0"/>
                <a:cs typeface="Times New Roman" panose="02020603050405020304" pitchFamily="18" charset="0"/>
              </a:rPr>
              <a:t>o</a:t>
            </a:r>
            <a:r>
              <a:rPr lang="en-US" sz="2600" dirty="0" smtClean="0">
                <a:latin typeface="Garamond" panose="02020404030301010803" pitchFamily="18" charset="0"/>
                <a:cs typeface="Times New Roman" pitchFamily="18" charset="0"/>
              </a:rPr>
              <a:t> in Pareto-optimality, stores </a:t>
            </a:r>
            <a:r>
              <a:rPr lang="en-US" sz="2600" i="1" dirty="0" smtClean="0">
                <a:latin typeface="Times New Roman" panose="02020603050405020304" pitchFamily="18" charset="0"/>
                <a:cs typeface="Times New Roman" panose="02020603050405020304" pitchFamily="18" charset="0"/>
              </a:rPr>
              <a:t>o</a:t>
            </a:r>
            <a:r>
              <a:rPr lang="en-US" sz="2600" dirty="0" smtClean="0">
                <a:latin typeface="Garamond" panose="02020404030301010803" pitchFamily="18" charset="0"/>
                <a:cs typeface="Times New Roman" pitchFamily="18" charset="0"/>
              </a:rPr>
              <a:t> in </a:t>
            </a:r>
            <a:r>
              <a:rPr lang="en-US" sz="2600" i="1" dirty="0" smtClean="0">
                <a:latin typeface="Monotype Corsiva" panose="03010101010201010101" pitchFamily="66" charset="0"/>
                <a:cs typeface="Times New Roman" pitchFamily="18" charset="0"/>
              </a:rPr>
              <a:t>P</a:t>
            </a:r>
            <a:r>
              <a:rPr lang="en-US" sz="2600" i="1" baseline="-25000" dirty="0" smtClean="0">
                <a:latin typeface="Times New Roman" panose="02020603050405020304" pitchFamily="18" charset="0"/>
                <a:cs typeface="Times New Roman" panose="02020603050405020304" pitchFamily="18" charset="0"/>
              </a:rPr>
              <a:t>U </a:t>
            </a:r>
          </a:p>
          <a:p>
            <a:pPr lvl="2">
              <a:buFont typeface="Wingdings" pitchFamily="2" charset="2"/>
              <a:buChar char="Ø"/>
            </a:pPr>
            <a:r>
              <a:rPr lang="en-US" sz="2600" dirty="0" smtClean="0">
                <a:solidFill>
                  <a:srgbClr val="0064B1"/>
                </a:solidFill>
                <a:latin typeface="Garamond" panose="02020404030301010803" pitchFamily="18" charset="0"/>
                <a:cs typeface="Times New Roman" pitchFamily="18" charset="0"/>
              </a:rPr>
              <a:t>Verify: </a:t>
            </a:r>
            <a:r>
              <a:rPr lang="en-US" sz="2600" dirty="0" smtClean="0">
                <a:latin typeface="Garamond" panose="02020404030301010803" pitchFamily="18" charset="0"/>
                <a:cs typeface="Times New Roman" pitchFamily="18" charset="0"/>
              </a:rPr>
              <a:t>for each </a:t>
            </a:r>
            <a:r>
              <a:rPr lang="en-US" sz="2600" i="1" dirty="0" smtClean="0">
                <a:latin typeface="Times New Roman" panose="02020603050405020304" pitchFamily="18" charset="0"/>
                <a:cs typeface="Times New Roman" panose="02020603050405020304" pitchFamily="18" charset="0"/>
              </a:rPr>
              <a:t>c</a:t>
            </a:r>
            <a:r>
              <a:rPr lang="en-US" sz="2600" dirty="0" smtClean="0">
                <a:latin typeface="Garamond" panose="02020404030301010803" pitchFamily="18" charset="0"/>
                <a:cs typeface="Times New Roman" pitchFamily="18" charset="0"/>
              </a:rPr>
              <a:t>, </a:t>
            </a:r>
            <a:r>
              <a:rPr lang="en-US" sz="2600" dirty="0" smtClean="0">
                <a:solidFill>
                  <a:srgbClr val="000000"/>
                </a:solidFill>
                <a:latin typeface="Garamond" panose="02020404030301010803" pitchFamily="18" charset="0"/>
                <a:cs typeface="Times New Roman" pitchFamily="18" charset="0"/>
              </a:rPr>
              <a:t>determines whether </a:t>
            </a:r>
            <a:r>
              <a:rPr lang="en-US" sz="2600" i="1" dirty="0" smtClean="0">
                <a:solidFill>
                  <a:srgbClr val="000000"/>
                </a:solidFill>
                <a:latin typeface="Times New Roman" panose="02020603050405020304" pitchFamily="18" charset="0"/>
                <a:cs typeface="Times New Roman" panose="02020603050405020304" pitchFamily="18" charset="0"/>
              </a:rPr>
              <a:t>o</a:t>
            </a:r>
            <a:r>
              <a:rPr lang="en-US" sz="2600" i="1" dirty="0" smtClean="0">
                <a:solidFill>
                  <a:srgbClr val="000000"/>
                </a:solidFill>
                <a:latin typeface="Garamond" panose="02020404030301010803" pitchFamily="18" charset="0"/>
                <a:cs typeface="Times New Roman" pitchFamily="18" charset="0"/>
              </a:rPr>
              <a:t> </a:t>
            </a:r>
            <a:r>
              <a:rPr lang="en-US" sz="2600" dirty="0" smtClean="0">
                <a:solidFill>
                  <a:srgbClr val="000000"/>
                </a:solidFill>
                <a:latin typeface="Garamond" panose="02020404030301010803" pitchFamily="18" charset="0"/>
                <a:cs typeface="Times New Roman" pitchFamily="18" charset="0"/>
              </a:rPr>
              <a:t>belongs to </a:t>
            </a:r>
            <a:r>
              <a:rPr lang="en-US" sz="2600" i="1" dirty="0" smtClean="0">
                <a:solidFill>
                  <a:srgbClr val="000000"/>
                </a:solidFill>
                <a:latin typeface="Monotype Corsiva" panose="03010101010201010101" pitchFamily="66" charset="0"/>
                <a:cs typeface="Times New Roman" pitchFamily="18" charset="0"/>
              </a:rPr>
              <a:t>P</a:t>
            </a:r>
            <a:r>
              <a:rPr lang="en-US" sz="2600" i="1" baseline="-25000" dirty="0" smtClean="0">
                <a:solidFill>
                  <a:srgbClr val="000000"/>
                </a:solidFill>
                <a:latin typeface="Times New Roman" panose="02020603050405020304" pitchFamily="18" charset="0"/>
                <a:cs typeface="Times New Roman" panose="02020603050405020304" pitchFamily="18" charset="0"/>
              </a:rPr>
              <a:t>c</a:t>
            </a:r>
            <a:endParaRPr lang="en-US" sz="2600" i="1" dirty="0" smtClean="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5"/>
          <a:stretch>
            <a:fillRect/>
          </a:stretch>
        </p:blipFill>
        <p:spPr>
          <a:xfrm>
            <a:off x="6162675" y="2390775"/>
            <a:ext cx="2981325" cy="2752725"/>
          </a:xfrm>
          <a:prstGeom prst="rect">
            <a:avLst/>
          </a:prstGeom>
        </p:spPr>
      </p:pic>
    </p:spTree>
    <p:extLst>
      <p:ext uri="{BB962C8B-B14F-4D97-AF65-F5344CB8AC3E}">
        <p14:creationId xmlns:p14="http://schemas.microsoft.com/office/powerpoint/2010/main" val="43111207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smtClean="0"/>
              <a:t>FilterThenVerify</a:t>
            </a:r>
            <a:endParaRPr lang="en-US" dirty="0"/>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22</a:t>
            </a:fld>
            <a:endParaRPr lang="en-US"/>
          </a:p>
        </p:txBody>
      </p:sp>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9436" y="842852"/>
            <a:ext cx="4598010" cy="4182858"/>
          </a:xfrm>
          <a:prstGeom prst="rect">
            <a:avLst/>
          </a:prstGeom>
        </p:spPr>
      </p:pic>
      <p:graphicFrame>
        <p:nvGraphicFramePr>
          <p:cNvPr id="19" name="Table 18"/>
          <p:cNvGraphicFramePr>
            <a:graphicFrameLocks noGrp="1"/>
          </p:cNvGraphicFramePr>
          <p:nvPr>
            <p:extLst>
              <p:ext uri="{D42A27DB-BD31-4B8C-83A1-F6EECF244321}">
                <p14:modId xmlns:p14="http://schemas.microsoft.com/office/powerpoint/2010/main" val="1161911258"/>
              </p:ext>
            </p:extLst>
          </p:nvPr>
        </p:nvGraphicFramePr>
        <p:xfrm>
          <a:off x="5675511" y="842852"/>
          <a:ext cx="2667590" cy="2380146"/>
        </p:xfrm>
        <a:graphic>
          <a:graphicData uri="http://schemas.openxmlformats.org/drawingml/2006/table">
            <a:tbl>
              <a:tblPr firstRow="1" bandRow="1">
                <a:tableStyleId>{5940675A-B579-460E-94D1-54222C63F5DA}</a:tableStyleId>
              </a:tblPr>
              <a:tblGrid>
                <a:gridCol w="481245">
                  <a:extLst>
                    <a:ext uri="{9D8B030D-6E8A-4147-A177-3AD203B41FA5}">
                      <a16:colId xmlns:a16="http://schemas.microsoft.com/office/drawing/2014/main" val="20000"/>
                    </a:ext>
                  </a:extLst>
                </a:gridCol>
                <a:gridCol w="682775">
                  <a:extLst>
                    <a:ext uri="{9D8B030D-6E8A-4147-A177-3AD203B41FA5}">
                      <a16:colId xmlns:a16="http://schemas.microsoft.com/office/drawing/2014/main" val="20001"/>
                    </a:ext>
                  </a:extLst>
                </a:gridCol>
                <a:gridCol w="858974">
                  <a:extLst>
                    <a:ext uri="{9D8B030D-6E8A-4147-A177-3AD203B41FA5}">
                      <a16:colId xmlns:a16="http://schemas.microsoft.com/office/drawing/2014/main" val="20002"/>
                    </a:ext>
                  </a:extLst>
                </a:gridCol>
                <a:gridCol w="644596">
                  <a:extLst>
                    <a:ext uri="{9D8B030D-6E8A-4147-A177-3AD203B41FA5}">
                      <a16:colId xmlns:a16="http://schemas.microsoft.com/office/drawing/2014/main" val="20003"/>
                    </a:ext>
                  </a:extLst>
                </a:gridCol>
              </a:tblGrid>
              <a:tr h="406566">
                <a:tc>
                  <a:txBody>
                    <a:bodyPr/>
                    <a:lstStyle/>
                    <a:p>
                      <a:pPr algn="ct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display</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brand</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CPU</a:t>
                      </a:r>
                      <a:endParaRPr lang="en-US" sz="14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1</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12</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Apple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single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2</a:t>
                      </a:r>
                    </a:p>
                  </a:txBody>
                  <a:tcPr marL="68580" marR="68580" marT="34290" marB="34290">
                    <a:noFill/>
                  </a:tcPr>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14</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no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Apple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no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dual</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noFill/>
                  </a:tcPr>
                </a:tc>
                <a:extLst>
                  <a:ext uri="{0D108BD9-81ED-4DB2-BD59-A6C34878D82A}">
                    <a16:rowId xmlns:a16="http://schemas.microsoft.com/office/drawing/2014/main" val="10002"/>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0" dirty="0" smtClean="0">
                          <a:solidFill>
                            <a:schemeClr val="tx1"/>
                          </a:solidFill>
                          <a:effectLst/>
                          <a:latin typeface="Times New Roman" panose="02020603050405020304" pitchFamily="18" charset="0"/>
                          <a:cs typeface="Times New Roman" panose="02020603050405020304" pitchFamily="18" charset="0"/>
                        </a:rPr>
                        <a:t>o</a:t>
                      </a:r>
                      <a:r>
                        <a:rPr lang="en-US" sz="1400" i="0" baseline="-25000" dirty="0" smtClean="0">
                          <a:solidFill>
                            <a:schemeClr val="tx1"/>
                          </a:solidFill>
                          <a:effectLst/>
                          <a:latin typeface="Times New Roman" panose="02020603050405020304" pitchFamily="18" charset="0"/>
                          <a:cs typeface="Times New Roman" panose="02020603050405020304" pitchFamily="18" charset="0"/>
                        </a:rPr>
                        <a:t>3</a:t>
                      </a:r>
                    </a:p>
                  </a:txBody>
                  <a:tcPr marL="68580" marR="68580" marT="34290" marB="34290">
                    <a:noFill/>
                  </a:tcPr>
                </a:tc>
                <a:tc>
                  <a:txBody>
                    <a:bodyPr/>
                    <a:lstStyle/>
                    <a:p>
                      <a:pPr algn="ctr"/>
                      <a:r>
                        <a:rPr lang="en-US" sz="1400" i="0" dirty="0" smtClean="0">
                          <a:solidFill>
                            <a:schemeClr val="tx1"/>
                          </a:solidFill>
                          <a:effectLst/>
                          <a:latin typeface="Times New Roman" panose="02020603050405020304" pitchFamily="18" charset="0"/>
                          <a:cs typeface="Times New Roman" panose="02020603050405020304" pitchFamily="18" charset="0"/>
                        </a:rPr>
                        <a:t>15</a:t>
                      </a:r>
                      <a:endParaRPr lang="en-US" sz="1400" i="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no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Samsung</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no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dual</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noFill/>
                  </a:tcPr>
                </a:tc>
                <a:extLst>
                  <a:ext uri="{0D108BD9-81ED-4DB2-BD59-A6C34878D82A}">
                    <a16:rowId xmlns:a16="http://schemas.microsoft.com/office/drawing/2014/main" val="10003"/>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4</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19</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Toshiba</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5</a:t>
                      </a: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9</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Samsung</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5"/>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6</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9.5</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Lenovo</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triple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10"/>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7</a:t>
                      </a:r>
                    </a:p>
                  </a:txBody>
                  <a:tcPr marL="68580" marR="68580" marT="34290" marB="34290">
                    <a:solidFill>
                      <a:schemeClr val="bg1">
                        <a:lumMod val="75000"/>
                      </a:schemeClr>
                    </a:solidFill>
                  </a:tcPr>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16.5</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Lenovo</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22140592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FilterThenVerify</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23</a:t>
            </a:fld>
            <a:endParaRPr lang="en-US"/>
          </a:p>
        </p:txBody>
      </p:sp>
      <p:sp>
        <p:nvSpPr>
          <p:cNvPr id="16" name="Down Arrow 15"/>
          <p:cNvSpPr/>
          <p:nvPr/>
        </p:nvSpPr>
        <p:spPr>
          <a:xfrm>
            <a:off x="3129361" y="1746122"/>
            <a:ext cx="220667" cy="35921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Times New Roman" panose="02020603050405020304" pitchFamily="18" charset="0"/>
              <a:cs typeface="Times New Roman" panose="02020603050405020304" pitchFamily="18" charset="0"/>
            </a:endParaRPr>
          </a:p>
        </p:txBody>
      </p:sp>
      <p:sp>
        <p:nvSpPr>
          <p:cNvPr id="17" name="Rounded Rectangle 16"/>
          <p:cNvSpPr/>
          <p:nvPr/>
        </p:nvSpPr>
        <p:spPr>
          <a:xfrm>
            <a:off x="1335905" y="1038795"/>
            <a:ext cx="2871628" cy="704906"/>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Garamond" panose="02020404030301010803" pitchFamily="18" charset="0"/>
                <a:cs typeface="Times New Roman" pitchFamily="18" charset="0"/>
              </a:rPr>
              <a:t>Filter </a:t>
            </a:r>
          </a:p>
          <a:p>
            <a:pPr algn="ctr"/>
            <a:r>
              <a:rPr lang="en-US" sz="1800" i="1" dirty="0" smtClean="0">
                <a:solidFill>
                  <a:schemeClr val="tx1"/>
                </a:solidFill>
                <a:latin typeface="Monotype Corsiva" panose="03010101010201010101" pitchFamily="66" charset="0"/>
                <a:cs typeface="Times New Roman" pitchFamily="18" charset="0"/>
              </a:rPr>
              <a:t>P</a:t>
            </a:r>
            <a:r>
              <a:rPr lang="en-US" sz="1800" i="1" baseline="-25000" dirty="0" smtClean="0">
                <a:solidFill>
                  <a:schemeClr val="tx1"/>
                </a:solidFill>
                <a:latin typeface="Garamond" panose="02020404030301010803" pitchFamily="18" charset="0"/>
                <a:cs typeface="Times New Roman" pitchFamily="18" charset="0"/>
              </a:rPr>
              <a:t>U</a:t>
            </a:r>
            <a:r>
              <a:rPr lang="en-US" sz="1800" dirty="0" smtClean="0">
                <a:solidFill>
                  <a:srgbClr val="000000"/>
                </a:solidFill>
                <a:latin typeface="Garamond" panose="02020404030301010803" pitchFamily="18" charset="0"/>
                <a:cs typeface="Times New Roman" pitchFamily="18" charset="0"/>
              </a:rPr>
              <a:t> </a:t>
            </a:r>
            <a:r>
              <a:rPr lang="en-US" sz="1800" dirty="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2</a:t>
            </a:r>
            <a:r>
              <a:rPr lang="en-US" sz="1800" dirty="0" smtClean="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3</a:t>
            </a:r>
            <a:r>
              <a:rPr lang="en-US" sz="1800" dirty="0" smtClean="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6</a:t>
            </a:r>
            <a:r>
              <a:rPr lang="en-US" sz="1800" dirty="0" smtClean="0">
                <a:solidFill>
                  <a:srgbClr val="000000"/>
                </a:solidFill>
                <a:latin typeface="Garamond" panose="02020404030301010803" pitchFamily="18" charset="0"/>
                <a:cs typeface="Times New Roman" pitchFamily="18" charset="0"/>
              </a:rPr>
              <a:t>}</a:t>
            </a:r>
            <a:endParaRPr lang="en-US" sz="1800" i="1" baseline="-25000" dirty="0">
              <a:solidFill>
                <a:schemeClr val="tx1"/>
              </a:solidFill>
              <a:latin typeface="Garamond" panose="02020404030301010803" pitchFamily="18" charset="0"/>
              <a:cs typeface="Times New Roman" pitchFamily="18" charset="0"/>
            </a:endParaRPr>
          </a:p>
        </p:txBody>
      </p:sp>
      <p:sp>
        <p:nvSpPr>
          <p:cNvPr id="20" name="Down Arrow 19"/>
          <p:cNvSpPr/>
          <p:nvPr/>
        </p:nvSpPr>
        <p:spPr>
          <a:xfrm>
            <a:off x="1914266" y="1743701"/>
            <a:ext cx="220667" cy="35921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Times New Roman" panose="02020603050405020304" pitchFamily="18" charset="0"/>
              <a:cs typeface="Times New Roman" panose="02020603050405020304" pitchFamily="18" charset="0"/>
            </a:endParaRPr>
          </a:p>
        </p:txBody>
      </p:sp>
      <p:sp>
        <p:nvSpPr>
          <p:cNvPr id="21" name="Rounded Rectangle 20"/>
          <p:cNvSpPr/>
          <p:nvPr/>
        </p:nvSpPr>
        <p:spPr>
          <a:xfrm>
            <a:off x="2830146" y="2116036"/>
            <a:ext cx="1377387" cy="6893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chemeClr val="tx1"/>
                </a:solidFill>
                <a:latin typeface="Garamond" panose="02020404030301010803" pitchFamily="18" charset="0"/>
                <a:cs typeface="Times New Roman" pitchFamily="18" charset="0"/>
              </a:rPr>
              <a:t>Verify</a:t>
            </a:r>
            <a:r>
              <a:rPr lang="en-US" sz="1800" dirty="0" smtClean="0">
                <a:solidFill>
                  <a:schemeClr val="tx1"/>
                </a:solidFill>
                <a:latin typeface="Times New Roman" panose="02020603050405020304" pitchFamily="18" charset="0"/>
                <a:cs typeface="Times New Roman" pitchFamily="18" charset="0"/>
              </a:rPr>
              <a:t> </a:t>
            </a:r>
          </a:p>
          <a:p>
            <a:pPr algn="ctr"/>
            <a:r>
              <a:rPr lang="en-US" sz="1800" i="1" dirty="0" smtClean="0">
                <a:solidFill>
                  <a:schemeClr val="tx1"/>
                </a:solidFill>
                <a:latin typeface="Monotype Corsiva" panose="03010101010201010101" pitchFamily="66" charset="0"/>
                <a:cs typeface="Times New Roman" pitchFamily="18" charset="0"/>
              </a:rPr>
              <a:t>P</a:t>
            </a:r>
            <a:r>
              <a:rPr lang="en-US" sz="1800" i="1" baseline="-25000" dirty="0" smtClean="0">
                <a:solidFill>
                  <a:schemeClr val="tx1"/>
                </a:solidFill>
                <a:latin typeface="Times New Roman" panose="02020603050405020304" pitchFamily="18" charset="0"/>
                <a:cs typeface="Times New Roman" pitchFamily="18" charset="0"/>
              </a:rPr>
              <a:t>c</a:t>
            </a:r>
            <a:r>
              <a:rPr lang="en-US" sz="1800" i="1" baseline="-50000" dirty="0" smtClean="0">
                <a:solidFill>
                  <a:schemeClr val="tx1"/>
                </a:solidFill>
                <a:latin typeface="Times New Roman" panose="02020603050405020304" pitchFamily="18" charset="0"/>
                <a:cs typeface="Times New Roman" pitchFamily="18" charset="0"/>
              </a:rPr>
              <a:t>2</a:t>
            </a:r>
            <a:r>
              <a:rPr lang="en-US" sz="1800" dirty="0" smtClean="0">
                <a:solidFill>
                  <a:srgbClr val="000000"/>
                </a:solidFill>
                <a:latin typeface="Garamond" panose="02020404030301010803" pitchFamily="18" charset="0"/>
                <a:cs typeface="Times New Roman" pitchFamily="18" charset="0"/>
              </a:rPr>
              <a:t> </a:t>
            </a:r>
            <a:r>
              <a:rPr lang="en-US" sz="1800" dirty="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2</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3</a:t>
            </a:r>
            <a:r>
              <a:rPr lang="en-US" sz="1800" dirty="0" smtClean="0">
                <a:solidFill>
                  <a:srgbClr val="000000"/>
                </a:solidFill>
                <a:latin typeface="Garamond" panose="02020404030301010803" pitchFamily="18" charset="0"/>
                <a:cs typeface="Times New Roman" pitchFamily="18" charset="0"/>
              </a:rPr>
              <a:t>}</a:t>
            </a:r>
            <a:endParaRPr lang="en-US" sz="1800" i="1" baseline="-25000" dirty="0">
              <a:solidFill>
                <a:schemeClr val="tx1"/>
              </a:solidFill>
              <a:latin typeface="Times New Roman" pitchFamily="18" charset="0"/>
              <a:cs typeface="Times New Roman" pitchFamily="18" charset="0"/>
            </a:endParaRPr>
          </a:p>
        </p:txBody>
      </p:sp>
      <p:sp>
        <p:nvSpPr>
          <p:cNvPr id="22" name="Rounded Rectangle 21"/>
          <p:cNvSpPr/>
          <p:nvPr/>
        </p:nvSpPr>
        <p:spPr>
          <a:xfrm>
            <a:off x="1335905" y="2116036"/>
            <a:ext cx="1377387" cy="6893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chemeClr val="tx1"/>
                </a:solidFill>
                <a:latin typeface="Garamond" panose="02020404030301010803" pitchFamily="18" charset="0"/>
                <a:cs typeface="Times New Roman" pitchFamily="18" charset="0"/>
              </a:rPr>
              <a:t>Verify</a:t>
            </a:r>
            <a:r>
              <a:rPr lang="en-US" sz="1800" dirty="0" smtClean="0">
                <a:solidFill>
                  <a:schemeClr val="tx1"/>
                </a:solidFill>
                <a:latin typeface="Times New Roman" panose="02020603050405020304" pitchFamily="18" charset="0"/>
                <a:cs typeface="Times New Roman" pitchFamily="18" charset="0"/>
              </a:rPr>
              <a:t> </a:t>
            </a:r>
          </a:p>
          <a:p>
            <a:pPr algn="ctr"/>
            <a:r>
              <a:rPr lang="en-US" sz="1800" i="1" dirty="0" smtClean="0">
                <a:solidFill>
                  <a:schemeClr val="tx1"/>
                </a:solidFill>
                <a:latin typeface="Monotype Corsiva" panose="03010101010201010101" pitchFamily="66" charset="0"/>
                <a:cs typeface="Times New Roman" pitchFamily="18" charset="0"/>
              </a:rPr>
              <a:t>P</a:t>
            </a:r>
            <a:r>
              <a:rPr lang="en-US" sz="1800" i="1" baseline="-25000" dirty="0" smtClean="0">
                <a:solidFill>
                  <a:schemeClr val="tx1"/>
                </a:solidFill>
                <a:latin typeface="Times New Roman" panose="02020603050405020304" pitchFamily="18" charset="0"/>
                <a:cs typeface="Times New Roman" pitchFamily="18" charset="0"/>
              </a:rPr>
              <a:t>c</a:t>
            </a:r>
            <a:r>
              <a:rPr lang="en-US" sz="1800" i="1" baseline="-50000" dirty="0" smtClean="0">
                <a:solidFill>
                  <a:schemeClr val="tx1"/>
                </a:solidFill>
                <a:latin typeface="Times New Roman" panose="02020603050405020304" pitchFamily="18" charset="0"/>
                <a:cs typeface="Times New Roman" pitchFamily="18" charset="0"/>
              </a:rPr>
              <a:t>1</a:t>
            </a:r>
            <a:r>
              <a:rPr lang="en-US" sz="1800" dirty="0" smtClean="0">
                <a:solidFill>
                  <a:srgbClr val="000000"/>
                </a:solidFill>
                <a:latin typeface="Garamond" panose="02020404030301010803" pitchFamily="18" charset="0"/>
                <a:cs typeface="Times New Roman" pitchFamily="18" charset="0"/>
              </a:rPr>
              <a:t> </a:t>
            </a:r>
            <a:r>
              <a:rPr lang="en-US" sz="1800" dirty="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2</a:t>
            </a:r>
            <a:r>
              <a:rPr lang="en-US" sz="1800" dirty="0" smtClean="0">
                <a:solidFill>
                  <a:srgbClr val="000000"/>
                </a:solidFill>
                <a:latin typeface="Garamond" panose="02020404030301010803" pitchFamily="18" charset="0"/>
                <a:cs typeface="Times New Roman" pitchFamily="18" charset="0"/>
              </a:rPr>
              <a:t>}</a:t>
            </a:r>
            <a:endParaRPr lang="en-US" sz="1800" i="1" baseline="-25000" dirty="0">
              <a:solidFill>
                <a:schemeClr val="tx1"/>
              </a:solidFill>
              <a:latin typeface="Times New Roman" pitchFamily="18" charset="0"/>
              <a:cs typeface="Times New Roman" pitchFamily="18" charset="0"/>
            </a:endParaRPr>
          </a:p>
        </p:txBody>
      </p:sp>
      <p:graphicFrame>
        <p:nvGraphicFramePr>
          <p:cNvPr id="19" name="Table 18"/>
          <p:cNvGraphicFramePr>
            <a:graphicFrameLocks noGrp="1"/>
          </p:cNvGraphicFramePr>
          <p:nvPr>
            <p:extLst>
              <p:ext uri="{D42A27DB-BD31-4B8C-83A1-F6EECF244321}">
                <p14:modId xmlns:p14="http://schemas.microsoft.com/office/powerpoint/2010/main" val="3468954691"/>
              </p:ext>
            </p:extLst>
          </p:nvPr>
        </p:nvGraphicFramePr>
        <p:xfrm>
          <a:off x="5675511" y="842852"/>
          <a:ext cx="2667590" cy="2380146"/>
        </p:xfrm>
        <a:graphic>
          <a:graphicData uri="http://schemas.openxmlformats.org/drawingml/2006/table">
            <a:tbl>
              <a:tblPr firstRow="1" bandRow="1">
                <a:tableStyleId>{5940675A-B579-460E-94D1-54222C63F5DA}</a:tableStyleId>
              </a:tblPr>
              <a:tblGrid>
                <a:gridCol w="481245">
                  <a:extLst>
                    <a:ext uri="{9D8B030D-6E8A-4147-A177-3AD203B41FA5}">
                      <a16:colId xmlns:a16="http://schemas.microsoft.com/office/drawing/2014/main" val="20000"/>
                    </a:ext>
                  </a:extLst>
                </a:gridCol>
                <a:gridCol w="682775">
                  <a:extLst>
                    <a:ext uri="{9D8B030D-6E8A-4147-A177-3AD203B41FA5}">
                      <a16:colId xmlns:a16="http://schemas.microsoft.com/office/drawing/2014/main" val="20001"/>
                    </a:ext>
                  </a:extLst>
                </a:gridCol>
                <a:gridCol w="858974">
                  <a:extLst>
                    <a:ext uri="{9D8B030D-6E8A-4147-A177-3AD203B41FA5}">
                      <a16:colId xmlns:a16="http://schemas.microsoft.com/office/drawing/2014/main" val="20002"/>
                    </a:ext>
                  </a:extLst>
                </a:gridCol>
                <a:gridCol w="644596">
                  <a:extLst>
                    <a:ext uri="{9D8B030D-6E8A-4147-A177-3AD203B41FA5}">
                      <a16:colId xmlns:a16="http://schemas.microsoft.com/office/drawing/2014/main" val="20003"/>
                    </a:ext>
                  </a:extLst>
                </a:gridCol>
              </a:tblGrid>
              <a:tr h="406566">
                <a:tc>
                  <a:txBody>
                    <a:bodyPr/>
                    <a:lstStyle/>
                    <a:p>
                      <a:pPr algn="ct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display</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brand</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CPU</a:t>
                      </a:r>
                      <a:endParaRPr lang="en-US" sz="14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1</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12</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Apple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single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2</a:t>
                      </a:r>
                    </a:p>
                  </a:txBody>
                  <a:tcPr marL="68580" marR="68580" marT="34290" marB="34290">
                    <a:noFill/>
                  </a:tcPr>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14</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no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Apple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no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dual</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noFill/>
                  </a:tcPr>
                </a:tc>
                <a:extLst>
                  <a:ext uri="{0D108BD9-81ED-4DB2-BD59-A6C34878D82A}">
                    <a16:rowId xmlns:a16="http://schemas.microsoft.com/office/drawing/2014/main" val="10002"/>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0" dirty="0" smtClean="0">
                          <a:solidFill>
                            <a:schemeClr val="tx1"/>
                          </a:solidFill>
                          <a:effectLst/>
                          <a:latin typeface="Times New Roman" panose="02020603050405020304" pitchFamily="18" charset="0"/>
                          <a:cs typeface="Times New Roman" panose="02020603050405020304" pitchFamily="18" charset="0"/>
                        </a:rPr>
                        <a:t>o</a:t>
                      </a:r>
                      <a:r>
                        <a:rPr lang="en-US" sz="1400" i="0" baseline="-25000" dirty="0" smtClean="0">
                          <a:solidFill>
                            <a:schemeClr val="tx1"/>
                          </a:solidFill>
                          <a:effectLst/>
                          <a:latin typeface="Times New Roman" panose="02020603050405020304" pitchFamily="18" charset="0"/>
                          <a:cs typeface="Times New Roman" panose="02020603050405020304" pitchFamily="18" charset="0"/>
                        </a:rPr>
                        <a:t>3</a:t>
                      </a:r>
                    </a:p>
                  </a:txBody>
                  <a:tcPr marL="68580" marR="68580" marT="34290" marB="34290">
                    <a:noFill/>
                  </a:tcPr>
                </a:tc>
                <a:tc>
                  <a:txBody>
                    <a:bodyPr/>
                    <a:lstStyle/>
                    <a:p>
                      <a:pPr algn="ctr"/>
                      <a:r>
                        <a:rPr lang="en-US" sz="1400" i="0" dirty="0" smtClean="0">
                          <a:solidFill>
                            <a:schemeClr val="tx1"/>
                          </a:solidFill>
                          <a:effectLst/>
                          <a:latin typeface="Times New Roman" panose="02020603050405020304" pitchFamily="18" charset="0"/>
                          <a:cs typeface="Times New Roman" panose="02020603050405020304" pitchFamily="18" charset="0"/>
                        </a:rPr>
                        <a:t>15</a:t>
                      </a:r>
                      <a:endParaRPr lang="en-US" sz="1400" i="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no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Samsung</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no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dual</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noFill/>
                  </a:tcPr>
                </a:tc>
                <a:extLst>
                  <a:ext uri="{0D108BD9-81ED-4DB2-BD59-A6C34878D82A}">
                    <a16:rowId xmlns:a16="http://schemas.microsoft.com/office/drawing/2014/main" val="10003"/>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4</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19</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Toshiba</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5</a:t>
                      </a: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9</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Samsung</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5"/>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6</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9.5</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Lenovo</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triple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10"/>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bg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bg1"/>
                          </a:solidFill>
                          <a:effectLst/>
                          <a:latin typeface="Times New Roman" panose="02020603050405020304" pitchFamily="18" charset="0"/>
                          <a:cs typeface="Times New Roman" panose="02020603050405020304" pitchFamily="18" charset="0"/>
                        </a:rPr>
                        <a:t>7</a:t>
                      </a:r>
                    </a:p>
                  </a:txBody>
                  <a:tcPr marL="68580" marR="68580" marT="34290" marB="34290">
                    <a:solidFill>
                      <a:schemeClr val="bg1">
                        <a:lumMod val="75000"/>
                      </a:schemeClr>
                    </a:solidFill>
                  </a:tcPr>
                </a:tc>
                <a:tc>
                  <a:txBody>
                    <a:bodyPr/>
                    <a:lstStyle/>
                    <a:p>
                      <a:pPr algn="ctr"/>
                      <a:r>
                        <a:rPr lang="en-US" sz="1400" dirty="0" smtClean="0">
                          <a:solidFill>
                            <a:schemeClr val="bg1"/>
                          </a:solidFill>
                          <a:effectLst/>
                          <a:latin typeface="Times New Roman" panose="02020603050405020304" pitchFamily="18" charset="0"/>
                          <a:cs typeface="Times New Roman" panose="02020603050405020304" pitchFamily="18" charset="0"/>
                        </a:rPr>
                        <a:t>16.5</a:t>
                      </a:r>
                      <a:endParaRPr lang="en-US" sz="1400" dirty="0">
                        <a:solidFill>
                          <a:schemeClr val="bg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bg1"/>
                          </a:solidFill>
                          <a:effectLst/>
                          <a:latin typeface="Times New Roman" panose="02020603050405020304" pitchFamily="18" charset="0"/>
                          <a:cs typeface="Times New Roman" panose="02020603050405020304" pitchFamily="18" charset="0"/>
                        </a:rPr>
                        <a:t>Lenovo</a:t>
                      </a:r>
                      <a:endParaRPr lang="en-US" sz="1400" i="1" dirty="0">
                        <a:solidFill>
                          <a:schemeClr val="bg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bg1"/>
                          </a:solidFill>
                          <a:effectLst/>
                          <a:latin typeface="Times New Roman" panose="02020603050405020304" pitchFamily="18" charset="0"/>
                          <a:cs typeface="Times New Roman" panose="02020603050405020304" pitchFamily="18" charset="0"/>
                        </a:rPr>
                        <a:t>quad</a:t>
                      </a:r>
                      <a:endParaRPr lang="en-US" sz="1400" i="1" dirty="0">
                        <a:solidFill>
                          <a:schemeClr val="bg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6882053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FilterThenVerify</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24</a:t>
            </a:fld>
            <a:endParaRPr lang="en-US"/>
          </a:p>
        </p:txBody>
      </p:sp>
      <p:graphicFrame>
        <p:nvGraphicFramePr>
          <p:cNvPr id="19" name="Table 18"/>
          <p:cNvGraphicFramePr>
            <a:graphicFrameLocks noGrp="1"/>
          </p:cNvGraphicFramePr>
          <p:nvPr>
            <p:extLst>
              <p:ext uri="{D42A27DB-BD31-4B8C-83A1-F6EECF244321}">
                <p14:modId xmlns:p14="http://schemas.microsoft.com/office/powerpoint/2010/main" val="856115946"/>
              </p:ext>
            </p:extLst>
          </p:nvPr>
        </p:nvGraphicFramePr>
        <p:xfrm>
          <a:off x="5675511" y="842852"/>
          <a:ext cx="2667590" cy="2380146"/>
        </p:xfrm>
        <a:graphic>
          <a:graphicData uri="http://schemas.openxmlformats.org/drawingml/2006/table">
            <a:tbl>
              <a:tblPr firstRow="1" bandRow="1">
                <a:tableStyleId>{5940675A-B579-460E-94D1-54222C63F5DA}</a:tableStyleId>
              </a:tblPr>
              <a:tblGrid>
                <a:gridCol w="481245">
                  <a:extLst>
                    <a:ext uri="{9D8B030D-6E8A-4147-A177-3AD203B41FA5}">
                      <a16:colId xmlns:a16="http://schemas.microsoft.com/office/drawing/2014/main" val="20000"/>
                    </a:ext>
                  </a:extLst>
                </a:gridCol>
                <a:gridCol w="682775">
                  <a:extLst>
                    <a:ext uri="{9D8B030D-6E8A-4147-A177-3AD203B41FA5}">
                      <a16:colId xmlns:a16="http://schemas.microsoft.com/office/drawing/2014/main" val="20001"/>
                    </a:ext>
                  </a:extLst>
                </a:gridCol>
                <a:gridCol w="858974">
                  <a:extLst>
                    <a:ext uri="{9D8B030D-6E8A-4147-A177-3AD203B41FA5}">
                      <a16:colId xmlns:a16="http://schemas.microsoft.com/office/drawing/2014/main" val="20002"/>
                    </a:ext>
                  </a:extLst>
                </a:gridCol>
                <a:gridCol w="644596">
                  <a:extLst>
                    <a:ext uri="{9D8B030D-6E8A-4147-A177-3AD203B41FA5}">
                      <a16:colId xmlns:a16="http://schemas.microsoft.com/office/drawing/2014/main" val="20003"/>
                    </a:ext>
                  </a:extLst>
                </a:gridCol>
              </a:tblGrid>
              <a:tr h="406566">
                <a:tc>
                  <a:txBody>
                    <a:bodyPr/>
                    <a:lstStyle/>
                    <a:p>
                      <a:pPr algn="ct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display</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brand</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CPU</a:t>
                      </a:r>
                      <a:endParaRPr lang="en-US" sz="14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1</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12</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Apple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single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2</a:t>
                      </a:r>
                    </a:p>
                  </a:txBody>
                  <a:tcPr marL="68580" marR="68580" marT="34290" marB="34290">
                    <a:solidFill>
                      <a:schemeClr val="accent5">
                        <a:lumMod val="40000"/>
                        <a:lumOff val="60000"/>
                      </a:schemeClr>
                    </a:solidFill>
                  </a:tcPr>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14</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Apple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dual</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extLst>
                  <a:ext uri="{0D108BD9-81ED-4DB2-BD59-A6C34878D82A}">
                    <a16:rowId xmlns:a16="http://schemas.microsoft.com/office/drawing/2014/main" val="10002"/>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0" dirty="0" smtClean="0">
                          <a:solidFill>
                            <a:schemeClr val="tx1"/>
                          </a:solidFill>
                          <a:effectLst/>
                          <a:latin typeface="Times New Roman" panose="02020603050405020304" pitchFamily="18" charset="0"/>
                          <a:cs typeface="Times New Roman" panose="02020603050405020304" pitchFamily="18" charset="0"/>
                        </a:rPr>
                        <a:t>o</a:t>
                      </a:r>
                      <a:r>
                        <a:rPr lang="en-US" sz="1400" i="0" baseline="-25000" dirty="0" smtClean="0">
                          <a:solidFill>
                            <a:schemeClr val="tx1"/>
                          </a:solidFill>
                          <a:effectLst/>
                          <a:latin typeface="Times New Roman" panose="02020603050405020304" pitchFamily="18" charset="0"/>
                          <a:cs typeface="Times New Roman" panose="02020603050405020304" pitchFamily="18" charset="0"/>
                        </a:rPr>
                        <a:t>3</a:t>
                      </a:r>
                    </a:p>
                  </a:txBody>
                  <a:tcPr marL="68580" marR="68580" marT="34290" marB="34290">
                    <a:solidFill>
                      <a:schemeClr val="accent5">
                        <a:lumMod val="40000"/>
                        <a:lumOff val="60000"/>
                      </a:schemeClr>
                    </a:solidFill>
                  </a:tcPr>
                </a:tc>
                <a:tc>
                  <a:txBody>
                    <a:bodyPr/>
                    <a:lstStyle/>
                    <a:p>
                      <a:pPr algn="ctr"/>
                      <a:r>
                        <a:rPr lang="en-US" sz="1400" i="0" dirty="0" smtClean="0">
                          <a:solidFill>
                            <a:schemeClr val="tx1"/>
                          </a:solidFill>
                          <a:effectLst/>
                          <a:latin typeface="Times New Roman" panose="02020603050405020304" pitchFamily="18" charset="0"/>
                          <a:cs typeface="Times New Roman" panose="02020603050405020304" pitchFamily="18" charset="0"/>
                        </a:rPr>
                        <a:t>15</a:t>
                      </a:r>
                      <a:endParaRPr lang="en-US" sz="1400" i="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Samsung</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dual</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extLst>
                  <a:ext uri="{0D108BD9-81ED-4DB2-BD59-A6C34878D82A}">
                    <a16:rowId xmlns:a16="http://schemas.microsoft.com/office/drawing/2014/main" val="10003"/>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4</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19</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Toshiba</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5</a:t>
                      </a: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9</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Samsung</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5"/>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6</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9.5</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Lenovo</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triple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extLst>
                  <a:ext uri="{0D108BD9-81ED-4DB2-BD59-A6C34878D82A}">
                    <a16:rowId xmlns:a16="http://schemas.microsoft.com/office/drawing/2014/main" val="10010"/>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7</a:t>
                      </a:r>
                    </a:p>
                  </a:txBody>
                  <a:tcPr marL="68580" marR="68580" marT="34290" marB="34290">
                    <a:solidFill>
                      <a:schemeClr val="bg1">
                        <a:lumMod val="75000"/>
                      </a:schemeClr>
                    </a:solidFill>
                  </a:tcPr>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16.5</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Lenovo</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extLst>
                  <a:ext uri="{0D108BD9-81ED-4DB2-BD59-A6C34878D82A}">
                    <a16:rowId xmlns:a16="http://schemas.microsoft.com/office/drawing/2014/main" val="10015"/>
                  </a:ext>
                </a:extLst>
              </a:tr>
            </a:tbl>
          </a:graphicData>
        </a:graphic>
      </p:graphicFrame>
      <p:sp>
        <p:nvSpPr>
          <p:cNvPr id="23" name="Down Arrow 22"/>
          <p:cNvSpPr/>
          <p:nvPr/>
        </p:nvSpPr>
        <p:spPr>
          <a:xfrm>
            <a:off x="3129361" y="1746122"/>
            <a:ext cx="220667" cy="35921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Times New Roman" panose="02020603050405020304" pitchFamily="18" charset="0"/>
              <a:cs typeface="Times New Roman" panose="02020603050405020304" pitchFamily="18" charset="0"/>
            </a:endParaRPr>
          </a:p>
        </p:txBody>
      </p:sp>
      <p:sp>
        <p:nvSpPr>
          <p:cNvPr id="24" name="Rounded Rectangle 23"/>
          <p:cNvSpPr/>
          <p:nvPr/>
        </p:nvSpPr>
        <p:spPr>
          <a:xfrm>
            <a:off x="1335905" y="1038795"/>
            <a:ext cx="2871628" cy="704906"/>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Garamond" panose="02020404030301010803" pitchFamily="18" charset="0"/>
                <a:cs typeface="Times New Roman" pitchFamily="18" charset="0"/>
              </a:rPr>
              <a:t>Filter </a:t>
            </a:r>
          </a:p>
          <a:p>
            <a:pPr algn="ctr"/>
            <a:r>
              <a:rPr lang="en-US" sz="1800" i="1" dirty="0" smtClean="0">
                <a:solidFill>
                  <a:schemeClr val="tx1"/>
                </a:solidFill>
                <a:latin typeface="Monotype Corsiva" panose="03010101010201010101" pitchFamily="66" charset="0"/>
                <a:cs typeface="Times New Roman" pitchFamily="18" charset="0"/>
              </a:rPr>
              <a:t>P</a:t>
            </a:r>
            <a:r>
              <a:rPr lang="en-US" sz="1800" i="1" baseline="-25000" dirty="0" smtClean="0">
                <a:solidFill>
                  <a:schemeClr val="tx1"/>
                </a:solidFill>
                <a:latin typeface="Garamond" panose="02020404030301010803" pitchFamily="18" charset="0"/>
                <a:cs typeface="Times New Roman" pitchFamily="18" charset="0"/>
              </a:rPr>
              <a:t>U</a:t>
            </a:r>
            <a:r>
              <a:rPr lang="en-US" sz="1800" dirty="0" smtClean="0">
                <a:solidFill>
                  <a:srgbClr val="000000"/>
                </a:solidFill>
                <a:latin typeface="Garamond" panose="02020404030301010803" pitchFamily="18" charset="0"/>
                <a:cs typeface="Times New Roman" pitchFamily="18" charset="0"/>
              </a:rPr>
              <a:t> </a:t>
            </a:r>
            <a:r>
              <a:rPr lang="en-US" sz="1800" dirty="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2</a:t>
            </a:r>
            <a:r>
              <a:rPr lang="en-US" sz="1800" dirty="0" smtClean="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3</a:t>
            </a:r>
            <a:r>
              <a:rPr lang="en-US" sz="1800" dirty="0" smtClean="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6</a:t>
            </a:r>
            <a:r>
              <a:rPr lang="en-US" sz="1800" dirty="0" smtClean="0">
                <a:solidFill>
                  <a:srgbClr val="000000"/>
                </a:solidFill>
                <a:latin typeface="Garamond" panose="02020404030301010803" pitchFamily="18" charset="0"/>
                <a:cs typeface="Times New Roman" pitchFamily="18" charset="0"/>
              </a:rPr>
              <a:t>}</a:t>
            </a:r>
            <a:endParaRPr lang="en-US" sz="1800" i="1" baseline="-25000" dirty="0">
              <a:solidFill>
                <a:schemeClr val="tx1"/>
              </a:solidFill>
              <a:latin typeface="Garamond" panose="02020404030301010803" pitchFamily="18" charset="0"/>
              <a:cs typeface="Times New Roman" pitchFamily="18" charset="0"/>
            </a:endParaRPr>
          </a:p>
        </p:txBody>
      </p:sp>
      <p:sp>
        <p:nvSpPr>
          <p:cNvPr id="25" name="Down Arrow 24"/>
          <p:cNvSpPr/>
          <p:nvPr/>
        </p:nvSpPr>
        <p:spPr>
          <a:xfrm>
            <a:off x="1914266" y="1743701"/>
            <a:ext cx="220667" cy="35921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Times New Roman" panose="02020603050405020304" pitchFamily="18" charset="0"/>
              <a:cs typeface="Times New Roman" panose="02020603050405020304" pitchFamily="18" charset="0"/>
            </a:endParaRPr>
          </a:p>
        </p:txBody>
      </p:sp>
      <p:sp>
        <p:nvSpPr>
          <p:cNvPr id="26" name="Rounded Rectangle 25"/>
          <p:cNvSpPr/>
          <p:nvPr/>
        </p:nvSpPr>
        <p:spPr>
          <a:xfrm>
            <a:off x="2830146" y="2116036"/>
            <a:ext cx="1377387" cy="6893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chemeClr val="tx1"/>
                </a:solidFill>
                <a:latin typeface="Garamond" panose="02020404030301010803" pitchFamily="18" charset="0"/>
                <a:cs typeface="Times New Roman" pitchFamily="18" charset="0"/>
              </a:rPr>
              <a:t>Verify</a:t>
            </a:r>
            <a:r>
              <a:rPr lang="en-US" sz="1800" dirty="0" smtClean="0">
                <a:solidFill>
                  <a:schemeClr val="tx1"/>
                </a:solidFill>
                <a:latin typeface="Times New Roman" panose="02020603050405020304" pitchFamily="18" charset="0"/>
                <a:cs typeface="Times New Roman" pitchFamily="18" charset="0"/>
              </a:rPr>
              <a:t> </a:t>
            </a:r>
          </a:p>
          <a:p>
            <a:pPr algn="ctr"/>
            <a:r>
              <a:rPr lang="en-US" sz="1800" i="1" dirty="0" smtClean="0">
                <a:solidFill>
                  <a:schemeClr val="tx1"/>
                </a:solidFill>
                <a:latin typeface="Monotype Corsiva" panose="03010101010201010101" pitchFamily="66" charset="0"/>
                <a:cs typeface="Times New Roman" pitchFamily="18" charset="0"/>
              </a:rPr>
              <a:t>P</a:t>
            </a:r>
            <a:r>
              <a:rPr lang="en-US" sz="1800" i="1" baseline="-25000" dirty="0" smtClean="0">
                <a:solidFill>
                  <a:schemeClr val="tx1"/>
                </a:solidFill>
                <a:latin typeface="Times New Roman" panose="02020603050405020304" pitchFamily="18" charset="0"/>
                <a:cs typeface="Times New Roman" pitchFamily="18" charset="0"/>
              </a:rPr>
              <a:t>c</a:t>
            </a:r>
            <a:r>
              <a:rPr lang="en-US" sz="1800" i="1" baseline="-50000" dirty="0" smtClean="0">
                <a:solidFill>
                  <a:schemeClr val="tx1"/>
                </a:solidFill>
                <a:latin typeface="Times New Roman" panose="02020603050405020304" pitchFamily="18" charset="0"/>
                <a:cs typeface="Times New Roman" pitchFamily="18" charset="0"/>
              </a:rPr>
              <a:t>2</a:t>
            </a:r>
            <a:r>
              <a:rPr lang="en-US" sz="1800" dirty="0" smtClean="0">
                <a:solidFill>
                  <a:srgbClr val="000000"/>
                </a:solidFill>
                <a:latin typeface="Garamond" panose="02020404030301010803" pitchFamily="18" charset="0"/>
                <a:cs typeface="Times New Roman" pitchFamily="18" charset="0"/>
              </a:rPr>
              <a:t> </a:t>
            </a:r>
            <a:r>
              <a:rPr lang="en-US" sz="1800" dirty="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2</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3</a:t>
            </a:r>
            <a:r>
              <a:rPr lang="en-US" sz="1800" dirty="0" smtClean="0">
                <a:solidFill>
                  <a:srgbClr val="000000"/>
                </a:solidFill>
                <a:latin typeface="Garamond" panose="02020404030301010803" pitchFamily="18" charset="0"/>
                <a:cs typeface="Times New Roman" pitchFamily="18" charset="0"/>
              </a:rPr>
              <a:t>}</a:t>
            </a:r>
            <a:endParaRPr lang="en-US" sz="1800" i="1" baseline="-25000" dirty="0">
              <a:solidFill>
                <a:schemeClr val="tx1"/>
              </a:solidFill>
              <a:latin typeface="Times New Roman" pitchFamily="18" charset="0"/>
              <a:cs typeface="Times New Roman" pitchFamily="18" charset="0"/>
            </a:endParaRPr>
          </a:p>
        </p:txBody>
      </p:sp>
      <p:sp>
        <p:nvSpPr>
          <p:cNvPr id="27" name="Rounded Rectangle 26"/>
          <p:cNvSpPr/>
          <p:nvPr/>
        </p:nvSpPr>
        <p:spPr>
          <a:xfrm>
            <a:off x="1335905" y="2116036"/>
            <a:ext cx="1377387" cy="6893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chemeClr val="tx1"/>
                </a:solidFill>
                <a:latin typeface="Garamond" panose="02020404030301010803" pitchFamily="18" charset="0"/>
                <a:cs typeface="Times New Roman" pitchFamily="18" charset="0"/>
              </a:rPr>
              <a:t>Verify</a:t>
            </a:r>
            <a:r>
              <a:rPr lang="en-US" sz="1800" dirty="0" smtClean="0">
                <a:solidFill>
                  <a:schemeClr val="tx1"/>
                </a:solidFill>
                <a:latin typeface="Times New Roman" panose="02020603050405020304" pitchFamily="18" charset="0"/>
                <a:cs typeface="Times New Roman" pitchFamily="18" charset="0"/>
              </a:rPr>
              <a:t> </a:t>
            </a:r>
          </a:p>
          <a:p>
            <a:pPr algn="ctr"/>
            <a:r>
              <a:rPr lang="en-US" sz="1800" i="1" dirty="0" smtClean="0">
                <a:solidFill>
                  <a:schemeClr val="tx1"/>
                </a:solidFill>
                <a:latin typeface="Monotype Corsiva" panose="03010101010201010101" pitchFamily="66" charset="0"/>
                <a:cs typeface="Times New Roman" pitchFamily="18" charset="0"/>
              </a:rPr>
              <a:t>P</a:t>
            </a:r>
            <a:r>
              <a:rPr lang="en-US" sz="1800" i="1" baseline="-25000" dirty="0" smtClean="0">
                <a:solidFill>
                  <a:schemeClr val="tx1"/>
                </a:solidFill>
                <a:latin typeface="Times New Roman" panose="02020603050405020304" pitchFamily="18" charset="0"/>
                <a:cs typeface="Times New Roman" pitchFamily="18" charset="0"/>
              </a:rPr>
              <a:t>c</a:t>
            </a:r>
            <a:r>
              <a:rPr lang="en-US" sz="1800" i="1" baseline="-50000" dirty="0" smtClean="0">
                <a:solidFill>
                  <a:schemeClr val="tx1"/>
                </a:solidFill>
                <a:latin typeface="Times New Roman" panose="02020603050405020304" pitchFamily="18" charset="0"/>
                <a:cs typeface="Times New Roman" pitchFamily="18" charset="0"/>
              </a:rPr>
              <a:t>1</a:t>
            </a:r>
            <a:r>
              <a:rPr lang="en-US" sz="1800" dirty="0" smtClean="0">
                <a:solidFill>
                  <a:srgbClr val="000000"/>
                </a:solidFill>
                <a:latin typeface="Garamond" panose="02020404030301010803" pitchFamily="18" charset="0"/>
                <a:cs typeface="Times New Roman" pitchFamily="18" charset="0"/>
              </a:rPr>
              <a:t> </a:t>
            </a:r>
            <a:r>
              <a:rPr lang="en-US" sz="1800" dirty="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2</a:t>
            </a:r>
            <a:r>
              <a:rPr lang="en-US" sz="1800" dirty="0" smtClean="0">
                <a:solidFill>
                  <a:srgbClr val="000000"/>
                </a:solidFill>
                <a:latin typeface="Garamond" panose="02020404030301010803" pitchFamily="18" charset="0"/>
                <a:cs typeface="Times New Roman" pitchFamily="18" charset="0"/>
              </a:rPr>
              <a:t>}</a:t>
            </a:r>
            <a:endParaRPr lang="en-US" sz="1800" i="1" baseline="-25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3724326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FilterThenVerify</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25</a:t>
            </a:fld>
            <a:endParaRPr lang="en-US"/>
          </a:p>
        </p:txBody>
      </p:sp>
      <p:graphicFrame>
        <p:nvGraphicFramePr>
          <p:cNvPr id="19" name="Table 18"/>
          <p:cNvGraphicFramePr>
            <a:graphicFrameLocks noGrp="1"/>
          </p:cNvGraphicFramePr>
          <p:nvPr>
            <p:extLst>
              <p:ext uri="{D42A27DB-BD31-4B8C-83A1-F6EECF244321}">
                <p14:modId xmlns:p14="http://schemas.microsoft.com/office/powerpoint/2010/main" val="426781321"/>
              </p:ext>
            </p:extLst>
          </p:nvPr>
        </p:nvGraphicFramePr>
        <p:xfrm>
          <a:off x="5675511" y="842852"/>
          <a:ext cx="2667590" cy="2380146"/>
        </p:xfrm>
        <a:graphic>
          <a:graphicData uri="http://schemas.openxmlformats.org/drawingml/2006/table">
            <a:tbl>
              <a:tblPr firstRow="1" bandRow="1">
                <a:tableStyleId>{5940675A-B579-460E-94D1-54222C63F5DA}</a:tableStyleId>
              </a:tblPr>
              <a:tblGrid>
                <a:gridCol w="481245">
                  <a:extLst>
                    <a:ext uri="{9D8B030D-6E8A-4147-A177-3AD203B41FA5}">
                      <a16:colId xmlns:a16="http://schemas.microsoft.com/office/drawing/2014/main" val="20000"/>
                    </a:ext>
                  </a:extLst>
                </a:gridCol>
                <a:gridCol w="682775">
                  <a:extLst>
                    <a:ext uri="{9D8B030D-6E8A-4147-A177-3AD203B41FA5}">
                      <a16:colId xmlns:a16="http://schemas.microsoft.com/office/drawing/2014/main" val="20001"/>
                    </a:ext>
                  </a:extLst>
                </a:gridCol>
                <a:gridCol w="858974">
                  <a:extLst>
                    <a:ext uri="{9D8B030D-6E8A-4147-A177-3AD203B41FA5}">
                      <a16:colId xmlns:a16="http://schemas.microsoft.com/office/drawing/2014/main" val="20002"/>
                    </a:ext>
                  </a:extLst>
                </a:gridCol>
                <a:gridCol w="644596">
                  <a:extLst>
                    <a:ext uri="{9D8B030D-6E8A-4147-A177-3AD203B41FA5}">
                      <a16:colId xmlns:a16="http://schemas.microsoft.com/office/drawing/2014/main" val="20003"/>
                    </a:ext>
                  </a:extLst>
                </a:gridCol>
              </a:tblGrid>
              <a:tr h="406566">
                <a:tc>
                  <a:txBody>
                    <a:bodyPr/>
                    <a:lstStyle/>
                    <a:p>
                      <a:pPr algn="ct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display</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brand</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CPU</a:t>
                      </a:r>
                      <a:endParaRPr lang="en-US" sz="14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1</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12</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Apple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single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2</a:t>
                      </a:r>
                    </a:p>
                  </a:txBody>
                  <a:tcPr marL="68580" marR="68580" marT="34290" marB="34290">
                    <a:solidFill>
                      <a:schemeClr val="accent5">
                        <a:lumMod val="40000"/>
                        <a:lumOff val="60000"/>
                      </a:schemeClr>
                    </a:solidFill>
                  </a:tcPr>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14</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Apple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dual</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extLst>
                  <a:ext uri="{0D108BD9-81ED-4DB2-BD59-A6C34878D82A}">
                    <a16:rowId xmlns:a16="http://schemas.microsoft.com/office/drawing/2014/main" val="10002"/>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0" dirty="0" smtClean="0">
                          <a:solidFill>
                            <a:schemeClr val="tx1"/>
                          </a:solidFill>
                          <a:effectLst/>
                          <a:latin typeface="Times New Roman" panose="02020603050405020304" pitchFamily="18" charset="0"/>
                          <a:cs typeface="Times New Roman" panose="02020603050405020304" pitchFamily="18" charset="0"/>
                        </a:rPr>
                        <a:t>o</a:t>
                      </a:r>
                      <a:r>
                        <a:rPr lang="en-US" sz="1400" i="0" baseline="-25000" dirty="0" smtClean="0">
                          <a:solidFill>
                            <a:schemeClr val="tx1"/>
                          </a:solidFill>
                          <a:effectLst/>
                          <a:latin typeface="Times New Roman" panose="02020603050405020304" pitchFamily="18" charset="0"/>
                          <a:cs typeface="Times New Roman" panose="02020603050405020304" pitchFamily="18" charset="0"/>
                        </a:rPr>
                        <a:t>3</a:t>
                      </a:r>
                    </a:p>
                  </a:txBody>
                  <a:tcPr marL="68580" marR="68580" marT="34290" marB="34290">
                    <a:solidFill>
                      <a:schemeClr val="accent5">
                        <a:lumMod val="40000"/>
                        <a:lumOff val="60000"/>
                      </a:schemeClr>
                    </a:solidFill>
                  </a:tcPr>
                </a:tc>
                <a:tc>
                  <a:txBody>
                    <a:bodyPr/>
                    <a:lstStyle/>
                    <a:p>
                      <a:pPr algn="ctr"/>
                      <a:r>
                        <a:rPr lang="en-US" sz="1400" i="0" dirty="0" smtClean="0">
                          <a:solidFill>
                            <a:schemeClr val="tx1"/>
                          </a:solidFill>
                          <a:effectLst/>
                          <a:latin typeface="Times New Roman" panose="02020603050405020304" pitchFamily="18" charset="0"/>
                          <a:cs typeface="Times New Roman" panose="02020603050405020304" pitchFamily="18" charset="0"/>
                        </a:rPr>
                        <a:t>15</a:t>
                      </a:r>
                      <a:endParaRPr lang="en-US" sz="1400" i="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Samsung</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dual</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extLst>
                  <a:ext uri="{0D108BD9-81ED-4DB2-BD59-A6C34878D82A}">
                    <a16:rowId xmlns:a16="http://schemas.microsoft.com/office/drawing/2014/main" val="10003"/>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4</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19</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Toshiba</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5</a:t>
                      </a: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9</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Samsung</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5"/>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6</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9.5</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Lenovo</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triple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extLst>
                  <a:ext uri="{0D108BD9-81ED-4DB2-BD59-A6C34878D82A}">
                    <a16:rowId xmlns:a16="http://schemas.microsoft.com/office/drawing/2014/main" val="10010"/>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7</a:t>
                      </a:r>
                    </a:p>
                  </a:txBody>
                  <a:tcPr marL="68580" marR="68580" marT="34290" marB="34290">
                    <a:solidFill>
                      <a:schemeClr val="bg1">
                        <a:lumMod val="75000"/>
                      </a:schemeClr>
                    </a:solidFill>
                  </a:tcPr>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16.5</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Lenovo</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extLst>
                  <a:ext uri="{0D108BD9-81ED-4DB2-BD59-A6C34878D82A}">
                    <a16:rowId xmlns:a16="http://schemas.microsoft.com/office/drawing/2014/main" val="10015"/>
                  </a:ext>
                </a:extLst>
              </a:tr>
            </a:tbl>
          </a:graphicData>
        </a:graphic>
      </p:graphicFrame>
      <p:sp>
        <p:nvSpPr>
          <p:cNvPr id="23" name="Down Arrow 22"/>
          <p:cNvSpPr/>
          <p:nvPr/>
        </p:nvSpPr>
        <p:spPr>
          <a:xfrm>
            <a:off x="3129361" y="1746122"/>
            <a:ext cx="220667" cy="35921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Times New Roman" panose="02020603050405020304" pitchFamily="18" charset="0"/>
              <a:cs typeface="Times New Roman" panose="02020603050405020304" pitchFamily="18" charset="0"/>
            </a:endParaRPr>
          </a:p>
        </p:txBody>
      </p:sp>
      <p:sp>
        <p:nvSpPr>
          <p:cNvPr id="24" name="Rounded Rectangle 23"/>
          <p:cNvSpPr/>
          <p:nvPr/>
        </p:nvSpPr>
        <p:spPr>
          <a:xfrm>
            <a:off x="1335905" y="1038795"/>
            <a:ext cx="2871628" cy="704906"/>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Garamond" panose="02020404030301010803" pitchFamily="18" charset="0"/>
                <a:cs typeface="Times New Roman" pitchFamily="18" charset="0"/>
              </a:rPr>
              <a:t>Filter </a:t>
            </a:r>
          </a:p>
          <a:p>
            <a:pPr algn="ctr"/>
            <a:r>
              <a:rPr lang="en-US" sz="1800" i="1" dirty="0" smtClean="0">
                <a:solidFill>
                  <a:schemeClr val="tx1"/>
                </a:solidFill>
                <a:latin typeface="Monotype Corsiva" panose="03010101010201010101" pitchFamily="66" charset="0"/>
                <a:cs typeface="Times New Roman" pitchFamily="18" charset="0"/>
              </a:rPr>
              <a:t>P</a:t>
            </a:r>
            <a:r>
              <a:rPr lang="en-US" sz="1800" i="1" baseline="-25000" dirty="0" smtClean="0">
                <a:solidFill>
                  <a:schemeClr val="tx1"/>
                </a:solidFill>
                <a:latin typeface="Garamond" panose="02020404030301010803" pitchFamily="18" charset="0"/>
                <a:cs typeface="Times New Roman" pitchFamily="18" charset="0"/>
              </a:rPr>
              <a:t>U</a:t>
            </a:r>
            <a:r>
              <a:rPr lang="en-US" sz="1800" dirty="0" smtClean="0">
                <a:solidFill>
                  <a:srgbClr val="000000"/>
                </a:solidFill>
                <a:latin typeface="Garamond" panose="02020404030301010803" pitchFamily="18" charset="0"/>
                <a:cs typeface="Times New Roman" pitchFamily="18" charset="0"/>
              </a:rPr>
              <a:t> </a:t>
            </a:r>
            <a:r>
              <a:rPr lang="en-US" sz="1800" dirty="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2</a:t>
            </a:r>
            <a:r>
              <a:rPr lang="en-US" sz="1800" dirty="0" smtClean="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3</a:t>
            </a:r>
            <a:r>
              <a:rPr lang="en-US" sz="1800" dirty="0" smtClean="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6</a:t>
            </a:r>
            <a:r>
              <a:rPr lang="en-US" sz="1800" dirty="0" smtClean="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7</a:t>
            </a:r>
            <a:r>
              <a:rPr lang="en-US" sz="1800" dirty="0" smtClean="0">
                <a:solidFill>
                  <a:srgbClr val="000000"/>
                </a:solidFill>
                <a:latin typeface="Garamond" panose="02020404030301010803" pitchFamily="18" charset="0"/>
                <a:cs typeface="Times New Roman" pitchFamily="18" charset="0"/>
              </a:rPr>
              <a:t>}</a:t>
            </a:r>
            <a:endParaRPr lang="en-US" sz="1800" i="1" baseline="-25000" dirty="0">
              <a:solidFill>
                <a:schemeClr val="tx1"/>
              </a:solidFill>
              <a:latin typeface="Garamond" panose="02020404030301010803" pitchFamily="18" charset="0"/>
              <a:cs typeface="Times New Roman" pitchFamily="18" charset="0"/>
            </a:endParaRPr>
          </a:p>
        </p:txBody>
      </p:sp>
      <p:sp>
        <p:nvSpPr>
          <p:cNvPr id="25" name="Down Arrow 24"/>
          <p:cNvSpPr/>
          <p:nvPr/>
        </p:nvSpPr>
        <p:spPr>
          <a:xfrm>
            <a:off x="1914266" y="1743701"/>
            <a:ext cx="220667" cy="35921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Times New Roman" panose="02020603050405020304" pitchFamily="18" charset="0"/>
              <a:cs typeface="Times New Roman" panose="02020603050405020304" pitchFamily="18" charset="0"/>
            </a:endParaRPr>
          </a:p>
        </p:txBody>
      </p:sp>
      <p:sp>
        <p:nvSpPr>
          <p:cNvPr id="26" name="Rounded Rectangle 25"/>
          <p:cNvSpPr/>
          <p:nvPr/>
        </p:nvSpPr>
        <p:spPr>
          <a:xfrm>
            <a:off x="2830146" y="2116036"/>
            <a:ext cx="1377387" cy="6893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chemeClr val="tx1"/>
                </a:solidFill>
                <a:latin typeface="Garamond" panose="02020404030301010803" pitchFamily="18" charset="0"/>
                <a:cs typeface="Times New Roman" pitchFamily="18" charset="0"/>
              </a:rPr>
              <a:t>Verify</a:t>
            </a:r>
            <a:r>
              <a:rPr lang="en-US" sz="1800" dirty="0" smtClean="0">
                <a:solidFill>
                  <a:schemeClr val="tx1"/>
                </a:solidFill>
                <a:latin typeface="Times New Roman" panose="02020603050405020304" pitchFamily="18" charset="0"/>
                <a:cs typeface="Times New Roman" pitchFamily="18" charset="0"/>
              </a:rPr>
              <a:t> </a:t>
            </a:r>
          </a:p>
          <a:p>
            <a:pPr algn="ctr"/>
            <a:r>
              <a:rPr lang="en-US" sz="1800" i="1" dirty="0" smtClean="0">
                <a:solidFill>
                  <a:schemeClr val="tx1"/>
                </a:solidFill>
                <a:latin typeface="Monotype Corsiva" panose="03010101010201010101" pitchFamily="66" charset="0"/>
                <a:cs typeface="Times New Roman" pitchFamily="18" charset="0"/>
              </a:rPr>
              <a:t>P</a:t>
            </a:r>
            <a:r>
              <a:rPr lang="en-US" sz="1800" i="1" baseline="-25000" dirty="0" smtClean="0">
                <a:solidFill>
                  <a:schemeClr val="tx1"/>
                </a:solidFill>
                <a:latin typeface="Times New Roman" panose="02020603050405020304" pitchFamily="18" charset="0"/>
                <a:cs typeface="Times New Roman" pitchFamily="18" charset="0"/>
              </a:rPr>
              <a:t>c</a:t>
            </a:r>
            <a:r>
              <a:rPr lang="en-US" sz="1800" i="1" baseline="-50000" dirty="0" smtClean="0">
                <a:solidFill>
                  <a:schemeClr val="tx1"/>
                </a:solidFill>
                <a:latin typeface="Times New Roman" panose="02020603050405020304" pitchFamily="18" charset="0"/>
                <a:cs typeface="Times New Roman" pitchFamily="18" charset="0"/>
              </a:rPr>
              <a:t>2</a:t>
            </a:r>
            <a:r>
              <a:rPr lang="en-US" sz="1800" dirty="0" smtClean="0">
                <a:solidFill>
                  <a:srgbClr val="000000"/>
                </a:solidFill>
                <a:latin typeface="Garamond" panose="02020404030301010803" pitchFamily="18" charset="0"/>
                <a:cs typeface="Times New Roman" pitchFamily="18" charset="0"/>
              </a:rPr>
              <a:t> </a:t>
            </a:r>
            <a:r>
              <a:rPr lang="en-US" sz="1800" dirty="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2</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3</a:t>
            </a:r>
            <a:r>
              <a:rPr lang="en-US" sz="1800" dirty="0" smtClean="0">
                <a:solidFill>
                  <a:srgbClr val="000000"/>
                </a:solidFill>
                <a:latin typeface="Garamond" panose="02020404030301010803" pitchFamily="18" charset="0"/>
                <a:cs typeface="Times New Roman" pitchFamily="18" charset="0"/>
              </a:rPr>
              <a:t>}</a:t>
            </a:r>
            <a:endParaRPr lang="en-US" sz="1800" i="1" baseline="-25000" dirty="0">
              <a:solidFill>
                <a:schemeClr val="tx1"/>
              </a:solidFill>
              <a:latin typeface="Times New Roman" pitchFamily="18" charset="0"/>
              <a:cs typeface="Times New Roman" pitchFamily="18" charset="0"/>
            </a:endParaRPr>
          </a:p>
        </p:txBody>
      </p:sp>
      <p:sp>
        <p:nvSpPr>
          <p:cNvPr id="27" name="Rounded Rectangle 26"/>
          <p:cNvSpPr/>
          <p:nvPr/>
        </p:nvSpPr>
        <p:spPr>
          <a:xfrm>
            <a:off x="1335905" y="2116036"/>
            <a:ext cx="1377387" cy="689365"/>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chemeClr val="tx1"/>
                </a:solidFill>
                <a:latin typeface="Garamond" panose="02020404030301010803" pitchFamily="18" charset="0"/>
                <a:cs typeface="Times New Roman" pitchFamily="18" charset="0"/>
              </a:rPr>
              <a:t>Verify</a:t>
            </a:r>
            <a:r>
              <a:rPr lang="en-US" sz="1800" dirty="0" smtClean="0">
                <a:solidFill>
                  <a:schemeClr val="tx1"/>
                </a:solidFill>
                <a:latin typeface="Times New Roman" panose="02020603050405020304" pitchFamily="18" charset="0"/>
                <a:cs typeface="Times New Roman" pitchFamily="18" charset="0"/>
              </a:rPr>
              <a:t> </a:t>
            </a:r>
          </a:p>
          <a:p>
            <a:pPr algn="ctr"/>
            <a:r>
              <a:rPr lang="en-US" sz="1800" i="1" dirty="0" smtClean="0">
                <a:solidFill>
                  <a:schemeClr val="tx1"/>
                </a:solidFill>
                <a:latin typeface="Monotype Corsiva" panose="03010101010201010101" pitchFamily="66" charset="0"/>
                <a:cs typeface="Times New Roman" pitchFamily="18" charset="0"/>
              </a:rPr>
              <a:t>P</a:t>
            </a:r>
            <a:r>
              <a:rPr lang="en-US" sz="1800" i="1" baseline="-25000" dirty="0" smtClean="0">
                <a:solidFill>
                  <a:schemeClr val="tx1"/>
                </a:solidFill>
                <a:latin typeface="Times New Roman" panose="02020603050405020304" pitchFamily="18" charset="0"/>
                <a:cs typeface="Times New Roman" pitchFamily="18" charset="0"/>
              </a:rPr>
              <a:t>c</a:t>
            </a:r>
            <a:r>
              <a:rPr lang="en-US" sz="1800" i="1" baseline="-50000" dirty="0" smtClean="0">
                <a:solidFill>
                  <a:schemeClr val="tx1"/>
                </a:solidFill>
                <a:latin typeface="Times New Roman" panose="02020603050405020304" pitchFamily="18" charset="0"/>
                <a:cs typeface="Times New Roman" pitchFamily="18" charset="0"/>
              </a:rPr>
              <a:t>1</a:t>
            </a:r>
            <a:r>
              <a:rPr lang="en-US" sz="1800" dirty="0" smtClean="0">
                <a:solidFill>
                  <a:srgbClr val="000000"/>
                </a:solidFill>
                <a:latin typeface="Garamond" panose="02020404030301010803" pitchFamily="18" charset="0"/>
                <a:cs typeface="Times New Roman" pitchFamily="18" charset="0"/>
              </a:rPr>
              <a:t> </a:t>
            </a:r>
            <a:r>
              <a:rPr lang="en-US" sz="1800" dirty="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2</a:t>
            </a:r>
            <a:r>
              <a:rPr lang="en-US" sz="1800" dirty="0" smtClean="0">
                <a:solidFill>
                  <a:srgbClr val="000000"/>
                </a:solidFill>
                <a:latin typeface="Garamond" panose="02020404030301010803" pitchFamily="18" charset="0"/>
                <a:cs typeface="Times New Roman" pitchFamily="18" charset="0"/>
              </a:rPr>
              <a:t>}</a:t>
            </a:r>
            <a:endParaRPr lang="en-US" sz="1800" i="1" baseline="-25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121442761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FilterThenVerify</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26</a:t>
            </a:fld>
            <a:endParaRPr lang="en-US"/>
          </a:p>
        </p:txBody>
      </p:sp>
      <p:graphicFrame>
        <p:nvGraphicFramePr>
          <p:cNvPr id="19" name="Table 18"/>
          <p:cNvGraphicFramePr>
            <a:graphicFrameLocks noGrp="1"/>
          </p:cNvGraphicFramePr>
          <p:nvPr>
            <p:extLst>
              <p:ext uri="{D42A27DB-BD31-4B8C-83A1-F6EECF244321}">
                <p14:modId xmlns:p14="http://schemas.microsoft.com/office/powerpoint/2010/main" val="89090024"/>
              </p:ext>
            </p:extLst>
          </p:nvPr>
        </p:nvGraphicFramePr>
        <p:xfrm>
          <a:off x="5675511" y="842852"/>
          <a:ext cx="2667590" cy="2380146"/>
        </p:xfrm>
        <a:graphic>
          <a:graphicData uri="http://schemas.openxmlformats.org/drawingml/2006/table">
            <a:tbl>
              <a:tblPr firstRow="1" bandRow="1">
                <a:tableStyleId>{5940675A-B579-460E-94D1-54222C63F5DA}</a:tableStyleId>
              </a:tblPr>
              <a:tblGrid>
                <a:gridCol w="481245">
                  <a:extLst>
                    <a:ext uri="{9D8B030D-6E8A-4147-A177-3AD203B41FA5}">
                      <a16:colId xmlns:a16="http://schemas.microsoft.com/office/drawing/2014/main" val="20000"/>
                    </a:ext>
                  </a:extLst>
                </a:gridCol>
                <a:gridCol w="682775">
                  <a:extLst>
                    <a:ext uri="{9D8B030D-6E8A-4147-A177-3AD203B41FA5}">
                      <a16:colId xmlns:a16="http://schemas.microsoft.com/office/drawing/2014/main" val="20001"/>
                    </a:ext>
                  </a:extLst>
                </a:gridCol>
                <a:gridCol w="858974">
                  <a:extLst>
                    <a:ext uri="{9D8B030D-6E8A-4147-A177-3AD203B41FA5}">
                      <a16:colId xmlns:a16="http://schemas.microsoft.com/office/drawing/2014/main" val="20002"/>
                    </a:ext>
                  </a:extLst>
                </a:gridCol>
                <a:gridCol w="644596">
                  <a:extLst>
                    <a:ext uri="{9D8B030D-6E8A-4147-A177-3AD203B41FA5}">
                      <a16:colId xmlns:a16="http://schemas.microsoft.com/office/drawing/2014/main" val="20003"/>
                    </a:ext>
                  </a:extLst>
                </a:gridCol>
              </a:tblGrid>
              <a:tr h="406566">
                <a:tc>
                  <a:txBody>
                    <a:bodyPr/>
                    <a:lstStyle/>
                    <a:p>
                      <a:pPr algn="ct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display</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brand</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CPU</a:t>
                      </a:r>
                      <a:endParaRPr lang="en-US" sz="14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1</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12</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Apple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single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2</a:t>
                      </a:r>
                    </a:p>
                  </a:txBody>
                  <a:tcPr marL="68580" marR="68580" marT="34290" marB="34290">
                    <a:solidFill>
                      <a:schemeClr val="accent5">
                        <a:lumMod val="40000"/>
                        <a:lumOff val="60000"/>
                      </a:schemeClr>
                    </a:solidFill>
                  </a:tcPr>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14</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Apple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dual</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extLst>
                  <a:ext uri="{0D108BD9-81ED-4DB2-BD59-A6C34878D82A}">
                    <a16:rowId xmlns:a16="http://schemas.microsoft.com/office/drawing/2014/main" val="10002"/>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0" dirty="0" smtClean="0">
                          <a:solidFill>
                            <a:schemeClr val="tx1"/>
                          </a:solidFill>
                          <a:effectLst/>
                          <a:latin typeface="Times New Roman" panose="02020603050405020304" pitchFamily="18" charset="0"/>
                          <a:cs typeface="Times New Roman" panose="02020603050405020304" pitchFamily="18" charset="0"/>
                        </a:rPr>
                        <a:t>o</a:t>
                      </a:r>
                      <a:r>
                        <a:rPr lang="en-US" sz="1400" i="0" baseline="-25000" dirty="0" smtClean="0">
                          <a:solidFill>
                            <a:schemeClr val="tx1"/>
                          </a:solidFill>
                          <a:effectLst/>
                          <a:latin typeface="Times New Roman" panose="02020603050405020304" pitchFamily="18" charset="0"/>
                          <a:cs typeface="Times New Roman" panose="02020603050405020304" pitchFamily="18" charset="0"/>
                        </a:rPr>
                        <a:t>3</a:t>
                      </a:r>
                    </a:p>
                  </a:txBody>
                  <a:tcPr marL="68580" marR="68580" marT="34290" marB="34290">
                    <a:noFill/>
                  </a:tcPr>
                </a:tc>
                <a:tc>
                  <a:txBody>
                    <a:bodyPr/>
                    <a:lstStyle/>
                    <a:p>
                      <a:pPr algn="ctr"/>
                      <a:r>
                        <a:rPr lang="en-US" sz="1400" i="0" dirty="0" smtClean="0">
                          <a:solidFill>
                            <a:schemeClr val="tx1"/>
                          </a:solidFill>
                          <a:effectLst/>
                          <a:latin typeface="Times New Roman" panose="02020603050405020304" pitchFamily="18" charset="0"/>
                          <a:cs typeface="Times New Roman" panose="02020603050405020304" pitchFamily="18" charset="0"/>
                        </a:rPr>
                        <a:t>15</a:t>
                      </a:r>
                      <a:endParaRPr lang="en-US" sz="1400" i="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no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Samsung</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no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dual</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noFill/>
                  </a:tcPr>
                </a:tc>
                <a:extLst>
                  <a:ext uri="{0D108BD9-81ED-4DB2-BD59-A6C34878D82A}">
                    <a16:rowId xmlns:a16="http://schemas.microsoft.com/office/drawing/2014/main" val="10003"/>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4</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19</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Toshiba</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5</a:t>
                      </a: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9</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Samsung</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5"/>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6</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9.5</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Lenovo</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triple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10"/>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7</a:t>
                      </a:r>
                    </a:p>
                  </a:txBody>
                  <a:tcPr marL="68580" marR="68580" marT="34290" marB="34290">
                    <a:solidFill>
                      <a:schemeClr val="bg1">
                        <a:lumMod val="75000"/>
                      </a:schemeClr>
                    </a:solidFill>
                  </a:tcPr>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16.5</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Lenovo</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extLst>
                  <a:ext uri="{0D108BD9-81ED-4DB2-BD59-A6C34878D82A}">
                    <a16:rowId xmlns:a16="http://schemas.microsoft.com/office/drawing/2014/main" val="10015"/>
                  </a:ext>
                </a:extLst>
              </a:tr>
            </a:tbl>
          </a:graphicData>
        </a:graphic>
      </p:graphicFrame>
      <p:sp>
        <p:nvSpPr>
          <p:cNvPr id="23" name="Down Arrow 22"/>
          <p:cNvSpPr/>
          <p:nvPr/>
        </p:nvSpPr>
        <p:spPr>
          <a:xfrm>
            <a:off x="3129361" y="1746122"/>
            <a:ext cx="220667" cy="35921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Times New Roman" panose="02020603050405020304" pitchFamily="18" charset="0"/>
              <a:cs typeface="Times New Roman" panose="02020603050405020304" pitchFamily="18" charset="0"/>
            </a:endParaRPr>
          </a:p>
        </p:txBody>
      </p:sp>
      <p:sp>
        <p:nvSpPr>
          <p:cNvPr id="24" name="Rounded Rectangle 23"/>
          <p:cNvSpPr/>
          <p:nvPr/>
        </p:nvSpPr>
        <p:spPr>
          <a:xfrm>
            <a:off x="1335905" y="1038795"/>
            <a:ext cx="2871628" cy="7049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Garamond" panose="02020404030301010803" pitchFamily="18" charset="0"/>
                <a:cs typeface="Times New Roman" pitchFamily="18" charset="0"/>
              </a:rPr>
              <a:t>Filter </a:t>
            </a:r>
          </a:p>
          <a:p>
            <a:pPr algn="ctr"/>
            <a:r>
              <a:rPr lang="en-US" sz="1800" i="1" dirty="0" smtClean="0">
                <a:solidFill>
                  <a:schemeClr val="tx1"/>
                </a:solidFill>
                <a:latin typeface="Monotype Corsiva" panose="03010101010201010101" pitchFamily="66" charset="0"/>
                <a:cs typeface="Times New Roman" pitchFamily="18" charset="0"/>
              </a:rPr>
              <a:t>P</a:t>
            </a:r>
            <a:r>
              <a:rPr lang="en-US" sz="1800" i="1" baseline="-25000" dirty="0" smtClean="0">
                <a:solidFill>
                  <a:schemeClr val="tx1"/>
                </a:solidFill>
                <a:latin typeface="Garamond" panose="02020404030301010803" pitchFamily="18" charset="0"/>
                <a:cs typeface="Times New Roman" pitchFamily="18" charset="0"/>
              </a:rPr>
              <a:t>U</a:t>
            </a:r>
            <a:r>
              <a:rPr lang="en-US" sz="1800" dirty="0" smtClean="0">
                <a:solidFill>
                  <a:srgbClr val="000000"/>
                </a:solidFill>
                <a:latin typeface="Garamond" panose="02020404030301010803" pitchFamily="18" charset="0"/>
                <a:cs typeface="Times New Roman" pitchFamily="18" charset="0"/>
              </a:rPr>
              <a:t> </a:t>
            </a:r>
            <a:r>
              <a:rPr lang="en-US" sz="1800" dirty="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2</a:t>
            </a:r>
            <a:r>
              <a:rPr lang="en-US" sz="1800" dirty="0" smtClean="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3</a:t>
            </a:r>
            <a:r>
              <a:rPr lang="en-US" sz="1800" dirty="0" smtClean="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6</a:t>
            </a:r>
            <a:r>
              <a:rPr lang="en-US" sz="1800" dirty="0" smtClean="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7</a:t>
            </a:r>
            <a:r>
              <a:rPr lang="en-US" sz="1800" dirty="0" smtClean="0">
                <a:solidFill>
                  <a:srgbClr val="000000"/>
                </a:solidFill>
                <a:latin typeface="Garamond" panose="02020404030301010803" pitchFamily="18" charset="0"/>
                <a:cs typeface="Times New Roman" pitchFamily="18" charset="0"/>
              </a:rPr>
              <a:t>}</a:t>
            </a:r>
            <a:endParaRPr lang="en-US" sz="1800" i="1" baseline="-25000" dirty="0">
              <a:solidFill>
                <a:schemeClr val="tx1"/>
              </a:solidFill>
              <a:latin typeface="Garamond" panose="02020404030301010803" pitchFamily="18" charset="0"/>
              <a:cs typeface="Times New Roman" pitchFamily="18" charset="0"/>
            </a:endParaRPr>
          </a:p>
        </p:txBody>
      </p:sp>
      <p:sp>
        <p:nvSpPr>
          <p:cNvPr id="25" name="Down Arrow 24"/>
          <p:cNvSpPr/>
          <p:nvPr/>
        </p:nvSpPr>
        <p:spPr>
          <a:xfrm>
            <a:off x="1914266" y="1743701"/>
            <a:ext cx="220667" cy="35921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Times New Roman" panose="02020603050405020304" pitchFamily="18" charset="0"/>
              <a:cs typeface="Times New Roman" panose="02020603050405020304" pitchFamily="18" charset="0"/>
            </a:endParaRPr>
          </a:p>
        </p:txBody>
      </p:sp>
      <p:sp>
        <p:nvSpPr>
          <p:cNvPr id="26" name="Rounded Rectangle 25"/>
          <p:cNvSpPr/>
          <p:nvPr/>
        </p:nvSpPr>
        <p:spPr>
          <a:xfrm>
            <a:off x="2830146" y="2116036"/>
            <a:ext cx="1377387" cy="6893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chemeClr val="tx1"/>
                </a:solidFill>
                <a:latin typeface="Garamond" panose="02020404030301010803" pitchFamily="18" charset="0"/>
                <a:cs typeface="Times New Roman" pitchFamily="18" charset="0"/>
              </a:rPr>
              <a:t>Verify</a:t>
            </a:r>
            <a:r>
              <a:rPr lang="en-US" sz="1800" dirty="0" smtClean="0">
                <a:solidFill>
                  <a:schemeClr val="tx1"/>
                </a:solidFill>
                <a:latin typeface="Times New Roman" panose="02020603050405020304" pitchFamily="18" charset="0"/>
                <a:cs typeface="Times New Roman" pitchFamily="18" charset="0"/>
              </a:rPr>
              <a:t> </a:t>
            </a:r>
          </a:p>
          <a:p>
            <a:pPr algn="ctr"/>
            <a:r>
              <a:rPr lang="en-US" sz="1800" i="1" dirty="0" smtClean="0">
                <a:solidFill>
                  <a:schemeClr val="tx1"/>
                </a:solidFill>
                <a:latin typeface="Monotype Corsiva" panose="03010101010201010101" pitchFamily="66" charset="0"/>
                <a:cs typeface="Times New Roman" pitchFamily="18" charset="0"/>
              </a:rPr>
              <a:t>P</a:t>
            </a:r>
            <a:r>
              <a:rPr lang="en-US" sz="1800" i="1" baseline="-25000" dirty="0" smtClean="0">
                <a:solidFill>
                  <a:schemeClr val="tx1"/>
                </a:solidFill>
                <a:latin typeface="Times New Roman" panose="02020603050405020304" pitchFamily="18" charset="0"/>
                <a:cs typeface="Times New Roman" pitchFamily="18" charset="0"/>
              </a:rPr>
              <a:t>c</a:t>
            </a:r>
            <a:r>
              <a:rPr lang="en-US" sz="1800" i="1" baseline="-50000" dirty="0" smtClean="0">
                <a:solidFill>
                  <a:schemeClr val="tx1"/>
                </a:solidFill>
                <a:latin typeface="Times New Roman" panose="02020603050405020304" pitchFamily="18" charset="0"/>
                <a:cs typeface="Times New Roman" pitchFamily="18" charset="0"/>
              </a:rPr>
              <a:t>2</a:t>
            </a:r>
            <a:r>
              <a:rPr lang="en-US" sz="1800" dirty="0" smtClean="0">
                <a:solidFill>
                  <a:srgbClr val="000000"/>
                </a:solidFill>
                <a:latin typeface="Garamond" panose="02020404030301010803" pitchFamily="18" charset="0"/>
                <a:cs typeface="Times New Roman" pitchFamily="18" charset="0"/>
              </a:rPr>
              <a:t> </a:t>
            </a:r>
            <a:r>
              <a:rPr lang="en-US" sz="1800" dirty="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2</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3</a:t>
            </a:r>
            <a:r>
              <a:rPr lang="en-US" sz="1800" dirty="0" smtClean="0">
                <a:solidFill>
                  <a:srgbClr val="000000"/>
                </a:solidFill>
                <a:latin typeface="Garamond" panose="02020404030301010803" pitchFamily="18" charset="0"/>
                <a:cs typeface="Times New Roman" pitchFamily="18" charset="0"/>
              </a:rPr>
              <a:t>}</a:t>
            </a:r>
            <a:endParaRPr lang="en-US" sz="1800" i="1" baseline="-25000" dirty="0">
              <a:solidFill>
                <a:schemeClr val="tx1"/>
              </a:solidFill>
              <a:latin typeface="Times New Roman" pitchFamily="18" charset="0"/>
              <a:cs typeface="Times New Roman" pitchFamily="18" charset="0"/>
            </a:endParaRPr>
          </a:p>
        </p:txBody>
      </p:sp>
      <p:sp>
        <p:nvSpPr>
          <p:cNvPr id="27" name="Rounded Rectangle 26"/>
          <p:cNvSpPr/>
          <p:nvPr/>
        </p:nvSpPr>
        <p:spPr>
          <a:xfrm>
            <a:off x="1335905" y="2116036"/>
            <a:ext cx="1377387" cy="689365"/>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chemeClr val="tx1"/>
                </a:solidFill>
                <a:latin typeface="Garamond" panose="02020404030301010803" pitchFamily="18" charset="0"/>
                <a:cs typeface="Times New Roman" pitchFamily="18" charset="0"/>
              </a:rPr>
              <a:t>Verify</a:t>
            </a:r>
            <a:r>
              <a:rPr lang="en-US" sz="1800" dirty="0" smtClean="0">
                <a:solidFill>
                  <a:schemeClr val="tx1"/>
                </a:solidFill>
                <a:latin typeface="Times New Roman" panose="02020603050405020304" pitchFamily="18" charset="0"/>
                <a:cs typeface="Times New Roman" pitchFamily="18" charset="0"/>
              </a:rPr>
              <a:t> </a:t>
            </a:r>
          </a:p>
          <a:p>
            <a:pPr algn="ctr"/>
            <a:r>
              <a:rPr lang="en-US" sz="1800" i="1" dirty="0" smtClean="0">
                <a:solidFill>
                  <a:schemeClr val="tx1"/>
                </a:solidFill>
                <a:latin typeface="Monotype Corsiva" panose="03010101010201010101" pitchFamily="66" charset="0"/>
                <a:cs typeface="Times New Roman" pitchFamily="18" charset="0"/>
              </a:rPr>
              <a:t>P</a:t>
            </a:r>
            <a:r>
              <a:rPr lang="en-US" sz="1800" i="1" baseline="-25000" dirty="0" smtClean="0">
                <a:solidFill>
                  <a:schemeClr val="tx1"/>
                </a:solidFill>
                <a:latin typeface="Times New Roman" panose="02020603050405020304" pitchFamily="18" charset="0"/>
                <a:cs typeface="Times New Roman" pitchFamily="18" charset="0"/>
              </a:rPr>
              <a:t>c</a:t>
            </a:r>
            <a:r>
              <a:rPr lang="en-US" sz="1800" i="1" baseline="-50000" dirty="0" smtClean="0">
                <a:solidFill>
                  <a:schemeClr val="tx1"/>
                </a:solidFill>
                <a:latin typeface="Times New Roman" panose="02020603050405020304" pitchFamily="18" charset="0"/>
                <a:cs typeface="Times New Roman" pitchFamily="18" charset="0"/>
              </a:rPr>
              <a:t>1</a:t>
            </a:r>
            <a:r>
              <a:rPr lang="en-US" sz="1800" dirty="0" smtClean="0">
                <a:solidFill>
                  <a:srgbClr val="000000"/>
                </a:solidFill>
                <a:latin typeface="Garamond" panose="02020404030301010803" pitchFamily="18" charset="0"/>
                <a:cs typeface="Times New Roman" pitchFamily="18" charset="0"/>
              </a:rPr>
              <a:t> </a:t>
            </a:r>
            <a:r>
              <a:rPr lang="en-US" sz="1800" dirty="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2</a:t>
            </a:r>
            <a:r>
              <a:rPr lang="en-US" sz="1800" dirty="0" smtClean="0">
                <a:solidFill>
                  <a:srgbClr val="000000"/>
                </a:solidFill>
                <a:latin typeface="Garamond" panose="02020404030301010803" pitchFamily="18" charset="0"/>
                <a:cs typeface="Times New Roman" pitchFamily="18" charset="0"/>
              </a:rPr>
              <a:t>}</a:t>
            </a:r>
            <a:endParaRPr lang="en-US" sz="1800" i="1" baseline="-25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145420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FilterThenVerify</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27</a:t>
            </a:fld>
            <a:endParaRPr lang="en-US"/>
          </a:p>
        </p:txBody>
      </p:sp>
      <p:graphicFrame>
        <p:nvGraphicFramePr>
          <p:cNvPr id="19" name="Table 18"/>
          <p:cNvGraphicFramePr>
            <a:graphicFrameLocks noGrp="1"/>
          </p:cNvGraphicFramePr>
          <p:nvPr>
            <p:extLst>
              <p:ext uri="{D42A27DB-BD31-4B8C-83A1-F6EECF244321}">
                <p14:modId xmlns:p14="http://schemas.microsoft.com/office/powerpoint/2010/main" val="951650631"/>
              </p:ext>
            </p:extLst>
          </p:nvPr>
        </p:nvGraphicFramePr>
        <p:xfrm>
          <a:off x="5675511" y="842852"/>
          <a:ext cx="2667590" cy="2380146"/>
        </p:xfrm>
        <a:graphic>
          <a:graphicData uri="http://schemas.openxmlformats.org/drawingml/2006/table">
            <a:tbl>
              <a:tblPr firstRow="1" bandRow="1">
                <a:tableStyleId>{5940675A-B579-460E-94D1-54222C63F5DA}</a:tableStyleId>
              </a:tblPr>
              <a:tblGrid>
                <a:gridCol w="481245">
                  <a:extLst>
                    <a:ext uri="{9D8B030D-6E8A-4147-A177-3AD203B41FA5}">
                      <a16:colId xmlns:a16="http://schemas.microsoft.com/office/drawing/2014/main" val="20000"/>
                    </a:ext>
                  </a:extLst>
                </a:gridCol>
                <a:gridCol w="682775">
                  <a:extLst>
                    <a:ext uri="{9D8B030D-6E8A-4147-A177-3AD203B41FA5}">
                      <a16:colId xmlns:a16="http://schemas.microsoft.com/office/drawing/2014/main" val="20001"/>
                    </a:ext>
                  </a:extLst>
                </a:gridCol>
                <a:gridCol w="858974">
                  <a:extLst>
                    <a:ext uri="{9D8B030D-6E8A-4147-A177-3AD203B41FA5}">
                      <a16:colId xmlns:a16="http://schemas.microsoft.com/office/drawing/2014/main" val="20002"/>
                    </a:ext>
                  </a:extLst>
                </a:gridCol>
                <a:gridCol w="644596">
                  <a:extLst>
                    <a:ext uri="{9D8B030D-6E8A-4147-A177-3AD203B41FA5}">
                      <a16:colId xmlns:a16="http://schemas.microsoft.com/office/drawing/2014/main" val="20003"/>
                    </a:ext>
                  </a:extLst>
                </a:gridCol>
              </a:tblGrid>
              <a:tr h="406566">
                <a:tc>
                  <a:txBody>
                    <a:bodyPr/>
                    <a:lstStyle/>
                    <a:p>
                      <a:pPr algn="ct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display</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brand</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CPU</a:t>
                      </a:r>
                      <a:endParaRPr lang="en-US" sz="14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1</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12</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Apple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single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2</a:t>
                      </a:r>
                    </a:p>
                  </a:txBody>
                  <a:tcPr marL="68580" marR="68580" marT="34290" marB="34290">
                    <a:solidFill>
                      <a:schemeClr val="accent5">
                        <a:lumMod val="40000"/>
                        <a:lumOff val="60000"/>
                      </a:schemeClr>
                    </a:solidFill>
                  </a:tcPr>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14</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Apple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dual</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extLst>
                  <a:ext uri="{0D108BD9-81ED-4DB2-BD59-A6C34878D82A}">
                    <a16:rowId xmlns:a16="http://schemas.microsoft.com/office/drawing/2014/main" val="10002"/>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0" dirty="0" smtClean="0">
                          <a:solidFill>
                            <a:schemeClr val="tx1"/>
                          </a:solidFill>
                          <a:effectLst/>
                          <a:latin typeface="Times New Roman" panose="02020603050405020304" pitchFamily="18" charset="0"/>
                          <a:cs typeface="Times New Roman" panose="02020603050405020304" pitchFamily="18" charset="0"/>
                        </a:rPr>
                        <a:t>o</a:t>
                      </a:r>
                      <a:r>
                        <a:rPr lang="en-US" sz="1400" i="0" baseline="-25000" dirty="0" smtClean="0">
                          <a:solidFill>
                            <a:schemeClr val="tx1"/>
                          </a:solidFill>
                          <a:effectLst/>
                          <a:latin typeface="Times New Roman" panose="02020603050405020304" pitchFamily="18" charset="0"/>
                          <a:cs typeface="Times New Roman" panose="02020603050405020304" pitchFamily="18" charset="0"/>
                        </a:rPr>
                        <a:t>3</a:t>
                      </a:r>
                    </a:p>
                  </a:txBody>
                  <a:tcPr marL="68580" marR="68580" marT="34290" marB="34290">
                    <a:solidFill>
                      <a:schemeClr val="accent5">
                        <a:lumMod val="40000"/>
                        <a:lumOff val="60000"/>
                      </a:schemeClr>
                    </a:solidFill>
                  </a:tcPr>
                </a:tc>
                <a:tc>
                  <a:txBody>
                    <a:bodyPr/>
                    <a:lstStyle/>
                    <a:p>
                      <a:pPr algn="ctr"/>
                      <a:r>
                        <a:rPr lang="en-US" sz="1400" i="0" dirty="0" smtClean="0">
                          <a:solidFill>
                            <a:schemeClr val="tx1"/>
                          </a:solidFill>
                          <a:effectLst/>
                          <a:latin typeface="Times New Roman" panose="02020603050405020304" pitchFamily="18" charset="0"/>
                          <a:cs typeface="Times New Roman" panose="02020603050405020304" pitchFamily="18" charset="0"/>
                        </a:rPr>
                        <a:t>15</a:t>
                      </a:r>
                      <a:endParaRPr lang="en-US" sz="1400" i="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Samsung</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dual</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extLst>
                  <a:ext uri="{0D108BD9-81ED-4DB2-BD59-A6C34878D82A}">
                    <a16:rowId xmlns:a16="http://schemas.microsoft.com/office/drawing/2014/main" val="10003"/>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4</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19</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Toshiba</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5</a:t>
                      </a: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9</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Samsung</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5"/>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6</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9.5</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Lenovo</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triple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10"/>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7</a:t>
                      </a:r>
                    </a:p>
                  </a:txBody>
                  <a:tcPr marL="68580" marR="68580" marT="34290" marB="34290">
                    <a:solidFill>
                      <a:schemeClr val="bg1">
                        <a:lumMod val="75000"/>
                      </a:schemeClr>
                    </a:solidFill>
                  </a:tcPr>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16.5</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Lenovo</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extLst>
                  <a:ext uri="{0D108BD9-81ED-4DB2-BD59-A6C34878D82A}">
                    <a16:rowId xmlns:a16="http://schemas.microsoft.com/office/drawing/2014/main" val="10015"/>
                  </a:ext>
                </a:extLst>
              </a:tr>
            </a:tbl>
          </a:graphicData>
        </a:graphic>
      </p:graphicFrame>
      <p:sp>
        <p:nvSpPr>
          <p:cNvPr id="23" name="Down Arrow 22"/>
          <p:cNvSpPr/>
          <p:nvPr/>
        </p:nvSpPr>
        <p:spPr>
          <a:xfrm>
            <a:off x="3129361" y="1746122"/>
            <a:ext cx="220667" cy="35921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Times New Roman" panose="02020603050405020304" pitchFamily="18" charset="0"/>
              <a:cs typeface="Times New Roman" panose="02020603050405020304" pitchFamily="18" charset="0"/>
            </a:endParaRPr>
          </a:p>
        </p:txBody>
      </p:sp>
      <p:sp>
        <p:nvSpPr>
          <p:cNvPr id="24" name="Rounded Rectangle 23"/>
          <p:cNvSpPr/>
          <p:nvPr/>
        </p:nvSpPr>
        <p:spPr>
          <a:xfrm>
            <a:off x="1335905" y="1038795"/>
            <a:ext cx="2871628" cy="7049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Garamond" panose="02020404030301010803" pitchFamily="18" charset="0"/>
                <a:cs typeface="Times New Roman" pitchFamily="18" charset="0"/>
              </a:rPr>
              <a:t>Filter </a:t>
            </a:r>
          </a:p>
          <a:p>
            <a:pPr algn="ctr"/>
            <a:r>
              <a:rPr lang="en-US" sz="1800" i="1" dirty="0" smtClean="0">
                <a:solidFill>
                  <a:schemeClr val="tx1"/>
                </a:solidFill>
                <a:latin typeface="Monotype Corsiva" panose="03010101010201010101" pitchFamily="66" charset="0"/>
                <a:cs typeface="Times New Roman" pitchFamily="18" charset="0"/>
              </a:rPr>
              <a:t>P</a:t>
            </a:r>
            <a:r>
              <a:rPr lang="en-US" sz="1800" i="1" baseline="-25000" dirty="0" smtClean="0">
                <a:solidFill>
                  <a:schemeClr val="tx1"/>
                </a:solidFill>
                <a:latin typeface="Garamond" panose="02020404030301010803" pitchFamily="18" charset="0"/>
                <a:cs typeface="Times New Roman" pitchFamily="18" charset="0"/>
              </a:rPr>
              <a:t>U</a:t>
            </a:r>
            <a:r>
              <a:rPr lang="en-US" sz="1800" dirty="0" smtClean="0">
                <a:solidFill>
                  <a:srgbClr val="000000"/>
                </a:solidFill>
                <a:latin typeface="Garamond" panose="02020404030301010803" pitchFamily="18" charset="0"/>
                <a:cs typeface="Times New Roman" pitchFamily="18" charset="0"/>
              </a:rPr>
              <a:t> </a:t>
            </a:r>
            <a:r>
              <a:rPr lang="en-US" sz="1800" dirty="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2</a:t>
            </a:r>
            <a:r>
              <a:rPr lang="en-US" sz="1800" dirty="0" smtClean="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3</a:t>
            </a:r>
            <a:r>
              <a:rPr lang="en-US" sz="1800" dirty="0" smtClean="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6</a:t>
            </a:r>
            <a:r>
              <a:rPr lang="en-US" sz="1800" dirty="0" smtClean="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7</a:t>
            </a:r>
            <a:r>
              <a:rPr lang="en-US" sz="1800" dirty="0" smtClean="0">
                <a:solidFill>
                  <a:srgbClr val="000000"/>
                </a:solidFill>
                <a:latin typeface="Garamond" panose="02020404030301010803" pitchFamily="18" charset="0"/>
                <a:cs typeface="Times New Roman" pitchFamily="18" charset="0"/>
              </a:rPr>
              <a:t>}</a:t>
            </a:r>
            <a:endParaRPr lang="en-US" sz="1800" i="1" baseline="-25000" dirty="0">
              <a:solidFill>
                <a:schemeClr val="tx1"/>
              </a:solidFill>
              <a:latin typeface="Garamond" panose="02020404030301010803" pitchFamily="18" charset="0"/>
              <a:cs typeface="Times New Roman" pitchFamily="18" charset="0"/>
            </a:endParaRPr>
          </a:p>
        </p:txBody>
      </p:sp>
      <p:sp>
        <p:nvSpPr>
          <p:cNvPr id="25" name="Down Arrow 24"/>
          <p:cNvSpPr/>
          <p:nvPr/>
        </p:nvSpPr>
        <p:spPr>
          <a:xfrm>
            <a:off x="1914266" y="1743701"/>
            <a:ext cx="220667" cy="35921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Times New Roman" panose="02020603050405020304" pitchFamily="18" charset="0"/>
              <a:cs typeface="Times New Roman" panose="02020603050405020304" pitchFamily="18" charset="0"/>
            </a:endParaRPr>
          </a:p>
        </p:txBody>
      </p:sp>
      <p:sp>
        <p:nvSpPr>
          <p:cNvPr id="26" name="Rounded Rectangle 25"/>
          <p:cNvSpPr/>
          <p:nvPr/>
        </p:nvSpPr>
        <p:spPr>
          <a:xfrm>
            <a:off x="2830146" y="2116036"/>
            <a:ext cx="1377387" cy="689365"/>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chemeClr val="tx1"/>
                </a:solidFill>
                <a:latin typeface="Garamond" panose="02020404030301010803" pitchFamily="18" charset="0"/>
                <a:cs typeface="Times New Roman" pitchFamily="18" charset="0"/>
              </a:rPr>
              <a:t>Verify</a:t>
            </a:r>
            <a:r>
              <a:rPr lang="en-US" sz="1800" dirty="0" smtClean="0">
                <a:solidFill>
                  <a:schemeClr val="tx1"/>
                </a:solidFill>
                <a:latin typeface="Times New Roman" panose="02020603050405020304" pitchFamily="18" charset="0"/>
                <a:cs typeface="Times New Roman" pitchFamily="18" charset="0"/>
              </a:rPr>
              <a:t> </a:t>
            </a:r>
          </a:p>
          <a:p>
            <a:pPr algn="ctr"/>
            <a:r>
              <a:rPr lang="en-US" sz="1800" i="1" dirty="0" smtClean="0">
                <a:solidFill>
                  <a:schemeClr val="tx1"/>
                </a:solidFill>
                <a:latin typeface="Monotype Corsiva" panose="03010101010201010101" pitchFamily="66" charset="0"/>
                <a:cs typeface="Times New Roman" pitchFamily="18" charset="0"/>
              </a:rPr>
              <a:t>P</a:t>
            </a:r>
            <a:r>
              <a:rPr lang="en-US" sz="1800" i="1" baseline="-25000" dirty="0" smtClean="0">
                <a:solidFill>
                  <a:schemeClr val="tx1"/>
                </a:solidFill>
                <a:latin typeface="Times New Roman" panose="02020603050405020304" pitchFamily="18" charset="0"/>
                <a:cs typeface="Times New Roman" pitchFamily="18" charset="0"/>
              </a:rPr>
              <a:t>c</a:t>
            </a:r>
            <a:r>
              <a:rPr lang="en-US" sz="1800" i="1" baseline="-50000" dirty="0" smtClean="0">
                <a:solidFill>
                  <a:schemeClr val="tx1"/>
                </a:solidFill>
                <a:latin typeface="Times New Roman" panose="02020603050405020304" pitchFamily="18" charset="0"/>
                <a:cs typeface="Times New Roman" pitchFamily="18" charset="0"/>
              </a:rPr>
              <a:t>2</a:t>
            </a:r>
            <a:r>
              <a:rPr lang="en-US" sz="1800" dirty="0" smtClean="0">
                <a:solidFill>
                  <a:srgbClr val="000000"/>
                </a:solidFill>
                <a:latin typeface="Garamond" panose="02020404030301010803" pitchFamily="18" charset="0"/>
                <a:cs typeface="Times New Roman" pitchFamily="18" charset="0"/>
              </a:rPr>
              <a:t> </a:t>
            </a:r>
            <a:r>
              <a:rPr lang="en-US" sz="1800" dirty="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2</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3</a:t>
            </a:r>
            <a:r>
              <a:rPr lang="en-US" sz="1800" dirty="0" smtClean="0">
                <a:solidFill>
                  <a:srgbClr val="000000"/>
                </a:solidFill>
                <a:latin typeface="Garamond" panose="02020404030301010803" pitchFamily="18" charset="0"/>
                <a:cs typeface="Times New Roman" pitchFamily="18" charset="0"/>
              </a:rPr>
              <a:t>}</a:t>
            </a:r>
            <a:endParaRPr lang="en-US" sz="1800" i="1" baseline="-25000" dirty="0">
              <a:solidFill>
                <a:schemeClr val="tx1"/>
              </a:solidFill>
              <a:latin typeface="Times New Roman" pitchFamily="18" charset="0"/>
              <a:cs typeface="Times New Roman" pitchFamily="18" charset="0"/>
            </a:endParaRPr>
          </a:p>
        </p:txBody>
      </p:sp>
      <p:sp>
        <p:nvSpPr>
          <p:cNvPr id="27" name="Rounded Rectangle 26"/>
          <p:cNvSpPr/>
          <p:nvPr/>
        </p:nvSpPr>
        <p:spPr>
          <a:xfrm>
            <a:off x="1335905" y="2116036"/>
            <a:ext cx="1377387" cy="6893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chemeClr val="tx1"/>
                </a:solidFill>
                <a:latin typeface="Garamond" panose="02020404030301010803" pitchFamily="18" charset="0"/>
                <a:cs typeface="Times New Roman" pitchFamily="18" charset="0"/>
              </a:rPr>
              <a:t>Verify</a:t>
            </a:r>
            <a:r>
              <a:rPr lang="en-US" sz="1800" dirty="0" smtClean="0">
                <a:solidFill>
                  <a:schemeClr val="tx1"/>
                </a:solidFill>
                <a:latin typeface="Times New Roman" panose="02020603050405020304" pitchFamily="18" charset="0"/>
                <a:cs typeface="Times New Roman" pitchFamily="18" charset="0"/>
              </a:rPr>
              <a:t> </a:t>
            </a:r>
          </a:p>
          <a:p>
            <a:pPr algn="ctr"/>
            <a:r>
              <a:rPr lang="en-US" sz="1800" i="1" dirty="0" smtClean="0">
                <a:solidFill>
                  <a:schemeClr val="tx1"/>
                </a:solidFill>
                <a:latin typeface="Monotype Corsiva" panose="03010101010201010101" pitchFamily="66" charset="0"/>
                <a:cs typeface="Times New Roman" pitchFamily="18" charset="0"/>
              </a:rPr>
              <a:t>P</a:t>
            </a:r>
            <a:r>
              <a:rPr lang="en-US" sz="1800" i="1" baseline="-25000" dirty="0" smtClean="0">
                <a:solidFill>
                  <a:schemeClr val="tx1"/>
                </a:solidFill>
                <a:latin typeface="Times New Roman" panose="02020603050405020304" pitchFamily="18" charset="0"/>
                <a:cs typeface="Times New Roman" pitchFamily="18" charset="0"/>
              </a:rPr>
              <a:t>c</a:t>
            </a:r>
            <a:r>
              <a:rPr lang="en-US" sz="1800" i="1" baseline="-50000" dirty="0" smtClean="0">
                <a:solidFill>
                  <a:schemeClr val="tx1"/>
                </a:solidFill>
                <a:latin typeface="Times New Roman" panose="02020603050405020304" pitchFamily="18" charset="0"/>
                <a:cs typeface="Times New Roman" pitchFamily="18" charset="0"/>
              </a:rPr>
              <a:t>1</a:t>
            </a:r>
            <a:r>
              <a:rPr lang="en-US" sz="1800" dirty="0" smtClean="0">
                <a:solidFill>
                  <a:srgbClr val="000000"/>
                </a:solidFill>
                <a:latin typeface="Garamond" panose="02020404030301010803" pitchFamily="18" charset="0"/>
                <a:cs typeface="Times New Roman" pitchFamily="18" charset="0"/>
              </a:rPr>
              <a:t> </a:t>
            </a:r>
            <a:r>
              <a:rPr lang="en-US" sz="1800" dirty="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2</a:t>
            </a:r>
            <a:r>
              <a:rPr lang="en-US" sz="1800" dirty="0" smtClean="0">
                <a:solidFill>
                  <a:srgbClr val="000000"/>
                </a:solidFill>
                <a:latin typeface="Garamond" panose="02020404030301010803" pitchFamily="18" charset="0"/>
                <a:cs typeface="Times New Roman" pitchFamily="18" charset="0"/>
              </a:rPr>
              <a:t>}</a:t>
            </a:r>
            <a:endParaRPr lang="en-US" sz="1800" i="1" baseline="-25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235828382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FilterThenVerify</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28</a:t>
            </a:fld>
            <a:endParaRPr lang="en-US"/>
          </a:p>
        </p:txBody>
      </p:sp>
      <p:graphicFrame>
        <p:nvGraphicFramePr>
          <p:cNvPr id="14" name="Table 13"/>
          <p:cNvGraphicFramePr>
            <a:graphicFrameLocks noGrp="1"/>
          </p:cNvGraphicFramePr>
          <p:nvPr>
            <p:extLst>
              <p:ext uri="{D42A27DB-BD31-4B8C-83A1-F6EECF244321}">
                <p14:modId xmlns:p14="http://schemas.microsoft.com/office/powerpoint/2010/main" val="1383311626"/>
              </p:ext>
            </p:extLst>
          </p:nvPr>
        </p:nvGraphicFramePr>
        <p:xfrm>
          <a:off x="5675511" y="842852"/>
          <a:ext cx="2667590" cy="2380146"/>
        </p:xfrm>
        <a:graphic>
          <a:graphicData uri="http://schemas.openxmlformats.org/drawingml/2006/table">
            <a:tbl>
              <a:tblPr firstRow="1" bandRow="1">
                <a:tableStyleId>{5940675A-B579-460E-94D1-54222C63F5DA}</a:tableStyleId>
              </a:tblPr>
              <a:tblGrid>
                <a:gridCol w="481245">
                  <a:extLst>
                    <a:ext uri="{9D8B030D-6E8A-4147-A177-3AD203B41FA5}">
                      <a16:colId xmlns:a16="http://schemas.microsoft.com/office/drawing/2014/main" val="20000"/>
                    </a:ext>
                  </a:extLst>
                </a:gridCol>
                <a:gridCol w="682775">
                  <a:extLst>
                    <a:ext uri="{9D8B030D-6E8A-4147-A177-3AD203B41FA5}">
                      <a16:colId xmlns:a16="http://schemas.microsoft.com/office/drawing/2014/main" val="20001"/>
                    </a:ext>
                  </a:extLst>
                </a:gridCol>
                <a:gridCol w="858974">
                  <a:extLst>
                    <a:ext uri="{9D8B030D-6E8A-4147-A177-3AD203B41FA5}">
                      <a16:colId xmlns:a16="http://schemas.microsoft.com/office/drawing/2014/main" val="20002"/>
                    </a:ext>
                  </a:extLst>
                </a:gridCol>
                <a:gridCol w="644596">
                  <a:extLst>
                    <a:ext uri="{9D8B030D-6E8A-4147-A177-3AD203B41FA5}">
                      <a16:colId xmlns:a16="http://schemas.microsoft.com/office/drawing/2014/main" val="20003"/>
                    </a:ext>
                  </a:extLst>
                </a:gridCol>
              </a:tblGrid>
              <a:tr h="406566">
                <a:tc>
                  <a:txBody>
                    <a:bodyPr/>
                    <a:lstStyle/>
                    <a:p>
                      <a:pPr algn="ct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display</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brand</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CPU</a:t>
                      </a:r>
                      <a:endParaRPr lang="en-US" sz="14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1</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12</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Apple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single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2</a:t>
                      </a:r>
                    </a:p>
                  </a:txBody>
                  <a:tcPr marL="68580" marR="68580" marT="34290" marB="34290">
                    <a:solidFill>
                      <a:schemeClr val="accent5">
                        <a:lumMod val="40000"/>
                        <a:lumOff val="60000"/>
                      </a:schemeClr>
                    </a:solidFill>
                  </a:tcPr>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14</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Apple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dual</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extLst>
                  <a:ext uri="{0D108BD9-81ED-4DB2-BD59-A6C34878D82A}">
                    <a16:rowId xmlns:a16="http://schemas.microsoft.com/office/drawing/2014/main" val="10002"/>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0" dirty="0" smtClean="0">
                          <a:solidFill>
                            <a:schemeClr val="tx1"/>
                          </a:solidFill>
                          <a:effectLst/>
                          <a:latin typeface="Times New Roman" panose="02020603050405020304" pitchFamily="18" charset="0"/>
                          <a:cs typeface="Times New Roman" panose="02020603050405020304" pitchFamily="18" charset="0"/>
                        </a:rPr>
                        <a:t>o</a:t>
                      </a:r>
                      <a:r>
                        <a:rPr lang="en-US" sz="1400" i="0" baseline="-25000" dirty="0" smtClean="0">
                          <a:solidFill>
                            <a:schemeClr val="tx1"/>
                          </a:solidFill>
                          <a:effectLst/>
                          <a:latin typeface="Times New Roman" panose="02020603050405020304" pitchFamily="18" charset="0"/>
                          <a:cs typeface="Times New Roman" panose="02020603050405020304" pitchFamily="18" charset="0"/>
                        </a:rPr>
                        <a:t>3</a:t>
                      </a:r>
                    </a:p>
                  </a:txBody>
                  <a:tcPr marL="68580" marR="68580" marT="34290" marB="34290">
                    <a:solidFill>
                      <a:schemeClr val="accent5">
                        <a:lumMod val="40000"/>
                        <a:lumOff val="60000"/>
                      </a:schemeClr>
                    </a:solidFill>
                  </a:tcPr>
                </a:tc>
                <a:tc>
                  <a:txBody>
                    <a:bodyPr/>
                    <a:lstStyle/>
                    <a:p>
                      <a:pPr algn="ctr"/>
                      <a:r>
                        <a:rPr lang="en-US" sz="1400" i="0" dirty="0" smtClean="0">
                          <a:solidFill>
                            <a:schemeClr val="tx1"/>
                          </a:solidFill>
                          <a:effectLst/>
                          <a:latin typeface="Times New Roman" panose="02020603050405020304" pitchFamily="18" charset="0"/>
                          <a:cs typeface="Times New Roman" panose="02020603050405020304" pitchFamily="18" charset="0"/>
                        </a:rPr>
                        <a:t>15</a:t>
                      </a:r>
                      <a:endParaRPr lang="en-US" sz="1400" i="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Samsung</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dual</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accent5">
                        <a:lumMod val="40000"/>
                        <a:lumOff val="60000"/>
                      </a:schemeClr>
                    </a:solidFill>
                  </a:tcPr>
                </a:tc>
                <a:extLst>
                  <a:ext uri="{0D108BD9-81ED-4DB2-BD59-A6C34878D82A}">
                    <a16:rowId xmlns:a16="http://schemas.microsoft.com/office/drawing/2014/main" val="10003"/>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4</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19</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Toshiba</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4"/>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5</a:t>
                      </a: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9</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Samsung</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5"/>
                  </a:ext>
                </a:extLst>
              </a:tr>
              <a:tr h="237803">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6</a:t>
                      </a:r>
                      <a:endParaRPr lang="en-US" sz="1400" i="1" baseline="-250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9.5</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Lenovo</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triple</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10"/>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effectLst/>
                          <a:latin typeface="Times New Roman" panose="02020603050405020304" pitchFamily="18" charset="0"/>
                          <a:cs typeface="Times New Roman" panose="02020603050405020304" pitchFamily="18" charset="0"/>
                        </a:rPr>
                        <a:t>o</a:t>
                      </a:r>
                      <a:r>
                        <a:rPr lang="en-US" sz="1400" i="1" baseline="-25000" dirty="0" smtClean="0">
                          <a:solidFill>
                            <a:schemeClr val="tx1"/>
                          </a:solidFill>
                          <a:effectLst/>
                          <a:latin typeface="Times New Roman" panose="02020603050405020304" pitchFamily="18" charset="0"/>
                          <a:cs typeface="Times New Roman" panose="02020603050405020304" pitchFamily="18" charset="0"/>
                        </a:rPr>
                        <a:t>7</a:t>
                      </a:r>
                    </a:p>
                  </a:txBody>
                  <a:tcPr marL="68580" marR="68580" marT="34290" marB="34290">
                    <a:solidFill>
                      <a:schemeClr val="bg1">
                        <a:lumMod val="75000"/>
                      </a:schemeClr>
                    </a:solidFill>
                  </a:tcPr>
                </a:tc>
                <a:tc>
                  <a:txBody>
                    <a:bodyPr/>
                    <a:lstStyle/>
                    <a:p>
                      <a:pPr algn="ctr"/>
                      <a:r>
                        <a:rPr lang="en-US" sz="1400" dirty="0" smtClean="0">
                          <a:solidFill>
                            <a:schemeClr val="tx1"/>
                          </a:solidFill>
                          <a:effectLst/>
                          <a:latin typeface="Times New Roman" panose="02020603050405020304" pitchFamily="18" charset="0"/>
                          <a:cs typeface="Times New Roman" panose="02020603050405020304" pitchFamily="18" charset="0"/>
                        </a:rPr>
                        <a:t>16.5</a:t>
                      </a:r>
                      <a:endParaRPr lang="en-US" sz="1400"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Lenovo</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effectLst/>
                          <a:latin typeface="Times New Roman" panose="02020603050405020304" pitchFamily="18" charset="0"/>
                          <a:cs typeface="Times New Roman" panose="02020603050405020304" pitchFamily="18" charset="0"/>
                        </a:rPr>
                        <a:t>quad</a:t>
                      </a:r>
                      <a:endParaRPr lang="en-US" sz="1400" i="1" dirty="0">
                        <a:solidFill>
                          <a:schemeClr val="tx1"/>
                        </a:solidFill>
                        <a:effectLst/>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extLst>
                  <a:ext uri="{0D108BD9-81ED-4DB2-BD59-A6C34878D82A}">
                    <a16:rowId xmlns:a16="http://schemas.microsoft.com/office/drawing/2014/main" val="10015"/>
                  </a:ext>
                </a:extLst>
              </a:tr>
            </a:tbl>
          </a:graphicData>
        </a:graphic>
      </p:graphicFrame>
      <p:sp>
        <p:nvSpPr>
          <p:cNvPr id="23" name="Down Arrow 22"/>
          <p:cNvSpPr/>
          <p:nvPr/>
        </p:nvSpPr>
        <p:spPr>
          <a:xfrm>
            <a:off x="3129361" y="1746122"/>
            <a:ext cx="220667" cy="35921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Times New Roman" panose="02020603050405020304" pitchFamily="18" charset="0"/>
              <a:cs typeface="Times New Roman" panose="02020603050405020304" pitchFamily="18" charset="0"/>
            </a:endParaRPr>
          </a:p>
        </p:txBody>
      </p:sp>
      <p:sp>
        <p:nvSpPr>
          <p:cNvPr id="24" name="Rounded Rectangle 23"/>
          <p:cNvSpPr/>
          <p:nvPr/>
        </p:nvSpPr>
        <p:spPr>
          <a:xfrm>
            <a:off x="1335905" y="1038795"/>
            <a:ext cx="2871628" cy="704906"/>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smtClean="0">
                <a:solidFill>
                  <a:schemeClr val="tx1"/>
                </a:solidFill>
                <a:latin typeface="Garamond" panose="02020404030301010803" pitchFamily="18" charset="0"/>
                <a:cs typeface="Times New Roman" pitchFamily="18" charset="0"/>
              </a:rPr>
              <a:t>Filter </a:t>
            </a:r>
          </a:p>
          <a:p>
            <a:pPr algn="ctr"/>
            <a:r>
              <a:rPr lang="en-US" sz="1800" i="1" dirty="0" smtClean="0">
                <a:solidFill>
                  <a:schemeClr val="tx1"/>
                </a:solidFill>
                <a:latin typeface="Monotype Corsiva" panose="03010101010201010101" pitchFamily="66" charset="0"/>
                <a:cs typeface="Times New Roman" pitchFamily="18" charset="0"/>
              </a:rPr>
              <a:t>P</a:t>
            </a:r>
            <a:r>
              <a:rPr lang="en-US" sz="1800" i="1" baseline="-25000" dirty="0" smtClean="0">
                <a:solidFill>
                  <a:schemeClr val="tx1"/>
                </a:solidFill>
                <a:latin typeface="Garamond" panose="02020404030301010803" pitchFamily="18" charset="0"/>
                <a:cs typeface="Times New Roman" pitchFamily="18" charset="0"/>
              </a:rPr>
              <a:t>U</a:t>
            </a:r>
            <a:r>
              <a:rPr lang="en-US" sz="1800" dirty="0" smtClean="0">
                <a:solidFill>
                  <a:srgbClr val="000000"/>
                </a:solidFill>
                <a:latin typeface="Garamond" panose="02020404030301010803" pitchFamily="18" charset="0"/>
                <a:cs typeface="Times New Roman" pitchFamily="18" charset="0"/>
              </a:rPr>
              <a:t> </a:t>
            </a:r>
            <a:r>
              <a:rPr lang="en-US" sz="1800" dirty="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2</a:t>
            </a:r>
            <a:r>
              <a:rPr lang="en-US" sz="1800" dirty="0" smtClean="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3</a:t>
            </a:r>
            <a:r>
              <a:rPr lang="en-US" sz="1800" dirty="0" smtClean="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6</a:t>
            </a:r>
            <a:r>
              <a:rPr lang="en-US" sz="1800" dirty="0" smtClean="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7</a:t>
            </a:r>
            <a:r>
              <a:rPr lang="en-US" sz="1800" dirty="0" smtClean="0">
                <a:solidFill>
                  <a:srgbClr val="000000"/>
                </a:solidFill>
                <a:latin typeface="Garamond" panose="02020404030301010803" pitchFamily="18" charset="0"/>
                <a:cs typeface="Times New Roman" pitchFamily="18" charset="0"/>
              </a:rPr>
              <a:t>}</a:t>
            </a:r>
            <a:endParaRPr lang="en-US" sz="1800" i="1" baseline="-25000" dirty="0">
              <a:solidFill>
                <a:schemeClr val="tx1"/>
              </a:solidFill>
              <a:latin typeface="Garamond" panose="02020404030301010803" pitchFamily="18" charset="0"/>
              <a:cs typeface="Times New Roman" pitchFamily="18" charset="0"/>
            </a:endParaRPr>
          </a:p>
        </p:txBody>
      </p:sp>
      <p:sp>
        <p:nvSpPr>
          <p:cNvPr id="25" name="Down Arrow 24"/>
          <p:cNvSpPr/>
          <p:nvPr/>
        </p:nvSpPr>
        <p:spPr>
          <a:xfrm>
            <a:off x="1914266" y="1743701"/>
            <a:ext cx="220667" cy="359214"/>
          </a:xfrm>
          <a:prstGeom prst="downArrow">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latin typeface="Times New Roman" panose="02020603050405020304" pitchFamily="18" charset="0"/>
              <a:cs typeface="Times New Roman" panose="02020603050405020304" pitchFamily="18" charset="0"/>
            </a:endParaRPr>
          </a:p>
        </p:txBody>
      </p:sp>
      <p:sp>
        <p:nvSpPr>
          <p:cNvPr id="26" name="Rounded Rectangle 25"/>
          <p:cNvSpPr/>
          <p:nvPr/>
        </p:nvSpPr>
        <p:spPr>
          <a:xfrm>
            <a:off x="2830146" y="2116036"/>
            <a:ext cx="1377387" cy="689365"/>
          </a:xfrm>
          <a:prstGeom prst="roundRect">
            <a:avLst/>
          </a:prstGeom>
          <a:solidFill>
            <a:schemeClr val="accent1">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chemeClr val="tx1"/>
                </a:solidFill>
                <a:latin typeface="Garamond" panose="02020404030301010803" pitchFamily="18" charset="0"/>
                <a:cs typeface="Times New Roman" pitchFamily="18" charset="0"/>
              </a:rPr>
              <a:t>Verify</a:t>
            </a:r>
            <a:r>
              <a:rPr lang="en-US" sz="1800" dirty="0" smtClean="0">
                <a:solidFill>
                  <a:schemeClr val="tx1"/>
                </a:solidFill>
                <a:latin typeface="Times New Roman" panose="02020603050405020304" pitchFamily="18" charset="0"/>
                <a:cs typeface="Times New Roman" pitchFamily="18" charset="0"/>
              </a:rPr>
              <a:t> </a:t>
            </a:r>
          </a:p>
          <a:p>
            <a:pPr algn="ctr"/>
            <a:r>
              <a:rPr lang="en-US" sz="1800" i="1" dirty="0" smtClean="0">
                <a:solidFill>
                  <a:schemeClr val="tx1"/>
                </a:solidFill>
                <a:latin typeface="Monotype Corsiva" panose="03010101010201010101" pitchFamily="66" charset="0"/>
                <a:cs typeface="Times New Roman" pitchFamily="18" charset="0"/>
              </a:rPr>
              <a:t>P</a:t>
            </a:r>
            <a:r>
              <a:rPr lang="en-US" sz="1800" i="1" baseline="-25000" dirty="0" smtClean="0">
                <a:solidFill>
                  <a:schemeClr val="tx1"/>
                </a:solidFill>
                <a:latin typeface="Times New Roman" panose="02020603050405020304" pitchFamily="18" charset="0"/>
                <a:cs typeface="Times New Roman" pitchFamily="18" charset="0"/>
              </a:rPr>
              <a:t>c</a:t>
            </a:r>
            <a:r>
              <a:rPr lang="en-US" sz="1800" i="1" baseline="-50000" dirty="0" smtClean="0">
                <a:solidFill>
                  <a:schemeClr val="tx1"/>
                </a:solidFill>
                <a:latin typeface="Times New Roman" panose="02020603050405020304" pitchFamily="18" charset="0"/>
                <a:cs typeface="Times New Roman" pitchFamily="18" charset="0"/>
              </a:rPr>
              <a:t>2</a:t>
            </a:r>
            <a:r>
              <a:rPr lang="en-US" sz="1800" dirty="0" smtClean="0">
                <a:solidFill>
                  <a:srgbClr val="000000"/>
                </a:solidFill>
                <a:latin typeface="Garamond" panose="02020404030301010803" pitchFamily="18" charset="0"/>
                <a:cs typeface="Times New Roman" pitchFamily="18" charset="0"/>
              </a:rPr>
              <a:t> </a:t>
            </a:r>
            <a:r>
              <a:rPr lang="en-US" sz="1800" dirty="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2</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3</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7</a:t>
            </a:r>
            <a:r>
              <a:rPr lang="en-US" sz="1800" dirty="0" smtClean="0">
                <a:solidFill>
                  <a:srgbClr val="000000"/>
                </a:solidFill>
                <a:latin typeface="Garamond" panose="02020404030301010803" pitchFamily="18" charset="0"/>
                <a:cs typeface="Times New Roman" pitchFamily="18" charset="0"/>
              </a:rPr>
              <a:t>}</a:t>
            </a:r>
            <a:endParaRPr lang="en-US" sz="1800" i="1" baseline="-25000" dirty="0">
              <a:solidFill>
                <a:schemeClr val="tx1"/>
              </a:solidFill>
              <a:latin typeface="Times New Roman" pitchFamily="18" charset="0"/>
              <a:cs typeface="Times New Roman" pitchFamily="18" charset="0"/>
            </a:endParaRPr>
          </a:p>
        </p:txBody>
      </p:sp>
      <p:sp>
        <p:nvSpPr>
          <p:cNvPr id="27" name="Rounded Rectangle 26"/>
          <p:cNvSpPr/>
          <p:nvPr/>
        </p:nvSpPr>
        <p:spPr>
          <a:xfrm>
            <a:off x="1335905" y="2116036"/>
            <a:ext cx="1377387" cy="689365"/>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sz="1800" dirty="0" smtClean="0">
                <a:solidFill>
                  <a:schemeClr val="tx1"/>
                </a:solidFill>
                <a:latin typeface="Garamond" panose="02020404030301010803" pitchFamily="18" charset="0"/>
                <a:cs typeface="Times New Roman" pitchFamily="18" charset="0"/>
              </a:rPr>
              <a:t>Verify</a:t>
            </a:r>
            <a:r>
              <a:rPr lang="en-US" sz="1800" dirty="0" smtClean="0">
                <a:solidFill>
                  <a:schemeClr val="tx1"/>
                </a:solidFill>
                <a:latin typeface="Times New Roman" panose="02020603050405020304" pitchFamily="18" charset="0"/>
                <a:cs typeface="Times New Roman" pitchFamily="18" charset="0"/>
              </a:rPr>
              <a:t> </a:t>
            </a:r>
          </a:p>
          <a:p>
            <a:pPr algn="ctr"/>
            <a:r>
              <a:rPr lang="en-US" sz="1800" i="1" dirty="0" smtClean="0">
                <a:solidFill>
                  <a:schemeClr val="tx1"/>
                </a:solidFill>
                <a:latin typeface="Monotype Corsiva" panose="03010101010201010101" pitchFamily="66" charset="0"/>
                <a:cs typeface="Times New Roman" pitchFamily="18" charset="0"/>
              </a:rPr>
              <a:t>P</a:t>
            </a:r>
            <a:r>
              <a:rPr lang="en-US" sz="1800" i="1" baseline="-25000" dirty="0" smtClean="0">
                <a:solidFill>
                  <a:schemeClr val="tx1"/>
                </a:solidFill>
                <a:latin typeface="Times New Roman" panose="02020603050405020304" pitchFamily="18" charset="0"/>
                <a:cs typeface="Times New Roman" pitchFamily="18" charset="0"/>
              </a:rPr>
              <a:t>c</a:t>
            </a:r>
            <a:r>
              <a:rPr lang="en-US" sz="1800" i="1" baseline="-50000" dirty="0" smtClean="0">
                <a:solidFill>
                  <a:schemeClr val="tx1"/>
                </a:solidFill>
                <a:latin typeface="Times New Roman" panose="02020603050405020304" pitchFamily="18" charset="0"/>
                <a:cs typeface="Times New Roman" pitchFamily="18" charset="0"/>
              </a:rPr>
              <a:t>1</a:t>
            </a:r>
            <a:r>
              <a:rPr lang="en-US" sz="1800" dirty="0" smtClean="0">
                <a:solidFill>
                  <a:srgbClr val="000000"/>
                </a:solidFill>
                <a:latin typeface="Garamond" panose="02020404030301010803" pitchFamily="18" charset="0"/>
                <a:cs typeface="Times New Roman" pitchFamily="18" charset="0"/>
              </a:rPr>
              <a:t> </a:t>
            </a:r>
            <a:r>
              <a:rPr lang="en-US" sz="1800" dirty="0">
                <a:solidFill>
                  <a:srgbClr val="000000"/>
                </a:solidFill>
                <a:latin typeface="Garamond" panose="02020404030301010803" pitchFamily="18" charset="0"/>
                <a:cs typeface="Times New Roman" pitchFamily="18" charset="0"/>
              </a:rPr>
              <a:t>={</a:t>
            </a:r>
            <a:r>
              <a:rPr lang="en-US" sz="1800" i="1" dirty="0" smtClean="0">
                <a:solidFill>
                  <a:srgbClr val="000000"/>
                </a:solidFill>
                <a:latin typeface="Garamond" panose="02020404030301010803" pitchFamily="18" charset="0"/>
                <a:cs typeface="Times New Roman" pitchFamily="18" charset="0"/>
              </a:rPr>
              <a:t>o</a:t>
            </a:r>
            <a:r>
              <a:rPr lang="en-US" sz="1800" i="1" baseline="-25000" dirty="0" smtClean="0">
                <a:solidFill>
                  <a:srgbClr val="000000"/>
                </a:solidFill>
                <a:latin typeface="Garamond" panose="02020404030301010803" pitchFamily="18" charset="0"/>
                <a:cs typeface="Times New Roman" pitchFamily="18" charset="0"/>
              </a:rPr>
              <a:t>2</a:t>
            </a:r>
            <a:r>
              <a:rPr lang="en-US" sz="1800" dirty="0" smtClean="0">
                <a:solidFill>
                  <a:srgbClr val="000000"/>
                </a:solidFill>
                <a:latin typeface="Garamond" panose="02020404030301010803" pitchFamily="18" charset="0"/>
                <a:cs typeface="Times New Roman" pitchFamily="18" charset="0"/>
              </a:rPr>
              <a:t>}</a:t>
            </a:r>
            <a:endParaRPr lang="en-US" sz="1800" i="1" baseline="-25000" dirty="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val="38864721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System Architecture</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29</a:t>
            </a:fld>
            <a:endParaRPr lang="en-US"/>
          </a:p>
        </p:txBody>
      </p:sp>
      <p:pic>
        <p:nvPicPr>
          <p:cNvPr id="3" name="Picture 2"/>
          <p:cNvPicPr>
            <a:picLocks noChangeAspect="1"/>
          </p:cNvPicPr>
          <p:nvPr/>
        </p:nvPicPr>
        <p:blipFill>
          <a:blip r:embed="rId5"/>
          <a:stretch>
            <a:fillRect/>
          </a:stretch>
        </p:blipFill>
        <p:spPr>
          <a:xfrm>
            <a:off x="1477919" y="840077"/>
            <a:ext cx="6343709" cy="4234297"/>
          </a:xfrm>
          <a:prstGeom prst="rect">
            <a:avLst/>
          </a:prstGeom>
        </p:spPr>
      </p:pic>
      <p:sp>
        <p:nvSpPr>
          <p:cNvPr id="11" name="Rectangle 10"/>
          <p:cNvSpPr/>
          <p:nvPr/>
        </p:nvSpPr>
        <p:spPr bwMode="auto">
          <a:xfrm>
            <a:off x="6277970" y="2156346"/>
            <a:ext cx="1433015" cy="1091822"/>
          </a:xfrm>
          <a:prstGeom prst="rect">
            <a:avLst/>
          </a:prstGeom>
          <a:solidFill>
            <a:schemeClr val="accent6">
              <a:alpha val="0"/>
            </a:schemeClr>
          </a:solidFill>
          <a:ln w="381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5536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6099887" y="36441836"/>
            <a:ext cx="7235246" cy="887285"/>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288455" y="37498782"/>
            <a:ext cx="2921071" cy="2331447"/>
          </a:xfrm>
          <a:prstGeom prst="rect">
            <a:avLst/>
          </a:prstGeom>
        </p:spPr>
      </p:pic>
      <p:sp>
        <p:nvSpPr>
          <p:cNvPr id="8" name="Text Placeholder 2"/>
          <p:cNvSpPr txBox="1">
            <a:spLocks/>
          </p:cNvSpPr>
          <p:nvPr/>
        </p:nvSpPr>
        <p:spPr>
          <a:xfrm>
            <a:off x="46252287" y="36594236"/>
            <a:ext cx="7235246" cy="887285"/>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440855" y="37651182"/>
            <a:ext cx="2921071" cy="233144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Motivation</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50651686" y="2276837"/>
            <a:ext cx="2860407" cy="25107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9436" y="1145894"/>
            <a:ext cx="8754564" cy="1015663"/>
          </a:xfrm>
          <a:prstGeom prst="rect">
            <a:avLst/>
          </a:prstGeom>
        </p:spPr>
        <p:txBody>
          <a:bodyPr wrap="square">
            <a:spAutoFit/>
          </a:bodyPr>
          <a:lstStyle/>
          <a:p>
            <a:pPr algn="just">
              <a:buFont typeface="Wingdings" panose="05000000000000000000" pitchFamily="2" charset="2"/>
              <a:buChar char="§"/>
            </a:pPr>
            <a:r>
              <a:rPr lang="en-US" sz="3000" dirty="0">
                <a:latin typeface="Garamond" panose="02020404030301010803" pitchFamily="18" charset="0"/>
                <a:cs typeface="Times New Roman" panose="02020603050405020304" pitchFamily="18" charset="0"/>
              </a:rPr>
              <a:t>Recommendation based on users' </a:t>
            </a:r>
            <a:r>
              <a:rPr lang="en-US" sz="3000" dirty="0" smtClean="0">
                <a:latin typeface="Garamond" panose="02020404030301010803" pitchFamily="18" charset="0"/>
                <a:cs typeface="Times New Roman" panose="02020603050405020304" pitchFamily="18" charset="0"/>
              </a:rPr>
              <a:t>preferences</a:t>
            </a:r>
          </a:p>
          <a:p>
            <a:pPr algn="just">
              <a:buFont typeface="Wingdings" panose="05000000000000000000" pitchFamily="2" charset="2"/>
              <a:buChar char="§"/>
            </a:pPr>
            <a:r>
              <a:rPr lang="en-US" sz="3000" dirty="0">
                <a:latin typeface="Garamond" panose="02020404030301010803" pitchFamily="18" charset="0"/>
                <a:cs typeface="Times New Roman" panose="02020603050405020304" pitchFamily="18" charset="0"/>
              </a:rPr>
              <a:t>P</a:t>
            </a:r>
            <a:r>
              <a:rPr lang="en-US" sz="3000" dirty="0" smtClean="0">
                <a:latin typeface="Garamond" panose="02020404030301010803" pitchFamily="18" charset="0"/>
                <a:cs typeface="Times New Roman" panose="02020603050405020304" pitchFamily="18" charset="0"/>
              </a:rPr>
              <a:t>references with </a:t>
            </a:r>
            <a:r>
              <a:rPr lang="en-US" sz="3000" dirty="0">
                <a:latin typeface="Garamond" panose="02020404030301010803" pitchFamily="18" charset="0"/>
                <a:cs typeface="Times New Roman" panose="02020603050405020304" pitchFamily="18" charset="0"/>
              </a:rPr>
              <a:t>multiple attributes</a:t>
            </a:r>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3</a:t>
            </a:fld>
            <a:endParaRPr lang="en-US" dirty="0"/>
          </a:p>
        </p:txBody>
      </p:sp>
      <p:sp>
        <p:nvSpPr>
          <p:cNvPr id="11" name="Text Placeholder 2"/>
          <p:cNvSpPr txBox="1">
            <a:spLocks/>
          </p:cNvSpPr>
          <p:nvPr/>
        </p:nvSpPr>
        <p:spPr>
          <a:xfrm>
            <a:off x="44490391" y="36443164"/>
            <a:ext cx="7235246" cy="887285"/>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1100" b="1" dirty="0" smtClean="0">
                <a:solidFill>
                  <a:srgbClr val="FF0000"/>
                </a:solidFill>
                <a:latin typeface="Garamond" panose="02020404030301010803" pitchFamily="18" charset="0"/>
              </a:rPr>
              <a:t>System     </a:t>
            </a:r>
            <a:r>
              <a:rPr lang="en-US" sz="1100" dirty="0" smtClean="0">
                <a:solidFill>
                  <a:schemeClr val="tx1"/>
                </a:solidFill>
                <a:latin typeface="Garamond" panose="02020404030301010803" pitchFamily="18" charset="0"/>
              </a:rPr>
              <a:t>idir.uta.edu/claimbuster</a:t>
            </a:r>
            <a:endParaRPr lang="en-US" sz="1100" dirty="0">
              <a:solidFill>
                <a:schemeClr val="tx1"/>
              </a:solidFill>
              <a:latin typeface="Garamond" panose="02020404030301010803"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9678959" y="37500110"/>
            <a:ext cx="2921071" cy="2331447"/>
          </a:xfrm>
          <a:prstGeom prst="rect">
            <a:avLst/>
          </a:prstGeom>
        </p:spPr>
      </p:pic>
      <p:sp>
        <p:nvSpPr>
          <p:cNvPr id="14" name="Text Placeholder 2"/>
          <p:cNvSpPr txBox="1">
            <a:spLocks/>
          </p:cNvSpPr>
          <p:nvPr/>
        </p:nvSpPr>
        <p:spPr>
          <a:xfrm>
            <a:off x="44642791" y="36595564"/>
            <a:ext cx="7235246" cy="887285"/>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1100" b="1" dirty="0" smtClean="0">
                <a:solidFill>
                  <a:srgbClr val="FF0000"/>
                </a:solidFill>
                <a:latin typeface="Garamond" panose="02020404030301010803" pitchFamily="18" charset="0"/>
              </a:rPr>
              <a:t>System     </a:t>
            </a:r>
            <a:r>
              <a:rPr lang="en-US" sz="1100" dirty="0" smtClean="0">
                <a:solidFill>
                  <a:schemeClr val="tx1"/>
                </a:solidFill>
                <a:latin typeface="Garamond" panose="02020404030301010803" pitchFamily="18" charset="0"/>
              </a:rPr>
              <a:t>idir.uta.edu/claimbuster</a:t>
            </a:r>
            <a:endParaRPr lang="en-US" sz="1100" dirty="0">
              <a:solidFill>
                <a:schemeClr val="tx1"/>
              </a:solidFill>
              <a:latin typeface="Garamond" panose="02020404030301010803" pitchFamily="18"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9831359" y="37652510"/>
            <a:ext cx="2921071" cy="2331447"/>
          </a:xfrm>
          <a:prstGeom prst="rect">
            <a:avLst/>
          </a:prstGeom>
        </p:spPr>
      </p:pic>
      <p:pic>
        <p:nvPicPr>
          <p:cNvPr id="16"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9042190" y="2278165"/>
            <a:ext cx="2860407" cy="251070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7610460" y="2420536"/>
            <a:ext cx="883120" cy="168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i="1" dirty="0" smtClean="0">
                <a:solidFill>
                  <a:schemeClr val="bg1"/>
                </a:solidFill>
                <a:latin typeface="Comic Sans MS" panose="030F0702030302020204" pitchFamily="66" charset="0"/>
                <a:cs typeface="Times New Roman" pitchFamily="18" charset="0"/>
              </a:rPr>
              <a:t>I prefer 16″ to 14″ display</a:t>
            </a:r>
            <a:r>
              <a:rPr lang="en-US" sz="1100" i="1" dirty="0" smtClean="0">
                <a:solidFill>
                  <a:schemeClr val="bg1"/>
                </a:solidFill>
                <a:latin typeface="Times New Roman" pitchFamily="18" charset="0"/>
                <a:cs typeface="Times New Roman" pitchFamily="18" charset="0"/>
              </a:rPr>
              <a:t>.</a:t>
            </a:r>
            <a:endParaRPr lang="en-US" sz="1100" i="1" baseline="-25000" dirty="0">
              <a:solidFill>
                <a:schemeClr val="bg1"/>
              </a:solidFill>
              <a:latin typeface="Times New Roman" pitchFamily="18" charset="0"/>
              <a:cs typeface="Times New Roman" pitchFamily="18" charset="0"/>
            </a:endParaRPr>
          </a:p>
        </p:txBody>
      </p:sp>
      <p:pic>
        <p:nvPicPr>
          <p:cNvPr id="23" name="Picture 2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66153" y="3318853"/>
            <a:ext cx="4669238" cy="1826839"/>
          </a:xfrm>
          <a:prstGeom prst="rect">
            <a:avLst/>
          </a:prstGeom>
        </p:spPr>
      </p:pic>
    </p:spTree>
    <p:extLst>
      <p:ext uri="{BB962C8B-B14F-4D97-AF65-F5344CB8AC3E}">
        <p14:creationId xmlns:p14="http://schemas.microsoft.com/office/powerpoint/2010/main" val="366507384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smtClean="0"/>
              <a:t>Similarity Function</a:t>
            </a:r>
            <a:endParaRPr lang="en-US" dirty="0"/>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30</a:t>
            </a:fld>
            <a:endParaRPr lang="en-US"/>
          </a:p>
        </p:txBody>
      </p:sp>
      <p:sp>
        <p:nvSpPr>
          <p:cNvPr id="28"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30"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31" name="Picture 3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pic>
        <p:nvPicPr>
          <p:cNvPr id="39"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5"/>
          <a:stretch>
            <a:fillRect/>
          </a:stretch>
        </p:blipFill>
        <p:spPr>
          <a:xfrm>
            <a:off x="2968816" y="822537"/>
            <a:ext cx="1677820" cy="1227673"/>
          </a:xfrm>
          <a:prstGeom prst="rect">
            <a:avLst/>
          </a:prstGeom>
        </p:spPr>
      </p:pic>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6957" y="762540"/>
            <a:ext cx="225811" cy="225811"/>
          </a:xfrm>
          <a:prstGeom prst="rect">
            <a:avLst/>
          </a:prstGeom>
        </p:spPr>
      </p:pic>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6956" y="1048500"/>
            <a:ext cx="225811" cy="225811"/>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6955" y="1315330"/>
            <a:ext cx="225811" cy="225811"/>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6955" y="2329074"/>
            <a:ext cx="225811" cy="225811"/>
          </a:xfrm>
          <a:prstGeom prst="rect">
            <a:avLst/>
          </a:prstGeom>
        </p:spPr>
      </p:pic>
      <p:pic>
        <p:nvPicPr>
          <p:cNvPr id="55" name="Picture 5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6954" y="2621761"/>
            <a:ext cx="225811" cy="225811"/>
          </a:xfrm>
          <a:prstGeom prst="rect">
            <a:avLst/>
          </a:prstGeom>
        </p:spPr>
      </p:pic>
      <p:pic>
        <p:nvPicPr>
          <p:cNvPr id="59" name="Picture 5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4167" y="1345128"/>
            <a:ext cx="974272" cy="649718"/>
          </a:xfrm>
          <a:prstGeom prst="rect">
            <a:avLst/>
          </a:prstGeom>
        </p:spPr>
      </p:pic>
      <p:pic>
        <p:nvPicPr>
          <p:cNvPr id="60" name="Picture 5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4167" y="1626396"/>
            <a:ext cx="974272" cy="649718"/>
          </a:xfrm>
          <a:prstGeom prst="rect">
            <a:avLst/>
          </a:prstGeom>
        </p:spPr>
      </p:pic>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82723" y="2632598"/>
            <a:ext cx="974272" cy="649718"/>
          </a:xfrm>
          <a:prstGeom prst="rect">
            <a:avLst/>
          </a:prstGeom>
        </p:spPr>
      </p:pic>
      <p:pic>
        <p:nvPicPr>
          <p:cNvPr id="62" name="Picture 6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82723" y="2910839"/>
            <a:ext cx="974272" cy="649718"/>
          </a:xfrm>
          <a:prstGeom prst="rect">
            <a:avLst/>
          </a:prstGeom>
        </p:spPr>
      </p:pic>
      <p:pic>
        <p:nvPicPr>
          <p:cNvPr id="63" name="Picture 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1565" y="1612631"/>
            <a:ext cx="748190" cy="114099"/>
          </a:xfrm>
          <a:prstGeom prst="rect">
            <a:avLst/>
          </a:prstGeom>
        </p:spPr>
      </p:pic>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1565" y="2911040"/>
            <a:ext cx="748190" cy="114099"/>
          </a:xfrm>
          <a:prstGeom prst="rect">
            <a:avLst/>
          </a:prstGeom>
        </p:spPr>
      </p:pic>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1565" y="1114996"/>
            <a:ext cx="748190" cy="114099"/>
          </a:xfrm>
          <a:prstGeom prst="rect">
            <a:avLst/>
          </a:prstGeom>
        </p:spPr>
      </p:pic>
      <p:pic>
        <p:nvPicPr>
          <p:cNvPr id="66" name="Picture 6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1565" y="2384929"/>
            <a:ext cx="748190" cy="114099"/>
          </a:xfrm>
          <a:prstGeom prst="rect">
            <a:avLst/>
          </a:prstGeom>
        </p:spPr>
      </p:pic>
      <p:pic>
        <p:nvPicPr>
          <p:cNvPr id="67" name="Picture 6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1565" y="1869054"/>
            <a:ext cx="673762" cy="172400"/>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1565" y="1336842"/>
            <a:ext cx="673762" cy="172400"/>
          </a:xfrm>
          <a:prstGeom prst="rect">
            <a:avLst/>
          </a:prstGeom>
        </p:spPr>
      </p:pic>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85993" y="3139332"/>
            <a:ext cx="673762" cy="172400"/>
          </a:xfrm>
          <a:prstGeom prst="rect">
            <a:avLst/>
          </a:prstGeom>
        </p:spPr>
      </p:pic>
      <p:pic>
        <p:nvPicPr>
          <p:cNvPr id="70" name="Picture 6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48779" y="2621761"/>
            <a:ext cx="673762" cy="172400"/>
          </a:xfrm>
          <a:prstGeom prst="rect">
            <a:avLst/>
          </a:prstGeom>
        </p:spPr>
      </p:pic>
      <p:cxnSp>
        <p:nvCxnSpPr>
          <p:cNvPr id="71" name="Straight Arrow Connector 70"/>
          <p:cNvCxnSpPr/>
          <p:nvPr/>
        </p:nvCxnSpPr>
        <p:spPr>
          <a:xfrm flipV="1">
            <a:off x="6098439" y="1978998"/>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6098439" y="1684047"/>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6098439" y="1440661"/>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6098439" y="1164969"/>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6098439" y="929010"/>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6098439" y="2429977"/>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6098439" y="2727456"/>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6098439" y="2981475"/>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6098439" y="3235698"/>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Title 1"/>
          <p:cNvSpPr txBox="1">
            <a:spLocks/>
          </p:cNvSpPr>
          <p:nvPr/>
        </p:nvSpPr>
        <p:spPr>
          <a:xfrm>
            <a:off x="7704695" y="1055626"/>
            <a:ext cx="322886"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81" name="Title 1"/>
          <p:cNvSpPr txBox="1">
            <a:spLocks/>
          </p:cNvSpPr>
          <p:nvPr/>
        </p:nvSpPr>
        <p:spPr>
          <a:xfrm>
            <a:off x="7704695" y="1311149"/>
            <a:ext cx="322886"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82" name="Title 1"/>
          <p:cNvSpPr txBox="1">
            <a:spLocks/>
          </p:cNvSpPr>
          <p:nvPr/>
        </p:nvSpPr>
        <p:spPr>
          <a:xfrm>
            <a:off x="7704695" y="1581305"/>
            <a:ext cx="322886"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83" name="Title 1"/>
          <p:cNvSpPr txBox="1">
            <a:spLocks/>
          </p:cNvSpPr>
          <p:nvPr/>
        </p:nvSpPr>
        <p:spPr>
          <a:xfrm>
            <a:off x="7704695" y="1866106"/>
            <a:ext cx="322886"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84" name="Title 1"/>
          <p:cNvSpPr txBox="1">
            <a:spLocks/>
          </p:cNvSpPr>
          <p:nvPr/>
        </p:nvSpPr>
        <p:spPr>
          <a:xfrm>
            <a:off x="7704695" y="2296633"/>
            <a:ext cx="290989"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85" name="Title 1"/>
          <p:cNvSpPr txBox="1">
            <a:spLocks/>
          </p:cNvSpPr>
          <p:nvPr/>
        </p:nvSpPr>
        <p:spPr>
          <a:xfrm>
            <a:off x="7720643" y="2546588"/>
            <a:ext cx="290989"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86" name="Title 1"/>
          <p:cNvSpPr txBox="1">
            <a:spLocks/>
          </p:cNvSpPr>
          <p:nvPr/>
        </p:nvSpPr>
        <p:spPr>
          <a:xfrm>
            <a:off x="7704695" y="2847573"/>
            <a:ext cx="290989"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87" name="Title 1"/>
          <p:cNvSpPr txBox="1">
            <a:spLocks/>
          </p:cNvSpPr>
          <p:nvPr/>
        </p:nvSpPr>
        <p:spPr>
          <a:xfrm>
            <a:off x="7720643" y="3080107"/>
            <a:ext cx="265814"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pic>
        <p:nvPicPr>
          <p:cNvPr id="88" name="Picture 87"/>
          <p:cNvPicPr>
            <a:picLocks noChangeAspect="1"/>
          </p:cNvPicPr>
          <p:nvPr/>
        </p:nvPicPr>
        <p:blipFill>
          <a:blip r:embed="rId10"/>
          <a:stretch>
            <a:fillRect/>
          </a:stretch>
        </p:blipFill>
        <p:spPr>
          <a:xfrm>
            <a:off x="3213194" y="2032430"/>
            <a:ext cx="1614371" cy="1475873"/>
          </a:xfrm>
          <a:prstGeom prst="rect">
            <a:avLst/>
          </a:prstGeom>
        </p:spPr>
      </p:pic>
      <p:pic>
        <p:nvPicPr>
          <p:cNvPr id="89" name="Picture 8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32978" y="3481785"/>
            <a:ext cx="673762" cy="172400"/>
          </a:xfrm>
          <a:prstGeom prst="rect">
            <a:avLst/>
          </a:prstGeom>
        </p:spPr>
      </p:pic>
      <p:cxnSp>
        <p:nvCxnSpPr>
          <p:cNvPr id="90" name="Straight Arrow Connector 89"/>
          <p:cNvCxnSpPr/>
          <p:nvPr/>
        </p:nvCxnSpPr>
        <p:spPr>
          <a:xfrm flipV="1">
            <a:off x="6107666" y="3515838"/>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91" name="Picture 9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1565" y="3465998"/>
            <a:ext cx="748190" cy="114099"/>
          </a:xfrm>
          <a:prstGeom prst="rect">
            <a:avLst/>
          </a:prstGeom>
        </p:spPr>
      </p:pic>
      <mc:AlternateContent xmlns:mc="http://schemas.openxmlformats.org/markup-compatibility/2006" xmlns:a14="http://schemas.microsoft.com/office/drawing/2010/main">
        <mc:Choice Requires="a14">
          <p:sp>
            <p:nvSpPr>
              <p:cNvPr id="93" name="Content Placeholder 2"/>
              <p:cNvSpPr>
                <a:spLocks noGrp="1"/>
              </p:cNvSpPr>
              <p:nvPr>
                <p:ph idx="1"/>
              </p:nvPr>
            </p:nvSpPr>
            <p:spPr>
              <a:xfrm>
                <a:off x="389436" y="4000576"/>
                <a:ext cx="8652964" cy="1062278"/>
              </a:xfrm>
            </p:spPr>
            <p:txBody>
              <a:bodyPr/>
              <a:lstStyle/>
              <a:p>
                <a:pPr marL="804672" algn="just">
                  <a:buFont typeface="Wingdings" panose="05000000000000000000" pitchFamily="2" charset="2"/>
                  <a:buChar char="q"/>
                </a:pPr>
                <a:r>
                  <a:rPr lang="en-US" sz="3000" dirty="0" err="1" smtClean="0">
                    <a:solidFill>
                      <a:srgbClr val="0064B1"/>
                    </a:solidFill>
                    <a:cs typeface="Times New Roman" pitchFamily="18" charset="0"/>
                  </a:rPr>
                  <a:t>Jaccard</a:t>
                </a:r>
                <a:r>
                  <a:rPr lang="en-US" sz="3000" dirty="0" smtClean="0">
                    <a:solidFill>
                      <a:srgbClr val="0064B1"/>
                    </a:solidFill>
                    <a:cs typeface="Times New Roman" pitchFamily="18" charset="0"/>
                  </a:rPr>
                  <a:t> similarity</a:t>
                </a:r>
              </a:p>
              <a:p>
                <a:pPr marL="576346" lvl="2" indent="0" algn="just">
                  <a:buFont typeface="Wingdings" panose="05000000000000000000" pitchFamily="2" charset="2"/>
                  <a:buChar char="§"/>
                </a:pPr>
                <a14:m>
                  <m:oMath xmlns:m="http://schemas.openxmlformats.org/officeDocument/2006/math">
                    <m:box>
                      <m:boxPr>
                        <m:ctrlPr>
                          <a:rPr lang="en-US" sz="3000" i="1" smtClean="0">
                            <a:solidFill>
                              <a:schemeClr val="tx1"/>
                            </a:solidFill>
                            <a:latin typeface="Cambria Math" panose="02040503050406030204" pitchFamily="18" charset="0"/>
                            <a:cs typeface="Times New Roman" pitchFamily="18" charset="0"/>
                          </a:rPr>
                        </m:ctrlPr>
                      </m:boxPr>
                      <m:e>
                        <m:argPr>
                          <m:argSz m:val="-1"/>
                        </m:argPr>
                        <m:f>
                          <m:fPr>
                            <m:ctrlPr>
                              <a:rPr lang="en-US" sz="3000" i="1" smtClean="0">
                                <a:solidFill>
                                  <a:schemeClr val="tx1"/>
                                </a:solidFill>
                                <a:latin typeface="Cambria Math" panose="02040503050406030204" pitchFamily="18" charset="0"/>
                                <a:cs typeface="Times New Roman" pitchFamily="18" charset="0"/>
                              </a:rPr>
                            </m:ctrlPr>
                          </m:fPr>
                          <m:num>
                            <m:r>
                              <a:rPr lang="en-US" sz="3000" b="0" i="1" smtClean="0">
                                <a:solidFill>
                                  <a:schemeClr val="tx1"/>
                                </a:solidFill>
                                <a:latin typeface="Cambria Math" panose="02040503050406030204" pitchFamily="18" charset="0"/>
                                <a:cs typeface="Times New Roman" pitchFamily="18" charset="0"/>
                              </a:rPr>
                              <m:t>|</m:t>
                            </m:r>
                            <m:r>
                              <a:rPr lang="en-US" sz="3000" b="0" i="1" smtClean="0">
                                <a:solidFill>
                                  <a:schemeClr val="tx1"/>
                                </a:solidFill>
                                <a:latin typeface="Cambria Math" panose="02040503050406030204" pitchFamily="18" charset="0"/>
                                <a:cs typeface="Times New Roman" pitchFamily="18" charset="0"/>
                              </a:rPr>
                              <m:t>𝐶𝑜𝑚𝑚𝑜𝑛</m:t>
                            </m:r>
                            <m:r>
                              <a:rPr lang="en-US" sz="3000" b="0" i="1" smtClean="0">
                                <a:solidFill>
                                  <a:schemeClr val="tx1"/>
                                </a:solidFill>
                                <a:latin typeface="Cambria Math" panose="02040503050406030204" pitchFamily="18" charset="0"/>
                                <a:cs typeface="Times New Roman" pitchFamily="18" charset="0"/>
                              </a:rPr>
                              <m:t> </m:t>
                            </m:r>
                            <m:r>
                              <a:rPr lang="en-US" sz="3000" b="0" i="1" smtClean="0">
                                <a:solidFill>
                                  <a:schemeClr val="tx1"/>
                                </a:solidFill>
                                <a:latin typeface="Cambria Math" panose="02040503050406030204" pitchFamily="18" charset="0"/>
                                <a:cs typeface="Times New Roman" pitchFamily="18" charset="0"/>
                              </a:rPr>
                              <m:t>𝑝𝑟𝑒𝑓𝑒𝑟𝑒𝑛𝑐𝑒</m:t>
                            </m:r>
                            <m:r>
                              <a:rPr lang="en-US" sz="3000" b="0" i="1" smtClean="0">
                                <a:solidFill>
                                  <a:schemeClr val="tx1"/>
                                </a:solidFill>
                                <a:latin typeface="Cambria Math" panose="02040503050406030204" pitchFamily="18" charset="0"/>
                                <a:cs typeface="Times New Roman" pitchFamily="18" charset="0"/>
                              </a:rPr>
                              <m:t> </m:t>
                            </m:r>
                            <m:r>
                              <a:rPr lang="en-US" sz="3000" b="0" i="1" smtClean="0">
                                <a:solidFill>
                                  <a:schemeClr val="tx1"/>
                                </a:solidFill>
                                <a:latin typeface="Cambria Math" panose="02040503050406030204" pitchFamily="18" charset="0"/>
                                <a:cs typeface="Times New Roman" pitchFamily="18" charset="0"/>
                              </a:rPr>
                              <m:t>𝑡𝑢𝑝𝑙𝑒𝑠</m:t>
                            </m:r>
                            <m:r>
                              <a:rPr lang="en-US" sz="3000" b="0" i="1" smtClean="0">
                                <a:solidFill>
                                  <a:schemeClr val="tx1"/>
                                </a:solidFill>
                                <a:latin typeface="Cambria Math" panose="02040503050406030204" pitchFamily="18" charset="0"/>
                                <a:cs typeface="Times New Roman" pitchFamily="18" charset="0"/>
                              </a:rPr>
                              <m:t>|</m:t>
                            </m:r>
                          </m:num>
                          <m:den>
                            <m:r>
                              <a:rPr lang="en-US" sz="3000" b="0" i="1" smtClean="0">
                                <a:solidFill>
                                  <a:schemeClr val="tx1"/>
                                </a:solidFill>
                                <a:latin typeface="Cambria Math" panose="02040503050406030204" pitchFamily="18" charset="0"/>
                                <a:cs typeface="Times New Roman" pitchFamily="18" charset="0"/>
                              </a:rPr>
                              <m:t>|</m:t>
                            </m:r>
                            <m:r>
                              <a:rPr lang="en-US" sz="3000" b="0" i="1" smtClean="0">
                                <a:solidFill>
                                  <a:schemeClr val="tx1"/>
                                </a:solidFill>
                                <a:latin typeface="Cambria Math" panose="02040503050406030204" pitchFamily="18" charset="0"/>
                                <a:cs typeface="Times New Roman" pitchFamily="18" charset="0"/>
                              </a:rPr>
                              <m:t>𝐴𝑙𝑙</m:t>
                            </m:r>
                            <m:r>
                              <a:rPr lang="en-US" sz="3000" b="0" i="1" smtClean="0">
                                <a:solidFill>
                                  <a:schemeClr val="tx1"/>
                                </a:solidFill>
                                <a:latin typeface="Cambria Math" panose="02040503050406030204" pitchFamily="18" charset="0"/>
                                <a:cs typeface="Times New Roman" pitchFamily="18" charset="0"/>
                              </a:rPr>
                              <m:t> </m:t>
                            </m:r>
                            <m:r>
                              <a:rPr lang="en-US" sz="3000" b="0" i="1" smtClean="0">
                                <a:solidFill>
                                  <a:schemeClr val="tx1"/>
                                </a:solidFill>
                                <a:latin typeface="Cambria Math" panose="02040503050406030204" pitchFamily="18" charset="0"/>
                                <a:cs typeface="Times New Roman" pitchFamily="18" charset="0"/>
                              </a:rPr>
                              <m:t>𝑝𝑟𝑒𝑓𝑒𝑟𝑒𝑛𝑐𝑒</m:t>
                            </m:r>
                            <m:r>
                              <a:rPr lang="en-US" sz="3000" b="0" i="1" smtClean="0">
                                <a:solidFill>
                                  <a:schemeClr val="tx1"/>
                                </a:solidFill>
                                <a:latin typeface="Cambria Math" panose="02040503050406030204" pitchFamily="18" charset="0"/>
                                <a:cs typeface="Times New Roman" pitchFamily="18" charset="0"/>
                              </a:rPr>
                              <m:t> </m:t>
                            </m:r>
                            <m:r>
                              <a:rPr lang="en-US" sz="3000" b="0" i="1" smtClean="0">
                                <a:solidFill>
                                  <a:schemeClr val="tx1"/>
                                </a:solidFill>
                                <a:latin typeface="Cambria Math" panose="02040503050406030204" pitchFamily="18" charset="0"/>
                                <a:cs typeface="Times New Roman" pitchFamily="18" charset="0"/>
                              </a:rPr>
                              <m:t>𝑡𝑢𝑝𝑙𝑒𝑠</m:t>
                            </m:r>
                            <m:r>
                              <a:rPr lang="en-US" sz="3000" b="0" i="1" smtClean="0">
                                <a:solidFill>
                                  <a:schemeClr val="tx1"/>
                                </a:solidFill>
                                <a:latin typeface="Cambria Math" panose="02040503050406030204" pitchFamily="18" charset="0"/>
                                <a:cs typeface="Times New Roman" pitchFamily="18" charset="0"/>
                              </a:rPr>
                              <m:t>|</m:t>
                            </m:r>
                          </m:den>
                        </m:f>
                      </m:e>
                    </m:box>
                  </m:oMath>
                </a14:m>
                <a:endParaRPr lang="en-US" sz="3000" dirty="0">
                  <a:solidFill>
                    <a:srgbClr val="0064B1"/>
                  </a:solidFill>
                  <a:cs typeface="Times New Roman" pitchFamily="18" charset="0"/>
                </a:endParaRPr>
              </a:p>
            </p:txBody>
          </p:sp>
        </mc:Choice>
        <mc:Fallback xmlns="">
          <p:sp>
            <p:nvSpPr>
              <p:cNvPr id="93" name="Content Placeholder 2"/>
              <p:cNvSpPr>
                <a:spLocks noGrp="1" noRot="1" noChangeAspect="1" noMove="1" noResize="1" noEditPoints="1" noAdjustHandles="1" noChangeArrowheads="1" noChangeShapeType="1" noTextEdit="1"/>
              </p:cNvSpPr>
              <p:nvPr>
                <p:ph idx="1"/>
              </p:nvPr>
            </p:nvSpPr>
            <p:spPr>
              <a:xfrm>
                <a:off x="389436" y="4000576"/>
                <a:ext cx="8652964" cy="1062278"/>
              </a:xfrm>
              <a:blipFill>
                <a:blip r:embed="rId13"/>
                <a:stretch>
                  <a:fillRect t="-14857"/>
                </a:stretch>
              </a:blipFill>
            </p:spPr>
            <p:txBody>
              <a:bodyPr/>
              <a:lstStyle/>
              <a:p>
                <a:r>
                  <a:rPr lang="en-US">
                    <a:noFill/>
                  </a:rPr>
                  <a:t> </a:t>
                </a:r>
              </a:p>
            </p:txBody>
          </p:sp>
        </mc:Fallback>
      </mc:AlternateContent>
      <p:sp>
        <p:nvSpPr>
          <p:cNvPr id="52" name="Rectangular Callout 51"/>
          <p:cNvSpPr/>
          <p:nvPr/>
        </p:nvSpPr>
        <p:spPr bwMode="auto">
          <a:xfrm>
            <a:off x="5462318" y="3939785"/>
            <a:ext cx="3291056" cy="423383"/>
          </a:xfrm>
          <a:prstGeom prst="wedgeRectCallout">
            <a:avLst>
              <a:gd name="adj1" fmla="val 26571"/>
              <a:gd name="adj2" fmla="val -181178"/>
            </a:avLst>
          </a:prstGeom>
          <a:solidFill>
            <a:srgbClr val="0064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500" spc="-50" dirty="0" smtClean="0">
                <a:solidFill>
                  <a:srgbClr val="FFFFFF"/>
                </a:solidFill>
                <a:latin typeface="Garamond" panose="02020404030301010803" pitchFamily="18" charset="0"/>
                <a:ea typeface="Segoe UI" pitchFamily="34" charset="0"/>
                <a:cs typeface="Times New Roman" pitchFamily="18" charset="0"/>
              </a:rPr>
              <a:t>Common preference tuples</a:t>
            </a:r>
            <a:endParaRPr lang="en-US" sz="2500" i="1" spc="-50" baseline="-25000" dirty="0" smtClean="0">
              <a:solidFill>
                <a:srgbClr val="FFFFFF"/>
              </a:solidFill>
              <a:latin typeface="Garamond" panose="02020404030301010803" pitchFamily="18" charset="0"/>
              <a:ea typeface="Segoe UI" pitchFamily="34" charset="0"/>
              <a:cs typeface="Times New Roman" pitchFamily="18" charset="0"/>
            </a:endParaRPr>
          </a:p>
        </p:txBody>
      </p:sp>
      <p:sp>
        <p:nvSpPr>
          <p:cNvPr id="53" name="Rectangle 52"/>
          <p:cNvSpPr/>
          <p:nvPr/>
        </p:nvSpPr>
        <p:spPr bwMode="auto">
          <a:xfrm>
            <a:off x="7621040" y="988351"/>
            <a:ext cx="406541" cy="2379415"/>
          </a:xfrm>
          <a:prstGeom prst="rect">
            <a:avLst/>
          </a:prstGeom>
          <a:solidFill>
            <a:srgbClr val="0064B1">
              <a:alpha val="0"/>
            </a:srgbClr>
          </a:solidFill>
          <a:ln w="38100">
            <a:solidFill>
              <a:srgbClr val="0064B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54" name="Picture 53"/>
          <p:cNvPicPr>
            <a:picLocks noChangeAspect="1"/>
          </p:cNvPicPr>
          <p:nvPr/>
        </p:nvPicPr>
        <p:blipFill>
          <a:blip r:embed="rId14"/>
          <a:stretch>
            <a:fillRect/>
          </a:stretch>
        </p:blipFill>
        <p:spPr>
          <a:xfrm>
            <a:off x="2007796" y="1229095"/>
            <a:ext cx="655860" cy="670222"/>
          </a:xfrm>
          <a:prstGeom prst="rect">
            <a:avLst/>
          </a:prstGeom>
        </p:spPr>
      </p:pic>
      <p:pic>
        <p:nvPicPr>
          <p:cNvPr id="56" name="Picture 55"/>
          <p:cNvPicPr>
            <a:picLocks noChangeAspect="1"/>
          </p:cNvPicPr>
          <p:nvPr/>
        </p:nvPicPr>
        <p:blipFill>
          <a:blip r:embed="rId15"/>
          <a:stretch>
            <a:fillRect/>
          </a:stretch>
        </p:blipFill>
        <p:spPr>
          <a:xfrm>
            <a:off x="2003855" y="2562265"/>
            <a:ext cx="663743" cy="673433"/>
          </a:xfrm>
          <a:prstGeom prst="rect">
            <a:avLst/>
          </a:prstGeom>
        </p:spPr>
      </p:pic>
    </p:spTree>
    <p:extLst>
      <p:ext uri="{BB962C8B-B14F-4D97-AF65-F5344CB8AC3E}">
        <p14:creationId xmlns:p14="http://schemas.microsoft.com/office/powerpoint/2010/main" val="2681709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436" y="171450"/>
            <a:ext cx="8363938" cy="671402"/>
          </a:xfrm>
        </p:spPr>
        <p:txBody>
          <a:bodyPr/>
          <a:lstStyle/>
          <a:p>
            <a:r>
              <a:rPr lang="en-US" dirty="0" smtClean="0"/>
              <a:t>Similarity Function</a:t>
            </a:r>
            <a:endParaRPr lang="en-US" dirty="0"/>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31</a:t>
            </a:fld>
            <a:endParaRPr lang="en-US"/>
          </a:p>
        </p:txBody>
      </p:sp>
      <p:sp>
        <p:nvSpPr>
          <p:cNvPr id="28"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29" name="Picture 2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30"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31" name="Picture 30"/>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pic>
        <p:nvPicPr>
          <p:cNvPr id="39"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pic>
        <p:nvPicPr>
          <p:cNvPr id="34" name="Picture 33"/>
          <p:cNvPicPr>
            <a:picLocks noChangeAspect="1"/>
          </p:cNvPicPr>
          <p:nvPr/>
        </p:nvPicPr>
        <p:blipFill>
          <a:blip r:embed="rId5"/>
          <a:stretch>
            <a:fillRect/>
          </a:stretch>
        </p:blipFill>
        <p:spPr>
          <a:xfrm>
            <a:off x="2968816" y="822537"/>
            <a:ext cx="1677820" cy="1227673"/>
          </a:xfrm>
          <a:prstGeom prst="rect">
            <a:avLst/>
          </a:prstGeom>
        </p:spPr>
      </p:pic>
      <p:pic>
        <p:nvPicPr>
          <p:cNvPr id="35" name="Picture 3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6957" y="762540"/>
            <a:ext cx="225811" cy="225811"/>
          </a:xfrm>
          <a:prstGeom prst="rect">
            <a:avLst/>
          </a:prstGeom>
        </p:spPr>
      </p:pic>
      <p:pic>
        <p:nvPicPr>
          <p:cNvPr id="36" name="Picture 3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6956" y="1048500"/>
            <a:ext cx="225811" cy="225811"/>
          </a:xfrm>
          <a:prstGeom prst="rect">
            <a:avLst/>
          </a:prstGeom>
        </p:spPr>
      </p:pic>
      <p:pic>
        <p:nvPicPr>
          <p:cNvPr id="37" name="Picture 3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6955" y="1315330"/>
            <a:ext cx="225811" cy="225811"/>
          </a:xfrm>
          <a:prstGeom prst="rect">
            <a:avLst/>
          </a:prstGeom>
        </p:spPr>
      </p:pic>
      <p:pic>
        <p:nvPicPr>
          <p:cNvPr id="38" name="Picture 3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6955" y="2329074"/>
            <a:ext cx="225811" cy="225811"/>
          </a:xfrm>
          <a:prstGeom prst="rect">
            <a:avLst/>
          </a:prstGeom>
        </p:spPr>
      </p:pic>
      <p:pic>
        <p:nvPicPr>
          <p:cNvPr id="55" name="Picture 5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56954" y="2621761"/>
            <a:ext cx="225811" cy="225811"/>
          </a:xfrm>
          <a:prstGeom prst="rect">
            <a:avLst/>
          </a:prstGeom>
        </p:spPr>
      </p:pic>
      <p:pic>
        <p:nvPicPr>
          <p:cNvPr id="59" name="Picture 5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4167" y="1345128"/>
            <a:ext cx="974272" cy="649718"/>
          </a:xfrm>
          <a:prstGeom prst="rect">
            <a:avLst/>
          </a:prstGeom>
        </p:spPr>
      </p:pic>
      <p:pic>
        <p:nvPicPr>
          <p:cNvPr id="60" name="Picture 59"/>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4167" y="1626396"/>
            <a:ext cx="974272" cy="649718"/>
          </a:xfrm>
          <a:prstGeom prst="rect">
            <a:avLst/>
          </a:prstGeom>
        </p:spPr>
      </p:pic>
      <p:pic>
        <p:nvPicPr>
          <p:cNvPr id="61" name="Picture 6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82723" y="2632598"/>
            <a:ext cx="974272" cy="649718"/>
          </a:xfrm>
          <a:prstGeom prst="rect">
            <a:avLst/>
          </a:prstGeom>
        </p:spPr>
      </p:pic>
      <p:pic>
        <p:nvPicPr>
          <p:cNvPr id="62" name="Picture 6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082723" y="2910839"/>
            <a:ext cx="974272" cy="649718"/>
          </a:xfrm>
          <a:prstGeom prst="rect">
            <a:avLst/>
          </a:prstGeom>
        </p:spPr>
      </p:pic>
      <p:pic>
        <p:nvPicPr>
          <p:cNvPr id="63" name="Picture 6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1565" y="1612631"/>
            <a:ext cx="748190" cy="114099"/>
          </a:xfrm>
          <a:prstGeom prst="rect">
            <a:avLst/>
          </a:prstGeom>
        </p:spPr>
      </p:pic>
      <p:pic>
        <p:nvPicPr>
          <p:cNvPr id="64" name="Picture 6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1565" y="2911040"/>
            <a:ext cx="748190" cy="114099"/>
          </a:xfrm>
          <a:prstGeom prst="rect">
            <a:avLst/>
          </a:prstGeom>
        </p:spPr>
      </p:pic>
      <p:pic>
        <p:nvPicPr>
          <p:cNvPr id="65" name="Picture 6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1565" y="1114996"/>
            <a:ext cx="748190" cy="114099"/>
          </a:xfrm>
          <a:prstGeom prst="rect">
            <a:avLst/>
          </a:prstGeom>
        </p:spPr>
      </p:pic>
      <p:pic>
        <p:nvPicPr>
          <p:cNvPr id="66" name="Picture 6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1565" y="2384929"/>
            <a:ext cx="748190" cy="114099"/>
          </a:xfrm>
          <a:prstGeom prst="rect">
            <a:avLst/>
          </a:prstGeom>
        </p:spPr>
      </p:pic>
      <p:pic>
        <p:nvPicPr>
          <p:cNvPr id="67" name="Picture 66"/>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1565" y="1869054"/>
            <a:ext cx="673762" cy="172400"/>
          </a:xfrm>
          <a:prstGeom prst="rect">
            <a:avLst/>
          </a:prstGeom>
        </p:spPr>
      </p:pic>
      <p:pic>
        <p:nvPicPr>
          <p:cNvPr id="68" name="Picture 67"/>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11565" y="1336842"/>
            <a:ext cx="673762" cy="172400"/>
          </a:xfrm>
          <a:prstGeom prst="rect">
            <a:avLst/>
          </a:prstGeom>
        </p:spPr>
      </p:pic>
      <p:pic>
        <p:nvPicPr>
          <p:cNvPr id="69" name="Picture 6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85993" y="3139332"/>
            <a:ext cx="673762" cy="172400"/>
          </a:xfrm>
          <a:prstGeom prst="rect">
            <a:avLst/>
          </a:prstGeom>
        </p:spPr>
      </p:pic>
      <p:pic>
        <p:nvPicPr>
          <p:cNvPr id="70" name="Picture 69"/>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848779" y="2621761"/>
            <a:ext cx="673762" cy="172400"/>
          </a:xfrm>
          <a:prstGeom prst="rect">
            <a:avLst/>
          </a:prstGeom>
        </p:spPr>
      </p:pic>
      <p:cxnSp>
        <p:nvCxnSpPr>
          <p:cNvPr id="71" name="Straight Arrow Connector 70"/>
          <p:cNvCxnSpPr/>
          <p:nvPr/>
        </p:nvCxnSpPr>
        <p:spPr>
          <a:xfrm flipV="1">
            <a:off x="6098439" y="1978998"/>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p:nvPr/>
        </p:nvCxnSpPr>
        <p:spPr>
          <a:xfrm flipV="1">
            <a:off x="6098439" y="1684047"/>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V="1">
            <a:off x="6098439" y="1440661"/>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6098439" y="1164969"/>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5" name="Straight Arrow Connector 74"/>
          <p:cNvCxnSpPr/>
          <p:nvPr/>
        </p:nvCxnSpPr>
        <p:spPr>
          <a:xfrm flipV="1">
            <a:off x="6098439" y="929010"/>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flipV="1">
            <a:off x="6098439" y="2429977"/>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V="1">
            <a:off x="6098439" y="2727456"/>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8" name="Straight Arrow Connector 77"/>
          <p:cNvCxnSpPr/>
          <p:nvPr/>
        </p:nvCxnSpPr>
        <p:spPr>
          <a:xfrm flipV="1">
            <a:off x="6098439" y="2981475"/>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79" name="Straight Arrow Connector 78"/>
          <p:cNvCxnSpPr/>
          <p:nvPr/>
        </p:nvCxnSpPr>
        <p:spPr>
          <a:xfrm flipV="1">
            <a:off x="6098439" y="3235698"/>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0" name="Title 1"/>
          <p:cNvSpPr txBox="1">
            <a:spLocks/>
          </p:cNvSpPr>
          <p:nvPr/>
        </p:nvSpPr>
        <p:spPr>
          <a:xfrm>
            <a:off x="7704695" y="1055626"/>
            <a:ext cx="322886"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81" name="Title 1"/>
          <p:cNvSpPr txBox="1">
            <a:spLocks/>
          </p:cNvSpPr>
          <p:nvPr/>
        </p:nvSpPr>
        <p:spPr>
          <a:xfrm>
            <a:off x="7704695" y="1311149"/>
            <a:ext cx="322886"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82" name="Title 1"/>
          <p:cNvSpPr txBox="1">
            <a:spLocks/>
          </p:cNvSpPr>
          <p:nvPr/>
        </p:nvSpPr>
        <p:spPr>
          <a:xfrm>
            <a:off x="7704695" y="1581305"/>
            <a:ext cx="322886"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83" name="Title 1"/>
          <p:cNvSpPr txBox="1">
            <a:spLocks/>
          </p:cNvSpPr>
          <p:nvPr/>
        </p:nvSpPr>
        <p:spPr>
          <a:xfrm>
            <a:off x="7704695" y="1866106"/>
            <a:ext cx="322886"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84" name="Title 1"/>
          <p:cNvSpPr txBox="1">
            <a:spLocks/>
          </p:cNvSpPr>
          <p:nvPr/>
        </p:nvSpPr>
        <p:spPr>
          <a:xfrm>
            <a:off x="7704695" y="2296633"/>
            <a:ext cx="290989"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85" name="Title 1"/>
          <p:cNvSpPr txBox="1">
            <a:spLocks/>
          </p:cNvSpPr>
          <p:nvPr/>
        </p:nvSpPr>
        <p:spPr>
          <a:xfrm>
            <a:off x="7720643" y="2546588"/>
            <a:ext cx="290989"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86" name="Title 1"/>
          <p:cNvSpPr txBox="1">
            <a:spLocks/>
          </p:cNvSpPr>
          <p:nvPr/>
        </p:nvSpPr>
        <p:spPr>
          <a:xfrm>
            <a:off x="7704695" y="2847573"/>
            <a:ext cx="290989"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sp>
        <p:nvSpPr>
          <p:cNvPr id="87" name="Title 1"/>
          <p:cNvSpPr txBox="1">
            <a:spLocks/>
          </p:cNvSpPr>
          <p:nvPr/>
        </p:nvSpPr>
        <p:spPr>
          <a:xfrm>
            <a:off x="7720643" y="3080107"/>
            <a:ext cx="265814" cy="290849"/>
          </a:xfrm>
          <a:prstGeom prst="rect">
            <a:avLst/>
          </a:prstGeom>
        </p:spPr>
        <p:txBody>
          <a:bodyPr vert="horz" wrap="square" lIns="0" tIns="0" rIns="0" bIns="0" rtlCol="0" anchor="t">
            <a:spAutoFit/>
          </a:bodyPr>
          <a:lstStyle>
            <a:lvl1pPr algn="l" defTabSz="686047" rtl="0" eaLnBrk="1" latinLnBrk="0" hangingPunct="1">
              <a:lnSpc>
                <a:spcPct val="90000"/>
              </a:lnSpc>
              <a:spcBef>
                <a:spcPct val="0"/>
              </a:spcBef>
              <a:buNone/>
              <a:defRPr lang="en-US" sz="4800" b="0" kern="1200" cap="none" spc="-100" baseline="0" dirty="0" smtClean="0">
                <a:ln w="3175">
                  <a:noFill/>
                </a:ln>
                <a:gradFill flip="none" rotWithShape="1">
                  <a:gsLst>
                    <a:gs pos="0">
                      <a:schemeClr val="tx1">
                        <a:lumMod val="65000"/>
                        <a:lumOff val="35000"/>
                      </a:schemeClr>
                    </a:gs>
                    <a:gs pos="86000">
                      <a:schemeClr val="tx1">
                        <a:lumMod val="65000"/>
                        <a:lumOff val="35000"/>
                      </a:schemeClr>
                    </a:gs>
                  </a:gsLst>
                  <a:lin ang="5400000" scaled="0"/>
                  <a:tileRect/>
                </a:gradFill>
                <a:effectLst/>
                <a:latin typeface="Segoe UI Light" pitchFamily="34" charset="0"/>
                <a:ea typeface="+mn-ea"/>
                <a:cs typeface="Arial" charset="0"/>
              </a:defRPr>
            </a:lvl1pPr>
          </a:lstStyle>
          <a:p>
            <a:pPr algn="just"/>
            <a:r>
              <a:rPr lang="en-US" sz="2100" b="1" dirty="0" smtClean="0">
                <a:solidFill>
                  <a:srgbClr val="0064B1"/>
                </a:solidFill>
                <a:effectLst>
                  <a:outerShdw blurRad="38100" dist="38100" dir="2700000" algn="tl">
                    <a:srgbClr val="000000">
                      <a:alpha val="43137"/>
                    </a:srgbClr>
                  </a:outerShdw>
                </a:effectLst>
                <a:latin typeface="Segoe UI Symbol" panose="020B0502040204020203" pitchFamily="34" charset="0"/>
                <a:ea typeface="Segoe UI Symbol" panose="020B0502040204020203" pitchFamily="34" charset="0"/>
                <a:cs typeface="Times New Roman" pitchFamily="18" charset="0"/>
              </a:rPr>
              <a:t>✅</a:t>
            </a:r>
            <a:endParaRPr sz="2100" b="1" dirty="0">
              <a:solidFill>
                <a:srgbClr val="0064B1"/>
              </a:solidFill>
              <a:effectLst>
                <a:outerShdw blurRad="38100" dist="38100" dir="2700000" algn="tl">
                  <a:srgbClr val="000000">
                    <a:alpha val="43137"/>
                  </a:srgbClr>
                </a:outerShdw>
              </a:effectLst>
              <a:latin typeface="Garamond" panose="02020404030301010803" pitchFamily="18" charset="0"/>
              <a:cs typeface="Times New Roman" pitchFamily="18" charset="0"/>
            </a:endParaRPr>
          </a:p>
        </p:txBody>
      </p:sp>
      <p:pic>
        <p:nvPicPr>
          <p:cNvPr id="88" name="Picture 87"/>
          <p:cNvPicPr>
            <a:picLocks noChangeAspect="1"/>
          </p:cNvPicPr>
          <p:nvPr/>
        </p:nvPicPr>
        <p:blipFill>
          <a:blip r:embed="rId10"/>
          <a:stretch>
            <a:fillRect/>
          </a:stretch>
        </p:blipFill>
        <p:spPr>
          <a:xfrm>
            <a:off x="3213194" y="2032430"/>
            <a:ext cx="1614371" cy="1475873"/>
          </a:xfrm>
          <a:prstGeom prst="rect">
            <a:avLst/>
          </a:prstGeom>
        </p:spPr>
      </p:pic>
      <p:pic>
        <p:nvPicPr>
          <p:cNvPr id="89" name="Picture 8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232978" y="3481785"/>
            <a:ext cx="673762" cy="172400"/>
          </a:xfrm>
          <a:prstGeom prst="rect">
            <a:avLst/>
          </a:prstGeom>
        </p:spPr>
      </p:pic>
      <p:cxnSp>
        <p:nvCxnSpPr>
          <p:cNvPr id="90" name="Straight Arrow Connector 89"/>
          <p:cNvCxnSpPr/>
          <p:nvPr/>
        </p:nvCxnSpPr>
        <p:spPr>
          <a:xfrm flipV="1">
            <a:off x="6107666" y="3515838"/>
            <a:ext cx="568186" cy="721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91" name="Picture 9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811565" y="3465998"/>
            <a:ext cx="748190" cy="114099"/>
          </a:xfrm>
          <a:prstGeom prst="rect">
            <a:avLst/>
          </a:prstGeom>
        </p:spPr>
      </p:pic>
      <p:sp>
        <p:nvSpPr>
          <p:cNvPr id="53" name="Content Placeholder 2"/>
          <p:cNvSpPr txBox="1">
            <a:spLocks/>
          </p:cNvSpPr>
          <p:nvPr/>
        </p:nvSpPr>
        <p:spPr>
          <a:xfrm>
            <a:off x="389436" y="4000576"/>
            <a:ext cx="8652964" cy="923330"/>
          </a:xfrm>
          <a:prstGeom prst="rect">
            <a:avLst/>
          </a:prstGeom>
        </p:spPr>
        <p:txBody>
          <a:bodyPr vert="horz" wrap="square" lIns="0" tIns="0" rIns="0" bIns="0" rtlCol="0">
            <a:spAutoFit/>
          </a:bodyPr>
          <a:lstStyle>
            <a:lvl1pPr marL="457200" indent="-457200" algn="l" defTabSz="686047" rtl="0" eaLnBrk="1" latinLnBrk="0" hangingPunct="1">
              <a:lnSpc>
                <a:spcPct val="90000"/>
              </a:lnSpc>
              <a:spcBef>
                <a:spcPct val="20000"/>
              </a:spcBef>
              <a:buSzPct val="90000"/>
              <a:buFont typeface="Courier New" panose="02070309020205020404" pitchFamily="49" charset="0"/>
              <a:buChar char="o"/>
              <a:defRPr sz="3200" kern="1200">
                <a:solidFill>
                  <a:srgbClr val="EE8200"/>
                </a:solidFill>
                <a:latin typeface="Garamond" panose="02020404030301010803" pitchFamily="18" charset="0"/>
                <a:ea typeface="+mn-ea"/>
                <a:cs typeface="+mn-cs"/>
              </a:defRPr>
            </a:lvl1pPr>
            <a:lvl2pPr marL="472868" indent="-213207" algn="l" defTabSz="686047" rtl="0" eaLnBrk="1" latinLnBrk="0" hangingPunct="1">
              <a:lnSpc>
                <a:spcPct val="90000"/>
              </a:lnSpc>
              <a:spcBef>
                <a:spcPct val="20000"/>
              </a:spcBef>
              <a:buSzPct val="90000"/>
              <a:buFont typeface="Courier New" panose="02070309020205020404" pitchFamily="49" charset="0"/>
              <a:buChar char="o"/>
              <a:tabLst>
                <a:tab pos="472868" algn="l"/>
              </a:tabLst>
              <a:defRPr sz="2800" kern="1200">
                <a:solidFill>
                  <a:schemeClr val="tx1"/>
                </a:solidFill>
                <a:latin typeface="Garamond" panose="02020404030301010803" pitchFamily="18" charset="0"/>
                <a:ea typeface="+mn-ea"/>
                <a:cs typeface="+mn-cs"/>
              </a:defRPr>
            </a:lvl2pPr>
            <a:lvl3pPr marL="686074" indent="-213207" algn="l" defTabSz="686047" rtl="0" eaLnBrk="1" latinLnBrk="0" hangingPunct="1">
              <a:lnSpc>
                <a:spcPct val="90000"/>
              </a:lnSpc>
              <a:spcBef>
                <a:spcPct val="20000"/>
              </a:spcBef>
              <a:buSzPct val="90000"/>
              <a:buFont typeface="Courier New" panose="02070309020205020404" pitchFamily="49" charset="0"/>
              <a:buChar char="o"/>
              <a:defRPr sz="2400" kern="1200">
                <a:solidFill>
                  <a:schemeClr val="tx1"/>
                </a:solidFill>
                <a:latin typeface="Garamond" panose="02020404030301010803" pitchFamily="18" charset="0"/>
                <a:ea typeface="+mn-ea"/>
                <a:cs typeface="+mn-cs"/>
              </a:defRPr>
            </a:lvl3pPr>
            <a:lvl4pPr marL="1112489" indent="-167946" algn="l" defTabSz="686047" rtl="0" eaLnBrk="1" latinLnBrk="0" hangingPunct="1">
              <a:lnSpc>
                <a:spcPct val="90000"/>
              </a:lnSpc>
              <a:spcBef>
                <a:spcPct val="20000"/>
              </a:spcBef>
              <a:buSzPct val="90000"/>
              <a:buFont typeface="Courier New" panose="02070309020205020404" pitchFamily="49" charset="0"/>
              <a:buChar char="o"/>
              <a:tabLst>
                <a:tab pos="686074" algn="l"/>
              </a:tabLst>
              <a:defRPr sz="2000" kern="1200">
                <a:solidFill>
                  <a:schemeClr val="tx1"/>
                </a:solidFill>
                <a:latin typeface="Garamond" panose="02020404030301010803" pitchFamily="18" charset="0"/>
                <a:ea typeface="+mn-ea"/>
                <a:cs typeface="+mn-cs"/>
              </a:defRPr>
            </a:lvl4pPr>
            <a:lvl5pPr marL="1285199" indent="-172710" algn="l" defTabSz="686047" rtl="0" eaLnBrk="1" latinLnBrk="0" hangingPunct="1">
              <a:lnSpc>
                <a:spcPct val="90000"/>
              </a:lnSpc>
              <a:spcBef>
                <a:spcPct val="20000"/>
              </a:spcBef>
              <a:buSzPct val="90000"/>
              <a:buFont typeface="Courier New" panose="02070309020205020404" pitchFamily="49" charset="0"/>
              <a:buChar char="o"/>
              <a:defRPr sz="1800" kern="1200">
                <a:solidFill>
                  <a:schemeClr val="tx1"/>
                </a:solidFill>
                <a:latin typeface="Garamond" panose="02020404030301010803" pitchFamily="18" charset="0"/>
                <a:ea typeface="+mn-ea"/>
                <a:cs typeface="+mn-cs"/>
              </a:defRPr>
            </a:lvl5pPr>
            <a:lvl6pPr marL="1886629"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9652"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2676"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5700" indent="-171512" algn="l" defTabSz="68604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marL="804672" algn="just">
              <a:buFont typeface="Wingdings" panose="05000000000000000000" pitchFamily="2" charset="2"/>
              <a:buChar char="q"/>
            </a:pPr>
            <a:r>
              <a:rPr lang="en-US" sz="3000" dirty="0" smtClean="0">
                <a:solidFill>
                  <a:srgbClr val="0064B1"/>
                </a:solidFill>
                <a:cs typeface="Times New Roman" pitchFamily="18" charset="0"/>
              </a:rPr>
              <a:t>Weighted </a:t>
            </a:r>
            <a:r>
              <a:rPr lang="en-US" sz="3000" dirty="0" err="1" smtClean="0">
                <a:solidFill>
                  <a:srgbClr val="0064B1"/>
                </a:solidFill>
                <a:cs typeface="Times New Roman" pitchFamily="18" charset="0"/>
              </a:rPr>
              <a:t>Jaccard</a:t>
            </a:r>
            <a:r>
              <a:rPr lang="en-US" sz="3000" dirty="0" smtClean="0">
                <a:solidFill>
                  <a:srgbClr val="0064B1"/>
                </a:solidFill>
                <a:cs typeface="Times New Roman" pitchFamily="18" charset="0"/>
              </a:rPr>
              <a:t> similarity</a:t>
            </a:r>
          </a:p>
          <a:p>
            <a:pPr marL="576346" lvl="2" indent="0" algn="just">
              <a:buFont typeface="Wingdings" panose="05000000000000000000" pitchFamily="2" charset="2"/>
              <a:buChar char="§"/>
            </a:pPr>
            <a:r>
              <a:rPr lang="en-US" sz="3000" dirty="0" smtClean="0">
                <a:cs typeface="Times New Roman" pitchFamily="18" charset="0"/>
              </a:rPr>
              <a:t>Locations of preference tuples</a:t>
            </a:r>
          </a:p>
        </p:txBody>
      </p:sp>
      <p:sp>
        <p:nvSpPr>
          <p:cNvPr id="52" name="Rectangular Callout 51"/>
          <p:cNvSpPr/>
          <p:nvPr/>
        </p:nvSpPr>
        <p:spPr bwMode="auto">
          <a:xfrm>
            <a:off x="5462318" y="3939785"/>
            <a:ext cx="3291056" cy="423383"/>
          </a:xfrm>
          <a:prstGeom prst="wedgeRectCallout">
            <a:avLst>
              <a:gd name="adj1" fmla="val 26571"/>
              <a:gd name="adj2" fmla="val -181178"/>
            </a:avLst>
          </a:prstGeom>
          <a:solidFill>
            <a:srgbClr val="0064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500" spc="-50" dirty="0" smtClean="0">
                <a:solidFill>
                  <a:srgbClr val="FFFFFF"/>
                </a:solidFill>
                <a:latin typeface="Garamond" panose="02020404030301010803" pitchFamily="18" charset="0"/>
                <a:ea typeface="Segoe UI" pitchFamily="34" charset="0"/>
                <a:cs typeface="Times New Roman" pitchFamily="18" charset="0"/>
              </a:rPr>
              <a:t>Common preference tuples</a:t>
            </a:r>
            <a:endParaRPr lang="en-US" sz="2500" i="1" spc="-50" baseline="-25000" dirty="0" smtClean="0">
              <a:solidFill>
                <a:srgbClr val="FFFFFF"/>
              </a:solidFill>
              <a:latin typeface="Garamond" panose="02020404030301010803" pitchFamily="18" charset="0"/>
              <a:ea typeface="Segoe UI" pitchFamily="34" charset="0"/>
              <a:cs typeface="Times New Roman" pitchFamily="18" charset="0"/>
            </a:endParaRPr>
          </a:p>
        </p:txBody>
      </p:sp>
      <p:sp>
        <p:nvSpPr>
          <p:cNvPr id="54" name="Rectangle 53"/>
          <p:cNvSpPr/>
          <p:nvPr/>
        </p:nvSpPr>
        <p:spPr bwMode="auto">
          <a:xfrm>
            <a:off x="7621040" y="988351"/>
            <a:ext cx="406541" cy="2379415"/>
          </a:xfrm>
          <a:prstGeom prst="rect">
            <a:avLst/>
          </a:prstGeom>
          <a:solidFill>
            <a:srgbClr val="0064B1">
              <a:alpha val="0"/>
            </a:srgbClr>
          </a:solidFill>
          <a:ln w="38100">
            <a:solidFill>
              <a:srgbClr val="0064B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ea typeface="Segoe UI" pitchFamily="34" charset="0"/>
              <a:cs typeface="Segoe UI" pitchFamily="34" charset="0"/>
            </a:endParaRPr>
          </a:p>
        </p:txBody>
      </p:sp>
      <p:pic>
        <p:nvPicPr>
          <p:cNvPr id="56" name="Picture 55"/>
          <p:cNvPicPr>
            <a:picLocks noChangeAspect="1"/>
          </p:cNvPicPr>
          <p:nvPr/>
        </p:nvPicPr>
        <p:blipFill>
          <a:blip r:embed="rId11"/>
          <a:stretch>
            <a:fillRect/>
          </a:stretch>
        </p:blipFill>
        <p:spPr>
          <a:xfrm>
            <a:off x="2007796" y="1229095"/>
            <a:ext cx="655860" cy="670222"/>
          </a:xfrm>
          <a:prstGeom prst="rect">
            <a:avLst/>
          </a:prstGeom>
        </p:spPr>
      </p:pic>
      <p:pic>
        <p:nvPicPr>
          <p:cNvPr id="57" name="Picture 56"/>
          <p:cNvPicPr>
            <a:picLocks noChangeAspect="1"/>
          </p:cNvPicPr>
          <p:nvPr/>
        </p:nvPicPr>
        <p:blipFill>
          <a:blip r:embed="rId12"/>
          <a:stretch>
            <a:fillRect/>
          </a:stretch>
        </p:blipFill>
        <p:spPr>
          <a:xfrm>
            <a:off x="2003855" y="2562265"/>
            <a:ext cx="663743" cy="673433"/>
          </a:xfrm>
          <a:prstGeom prst="rect">
            <a:avLst/>
          </a:prstGeom>
        </p:spPr>
      </p:pic>
    </p:spTree>
    <p:extLst>
      <p:ext uri="{BB962C8B-B14F-4D97-AF65-F5344CB8AC3E}">
        <p14:creationId xmlns:p14="http://schemas.microsoft.com/office/powerpoint/2010/main" val="16960131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Approx. Common Preference Tuples</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9436" y="1145894"/>
            <a:ext cx="8363938" cy="861774"/>
          </a:xfrm>
          <a:prstGeom prst="rect">
            <a:avLst/>
          </a:prstGeom>
        </p:spPr>
        <p:txBody>
          <a:bodyPr wrap="square">
            <a:spAutoFit/>
          </a:bodyPr>
          <a:lstStyle/>
          <a:p>
            <a:pPr marL="342900" lvl="0" indent="-342900" algn="just">
              <a:buFont typeface="Wingdings" panose="05000000000000000000" pitchFamily="2" charset="2"/>
              <a:buChar char="q"/>
            </a:pPr>
            <a:r>
              <a:rPr lang="en-US" sz="2500" dirty="0">
                <a:latin typeface="Garamond" panose="02020404030301010803" pitchFamily="18" charset="0"/>
                <a:cs typeface="Times New Roman" panose="02020603050405020304" pitchFamily="18" charset="0"/>
              </a:rPr>
              <a:t>P</a:t>
            </a:r>
            <a:r>
              <a:rPr lang="en-US" sz="2500" dirty="0" smtClean="0">
                <a:latin typeface="Garamond" panose="02020404030301010803" pitchFamily="18" charset="0"/>
                <a:cs typeface="Times New Roman" panose="02020603050405020304" pitchFamily="18" charset="0"/>
              </a:rPr>
              <a:t>references </a:t>
            </a:r>
            <a:r>
              <a:rPr lang="en-US" sz="2500" dirty="0">
                <a:latin typeface="Garamond" panose="02020404030301010803" pitchFamily="18" charset="0"/>
                <a:cs typeface="Times New Roman" panose="02020603050405020304" pitchFamily="18" charset="0"/>
              </a:rPr>
              <a:t>can be diverse</a:t>
            </a:r>
          </a:p>
          <a:p>
            <a:pPr marL="347472" lvl="1" algn="just">
              <a:buFont typeface="Wingdings" panose="05000000000000000000" pitchFamily="2" charset="2"/>
              <a:buChar char="§"/>
            </a:pPr>
            <a:r>
              <a:rPr lang="en-US" sz="2500" dirty="0" smtClean="0">
                <a:solidFill>
                  <a:srgbClr val="C00000"/>
                </a:solidFill>
                <a:latin typeface="Garamond" panose="02020404030301010803" pitchFamily="18" charset="0"/>
                <a:cs typeface="Times New Roman" panose="02020603050405020304" pitchFamily="18" charset="0"/>
              </a:rPr>
              <a:t>Tiny clusters</a:t>
            </a:r>
            <a:endParaRPr lang="en-US" sz="2500" dirty="0">
              <a:solidFill>
                <a:srgbClr val="C00000"/>
              </a:solidFill>
              <a:latin typeface="Garamond" panose="02020404030301010803" pitchFamily="18" charset="0"/>
              <a:cs typeface="Times New Roman" panose="02020603050405020304" pitchFamily="18" charset="0"/>
            </a:endParaRPr>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32</a:t>
            </a:fld>
            <a:endParaRPr lang="en-US"/>
          </a:p>
        </p:txBody>
      </p:sp>
    </p:spTree>
    <p:extLst>
      <p:ext uri="{BB962C8B-B14F-4D97-AF65-F5344CB8AC3E}">
        <p14:creationId xmlns:p14="http://schemas.microsoft.com/office/powerpoint/2010/main" val="37746398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Approx. Common Preference Tuples</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9436" y="1145894"/>
            <a:ext cx="8363938" cy="1631216"/>
          </a:xfrm>
          <a:prstGeom prst="rect">
            <a:avLst/>
          </a:prstGeom>
        </p:spPr>
        <p:txBody>
          <a:bodyPr wrap="square">
            <a:spAutoFit/>
          </a:bodyPr>
          <a:lstStyle/>
          <a:p>
            <a:pPr lvl="0" algn="just">
              <a:buFont typeface="Wingdings" panose="05000000000000000000" pitchFamily="2" charset="2"/>
              <a:buChar char="§"/>
            </a:pPr>
            <a:r>
              <a:rPr lang="en-US" sz="2500" dirty="0">
                <a:latin typeface="Garamond" panose="02020404030301010803" pitchFamily="18" charset="0"/>
                <a:cs typeface="Times New Roman" panose="02020603050405020304" pitchFamily="18" charset="0"/>
              </a:rPr>
              <a:t>P</a:t>
            </a:r>
            <a:r>
              <a:rPr lang="en-US" sz="2500" dirty="0" smtClean="0">
                <a:latin typeface="Garamond" panose="02020404030301010803" pitchFamily="18" charset="0"/>
                <a:cs typeface="Times New Roman" panose="02020603050405020304" pitchFamily="18" charset="0"/>
              </a:rPr>
              <a:t>references </a:t>
            </a:r>
            <a:r>
              <a:rPr lang="en-US" sz="2500" dirty="0">
                <a:latin typeface="Garamond" panose="02020404030301010803" pitchFamily="18" charset="0"/>
                <a:cs typeface="Times New Roman" panose="02020603050405020304" pitchFamily="18" charset="0"/>
              </a:rPr>
              <a:t>can be diverse</a:t>
            </a:r>
          </a:p>
          <a:p>
            <a:pPr marL="347472" lvl="1" algn="just">
              <a:buFont typeface="Wingdings" panose="05000000000000000000" pitchFamily="2" charset="2"/>
              <a:buChar char="§"/>
            </a:pPr>
            <a:r>
              <a:rPr lang="en-US" sz="2500" dirty="0" smtClean="0">
                <a:solidFill>
                  <a:srgbClr val="C00000"/>
                </a:solidFill>
                <a:latin typeface="Garamond" panose="02020404030301010803" pitchFamily="18" charset="0"/>
                <a:cs typeface="Times New Roman" panose="02020603050405020304" pitchFamily="18" charset="0"/>
              </a:rPr>
              <a:t>Tiny clusters</a:t>
            </a:r>
            <a:endParaRPr lang="en-US" sz="2500" dirty="0">
              <a:solidFill>
                <a:srgbClr val="C00000"/>
              </a:solidFill>
              <a:latin typeface="Garamond" panose="02020404030301010803" pitchFamily="18" charset="0"/>
              <a:cs typeface="Times New Roman" panose="02020603050405020304" pitchFamily="18" charset="0"/>
            </a:endParaRPr>
          </a:p>
          <a:p>
            <a:pPr algn="just">
              <a:buFont typeface="Wingdings" panose="05000000000000000000" pitchFamily="2" charset="2"/>
              <a:buChar char="§"/>
            </a:pPr>
            <a:r>
              <a:rPr lang="en-US" sz="2500" dirty="0" smtClean="0">
                <a:solidFill>
                  <a:srgbClr val="000000"/>
                </a:solidFill>
                <a:latin typeface="Garamond" panose="02020404030301010803" pitchFamily="18" charset="0"/>
                <a:cs typeface="Times New Roman" panose="02020603050405020304" pitchFamily="18" charset="0"/>
              </a:rPr>
              <a:t>Relax </a:t>
            </a:r>
            <a:r>
              <a:rPr lang="en-US" sz="2500" dirty="0">
                <a:solidFill>
                  <a:srgbClr val="000000"/>
                </a:solidFill>
                <a:latin typeface="Garamond" panose="02020404030301010803" pitchFamily="18" charset="0"/>
                <a:cs typeface="Times New Roman" panose="02020603050405020304" pitchFamily="18" charset="0"/>
              </a:rPr>
              <a:t>idea of common preference tuple</a:t>
            </a:r>
          </a:p>
          <a:p>
            <a:pPr marL="685923" lvl="2" indent="-342900" algn="just">
              <a:buFont typeface="Wingdings" panose="05000000000000000000" pitchFamily="2" charset="2"/>
              <a:buChar char="ü"/>
            </a:pPr>
            <a:r>
              <a:rPr lang="en-US" sz="2500" dirty="0" smtClean="0">
                <a:solidFill>
                  <a:srgbClr val="0064B1"/>
                </a:solidFill>
                <a:latin typeface="Garamond" panose="02020404030301010803" pitchFamily="18" charset="0"/>
                <a:cs typeface="Times New Roman" panose="02020603050405020304" pitchFamily="18" charset="0"/>
              </a:rPr>
              <a:t>Preference polling</a:t>
            </a:r>
            <a:endParaRPr lang="en-US" sz="2500" dirty="0">
              <a:solidFill>
                <a:srgbClr val="0064B1"/>
              </a:solidFill>
              <a:latin typeface="Garamond" panose="02020404030301010803" pitchFamily="18" charset="0"/>
              <a:cs typeface="Times New Roman" panose="02020603050405020304" pitchFamily="18" charset="0"/>
            </a:endParaRPr>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33</a:t>
            </a:fld>
            <a:endParaRPr lang="en-US"/>
          </a:p>
        </p:txBody>
      </p:sp>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48878" y="2562316"/>
            <a:ext cx="4495122" cy="2581184"/>
          </a:xfrm>
          <a:prstGeom prst="rect">
            <a:avLst/>
          </a:prstGeom>
        </p:spPr>
      </p:pic>
    </p:spTree>
    <p:extLst>
      <p:ext uri="{BB962C8B-B14F-4D97-AF65-F5344CB8AC3E}">
        <p14:creationId xmlns:p14="http://schemas.microsoft.com/office/powerpoint/2010/main" val="17722094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2863" y="171450"/>
            <a:ext cx="8754564" cy="1329788"/>
          </a:xfrm>
        </p:spPr>
        <p:txBody>
          <a:bodyPr/>
          <a:lstStyle/>
          <a:p>
            <a:r>
              <a:rPr lang="en-US" dirty="0">
                <a:solidFill>
                  <a:srgbClr val="0064B1"/>
                </a:solidFill>
                <a:effectLst>
                  <a:outerShdw blurRad="38100" dist="38100" dir="2700000" algn="tl">
                    <a:srgbClr val="000000">
                      <a:alpha val="43137"/>
                    </a:srgbClr>
                  </a:outerShdw>
                </a:effectLst>
                <a:cs typeface="Times New Roman" panose="02020603050405020304" pitchFamily="18" charset="0"/>
              </a:rPr>
              <a:t>GetApproxCommonPreferenceTuples</a:t>
            </a:r>
            <a:endParaRPr lang="en-US" dirty="0"/>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z="1600" smtClean="0">
                <a:latin typeface="Times New Roman" panose="02020603050405020304" pitchFamily="18" charset="0"/>
                <a:cs typeface="Times New Roman" panose="02020603050405020304" pitchFamily="18" charset="0"/>
              </a:rPr>
              <a:pPr/>
              <a:t>34</a:t>
            </a:fld>
            <a:endParaRPr lang="en-US" sz="1600">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3"/>
          <a:stretch>
            <a:fillRect/>
          </a:stretch>
        </p:blipFill>
        <p:spPr>
          <a:xfrm>
            <a:off x="2447493" y="1183418"/>
            <a:ext cx="1614191" cy="1546531"/>
          </a:xfrm>
          <a:prstGeom prst="rect">
            <a:avLst/>
          </a:prstGeom>
        </p:spPr>
      </p:pic>
      <p:pic>
        <p:nvPicPr>
          <p:cNvPr id="4" name="Picture 3"/>
          <p:cNvPicPr>
            <a:picLocks noChangeAspect="1"/>
          </p:cNvPicPr>
          <p:nvPr/>
        </p:nvPicPr>
        <p:blipFill>
          <a:blip r:embed="rId4"/>
          <a:stretch>
            <a:fillRect/>
          </a:stretch>
        </p:blipFill>
        <p:spPr>
          <a:xfrm>
            <a:off x="429431" y="1156136"/>
            <a:ext cx="1795337" cy="1523894"/>
          </a:xfrm>
          <a:prstGeom prst="rect">
            <a:avLst/>
          </a:prstGeom>
        </p:spPr>
      </p:pic>
      <p:pic>
        <p:nvPicPr>
          <p:cNvPr id="5" name="Picture 4"/>
          <p:cNvPicPr>
            <a:picLocks noChangeAspect="1"/>
          </p:cNvPicPr>
          <p:nvPr/>
        </p:nvPicPr>
        <p:blipFill>
          <a:blip r:embed="rId5"/>
          <a:stretch>
            <a:fillRect/>
          </a:stretch>
        </p:blipFill>
        <p:spPr>
          <a:xfrm>
            <a:off x="4007880" y="1375029"/>
            <a:ext cx="2375199" cy="1431210"/>
          </a:xfrm>
          <a:prstGeom prst="rect">
            <a:avLst/>
          </a:prstGeom>
        </p:spPr>
      </p:pic>
      <p:pic>
        <p:nvPicPr>
          <p:cNvPr id="11" name="Picture 10"/>
          <p:cNvPicPr>
            <a:picLocks noChangeAspect="1"/>
          </p:cNvPicPr>
          <p:nvPr/>
        </p:nvPicPr>
        <p:blipFill>
          <a:blip r:embed="rId6"/>
          <a:stretch>
            <a:fillRect/>
          </a:stretch>
        </p:blipFill>
        <p:spPr>
          <a:xfrm>
            <a:off x="6407851" y="1288245"/>
            <a:ext cx="2299018" cy="1759294"/>
          </a:xfrm>
          <a:prstGeom prst="rect">
            <a:avLst/>
          </a:prstGeom>
        </p:spPr>
      </p:pic>
      <p:pic>
        <p:nvPicPr>
          <p:cNvPr id="12" name="Picture 11"/>
          <p:cNvPicPr>
            <a:picLocks noChangeAspect="1"/>
          </p:cNvPicPr>
          <p:nvPr/>
        </p:nvPicPr>
        <p:blipFill>
          <a:blip r:embed="rId7"/>
          <a:stretch>
            <a:fillRect/>
          </a:stretch>
        </p:blipFill>
        <p:spPr>
          <a:xfrm>
            <a:off x="3357292" y="3739821"/>
            <a:ext cx="2385706" cy="1437541"/>
          </a:xfrm>
          <a:prstGeom prst="rect">
            <a:avLst/>
          </a:prstGeom>
        </p:spPr>
      </p:pic>
      <p:sp>
        <p:nvSpPr>
          <p:cNvPr id="14" name="Right Arrow 13"/>
          <p:cNvSpPr/>
          <p:nvPr/>
        </p:nvSpPr>
        <p:spPr bwMode="auto">
          <a:xfrm rot="5400000">
            <a:off x="4184672" y="3004697"/>
            <a:ext cx="730946" cy="484632"/>
          </a:xfrm>
          <a:prstGeom prst="rightArrow">
            <a:avLst/>
          </a:prstGeom>
          <a:noFill/>
          <a:ln w="381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solidFill>
                <a:srgbClr val="FF8A00"/>
              </a:solidFill>
              <a:ea typeface="Segoe UI" pitchFamily="34" charset="0"/>
              <a:cs typeface="Segoe UI" pitchFamily="34" charset="0"/>
            </a:endParaRPr>
          </a:p>
        </p:txBody>
      </p:sp>
      <p:sp>
        <p:nvSpPr>
          <p:cNvPr id="15" name="Rectangle 14"/>
          <p:cNvSpPr/>
          <p:nvPr/>
        </p:nvSpPr>
        <p:spPr bwMode="auto">
          <a:xfrm>
            <a:off x="448735" y="1052998"/>
            <a:ext cx="8478691" cy="1753241"/>
          </a:xfrm>
          <a:prstGeom prst="rect">
            <a:avLst/>
          </a:prstGeom>
          <a:solidFill>
            <a:schemeClr val="accent6">
              <a:alpha val="0"/>
            </a:schemeClr>
          </a:solidFill>
          <a:ln w="381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3280874" y="3687787"/>
            <a:ext cx="2538541" cy="1323499"/>
          </a:xfrm>
          <a:prstGeom prst="rect">
            <a:avLst/>
          </a:prstGeom>
          <a:solidFill>
            <a:schemeClr val="accent6">
              <a:alpha val="0"/>
            </a:schemeClr>
          </a:solidFill>
          <a:ln w="381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9528040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489558"/>
          </a:xfrm>
        </p:spPr>
        <p:txBody>
          <a:bodyPr/>
          <a:lstStyle/>
          <a:p>
            <a:r>
              <a:rPr lang="en-US" sz="3500" dirty="0" smtClean="0"/>
              <a:t>Properties of Approx. Common Preference Tuples</a:t>
            </a:r>
            <a:endParaRPr lang="en-US" sz="3500"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35</a:t>
            </a:fld>
            <a:endParaRPr lang="en-US"/>
          </a:p>
        </p:txBody>
      </p:sp>
      <mc:AlternateContent xmlns:mc="http://schemas.openxmlformats.org/markup-compatibility/2006" xmlns:a14="http://schemas.microsoft.com/office/drawing/2010/main">
        <mc:Choice Requires="a14">
          <p:sp>
            <p:nvSpPr>
              <p:cNvPr id="11" name="Oval 10"/>
              <p:cNvSpPr/>
              <p:nvPr/>
            </p:nvSpPr>
            <p:spPr>
              <a:xfrm>
                <a:off x="6666843" y="2989244"/>
                <a:ext cx="1368579" cy="1365302"/>
              </a:xfrm>
              <a:prstGeom prst="ellipse">
                <a:avLst/>
              </a:prstGeom>
              <a:noFill/>
              <a:ln>
                <a:solidFill>
                  <a:srgbClr val="0064B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1" algn="just"/>
                <a:endParaRPr lang="en-US" i="1" dirty="0" smtClean="0">
                  <a:solidFill>
                    <a:srgbClr val="0064B1"/>
                  </a:solidFill>
                  <a:latin typeface="Cambria Math" panose="02040503050406030204" pitchFamily="18" charset="0"/>
                  <a:cs typeface="Times New Roman" pitchFamily="18" charset="0"/>
                </a:endParaRPr>
              </a:p>
              <a:p>
                <a:pPr lvl="1" algn="just"/>
                <a:endParaRPr lang="en-US" i="1" dirty="0" smtClean="0">
                  <a:solidFill>
                    <a:srgbClr val="0064B1"/>
                  </a:solidFill>
                  <a:latin typeface="Cambria Math" panose="02040503050406030204" pitchFamily="18" charset="0"/>
                  <a:cs typeface="Times New Roman" pitchFamily="18" charset="0"/>
                </a:endParaRPr>
              </a:p>
              <a:p>
                <a:pPr lvl="1" algn="just"/>
                <a:endParaRPr lang="en-US" i="1" dirty="0">
                  <a:solidFill>
                    <a:srgbClr val="0064B1"/>
                  </a:solidFill>
                  <a:latin typeface="Cambria Math" panose="02040503050406030204" pitchFamily="18" charset="0"/>
                  <a:cs typeface="Times New Roman" pitchFamily="18" charset="0"/>
                </a:endParaRPr>
              </a:p>
              <a:p>
                <a:pPr lvl="1" algn="just"/>
                <a:endParaRPr lang="en-US" i="1" dirty="0" smtClean="0">
                  <a:solidFill>
                    <a:srgbClr val="0064B1"/>
                  </a:solidFill>
                  <a:latin typeface="Cambria Math" panose="02040503050406030204" pitchFamily="18" charset="0"/>
                  <a:cs typeface="Times New Roman" pitchFamily="18" charset="0"/>
                </a:endParaRPr>
              </a:p>
              <a:p>
                <a:pPr lvl="1" algn="just"/>
                <a:endParaRPr lang="en-US" i="1" dirty="0">
                  <a:solidFill>
                    <a:srgbClr val="0064B1"/>
                  </a:solidFill>
                  <a:latin typeface="Cambria Math" panose="02040503050406030204" pitchFamily="18" charset="0"/>
                  <a:cs typeface="Times New Roman" pitchFamily="18" charset="0"/>
                </a:endParaRPr>
              </a:p>
              <a:p>
                <a:pPr lvl="1" algn="just"/>
                <a:endParaRPr lang="en-US" i="1" dirty="0" smtClean="0">
                  <a:solidFill>
                    <a:srgbClr val="0064B1"/>
                  </a:solidFill>
                  <a:latin typeface="Cambria Math" panose="02040503050406030204" pitchFamily="18" charset="0"/>
                  <a:cs typeface="Times New Roman" pitchFamily="18" charset="0"/>
                </a:endParaRPr>
              </a:p>
              <a:p>
                <a:pPr lvl="1" algn="just"/>
                <a:endParaRPr lang="en-US" i="1" dirty="0">
                  <a:solidFill>
                    <a:srgbClr val="0064B1"/>
                  </a:solidFill>
                  <a:latin typeface="Cambria Math" panose="02040503050406030204" pitchFamily="18" charset="0"/>
                  <a:cs typeface="Times New Roman" pitchFamily="18" charset="0"/>
                </a:endParaRPr>
              </a:p>
              <a:p>
                <a:pPr lvl="1" algn="just"/>
                <a:endParaRPr lang="en-US" i="1" dirty="0" smtClean="0">
                  <a:solidFill>
                    <a:srgbClr val="0064B1"/>
                  </a:solidFill>
                  <a:latin typeface="Cambria Math" panose="02040503050406030204" pitchFamily="18" charset="0"/>
                  <a:cs typeface="Times New Roman" pitchFamily="18" charset="0"/>
                </a:endParaRPr>
              </a:p>
              <a:p>
                <a:pPr lvl="1" algn="just"/>
                <a:endParaRPr lang="en-US" i="1" dirty="0">
                  <a:solidFill>
                    <a:srgbClr val="0064B1"/>
                  </a:solidFill>
                  <a:latin typeface="Cambria Math" panose="02040503050406030204" pitchFamily="18" charset="0"/>
                  <a:cs typeface="Times New Roman" pitchFamily="18" charset="0"/>
                </a:endParaRPr>
              </a:p>
              <a:p>
                <a:pPr lvl="1" algn="just"/>
                <a:r>
                  <a:rPr lang="en-US" i="1" dirty="0">
                    <a:solidFill>
                      <a:srgbClr val="0064B1"/>
                    </a:solidFill>
                    <a:latin typeface="Cambria Math" panose="02040503050406030204" pitchFamily="18" charset="0"/>
                    <a:cs typeface="Times New Roman" pitchFamily="18" charset="0"/>
                  </a:rPr>
                  <a:t> </a:t>
                </a:r>
                <a:r>
                  <a:rPr lang="en-US" i="1" dirty="0" smtClean="0">
                    <a:solidFill>
                      <a:srgbClr val="0064B1"/>
                    </a:solidFill>
                    <a:latin typeface="Cambria Math" panose="02040503050406030204" pitchFamily="18" charset="0"/>
                    <a:cs typeface="Times New Roman" pitchFamily="18" charset="0"/>
                  </a:rPr>
                  <a:t>         </a:t>
                </a:r>
                <a14:m>
                  <m:oMath xmlns:m="http://schemas.openxmlformats.org/officeDocument/2006/math">
                    <m:r>
                      <m:rPr>
                        <m:nor/>
                      </m:rPr>
                      <a:rPr lang="en-US" i="1" dirty="0" smtClean="0">
                        <a:solidFill>
                          <a:srgbClr val="0064B1"/>
                        </a:solidFill>
                        <a:latin typeface="Cambria Math" panose="02040503050406030204" pitchFamily="18" charset="0"/>
                        <a:cs typeface="Times New Roman" pitchFamily="18" charset="0"/>
                      </a:rPr>
                      <m:t>P</m:t>
                    </m:r>
                    <m:r>
                      <a:rPr lang="en-US" i="1" baseline="-25000" dirty="0">
                        <a:solidFill>
                          <a:srgbClr val="0064B1"/>
                        </a:solidFill>
                        <a:latin typeface="Cambria Math" panose="02040503050406030204" pitchFamily="18" charset="0"/>
                        <a:ea typeface="Cambria Math" panose="02040503050406030204" pitchFamily="18" charset="0"/>
                        <a:cs typeface="Times New Roman" pitchFamily="18" charset="0"/>
                      </a:rPr>
                      <m:t>𝑈</m:t>
                    </m:r>
                  </m:oMath>
                </a14:m>
                <a:endParaRPr lang="en-US" baseline="-25000" dirty="0">
                  <a:solidFill>
                    <a:srgbClr val="0064B1"/>
                  </a:solidFill>
                  <a:latin typeface="Garamond" panose="02020404030301010803" pitchFamily="18" charset="0"/>
                  <a:ea typeface="Cambria Math" panose="02040503050406030204" pitchFamily="18" charset="0"/>
                  <a:cs typeface="Times New Roman" pitchFamily="18" charset="0"/>
                </a:endParaRPr>
              </a:p>
              <a:p>
                <a:pPr algn="r"/>
                <a:endParaRPr lang="en-US" baseline="-25000" dirty="0">
                  <a:solidFill>
                    <a:srgbClr val="0064B1"/>
                  </a:solidFill>
                  <a:latin typeface="Times New Roman" pitchFamily="18" charset="0"/>
                  <a:cs typeface="Times New Roman" pitchFamily="18" charset="0"/>
                </a:endParaRPr>
              </a:p>
              <a:p>
                <a:pPr algn="r"/>
                <a:endParaRPr lang="en-US" baseline="-25000" dirty="0" smtClean="0">
                  <a:solidFill>
                    <a:srgbClr val="0064B1"/>
                  </a:solidFill>
                  <a:latin typeface="Times New Roman" pitchFamily="18" charset="0"/>
                  <a:cs typeface="Times New Roman" pitchFamily="18" charset="0"/>
                </a:endParaRPr>
              </a:p>
              <a:p>
                <a:pPr algn="r"/>
                <a:endParaRPr lang="en-US" baseline="-25000" dirty="0">
                  <a:solidFill>
                    <a:srgbClr val="0064B1"/>
                  </a:solidFill>
                  <a:latin typeface="Times New Roman" pitchFamily="18" charset="0"/>
                  <a:cs typeface="Times New Roman" pitchFamily="18" charset="0"/>
                </a:endParaRPr>
              </a:p>
              <a:p>
                <a:pPr algn="r"/>
                <a:endParaRPr lang="en-US" baseline="-25000" dirty="0" smtClean="0">
                  <a:solidFill>
                    <a:srgbClr val="0064B1"/>
                  </a:solidFill>
                  <a:latin typeface="Times New Roman" pitchFamily="18" charset="0"/>
                  <a:cs typeface="Times New Roman" pitchFamily="18" charset="0"/>
                </a:endParaRPr>
              </a:p>
              <a:p>
                <a:pPr algn="r"/>
                <a:r>
                  <a:rPr lang="en-US" baseline="-25000" dirty="0" smtClean="0">
                    <a:solidFill>
                      <a:srgbClr val="0064B1"/>
                    </a:solidFill>
                    <a:latin typeface="Times New Roman" pitchFamily="18" charset="0"/>
                    <a:cs typeface="Times New Roman" pitchFamily="18" charset="0"/>
                  </a:rPr>
                  <a:t> </a:t>
                </a:r>
              </a:p>
              <a:p>
                <a:pPr algn="r"/>
                <a:endParaRPr lang="en-US" baseline="-25000" dirty="0">
                  <a:solidFill>
                    <a:srgbClr val="0064B1"/>
                  </a:solidFill>
                  <a:latin typeface="Times New Roman" pitchFamily="18" charset="0"/>
                  <a:cs typeface="Times New Roman" pitchFamily="18" charset="0"/>
                </a:endParaRPr>
              </a:p>
              <a:p>
                <a:pPr algn="r"/>
                <a:endParaRPr lang="en-US" baseline="-25000" dirty="0" smtClean="0">
                  <a:solidFill>
                    <a:srgbClr val="0064B1"/>
                  </a:solidFill>
                  <a:latin typeface="Times New Roman" pitchFamily="18" charset="0"/>
                  <a:cs typeface="Times New Roman" pitchFamily="18" charset="0"/>
                </a:endParaRPr>
              </a:p>
              <a:p>
                <a:pPr algn="r"/>
                <a:endParaRPr lang="en-US" baseline="-25000" dirty="0">
                  <a:solidFill>
                    <a:srgbClr val="0064B1"/>
                  </a:solidFill>
                  <a:latin typeface="Times New Roman" pitchFamily="18" charset="0"/>
                  <a:cs typeface="Times New Roman" pitchFamily="18" charset="0"/>
                </a:endParaRPr>
              </a:p>
            </p:txBody>
          </p:sp>
        </mc:Choice>
        <mc:Fallback xmlns="">
          <p:sp>
            <p:nvSpPr>
              <p:cNvPr id="11" name="Oval 10"/>
              <p:cNvSpPr>
                <a:spLocks noRot="1" noChangeAspect="1" noMove="1" noResize="1" noEditPoints="1" noAdjustHandles="1" noChangeArrowheads="1" noChangeShapeType="1" noTextEdit="1"/>
              </p:cNvSpPr>
              <p:nvPr/>
            </p:nvSpPr>
            <p:spPr>
              <a:xfrm>
                <a:off x="6666843" y="2989244"/>
                <a:ext cx="1368579" cy="1365302"/>
              </a:xfrm>
              <a:prstGeom prst="ellipse">
                <a:avLst/>
              </a:prstGeom>
              <a:blipFill>
                <a:blip r:embed="rId6"/>
                <a:stretch>
                  <a:fillRect/>
                </a:stretch>
              </a:blipFill>
              <a:ln>
                <a:solidFill>
                  <a:srgbClr val="0064B1"/>
                </a:solidFill>
                <a:prstDash val="solid"/>
              </a:ln>
            </p:spPr>
            <p:txBody>
              <a:bodyPr/>
              <a:lstStyle/>
              <a:p>
                <a:r>
                  <a:rPr lang="en-US">
                    <a:noFill/>
                  </a:rPr>
                  <a:t> </a:t>
                </a:r>
              </a:p>
            </p:txBody>
          </p:sp>
        </mc:Fallback>
      </mc:AlternateContent>
      <p:sp>
        <p:nvSpPr>
          <p:cNvPr id="12" name="Rectangle 11"/>
          <p:cNvSpPr/>
          <p:nvPr/>
        </p:nvSpPr>
        <p:spPr>
          <a:xfrm>
            <a:off x="5942943" y="2857730"/>
            <a:ext cx="2452037" cy="1763515"/>
          </a:xfrm>
          <a:prstGeom prst="rect">
            <a:avLst/>
          </a:prstGeom>
          <a:noFill/>
          <a:ln>
            <a:solidFill>
              <a:srgbClr val="0064B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i="1" dirty="0" smtClean="0">
                <a:solidFill>
                  <a:srgbClr val="0064B1"/>
                </a:solidFill>
                <a:latin typeface="Monotype Corsiva" panose="03010101010201010101" pitchFamily="66" charset="0"/>
                <a:cs typeface="Times New Roman" panose="02020603050405020304" pitchFamily="18" charset="0"/>
              </a:rPr>
              <a:t>O</a:t>
            </a:r>
          </a:p>
          <a:p>
            <a:pPr algn="r"/>
            <a:endParaRPr lang="en-US" dirty="0" smtClean="0">
              <a:solidFill>
                <a:srgbClr val="0064B1"/>
              </a:solidFill>
              <a:latin typeface="Times New Roman" panose="02020603050405020304" pitchFamily="18" charset="0"/>
              <a:cs typeface="Times New Roman" panose="02020603050405020304" pitchFamily="18" charset="0"/>
            </a:endParaRPr>
          </a:p>
          <a:p>
            <a:pPr algn="r"/>
            <a:endParaRPr lang="en-US" dirty="0">
              <a:solidFill>
                <a:srgbClr val="0064B1"/>
              </a:solidFill>
              <a:latin typeface="Times New Roman" panose="02020603050405020304" pitchFamily="18" charset="0"/>
              <a:cs typeface="Times New Roman" panose="02020603050405020304" pitchFamily="18" charset="0"/>
            </a:endParaRPr>
          </a:p>
          <a:p>
            <a:pPr algn="r"/>
            <a:endParaRPr lang="en-US" dirty="0" smtClean="0">
              <a:solidFill>
                <a:srgbClr val="0064B1"/>
              </a:solidFill>
              <a:latin typeface="Times New Roman" panose="02020603050405020304" pitchFamily="18" charset="0"/>
              <a:cs typeface="Times New Roman" panose="02020603050405020304" pitchFamily="18" charset="0"/>
            </a:endParaRPr>
          </a:p>
          <a:p>
            <a:pPr algn="r"/>
            <a:endParaRPr lang="en-US" dirty="0">
              <a:solidFill>
                <a:srgbClr val="0064B1"/>
              </a:solidFill>
              <a:latin typeface="Times New Roman" panose="02020603050405020304" pitchFamily="18" charset="0"/>
              <a:cs typeface="Times New Roman" panose="02020603050405020304" pitchFamily="18" charset="0"/>
            </a:endParaRPr>
          </a:p>
          <a:p>
            <a:pPr algn="r"/>
            <a:endParaRPr lang="en-US" dirty="0" smtClean="0">
              <a:solidFill>
                <a:srgbClr val="0064B1"/>
              </a:solidFill>
              <a:latin typeface="Times New Roman" panose="02020603050405020304" pitchFamily="18" charset="0"/>
              <a:cs typeface="Times New Roman" panose="02020603050405020304" pitchFamily="18" charset="0"/>
            </a:endParaRPr>
          </a:p>
          <a:p>
            <a:pPr algn="r"/>
            <a:endParaRPr lang="en-US" dirty="0">
              <a:solidFill>
                <a:srgbClr val="0064B1"/>
              </a:solidFill>
              <a:latin typeface="Times New Roman" panose="02020603050405020304" pitchFamily="18" charset="0"/>
              <a:cs typeface="Times New Roman" panose="02020603050405020304" pitchFamily="18" charset="0"/>
            </a:endParaRPr>
          </a:p>
          <a:p>
            <a:pPr algn="r"/>
            <a:endParaRPr lang="en-US" dirty="0" smtClean="0">
              <a:solidFill>
                <a:srgbClr val="0064B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Oval 14"/>
              <p:cNvSpPr/>
              <p:nvPr/>
            </p:nvSpPr>
            <p:spPr>
              <a:xfrm>
                <a:off x="7067350" y="3545692"/>
                <a:ext cx="594360" cy="594360"/>
              </a:xfrm>
              <a:prstGeom prst="ellipse">
                <a:avLst/>
              </a:prstGeom>
              <a:solidFill>
                <a:srgbClr val="0064B1"/>
              </a:solidFill>
              <a:ln>
                <a:solidFill>
                  <a:srgbClr val="0064B1"/>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just"/>
                <a:endParaRPr lang="en-US" i="1" dirty="0" smtClean="0">
                  <a:solidFill>
                    <a:schemeClr val="bg1"/>
                  </a:solidFill>
                  <a:latin typeface="Cambria Math" panose="02040503050406030204" pitchFamily="18" charset="0"/>
                  <a:cs typeface="Times New Roman" pitchFamily="18" charset="0"/>
                </a:endParaRPr>
              </a:p>
              <a:p>
                <a:pPr algn="just"/>
                <a:endParaRPr lang="en-US" i="1" dirty="0" smtClean="0">
                  <a:solidFill>
                    <a:schemeClr val="bg1"/>
                  </a:solidFill>
                  <a:latin typeface="Cambria Math" panose="02040503050406030204" pitchFamily="18" charset="0"/>
                  <a:cs typeface="Times New Roman" pitchFamily="18" charset="0"/>
                </a:endParaRPr>
              </a:p>
              <a:p>
                <a:pPr algn="just"/>
                <a:endParaRPr lang="en-US" i="1" dirty="0" smtClean="0">
                  <a:solidFill>
                    <a:schemeClr val="bg1"/>
                  </a:solidFill>
                  <a:latin typeface="Cambria Math" panose="02040503050406030204" pitchFamily="18" charset="0"/>
                  <a:cs typeface="Times New Roman" pitchFamily="18" charset="0"/>
                </a:endParaRPr>
              </a:p>
              <a:p>
                <a:pPr algn="just"/>
                <a:endParaRPr lang="en-US" i="1" dirty="0" smtClean="0">
                  <a:solidFill>
                    <a:schemeClr val="bg1"/>
                  </a:solidFill>
                  <a:latin typeface="Cambria Math" panose="02040503050406030204" pitchFamily="18" charset="0"/>
                  <a:cs typeface="Times New Roman" pitchFamily="18" charset="0"/>
                </a:endParaRPr>
              </a:p>
              <a:p>
                <a:pPr algn="just"/>
                <a14:m>
                  <m:oMathPara xmlns:m="http://schemas.openxmlformats.org/officeDocument/2006/math">
                    <m:oMathParaPr>
                      <m:jc m:val="centerGroup"/>
                    </m:oMathParaPr>
                    <m:oMath xmlns:m="http://schemas.openxmlformats.org/officeDocument/2006/math">
                      <m:r>
                        <m:rPr>
                          <m:nor/>
                        </m:rPr>
                        <a:rPr lang="en-US" i="1" dirty="0" smtClean="0">
                          <a:solidFill>
                            <a:schemeClr val="bg1"/>
                          </a:solidFill>
                          <a:latin typeface="Cambria Math" panose="02040503050406030204" pitchFamily="18" charset="0"/>
                          <a:cs typeface="Times New Roman" pitchFamily="18" charset="0"/>
                        </a:rPr>
                        <m:t>P</m:t>
                      </m:r>
                      <m:r>
                        <a:rPr lang="en-US" b="0" i="1" baseline="-25000" dirty="0" smtClean="0">
                          <a:solidFill>
                            <a:schemeClr val="bg1"/>
                          </a:solidFill>
                          <a:latin typeface="Cambria Math" panose="02040503050406030204" pitchFamily="18" charset="0"/>
                          <a:ea typeface="Cambria Math" panose="02040503050406030204" pitchFamily="18" charset="0"/>
                          <a:cs typeface="Times New Roman" pitchFamily="18" charset="0"/>
                        </a:rPr>
                        <m:t>𝑐</m:t>
                      </m:r>
                    </m:oMath>
                  </m:oMathPara>
                </a14:m>
                <a:endParaRPr lang="en-US" b="0" baseline="-25000" dirty="0" smtClean="0">
                  <a:solidFill>
                    <a:schemeClr val="bg1"/>
                  </a:solidFill>
                  <a:latin typeface="Garamond" panose="02020404030301010803" pitchFamily="18" charset="0"/>
                  <a:ea typeface="Cambria Math" panose="02040503050406030204" pitchFamily="18" charset="0"/>
                  <a:cs typeface="Times New Roman" pitchFamily="18" charset="0"/>
                </a:endParaRPr>
              </a:p>
              <a:p>
                <a:pPr algn="just"/>
                <a:endParaRPr lang="en-US" b="0" baseline="-25000" dirty="0" smtClean="0">
                  <a:solidFill>
                    <a:schemeClr val="bg1"/>
                  </a:solidFill>
                  <a:latin typeface="Garamond" panose="02020404030301010803" pitchFamily="18" charset="0"/>
                  <a:ea typeface="Cambria Math" panose="02040503050406030204" pitchFamily="18" charset="0"/>
                  <a:cs typeface="Times New Roman" pitchFamily="18" charset="0"/>
                </a:endParaRPr>
              </a:p>
              <a:p>
                <a:pPr algn="just"/>
                <a:endParaRPr lang="en-US" baseline="-25000" dirty="0" smtClean="0">
                  <a:solidFill>
                    <a:schemeClr val="bg1"/>
                  </a:solidFill>
                  <a:latin typeface="Garamond" panose="02020404030301010803" pitchFamily="18" charset="0"/>
                  <a:ea typeface="Cambria Math" panose="02040503050406030204" pitchFamily="18" charset="0"/>
                  <a:cs typeface="Times New Roman" pitchFamily="18" charset="0"/>
                </a:endParaRPr>
              </a:p>
              <a:p>
                <a:pPr algn="just"/>
                <a:endParaRPr lang="en-US" baseline="-25000" dirty="0">
                  <a:solidFill>
                    <a:schemeClr val="bg1"/>
                  </a:solidFill>
                  <a:latin typeface="Garamond" panose="02020404030301010803" pitchFamily="18" charset="0"/>
                  <a:ea typeface="Cambria Math" panose="02040503050406030204" pitchFamily="18" charset="0"/>
                  <a:cs typeface="Times New Roman" pitchFamily="18" charset="0"/>
                </a:endParaRPr>
              </a:p>
            </p:txBody>
          </p:sp>
        </mc:Choice>
        <mc:Fallback xmlns="">
          <p:sp>
            <p:nvSpPr>
              <p:cNvPr id="15" name="Oval 14"/>
              <p:cNvSpPr>
                <a:spLocks noRot="1" noChangeAspect="1" noMove="1" noResize="1" noEditPoints="1" noAdjustHandles="1" noChangeArrowheads="1" noChangeShapeType="1" noTextEdit="1"/>
              </p:cNvSpPr>
              <p:nvPr/>
            </p:nvSpPr>
            <p:spPr>
              <a:xfrm>
                <a:off x="7067350" y="3545692"/>
                <a:ext cx="594360" cy="594360"/>
              </a:xfrm>
              <a:prstGeom prst="ellipse">
                <a:avLst/>
              </a:prstGeom>
              <a:blipFill>
                <a:blip r:embed="rId7"/>
                <a:stretch>
                  <a:fillRect b="-5941"/>
                </a:stretch>
              </a:blipFill>
              <a:ln>
                <a:solidFill>
                  <a:srgbClr val="0064B1"/>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p:cNvSpPr/>
              <p:nvPr/>
            </p:nvSpPr>
            <p:spPr>
              <a:xfrm>
                <a:off x="6740777" y="3143211"/>
                <a:ext cx="1207986" cy="804963"/>
              </a:xfrm>
              <a:prstGeom prst="ellipse">
                <a:avLst/>
              </a:prstGeom>
              <a:no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r"/>
                <a:endParaRPr lang="en-US" i="1" dirty="0" smtClean="0">
                  <a:solidFill>
                    <a:srgbClr val="C00000"/>
                  </a:solidFill>
                  <a:latin typeface="Cambria Math" panose="02040503050406030204" pitchFamily="18" charset="0"/>
                  <a:cs typeface="Times New Roman" pitchFamily="18" charset="0"/>
                </a:endParaRPr>
              </a:p>
              <a:p>
                <a:pPr algn="r"/>
                <a:endParaRPr lang="en-US" i="1" dirty="0" smtClean="0">
                  <a:solidFill>
                    <a:srgbClr val="C00000"/>
                  </a:solidFill>
                  <a:latin typeface="Cambria Math" panose="02040503050406030204" pitchFamily="18" charset="0"/>
                  <a:cs typeface="Times New Roman" pitchFamily="18" charset="0"/>
                </a:endParaRPr>
              </a:p>
              <a:p>
                <a:pPr algn="r"/>
                <a:r>
                  <a:rPr lang="en-US" i="1" dirty="0">
                    <a:solidFill>
                      <a:srgbClr val="C00000"/>
                    </a:solidFill>
                    <a:latin typeface="Cambria Math" panose="02040503050406030204" pitchFamily="18" charset="0"/>
                    <a:cs typeface="Times New Roman" pitchFamily="18" charset="0"/>
                  </a:rPr>
                  <a:t> </a:t>
                </a:r>
                <a:r>
                  <a:rPr lang="en-US" i="1" dirty="0" smtClean="0">
                    <a:solidFill>
                      <a:srgbClr val="C00000"/>
                    </a:solidFill>
                    <a:latin typeface="Cambria Math" panose="02040503050406030204" pitchFamily="18" charset="0"/>
                    <a:cs typeface="Times New Roman" pitchFamily="18" charset="0"/>
                  </a:rPr>
                  <a:t>        </a:t>
                </a:r>
              </a:p>
              <a:p>
                <a:pPr algn="r"/>
                <a14:m>
                  <m:oMathPara xmlns:m="http://schemas.openxmlformats.org/officeDocument/2006/math">
                    <m:oMathParaPr>
                      <m:jc m:val="left"/>
                    </m:oMathParaPr>
                    <m:oMath xmlns:m="http://schemas.openxmlformats.org/officeDocument/2006/math">
                      <m:acc>
                        <m:accPr>
                          <m:chr m:val="̂"/>
                          <m:ctrlPr>
                            <a:rPr lang="en-US" i="1" dirty="0" smtClean="0">
                              <a:solidFill>
                                <a:srgbClr val="C00000"/>
                              </a:solidFill>
                              <a:latin typeface="Cambria Math" panose="02040503050406030204" pitchFamily="18" charset="0"/>
                              <a:cs typeface="Times New Roman" pitchFamily="18" charset="0"/>
                            </a:rPr>
                          </m:ctrlPr>
                        </m:accPr>
                        <m:e>
                          <m:r>
                            <a:rPr lang="en-US" i="1" dirty="0" smtClean="0">
                              <a:solidFill>
                                <a:srgbClr val="C00000"/>
                              </a:solidFill>
                              <a:latin typeface="Cambria Math" panose="02040503050406030204" pitchFamily="18" charset="0"/>
                              <a:cs typeface="Times New Roman" pitchFamily="18" charset="0"/>
                            </a:rPr>
                            <m:t>𝑃</m:t>
                          </m:r>
                          <m:r>
                            <a:rPr lang="en-US" i="1" baseline="-25000" dirty="0">
                              <a:solidFill>
                                <a:srgbClr val="C00000"/>
                              </a:solidFill>
                              <a:latin typeface="Cambria Math" panose="02040503050406030204" pitchFamily="18" charset="0"/>
                              <a:cs typeface="Times New Roman" pitchFamily="18" charset="0"/>
                            </a:rPr>
                            <m:t>𝑈</m:t>
                          </m:r>
                        </m:e>
                      </m:acc>
                    </m:oMath>
                  </m:oMathPara>
                </a14:m>
                <a:endParaRPr lang="en-US" baseline="-25000" dirty="0" smtClean="0">
                  <a:solidFill>
                    <a:srgbClr val="C00000"/>
                  </a:solidFill>
                  <a:latin typeface="Times New Roman" pitchFamily="18" charset="0"/>
                  <a:cs typeface="Times New Roman" pitchFamily="18" charset="0"/>
                </a:endParaRPr>
              </a:p>
              <a:p>
                <a:pPr algn="r"/>
                <a:endParaRPr lang="en-US" baseline="-25000" dirty="0" smtClean="0">
                  <a:solidFill>
                    <a:srgbClr val="C00000"/>
                  </a:solidFill>
                  <a:latin typeface="Times New Roman" pitchFamily="18" charset="0"/>
                  <a:cs typeface="Times New Roman" pitchFamily="18" charset="0"/>
                </a:endParaRPr>
              </a:p>
              <a:p>
                <a:pPr algn="r"/>
                <a:endParaRPr lang="en-US" sz="1200" baseline="-25000" dirty="0" smtClean="0">
                  <a:solidFill>
                    <a:srgbClr val="C00000"/>
                  </a:solidFill>
                  <a:latin typeface="Times New Roman" pitchFamily="18" charset="0"/>
                  <a:cs typeface="Times New Roman" pitchFamily="18" charset="0"/>
                </a:endParaRPr>
              </a:p>
              <a:p>
                <a:pPr algn="r"/>
                <a:endParaRPr lang="en-US" sz="1200" baseline="-25000" dirty="0" smtClean="0">
                  <a:solidFill>
                    <a:srgbClr val="C00000"/>
                  </a:solidFill>
                  <a:latin typeface="Times New Roman" pitchFamily="18" charset="0"/>
                  <a:cs typeface="Times New Roman" pitchFamily="18" charset="0"/>
                </a:endParaRPr>
              </a:p>
              <a:p>
                <a:pPr algn="r"/>
                <a:endParaRPr lang="en-US" sz="1200" baseline="-25000" dirty="0" smtClean="0">
                  <a:solidFill>
                    <a:srgbClr val="C00000"/>
                  </a:solidFill>
                  <a:latin typeface="Times New Roman" pitchFamily="18" charset="0"/>
                  <a:cs typeface="Times New Roman" pitchFamily="18" charset="0"/>
                </a:endParaRPr>
              </a:p>
              <a:p>
                <a:pPr algn="r"/>
                <a:endParaRPr lang="en-US" sz="1200" baseline="-25000" dirty="0" smtClean="0">
                  <a:solidFill>
                    <a:srgbClr val="C00000"/>
                  </a:solidFill>
                  <a:latin typeface="Times New Roman" pitchFamily="18" charset="0"/>
                  <a:cs typeface="Times New Roman" pitchFamily="18" charset="0"/>
                </a:endParaRPr>
              </a:p>
              <a:p>
                <a:pPr algn="r"/>
                <a:endParaRPr lang="en-US" sz="1200" baseline="-25000" dirty="0">
                  <a:solidFill>
                    <a:srgbClr val="C00000"/>
                  </a:solidFill>
                  <a:latin typeface="Times New Roman" pitchFamily="18" charset="0"/>
                  <a:cs typeface="Times New Roman" pitchFamily="18" charset="0"/>
                </a:endParaRPr>
              </a:p>
              <a:p>
                <a:pPr algn="r"/>
                <a:endParaRPr lang="en-US" sz="1200" baseline="-25000" dirty="0" smtClean="0">
                  <a:solidFill>
                    <a:srgbClr val="C00000"/>
                  </a:solidFill>
                  <a:latin typeface="Times New Roman" pitchFamily="18" charset="0"/>
                  <a:cs typeface="Times New Roman" pitchFamily="18" charset="0"/>
                </a:endParaRPr>
              </a:p>
              <a:p>
                <a:pPr algn="r"/>
                <a:endParaRPr lang="en-US" sz="1200" baseline="-25000" dirty="0">
                  <a:solidFill>
                    <a:srgbClr val="C00000"/>
                  </a:solidFill>
                  <a:latin typeface="Times New Roman" pitchFamily="18" charset="0"/>
                  <a:cs typeface="Times New Roman" pitchFamily="18" charset="0"/>
                </a:endParaRPr>
              </a:p>
            </p:txBody>
          </p:sp>
        </mc:Choice>
        <mc:Fallback xmlns="">
          <p:sp>
            <p:nvSpPr>
              <p:cNvPr id="17" name="Oval 16"/>
              <p:cNvSpPr>
                <a:spLocks noRot="1" noChangeAspect="1" noMove="1" noResize="1" noEditPoints="1" noAdjustHandles="1" noChangeArrowheads="1" noChangeShapeType="1" noTextEdit="1"/>
              </p:cNvSpPr>
              <p:nvPr/>
            </p:nvSpPr>
            <p:spPr>
              <a:xfrm>
                <a:off x="6740777" y="3143211"/>
                <a:ext cx="1207986" cy="804963"/>
              </a:xfrm>
              <a:prstGeom prst="ellipse">
                <a:avLst/>
              </a:prstGeom>
              <a:blipFill>
                <a:blip r:embed="rId8"/>
                <a:stretch>
                  <a:fillRect/>
                </a:stretch>
              </a:blipFill>
              <a:ln>
                <a:solidFill>
                  <a:srgbClr val="C00000"/>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p:cNvSpPr/>
              <p:nvPr/>
            </p:nvSpPr>
            <p:spPr>
              <a:xfrm>
                <a:off x="6945276" y="3490974"/>
                <a:ext cx="850392" cy="457200"/>
              </a:xfrm>
              <a:prstGeom prst="ellipse">
                <a:avLst/>
              </a:prstGeom>
              <a:solidFill>
                <a:srgbClr val="C00000">
                  <a:alpha val="75000"/>
                </a:srgbClr>
              </a:solidFill>
              <a:ln>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p>
                <a:pPr algn="r"/>
                <a:r>
                  <a:rPr lang="en-US" i="1" dirty="0" smtClean="0">
                    <a:solidFill>
                      <a:srgbClr val="C00000"/>
                    </a:solidFill>
                    <a:latin typeface="Cambria Math" panose="02040503050406030204" pitchFamily="18" charset="0"/>
                    <a:cs typeface="Times New Roman" pitchFamily="18" charset="0"/>
                  </a:rPr>
                  <a:t>         </a:t>
                </a:r>
              </a:p>
              <a:p>
                <a:pPr algn="r"/>
                <a:endParaRPr lang="en-US" i="1" dirty="0">
                  <a:solidFill>
                    <a:srgbClr val="C00000"/>
                  </a:solidFill>
                  <a:latin typeface="Cambria Math" panose="02040503050406030204" pitchFamily="18" charset="0"/>
                  <a:cs typeface="Times New Roman" pitchFamily="18" charset="0"/>
                </a:endParaRPr>
              </a:p>
              <a:p>
                <a:pPr lvl="1" algn="r"/>
                <a:endParaRPr lang="en-US" i="1" dirty="0" smtClean="0">
                  <a:solidFill>
                    <a:srgbClr val="C00000"/>
                  </a:solidFill>
                  <a:latin typeface="Cambria Math" panose="02040503050406030204" pitchFamily="18" charset="0"/>
                  <a:cs typeface="Times New Roman" pitchFamily="18" charset="0"/>
                </a:endParaRPr>
              </a:p>
              <a:p>
                <a:pPr lvl="1" algn="r"/>
                <a:r>
                  <a:rPr lang="en-US" i="1" dirty="0" smtClean="0">
                    <a:solidFill>
                      <a:srgbClr val="C00000"/>
                    </a:solidFill>
                    <a:latin typeface="Cambria Math" panose="02040503050406030204" pitchFamily="18" charset="0"/>
                    <a:cs typeface="Times New Roman" pitchFamily="18" charset="0"/>
                  </a:rPr>
                  <a:t>      </a:t>
                </a:r>
                <a14:m>
                  <m:oMath xmlns:m="http://schemas.openxmlformats.org/officeDocument/2006/math">
                    <m:acc>
                      <m:accPr>
                        <m:chr m:val="̂"/>
                        <m:ctrlPr>
                          <a:rPr lang="en-US" i="1" dirty="0" smtClean="0">
                            <a:solidFill>
                              <a:schemeClr val="bg1"/>
                            </a:solidFill>
                            <a:latin typeface="Cambria Math" panose="02040503050406030204" pitchFamily="18" charset="0"/>
                            <a:cs typeface="Times New Roman" pitchFamily="18" charset="0"/>
                          </a:rPr>
                        </m:ctrlPr>
                      </m:accPr>
                      <m:e>
                        <m:r>
                          <a:rPr lang="en-US" i="1" dirty="0" smtClean="0">
                            <a:solidFill>
                              <a:schemeClr val="bg1"/>
                            </a:solidFill>
                            <a:latin typeface="Cambria Math" panose="02040503050406030204" pitchFamily="18" charset="0"/>
                            <a:cs typeface="Times New Roman" pitchFamily="18" charset="0"/>
                          </a:rPr>
                          <m:t>𝑃</m:t>
                        </m:r>
                      </m:e>
                    </m:acc>
                    <m:r>
                      <a:rPr lang="en-US" b="0" i="1" baseline="-25000" dirty="0" smtClean="0">
                        <a:solidFill>
                          <a:schemeClr val="bg1"/>
                        </a:solidFill>
                        <a:latin typeface="Cambria Math" panose="02040503050406030204" pitchFamily="18" charset="0"/>
                        <a:cs typeface="Times New Roman" pitchFamily="18" charset="0"/>
                      </a:rPr>
                      <m:t>𝑐</m:t>
                    </m:r>
                  </m:oMath>
                </a14:m>
                <a:endParaRPr lang="en-US" b="0" baseline="-25000" dirty="0" smtClean="0">
                  <a:solidFill>
                    <a:schemeClr val="bg1"/>
                  </a:solidFill>
                  <a:latin typeface="Times New Roman" pitchFamily="18" charset="0"/>
                  <a:cs typeface="Times New Roman" pitchFamily="18" charset="0"/>
                </a:endParaRPr>
              </a:p>
              <a:p>
                <a:pPr lvl="1" algn="r"/>
                <a:endParaRPr lang="en-US" baseline="-25000" dirty="0" smtClean="0">
                  <a:solidFill>
                    <a:srgbClr val="C00000"/>
                  </a:solidFill>
                  <a:latin typeface="Times New Roman" pitchFamily="18" charset="0"/>
                  <a:cs typeface="Times New Roman" pitchFamily="18" charset="0"/>
                </a:endParaRPr>
              </a:p>
              <a:p>
                <a:pPr algn="r"/>
                <a:endParaRPr lang="en-US" sz="1200" baseline="-25000" dirty="0" smtClean="0">
                  <a:solidFill>
                    <a:srgbClr val="C00000"/>
                  </a:solidFill>
                  <a:latin typeface="Times New Roman" pitchFamily="18" charset="0"/>
                  <a:cs typeface="Times New Roman" pitchFamily="18" charset="0"/>
                </a:endParaRPr>
              </a:p>
              <a:p>
                <a:pPr algn="r"/>
                <a:endParaRPr lang="en-US" sz="1200" baseline="-25000" dirty="0" smtClean="0">
                  <a:solidFill>
                    <a:srgbClr val="C00000"/>
                  </a:solidFill>
                  <a:latin typeface="Times New Roman" pitchFamily="18" charset="0"/>
                  <a:cs typeface="Times New Roman" pitchFamily="18" charset="0"/>
                </a:endParaRPr>
              </a:p>
              <a:p>
                <a:pPr algn="r"/>
                <a:endParaRPr lang="en-US" sz="1200" baseline="-25000" dirty="0" smtClean="0">
                  <a:solidFill>
                    <a:srgbClr val="C00000"/>
                  </a:solidFill>
                  <a:latin typeface="Times New Roman" pitchFamily="18" charset="0"/>
                  <a:cs typeface="Times New Roman" pitchFamily="18" charset="0"/>
                </a:endParaRPr>
              </a:p>
              <a:p>
                <a:pPr algn="r"/>
                <a:endParaRPr lang="en-US" sz="1200" baseline="-25000" dirty="0">
                  <a:solidFill>
                    <a:srgbClr val="C00000"/>
                  </a:solidFill>
                  <a:latin typeface="Times New Roman" pitchFamily="18" charset="0"/>
                  <a:cs typeface="Times New Roman" pitchFamily="18" charset="0"/>
                </a:endParaRPr>
              </a:p>
            </p:txBody>
          </p:sp>
        </mc:Choice>
        <mc:Fallback xmlns="">
          <p:sp>
            <p:nvSpPr>
              <p:cNvPr id="16" name="Oval 15"/>
              <p:cNvSpPr>
                <a:spLocks noRot="1" noChangeAspect="1" noMove="1" noResize="1" noEditPoints="1" noAdjustHandles="1" noChangeArrowheads="1" noChangeShapeType="1" noTextEdit="1"/>
              </p:cNvSpPr>
              <p:nvPr/>
            </p:nvSpPr>
            <p:spPr>
              <a:xfrm>
                <a:off x="6945276" y="3490974"/>
                <a:ext cx="850392" cy="457200"/>
              </a:xfrm>
              <a:prstGeom prst="ellipse">
                <a:avLst/>
              </a:prstGeom>
              <a:blipFill>
                <a:blip r:embed="rId9"/>
                <a:stretch>
                  <a:fillRect r="-8333"/>
                </a:stretch>
              </a:blipFill>
              <a:ln>
                <a:solidFill>
                  <a:srgbClr val="C00000"/>
                </a:solidFill>
                <a:prstDash val="soli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389436" y="1145894"/>
                <a:ext cx="8754564" cy="3824637"/>
              </a:xfrm>
              <a:prstGeom prst="rect">
                <a:avLst/>
              </a:prstGeom>
            </p:spPr>
            <p:txBody>
              <a:bodyPr wrap="square">
                <a:spAutoFit/>
              </a:bodyPr>
              <a:lstStyle/>
              <a:p>
                <a:pPr marL="342900" indent="-342900" algn="just">
                  <a:buFont typeface="Wingdings" panose="05000000000000000000" pitchFamily="2" charset="2"/>
                  <a:buChar char="q"/>
                </a:pPr>
                <a:r>
                  <a:rPr lang="en-US" sz="2400" dirty="0" smtClean="0">
                    <a:solidFill>
                      <a:srgbClr val="0064B1"/>
                    </a:solidFill>
                    <a:latin typeface="Garamond" panose="02020404030301010803" pitchFamily="18" charset="0"/>
                    <a:cs typeface="Times New Roman" pitchFamily="18" charset="0"/>
                  </a:rPr>
                  <a:t>Pareto frontier w.r.t. approx. common preference tuples: </a:t>
                </a:r>
                <a14:m>
                  <m:oMath xmlns:m="http://schemas.openxmlformats.org/officeDocument/2006/math">
                    <m:acc>
                      <m:accPr>
                        <m:chr m:val="̂"/>
                        <m:ctrlPr>
                          <a:rPr lang="en-US" sz="2400" i="1" dirty="0">
                            <a:solidFill>
                              <a:srgbClr val="000000"/>
                            </a:solidFill>
                            <a:latin typeface="Cambria Math" panose="02040503050406030204" pitchFamily="18" charset="0"/>
                            <a:cs typeface="Times New Roman" pitchFamily="18" charset="0"/>
                          </a:rPr>
                        </m:ctrlPr>
                      </m:accPr>
                      <m:e>
                        <m:r>
                          <a:rPr lang="en-US" sz="2400" i="1" dirty="0">
                            <a:solidFill>
                              <a:srgbClr val="000000"/>
                            </a:solidFill>
                            <a:latin typeface="Cambria Math" panose="02040503050406030204" pitchFamily="18" charset="0"/>
                            <a:cs typeface="Times New Roman" pitchFamily="18" charset="0"/>
                          </a:rPr>
                          <m:t>𝑃</m:t>
                        </m:r>
                        <m:r>
                          <a:rPr lang="en-US" sz="2400" i="1" baseline="-25000" dirty="0">
                            <a:solidFill>
                              <a:srgbClr val="000000"/>
                            </a:solidFill>
                            <a:latin typeface="Cambria Math" panose="02040503050406030204" pitchFamily="18" charset="0"/>
                            <a:cs typeface="Times New Roman" pitchFamily="18" charset="0"/>
                          </a:rPr>
                          <m:t>𝑈</m:t>
                        </m:r>
                      </m:e>
                    </m:acc>
                  </m:oMath>
                </a14:m>
                <a:endParaRPr lang="en-US" sz="2400" dirty="0" smtClean="0">
                  <a:solidFill>
                    <a:srgbClr val="F58026"/>
                  </a:solidFill>
                  <a:latin typeface="Garamond" panose="02020404030301010803"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a:solidFill>
                      <a:srgbClr val="0064B1"/>
                    </a:solidFill>
                    <a:latin typeface="Garamond" panose="02020404030301010803" pitchFamily="18" charset="0"/>
                    <a:cs typeface="Times New Roman" panose="02020603050405020304" pitchFamily="18" charset="0"/>
                  </a:rPr>
                  <a:t>Pareto frontier w.r.t. </a:t>
                </a:r>
                <a:r>
                  <a:rPr lang="en-US" sz="2400" dirty="0" smtClean="0">
                    <a:solidFill>
                      <a:srgbClr val="0064B1"/>
                    </a:solidFill>
                    <a:latin typeface="Garamond" panose="02020404030301010803" pitchFamily="18" charset="0"/>
                    <a:cs typeface="Times New Roman" panose="02020603050405020304" pitchFamily="18" charset="0"/>
                  </a:rPr>
                  <a:t>user upon approximation: </a:t>
                </a:r>
                <a14:m>
                  <m:oMath xmlns:m="http://schemas.openxmlformats.org/officeDocument/2006/math">
                    <m:acc>
                      <m:accPr>
                        <m:chr m:val="̂"/>
                        <m:ctrlPr>
                          <a:rPr lang="en-US" sz="2400" i="1" dirty="0">
                            <a:solidFill>
                              <a:srgbClr val="000000"/>
                            </a:solidFill>
                            <a:latin typeface="Cambria Math" panose="02040503050406030204" pitchFamily="18" charset="0"/>
                            <a:cs typeface="Times New Roman" pitchFamily="18" charset="0"/>
                          </a:rPr>
                        </m:ctrlPr>
                      </m:accPr>
                      <m:e>
                        <m:r>
                          <a:rPr lang="en-US" sz="2400" i="1" dirty="0">
                            <a:solidFill>
                              <a:srgbClr val="000000"/>
                            </a:solidFill>
                            <a:latin typeface="Cambria Math" panose="02040503050406030204" pitchFamily="18" charset="0"/>
                            <a:cs typeface="Times New Roman" pitchFamily="18" charset="0"/>
                          </a:rPr>
                          <m:t>𝑃</m:t>
                        </m:r>
                        <m:r>
                          <a:rPr lang="en-US" sz="2400" b="0" i="1" baseline="-25000" dirty="0" smtClean="0">
                            <a:solidFill>
                              <a:srgbClr val="000000"/>
                            </a:solidFill>
                            <a:latin typeface="Cambria Math" panose="02040503050406030204" pitchFamily="18" charset="0"/>
                            <a:cs typeface="Times New Roman" pitchFamily="18" charset="0"/>
                          </a:rPr>
                          <m:t>𝑐</m:t>
                        </m:r>
                      </m:e>
                    </m:acc>
                  </m:oMath>
                </a14:m>
                <a:endParaRPr lang="en-US" sz="2400" dirty="0" smtClean="0">
                  <a:solidFill>
                    <a:srgbClr val="F58026"/>
                  </a:solidFill>
                  <a:latin typeface="Garamond" panose="02020404030301010803" pitchFamily="18" charset="0"/>
                  <a:cs typeface="Times New Roman" panose="02020603050405020304" pitchFamily="18" charset="0"/>
                </a:endParaRPr>
              </a:p>
              <a:p>
                <a:pPr marL="342900" indent="-342900" algn="just">
                  <a:buFont typeface="Wingdings" panose="05000000000000000000" pitchFamily="2" charset="2"/>
                  <a:buChar char="q"/>
                </a:pPr>
                <a:r>
                  <a:rPr lang="en-US" sz="2400" dirty="0" smtClean="0">
                    <a:solidFill>
                      <a:srgbClr val="0064B1"/>
                    </a:solidFill>
                    <a:latin typeface="Garamond" panose="02020404030301010803" pitchFamily="18" charset="0"/>
                    <a:cs typeface="Times New Roman" panose="02020603050405020304" pitchFamily="18" charset="0"/>
                  </a:rPr>
                  <a:t>Lemma 2: </a:t>
                </a:r>
              </a:p>
              <a:p>
                <a:pPr lvl="1" algn="just">
                  <a:buFont typeface="Wingdings" panose="05000000000000000000" pitchFamily="2" charset="2"/>
                  <a:buChar char="§"/>
                </a:pPr>
                <a:r>
                  <a:rPr lang="en-US" sz="2400" dirty="0" smtClean="0">
                    <a:latin typeface="Garamond" panose="02020404030301010803" pitchFamily="18" charset="0"/>
                    <a:cs typeface="Times New Roman" panose="02020603050405020304" pitchFamily="18" charset="0"/>
                  </a:rPr>
                  <a:t>Approx. common preference tuples </a:t>
                </a:r>
                <a14:m>
                  <m:oMath xmlns:m="http://schemas.openxmlformats.org/officeDocument/2006/math">
                    <m:r>
                      <a:rPr lang="en-US" sz="2400" i="1" dirty="0">
                        <a:solidFill>
                          <a:srgbClr val="000000"/>
                        </a:solidFill>
                        <a:latin typeface="Cambria Math" panose="02040503050406030204" pitchFamily="18" charset="0"/>
                        <a:cs typeface="Times New Roman" pitchFamily="18" charset="0"/>
                      </a:rPr>
                      <m:t>⊇ </m:t>
                    </m:r>
                  </m:oMath>
                </a14:m>
                <a:r>
                  <a:rPr lang="en-US" sz="2400" dirty="0" smtClean="0">
                    <a:latin typeface="Garamond" panose="02020404030301010803" pitchFamily="18" charset="0"/>
                    <a:cs typeface="Times New Roman" panose="02020603050405020304" pitchFamily="18" charset="0"/>
                  </a:rPr>
                  <a:t>Common preference tuples</a:t>
                </a:r>
              </a:p>
              <a:p>
                <a:pPr marL="342900" indent="-342900" algn="just">
                  <a:buFont typeface="Wingdings" panose="05000000000000000000" pitchFamily="2" charset="2"/>
                  <a:buChar char="q"/>
                </a:pPr>
                <a:r>
                  <a:rPr lang="en-US" sz="2400" dirty="0" smtClean="0">
                    <a:solidFill>
                      <a:srgbClr val="0064B1"/>
                    </a:solidFill>
                    <a:latin typeface="Garamond" panose="02020404030301010803" pitchFamily="18" charset="0"/>
                    <a:cs typeface="Times New Roman" panose="02020603050405020304" pitchFamily="18" charset="0"/>
                  </a:rPr>
                  <a:t>Theorem 2</a:t>
                </a:r>
                <a:endParaRPr lang="en-US" sz="2400" dirty="0" smtClean="0">
                  <a:solidFill>
                    <a:srgbClr val="0064B1"/>
                  </a:solidFill>
                  <a:latin typeface="Cambria Math" panose="02040503050406030204" pitchFamily="18" charset="0"/>
                  <a:cs typeface="Times New Roman" pitchFamily="18" charset="0"/>
                </a:endParaRPr>
              </a:p>
              <a:p>
                <a:pPr lvl="1" algn="just">
                  <a:buFont typeface="Wingdings" panose="05000000000000000000" pitchFamily="2" charset="2"/>
                  <a:buChar char="§"/>
                </a:pPr>
                <a14:m>
                  <m:oMath xmlns:m="http://schemas.openxmlformats.org/officeDocument/2006/math">
                    <m:acc>
                      <m:accPr>
                        <m:chr m:val="̂"/>
                        <m:ctrlPr>
                          <a:rPr lang="en-US" sz="2400" i="1" dirty="0">
                            <a:solidFill>
                              <a:srgbClr val="000000"/>
                            </a:solidFill>
                            <a:latin typeface="Cambria Math" panose="02040503050406030204" pitchFamily="18" charset="0"/>
                            <a:cs typeface="Times New Roman" pitchFamily="18" charset="0"/>
                          </a:rPr>
                        </m:ctrlPr>
                      </m:accPr>
                      <m:e>
                        <m:r>
                          <a:rPr lang="en-US" sz="2400" i="1" dirty="0">
                            <a:solidFill>
                              <a:srgbClr val="000000"/>
                            </a:solidFill>
                            <a:latin typeface="Cambria Math" panose="02040503050406030204" pitchFamily="18" charset="0"/>
                            <a:cs typeface="Times New Roman" pitchFamily="18" charset="0"/>
                          </a:rPr>
                          <m:t>𝑃</m:t>
                        </m:r>
                        <m:r>
                          <a:rPr lang="en-US" sz="2400" i="1" baseline="-25000" dirty="0">
                            <a:solidFill>
                              <a:srgbClr val="000000"/>
                            </a:solidFill>
                            <a:latin typeface="Cambria Math" panose="02040503050406030204" pitchFamily="18" charset="0"/>
                            <a:cs typeface="Times New Roman" pitchFamily="18" charset="0"/>
                          </a:rPr>
                          <m:t>𝑈</m:t>
                        </m:r>
                      </m:e>
                    </m:acc>
                    <m:r>
                      <a:rPr lang="en-US" sz="2400" i="1" dirty="0">
                        <a:solidFill>
                          <a:srgbClr val="000000"/>
                        </a:solidFill>
                        <a:latin typeface="Cambria Math" panose="02040503050406030204" pitchFamily="18" charset="0"/>
                        <a:cs typeface="Times New Roman" pitchFamily="18" charset="0"/>
                      </a:rPr>
                      <m:t>⊆</m:t>
                    </m:r>
                    <m:r>
                      <m:rPr>
                        <m:nor/>
                      </m:rPr>
                      <a:rPr lang="en-US" sz="2400" i="1" dirty="0">
                        <a:solidFill>
                          <a:srgbClr val="000000"/>
                        </a:solidFill>
                        <a:latin typeface="Cambria Math" panose="02040503050406030204" pitchFamily="18" charset="0"/>
                        <a:cs typeface="Times New Roman" pitchFamily="18" charset="0"/>
                      </a:rPr>
                      <m:t>P</m:t>
                    </m:r>
                    <m:r>
                      <a:rPr lang="en-US" sz="2400" i="1" baseline="-25000" dirty="0">
                        <a:solidFill>
                          <a:srgbClr val="000000"/>
                        </a:solidFill>
                        <a:latin typeface="Cambria Math" panose="02040503050406030204" pitchFamily="18" charset="0"/>
                        <a:ea typeface="Cambria Math" panose="02040503050406030204" pitchFamily="18" charset="0"/>
                        <a:cs typeface="Times New Roman" pitchFamily="18" charset="0"/>
                      </a:rPr>
                      <m:t>𝑈</m:t>
                    </m:r>
                  </m:oMath>
                </a14:m>
                <a:endParaRPr lang="en-US" sz="2400" baseline="-25000" dirty="0" smtClean="0">
                  <a:solidFill>
                    <a:srgbClr val="000000"/>
                  </a:solidFill>
                  <a:latin typeface="Garamond" panose="02020404030301010803" pitchFamily="18" charset="0"/>
                  <a:ea typeface="Cambria Math" panose="02040503050406030204" pitchFamily="18" charset="0"/>
                  <a:cs typeface="Times New Roman" pitchFamily="18" charset="0"/>
                </a:endParaRPr>
              </a:p>
              <a:p>
                <a:pPr marL="342900" indent="-342900" algn="just">
                  <a:buFont typeface="Wingdings" panose="05000000000000000000" pitchFamily="2" charset="2"/>
                  <a:buChar char="q"/>
                </a:pPr>
                <a:r>
                  <a:rPr lang="en-US" sz="2400" dirty="0" smtClean="0">
                    <a:solidFill>
                      <a:srgbClr val="0064B1"/>
                    </a:solidFill>
                    <a:latin typeface="Garamond" panose="02020404030301010803" pitchFamily="18" charset="0"/>
                    <a:cs typeface="Times New Roman" panose="02020603050405020304" pitchFamily="18" charset="0"/>
                  </a:rPr>
                  <a:t>Lemma 3</a:t>
                </a:r>
                <a:endParaRPr lang="en-US" sz="2400" dirty="0">
                  <a:solidFill>
                    <a:srgbClr val="0064B1"/>
                  </a:solidFill>
                  <a:latin typeface="Cambria Math" panose="02040503050406030204" pitchFamily="18" charset="0"/>
                  <a:cs typeface="Times New Roman" pitchFamily="18" charset="0"/>
                </a:endParaRPr>
              </a:p>
              <a:p>
                <a:pPr lvl="1" algn="just">
                  <a:buFont typeface="Wingdings" panose="05000000000000000000" pitchFamily="2" charset="2"/>
                  <a:buChar char="§"/>
                </a:pPr>
                <a14:m>
                  <m:oMath xmlns:m="http://schemas.openxmlformats.org/officeDocument/2006/math">
                    <m:acc>
                      <m:accPr>
                        <m:chr m:val="̂"/>
                        <m:ctrlPr>
                          <a:rPr lang="en-US" sz="2400" i="1" dirty="0">
                            <a:solidFill>
                              <a:srgbClr val="000000"/>
                            </a:solidFill>
                            <a:latin typeface="Cambria Math" panose="02040503050406030204" pitchFamily="18" charset="0"/>
                            <a:cs typeface="Times New Roman" pitchFamily="18" charset="0"/>
                          </a:rPr>
                        </m:ctrlPr>
                      </m:accPr>
                      <m:e>
                        <m:r>
                          <a:rPr lang="en-US" sz="2400" i="1" dirty="0">
                            <a:solidFill>
                              <a:srgbClr val="000000"/>
                            </a:solidFill>
                            <a:latin typeface="Cambria Math" panose="02040503050406030204" pitchFamily="18" charset="0"/>
                            <a:cs typeface="Times New Roman" pitchFamily="18" charset="0"/>
                          </a:rPr>
                          <m:t>𝑃</m:t>
                        </m:r>
                        <m:r>
                          <a:rPr lang="en-US" sz="2400" i="1" baseline="-25000" dirty="0">
                            <a:solidFill>
                              <a:srgbClr val="000000"/>
                            </a:solidFill>
                            <a:latin typeface="Cambria Math" panose="02040503050406030204" pitchFamily="18" charset="0"/>
                            <a:cs typeface="Times New Roman" pitchFamily="18" charset="0"/>
                          </a:rPr>
                          <m:t>𝑈</m:t>
                        </m:r>
                      </m:e>
                    </m:acc>
                    <m:r>
                      <a:rPr lang="en-US" sz="2400" i="1" dirty="0">
                        <a:solidFill>
                          <a:srgbClr val="000000"/>
                        </a:solidFill>
                        <a:latin typeface="Cambria Math" panose="02040503050406030204" pitchFamily="18" charset="0"/>
                        <a:cs typeface="Times New Roman" pitchFamily="18" charset="0"/>
                      </a:rPr>
                      <m:t>⊇</m:t>
                    </m:r>
                    <m:acc>
                      <m:accPr>
                        <m:chr m:val="̂"/>
                        <m:ctrlPr>
                          <a:rPr lang="en-US" sz="2400" i="1" dirty="0">
                            <a:solidFill>
                              <a:srgbClr val="000000"/>
                            </a:solidFill>
                            <a:latin typeface="Cambria Math" panose="02040503050406030204" pitchFamily="18" charset="0"/>
                            <a:cs typeface="Times New Roman" pitchFamily="18" charset="0"/>
                          </a:rPr>
                        </m:ctrlPr>
                      </m:accPr>
                      <m:e>
                        <m:r>
                          <a:rPr lang="en-US" sz="2400" i="1" dirty="0">
                            <a:solidFill>
                              <a:srgbClr val="000000"/>
                            </a:solidFill>
                            <a:latin typeface="Cambria Math" panose="02040503050406030204" pitchFamily="18" charset="0"/>
                            <a:cs typeface="Times New Roman" pitchFamily="18" charset="0"/>
                          </a:rPr>
                          <m:t>𝑃</m:t>
                        </m:r>
                        <m:r>
                          <a:rPr lang="en-US" sz="2400" i="1" baseline="-25000" dirty="0">
                            <a:solidFill>
                              <a:srgbClr val="000000"/>
                            </a:solidFill>
                            <a:latin typeface="Cambria Math" panose="02040503050406030204" pitchFamily="18" charset="0"/>
                            <a:cs typeface="Times New Roman" pitchFamily="18" charset="0"/>
                          </a:rPr>
                          <m:t>𝑐</m:t>
                        </m:r>
                      </m:e>
                    </m:acc>
                  </m:oMath>
                </a14:m>
                <a:endParaRPr lang="en-US" sz="2400" baseline="-25000" dirty="0">
                  <a:solidFill>
                    <a:srgbClr val="000000"/>
                  </a:solidFill>
                  <a:latin typeface="Garamond" panose="02020404030301010803" pitchFamily="18" charset="0"/>
                  <a:ea typeface="Cambria Math" panose="02040503050406030204" pitchFamily="18" charset="0"/>
                  <a:cs typeface="Times New Roman" pitchFamily="18" charset="0"/>
                </a:endParaRPr>
              </a:p>
              <a:p>
                <a:pPr marL="342900" indent="-342900" algn="just">
                  <a:buFont typeface="Wingdings" panose="05000000000000000000" pitchFamily="2" charset="2"/>
                  <a:buChar char="q"/>
                </a:pPr>
                <a:r>
                  <a:rPr lang="en-US" sz="2400" dirty="0" smtClean="0">
                    <a:solidFill>
                      <a:srgbClr val="0064B1"/>
                    </a:solidFill>
                    <a:latin typeface="Garamond" panose="02020404030301010803" pitchFamily="18" charset="0"/>
                    <a:cs typeface="Times New Roman" pitchFamily="18" charset="0"/>
                  </a:rPr>
                  <a:t>Theorem 3</a:t>
                </a:r>
                <a:endParaRPr lang="en-US" sz="2400" dirty="0" smtClean="0">
                  <a:solidFill>
                    <a:srgbClr val="0064B1"/>
                  </a:solidFill>
                  <a:latin typeface="Cambria Math" panose="02040503050406030204" pitchFamily="18" charset="0"/>
                  <a:cs typeface="Times New Roman" pitchFamily="18" charset="0"/>
                </a:endParaRPr>
              </a:p>
              <a:p>
                <a:pPr lvl="1" algn="just">
                  <a:buFont typeface="Wingdings" panose="05000000000000000000" pitchFamily="2" charset="2"/>
                  <a:buChar char="§"/>
                </a:pPr>
                <a14:m>
                  <m:oMath xmlns:m="http://schemas.openxmlformats.org/officeDocument/2006/math">
                    <m:acc>
                      <m:accPr>
                        <m:chr m:val="̂"/>
                        <m:ctrlPr>
                          <a:rPr lang="en-US" sz="2400" i="1" dirty="0">
                            <a:solidFill>
                              <a:srgbClr val="000000"/>
                            </a:solidFill>
                            <a:latin typeface="Cambria Math" panose="02040503050406030204" pitchFamily="18" charset="0"/>
                            <a:cs typeface="Times New Roman" pitchFamily="18" charset="0"/>
                          </a:rPr>
                        </m:ctrlPr>
                      </m:accPr>
                      <m:e>
                        <m:r>
                          <a:rPr lang="en-US" sz="2400" i="1" dirty="0">
                            <a:solidFill>
                              <a:srgbClr val="000000"/>
                            </a:solidFill>
                            <a:latin typeface="Cambria Math" panose="02040503050406030204" pitchFamily="18" charset="0"/>
                            <a:cs typeface="Times New Roman" pitchFamily="18" charset="0"/>
                          </a:rPr>
                          <m:t>𝑃</m:t>
                        </m:r>
                        <m:r>
                          <a:rPr lang="en-US" sz="2400" i="1" baseline="-25000" dirty="0">
                            <a:solidFill>
                              <a:srgbClr val="000000"/>
                            </a:solidFill>
                            <a:latin typeface="Cambria Math" panose="02040503050406030204" pitchFamily="18" charset="0"/>
                            <a:cs typeface="Times New Roman" pitchFamily="18" charset="0"/>
                          </a:rPr>
                          <m:t>𝑈</m:t>
                        </m:r>
                      </m:e>
                    </m:acc>
                    <m:r>
                      <m:rPr>
                        <m:nor/>
                      </m:rPr>
                      <a:rPr lang="en-US" sz="2400" i="1" baseline="-25000" dirty="0">
                        <a:solidFill>
                          <a:srgbClr val="000000"/>
                        </a:solidFill>
                        <a:latin typeface="Cambria Math" panose="02040503050406030204" pitchFamily="18" charset="0"/>
                        <a:cs typeface="Times New Roman" pitchFamily="18" charset="0"/>
                      </a:rPr>
                      <m:t> </m:t>
                    </m:r>
                    <m:r>
                      <a:rPr lang="en-US" sz="2400" dirty="0">
                        <a:solidFill>
                          <a:srgbClr val="000000"/>
                        </a:solidFill>
                        <a:latin typeface="Cambria Math" panose="02040503050406030204" pitchFamily="18" charset="0"/>
                        <a:cs typeface="Times New Roman" pitchFamily="18" charset="0"/>
                      </a:rPr>
                      <m:t>∩</m:t>
                    </m:r>
                    <m:r>
                      <m:rPr>
                        <m:nor/>
                      </m:rPr>
                      <a:rPr lang="en-US" sz="2400" i="1" dirty="0">
                        <a:solidFill>
                          <a:srgbClr val="000000"/>
                        </a:solidFill>
                        <a:latin typeface="Cambria Math" panose="02040503050406030204" pitchFamily="18" charset="0"/>
                        <a:cs typeface="Times New Roman" pitchFamily="18" charset="0"/>
                      </a:rPr>
                      <m:t>P</m:t>
                    </m:r>
                    <m:r>
                      <a:rPr lang="en-US" sz="2400" i="1" baseline="-25000" dirty="0">
                        <a:solidFill>
                          <a:srgbClr val="000000"/>
                        </a:solidFill>
                        <a:latin typeface="Cambria Math" panose="02040503050406030204" pitchFamily="18" charset="0"/>
                        <a:ea typeface="Cambria Math" panose="02040503050406030204" pitchFamily="18" charset="0"/>
                        <a:cs typeface="Times New Roman" pitchFamily="18" charset="0"/>
                      </a:rPr>
                      <m:t>𝑐</m:t>
                    </m:r>
                    <m:r>
                      <a:rPr lang="en-US" sz="2400" i="1" dirty="0">
                        <a:solidFill>
                          <a:srgbClr val="000000"/>
                        </a:solidFill>
                        <a:latin typeface="Cambria Math" panose="02040503050406030204" pitchFamily="18" charset="0"/>
                        <a:cs typeface="Times New Roman" pitchFamily="18" charset="0"/>
                      </a:rPr>
                      <m:t>⊆</m:t>
                    </m:r>
                    <m:acc>
                      <m:accPr>
                        <m:chr m:val="̂"/>
                        <m:ctrlPr>
                          <a:rPr lang="en-US" sz="2400" i="1" dirty="0">
                            <a:solidFill>
                              <a:srgbClr val="000000"/>
                            </a:solidFill>
                            <a:latin typeface="Cambria Math" panose="02040503050406030204" pitchFamily="18" charset="0"/>
                            <a:cs typeface="Times New Roman" pitchFamily="18" charset="0"/>
                          </a:rPr>
                        </m:ctrlPr>
                      </m:accPr>
                      <m:e>
                        <m:r>
                          <a:rPr lang="en-US" sz="2400" i="1" dirty="0">
                            <a:solidFill>
                              <a:srgbClr val="000000"/>
                            </a:solidFill>
                            <a:latin typeface="Cambria Math" panose="02040503050406030204" pitchFamily="18" charset="0"/>
                            <a:cs typeface="Times New Roman" pitchFamily="18" charset="0"/>
                          </a:rPr>
                          <m:t>𝑃</m:t>
                        </m:r>
                        <m:r>
                          <a:rPr lang="en-US" sz="2400" i="1" baseline="-25000" dirty="0">
                            <a:solidFill>
                              <a:srgbClr val="000000"/>
                            </a:solidFill>
                            <a:latin typeface="Cambria Math" panose="02040503050406030204" pitchFamily="18" charset="0"/>
                            <a:cs typeface="Times New Roman" pitchFamily="18" charset="0"/>
                          </a:rPr>
                          <m:t>𝑐</m:t>
                        </m:r>
                      </m:e>
                    </m:acc>
                  </m:oMath>
                </a14:m>
                <a:endParaRPr lang="en-US" sz="2500" i="1" dirty="0" smtClean="0">
                  <a:latin typeface="Garamond" panose="02020404030301010803" pitchFamily="18" charset="0"/>
                  <a:cs typeface="Times New Roman" panose="02020603050405020304" pitchFamily="18" charset="0"/>
                </a:endParaRPr>
              </a:p>
            </p:txBody>
          </p:sp>
        </mc:Choice>
        <mc:Fallback xmlns="">
          <p:sp>
            <p:nvSpPr>
              <p:cNvPr id="20" name="Rectangle 19"/>
              <p:cNvSpPr>
                <a:spLocks noRot="1" noChangeAspect="1" noMove="1" noResize="1" noEditPoints="1" noAdjustHandles="1" noChangeArrowheads="1" noChangeShapeType="1" noTextEdit="1"/>
              </p:cNvSpPr>
              <p:nvPr/>
            </p:nvSpPr>
            <p:spPr>
              <a:xfrm>
                <a:off x="389436" y="1145894"/>
                <a:ext cx="8754564" cy="3824637"/>
              </a:xfrm>
              <a:prstGeom prst="rect">
                <a:avLst/>
              </a:prstGeom>
              <a:blipFill>
                <a:blip r:embed="rId10"/>
                <a:stretch>
                  <a:fillRect l="-975" t="-957" b="-2392"/>
                </a:stretch>
              </a:blipFill>
            </p:spPr>
            <p:txBody>
              <a:bodyPr/>
              <a:lstStyle/>
              <a:p>
                <a:r>
                  <a:rPr lang="en-US">
                    <a:noFill/>
                  </a:rPr>
                  <a:t> </a:t>
                </a:r>
              </a:p>
            </p:txBody>
          </p:sp>
        </mc:Fallback>
      </mc:AlternateContent>
    </p:spTree>
    <p:extLst>
      <p:ext uri="{BB962C8B-B14F-4D97-AF65-F5344CB8AC3E}">
        <p14:creationId xmlns:p14="http://schemas.microsoft.com/office/powerpoint/2010/main" val="80753755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 calcmode="lin" valueType="num">
                                      <p:cBhvr>
                                        <p:cTn id="14" dur="500" fill="hold"/>
                                        <p:tgtEl>
                                          <p:spTgt spid="16"/>
                                        </p:tgtEl>
                                        <p:attrNameLst>
                                          <p:attrName>ppt_w</p:attrName>
                                        </p:attrNameLst>
                                      </p:cBhvr>
                                      <p:tavLst>
                                        <p:tav tm="0">
                                          <p:val>
                                            <p:fltVal val="0"/>
                                          </p:val>
                                        </p:tav>
                                        <p:tav tm="100000">
                                          <p:val>
                                            <p:strVal val="#ppt_w"/>
                                          </p:val>
                                        </p:tav>
                                      </p:tavLst>
                                    </p:anim>
                                    <p:anim calcmode="lin" valueType="num">
                                      <p:cBhvr>
                                        <p:cTn id="15" dur="500" fill="hold"/>
                                        <p:tgtEl>
                                          <p:spTgt spid="16"/>
                                        </p:tgtEl>
                                        <p:attrNameLst>
                                          <p:attrName>ppt_h</p:attrName>
                                        </p:attrNameLst>
                                      </p:cBhvr>
                                      <p:tavLst>
                                        <p:tav tm="0">
                                          <p:val>
                                            <p:fltVal val="0"/>
                                          </p:val>
                                        </p:tav>
                                        <p:tav tm="100000">
                                          <p:val>
                                            <p:strVal val="#ppt_h"/>
                                          </p:val>
                                        </p:tav>
                                      </p:tavLst>
                                    </p:anim>
                                    <p:animEffect transition="in" filter="fade">
                                      <p:cBhvr>
                                        <p:cTn id="1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52395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6159777"/>
            <a:ext cx="3362768" cy="2683987"/>
          </a:xfrm>
          <a:prstGeom prst="rect">
            <a:avLst/>
          </a:prstGeom>
        </p:spPr>
      </p:pic>
      <p:sp>
        <p:nvSpPr>
          <p:cNvPr id="8" name="Text Placeholder 2"/>
          <p:cNvSpPr txBox="1">
            <a:spLocks/>
          </p:cNvSpPr>
          <p:nvPr/>
        </p:nvSpPr>
        <p:spPr>
          <a:xfrm>
            <a:off x="41478249" y="353919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63121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Similarity Function</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9107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36</a:t>
            </a:fld>
            <a:endParaRPr lang="en-US"/>
          </a:p>
        </p:txBody>
      </p:sp>
      <p:pic>
        <p:nvPicPr>
          <p:cNvPr id="14" name="Picture 13"/>
          <p:cNvPicPr>
            <a:picLocks noChangeAspect="1"/>
          </p:cNvPicPr>
          <p:nvPr/>
        </p:nvPicPr>
        <p:blipFill>
          <a:blip r:embed="rId5"/>
          <a:stretch>
            <a:fillRect/>
          </a:stretch>
        </p:blipFill>
        <p:spPr>
          <a:xfrm>
            <a:off x="2447493" y="1183418"/>
            <a:ext cx="1614191" cy="1546531"/>
          </a:xfrm>
          <a:prstGeom prst="rect">
            <a:avLst/>
          </a:prstGeom>
        </p:spPr>
      </p:pic>
      <p:pic>
        <p:nvPicPr>
          <p:cNvPr id="15" name="Picture 14"/>
          <p:cNvPicPr>
            <a:picLocks noChangeAspect="1"/>
          </p:cNvPicPr>
          <p:nvPr/>
        </p:nvPicPr>
        <p:blipFill>
          <a:blip r:embed="rId6"/>
          <a:stretch>
            <a:fillRect/>
          </a:stretch>
        </p:blipFill>
        <p:spPr>
          <a:xfrm>
            <a:off x="429431" y="1156136"/>
            <a:ext cx="1795337" cy="1523894"/>
          </a:xfrm>
          <a:prstGeom prst="rect">
            <a:avLst/>
          </a:prstGeom>
        </p:spPr>
      </p:pic>
      <p:pic>
        <p:nvPicPr>
          <p:cNvPr id="16" name="Picture 15"/>
          <p:cNvPicPr>
            <a:picLocks noChangeAspect="1"/>
          </p:cNvPicPr>
          <p:nvPr/>
        </p:nvPicPr>
        <p:blipFill>
          <a:blip r:embed="rId7"/>
          <a:stretch>
            <a:fillRect/>
          </a:stretch>
        </p:blipFill>
        <p:spPr>
          <a:xfrm>
            <a:off x="4007880" y="1375029"/>
            <a:ext cx="2375199" cy="1431210"/>
          </a:xfrm>
          <a:prstGeom prst="rect">
            <a:avLst/>
          </a:prstGeom>
        </p:spPr>
      </p:pic>
      <p:pic>
        <p:nvPicPr>
          <p:cNvPr id="17" name="Picture 16"/>
          <p:cNvPicPr>
            <a:picLocks noChangeAspect="1"/>
          </p:cNvPicPr>
          <p:nvPr/>
        </p:nvPicPr>
        <p:blipFill>
          <a:blip r:embed="rId8"/>
          <a:stretch>
            <a:fillRect/>
          </a:stretch>
        </p:blipFill>
        <p:spPr>
          <a:xfrm>
            <a:off x="6407851" y="1288245"/>
            <a:ext cx="2299018" cy="1759294"/>
          </a:xfrm>
          <a:prstGeom prst="rect">
            <a:avLst/>
          </a:prstGeom>
        </p:spPr>
      </p:pic>
      <p:sp>
        <p:nvSpPr>
          <p:cNvPr id="18" name="Rectangle 17"/>
          <p:cNvSpPr/>
          <p:nvPr/>
        </p:nvSpPr>
        <p:spPr bwMode="auto">
          <a:xfrm>
            <a:off x="448735" y="1052998"/>
            <a:ext cx="8478691" cy="1753241"/>
          </a:xfrm>
          <a:prstGeom prst="rect">
            <a:avLst/>
          </a:prstGeom>
          <a:solidFill>
            <a:schemeClr val="accent6">
              <a:alpha val="0"/>
            </a:schemeClr>
          </a:solidFill>
          <a:ln w="38100">
            <a:solidFill>
              <a:schemeClr val="accent6"/>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err="1"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a:xfrm>
            <a:off x="389436" y="3527648"/>
            <a:ext cx="7852196" cy="477054"/>
          </a:xfrm>
          <a:prstGeom prst="rect">
            <a:avLst/>
          </a:prstGeom>
        </p:spPr>
        <p:txBody>
          <a:bodyPr wrap="square">
            <a:spAutoFit/>
          </a:bodyPr>
          <a:lstStyle/>
          <a:p>
            <a:pPr algn="just">
              <a:buFont typeface="Wingdings" pitchFamily="2" charset="2"/>
              <a:buChar char="q"/>
            </a:pPr>
            <a:r>
              <a:rPr lang="en-US" sz="2500" dirty="0" smtClean="0">
                <a:solidFill>
                  <a:srgbClr val="0064B1"/>
                </a:solidFill>
                <a:latin typeface="Garamond" panose="02020404030301010803" pitchFamily="18" charset="0"/>
                <a:cs typeface="Times New Roman" pitchFamily="18" charset="0"/>
              </a:rPr>
              <a:t>Percentage of preference tuples</a:t>
            </a:r>
            <a:endParaRPr lang="en-US" sz="2500" dirty="0">
              <a:solidFill>
                <a:schemeClr val="accent3"/>
              </a:solidFill>
              <a:latin typeface="Garamond" panose="02020404030301010803" pitchFamily="18" charset="0"/>
              <a:cs typeface="Times New Roman" pitchFamily="18" charset="0"/>
            </a:endParaRPr>
          </a:p>
        </p:txBody>
      </p:sp>
    </p:spTree>
    <p:extLst>
      <p:ext uri="{BB962C8B-B14F-4D97-AF65-F5344CB8AC3E}">
        <p14:creationId xmlns:p14="http://schemas.microsoft.com/office/powerpoint/2010/main" val="261169213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pPr marL="0" marR="0" lvl="0" indent="0" algn="l" defTabSz="4174876"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smtClean="0">
                <a:ln>
                  <a:noFill/>
                </a:ln>
                <a:solidFill>
                  <a:srgbClr val="FF0000"/>
                </a:solidFill>
                <a:effectLst/>
                <a:uLnTx/>
                <a:uFillTx/>
                <a:latin typeface="Garamond" panose="02020404030301010803" pitchFamily="18" charset="0"/>
                <a:ea typeface="+mn-ea"/>
                <a:cs typeface="+mn-cs"/>
              </a:rPr>
              <a:t>System     </a:t>
            </a:r>
            <a:r>
              <a:rPr kumimoji="0" lang="en-US" sz="4000" b="0" i="0" u="none" strike="noStrike" kern="1200" cap="none" spc="0" normalizeH="0" baseline="0" noProof="0" dirty="0" smtClean="0">
                <a:ln>
                  <a:noFill/>
                </a:ln>
                <a:solidFill>
                  <a:srgbClr val="000000"/>
                </a:solidFill>
                <a:effectLst/>
                <a:uLnTx/>
                <a:uFillTx/>
                <a:latin typeface="Garamond" panose="02020404030301010803" pitchFamily="18" charset="0"/>
                <a:ea typeface="+mn-ea"/>
                <a:cs typeface="+mn-cs"/>
              </a:rPr>
              <a:t>idir.uta.edu/claimbuster</a:t>
            </a:r>
            <a:endParaRPr kumimoji="0" lang="en-US" sz="4000" b="0" i="0" u="none" strike="noStrike" kern="1200" cap="none" spc="0" normalizeH="0" baseline="0" noProof="0" dirty="0">
              <a:ln>
                <a:noFill/>
              </a:ln>
              <a:solidFill>
                <a:srgbClr val="000000"/>
              </a:solidFill>
              <a:effectLst/>
              <a:uLnTx/>
              <a:uFillTx/>
              <a:latin typeface="Garamond" panose="02020404030301010803" pitchFamily="18" charset="0"/>
              <a:ea typeface="+mn-ea"/>
              <a:cs typeface="+mn-cs"/>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pPr marL="0" marR="0" lvl="0" indent="0" algn="l" defTabSz="4174876"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smtClean="0">
                <a:ln>
                  <a:noFill/>
                </a:ln>
                <a:solidFill>
                  <a:srgbClr val="FF0000"/>
                </a:solidFill>
                <a:effectLst/>
                <a:uLnTx/>
                <a:uFillTx/>
                <a:latin typeface="Garamond" panose="02020404030301010803" pitchFamily="18" charset="0"/>
                <a:ea typeface="+mn-ea"/>
                <a:cs typeface="+mn-cs"/>
              </a:rPr>
              <a:t>System     </a:t>
            </a:r>
            <a:r>
              <a:rPr kumimoji="0" lang="en-US" sz="4000" b="0" i="0" u="none" strike="noStrike" kern="1200" cap="none" spc="0" normalizeH="0" baseline="0" noProof="0" dirty="0" smtClean="0">
                <a:ln>
                  <a:noFill/>
                </a:ln>
                <a:solidFill>
                  <a:srgbClr val="000000"/>
                </a:solidFill>
                <a:effectLst/>
                <a:uLnTx/>
                <a:uFillTx/>
                <a:latin typeface="Garamond" panose="02020404030301010803" pitchFamily="18" charset="0"/>
                <a:ea typeface="+mn-ea"/>
                <a:cs typeface="+mn-cs"/>
              </a:rPr>
              <a:t>idir.uta.edu/claimbuster</a:t>
            </a:r>
            <a:endParaRPr kumimoji="0" lang="en-US" sz="4000" b="0" i="0" u="none" strike="noStrike" kern="1200" cap="none" spc="0" normalizeH="0" baseline="0" noProof="0" dirty="0">
              <a:ln>
                <a:noFill/>
              </a:ln>
              <a:solidFill>
                <a:srgbClr val="000000"/>
              </a:solidFill>
              <a:effectLst/>
              <a:uLnTx/>
              <a:uFillTx/>
              <a:latin typeface="Garamond" panose="02020404030301010803" pitchFamily="18" charset="0"/>
              <a:ea typeface="+mn-ea"/>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Related Works</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9436" y="1145894"/>
            <a:ext cx="8363938" cy="1631216"/>
          </a:xfrm>
          <a:prstGeom prst="rect">
            <a:avLst/>
          </a:prstGeom>
        </p:spPr>
        <p:txBody>
          <a:bodyPr wrap="square">
            <a:spAutoFit/>
          </a:bodyPr>
          <a:lstStyle/>
          <a:p>
            <a:pPr marL="0" marR="0" lvl="0" indent="0" algn="l" defTabSz="686047" rtl="0" eaLnBrk="1" fontAlgn="auto" latinLnBrk="0" hangingPunct="1">
              <a:lnSpc>
                <a:spcPct val="100000"/>
              </a:lnSpc>
              <a:spcBef>
                <a:spcPts val="0"/>
              </a:spcBef>
              <a:spcAft>
                <a:spcPts val="0"/>
              </a:spcAft>
              <a:buClrTx/>
              <a:buSzTx/>
              <a:buFont typeface="Wingdings" pitchFamily="2" charset="2"/>
              <a:buChar char="Ø"/>
              <a:tabLst/>
              <a:defRPr/>
            </a:pPr>
            <a:r>
              <a:rPr kumimoji="0" lang="en-US" sz="2500" b="0" i="0" u="none" strike="noStrike" kern="1200" cap="none" spc="0" normalizeH="0" baseline="0" noProof="0" dirty="0">
                <a:ln>
                  <a:noFill/>
                </a:ln>
                <a:solidFill>
                  <a:srgbClr val="C00000"/>
                </a:solidFill>
                <a:effectLst/>
                <a:uLnTx/>
                <a:uFillTx/>
                <a:latin typeface="Garamond" panose="02020404030301010803" pitchFamily="18" charset="0"/>
                <a:ea typeface="+mn-ea"/>
                <a:cs typeface="Times New Roman" pitchFamily="18" charset="0"/>
              </a:rPr>
              <a:t>Conventional preference query </a:t>
            </a:r>
            <a:r>
              <a:rPr kumimoji="0" lang="en-US" sz="2100" b="0" i="0" u="none" strike="noStrike" kern="1200" cap="none" spc="0" normalizeH="0" baseline="0" noProof="0" dirty="0">
                <a:ln>
                  <a:noFill/>
                </a:ln>
                <a:solidFill>
                  <a:srgbClr val="C00000"/>
                </a:solidFill>
                <a:effectLst/>
                <a:uLnTx/>
                <a:uFillTx/>
                <a:latin typeface="Garamond" panose="02020404030301010803" pitchFamily="18" charset="0"/>
                <a:ea typeface="+mn-ea"/>
                <a:cs typeface="Times New Roman" pitchFamily="18" charset="0"/>
              </a:rPr>
              <a:t>(</a:t>
            </a:r>
            <a:r>
              <a:rPr kumimoji="0" lang="en-US" sz="2100" b="0" i="0" u="none" strike="noStrike" kern="1200" cap="none" spc="0" normalizeH="0" baseline="0" noProof="0" dirty="0" err="1">
                <a:ln>
                  <a:noFill/>
                </a:ln>
                <a:solidFill>
                  <a:srgbClr val="C00000"/>
                </a:solidFill>
                <a:effectLst/>
                <a:uLnTx/>
                <a:uFillTx/>
                <a:latin typeface="Garamond" panose="02020404030301010803" pitchFamily="18" charset="0"/>
                <a:ea typeface="+mn-ea"/>
                <a:cs typeface="Times New Roman" pitchFamily="18" charset="0"/>
              </a:rPr>
              <a:t>Kießling</a:t>
            </a:r>
            <a:r>
              <a:rPr kumimoji="0" lang="en-US" sz="2100" b="0" i="0" u="none" strike="noStrike" kern="1200" cap="none" spc="0" normalizeH="0" baseline="0" noProof="0" dirty="0">
                <a:ln>
                  <a:noFill/>
                </a:ln>
                <a:solidFill>
                  <a:srgbClr val="C00000"/>
                </a:solidFill>
                <a:effectLst/>
                <a:uLnTx/>
                <a:uFillTx/>
                <a:latin typeface="Garamond" panose="02020404030301010803" pitchFamily="18" charset="0"/>
                <a:ea typeface="+mn-ea"/>
                <a:cs typeface="Times New Roman" pitchFamily="18" charset="0"/>
              </a:rPr>
              <a:t> VLDB 2002)</a:t>
            </a:r>
          </a:p>
          <a:p>
            <a:pPr lvl="1">
              <a:buFont typeface="Wingdings" pitchFamily="2" charset="2"/>
              <a:buChar char="§"/>
              <a:defRPr/>
            </a:pPr>
            <a:r>
              <a:rPr lang="en-US" sz="2500" dirty="0">
                <a:solidFill>
                  <a:srgbClr val="000000"/>
                </a:solidFill>
                <a:latin typeface="Garamond" panose="02020404030301010803" pitchFamily="18" charset="0"/>
                <a:cs typeface="Times New Roman" pitchFamily="18" charset="0"/>
              </a:rPr>
              <a:t>Pareto </a:t>
            </a:r>
            <a:r>
              <a:rPr lang="en-US" sz="2500" dirty="0" smtClean="0">
                <a:solidFill>
                  <a:srgbClr val="000000"/>
                </a:solidFill>
                <a:latin typeface="Garamond" panose="02020404030301010803" pitchFamily="18" charset="0"/>
                <a:cs typeface="Times New Roman" pitchFamily="18" charset="0"/>
              </a:rPr>
              <a:t>frontier w.r.t. individual users, </a:t>
            </a:r>
            <a:r>
              <a:rPr lang="en-US" sz="2500" dirty="0" smtClean="0">
                <a:solidFill>
                  <a:srgbClr val="FF0000"/>
                </a:solidFill>
                <a:latin typeface="Garamond" panose="02020404030301010803" pitchFamily="18" charset="0"/>
                <a:cs typeface="Times New Roman" pitchFamily="18" charset="0"/>
              </a:rPr>
              <a:t>separately</a:t>
            </a:r>
            <a:endParaRPr lang="en-US" sz="2500" dirty="0">
              <a:solidFill>
                <a:srgbClr val="FF0000"/>
              </a:solidFill>
              <a:latin typeface="Garamond" panose="02020404030301010803" pitchFamily="18" charset="0"/>
              <a:cs typeface="Times New Roman" pitchFamily="18" charset="0"/>
            </a:endParaRPr>
          </a:p>
          <a:p>
            <a:pPr marL="4448" marR="0" lvl="0" indent="0" algn="just" defTabSz="68604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US" sz="2500" b="0" i="0" u="none" strike="noStrike" kern="1200" cap="none" spc="0" normalizeH="0" baseline="0" noProof="0" dirty="0" smtClean="0">
                <a:ln>
                  <a:noFill/>
                </a:ln>
                <a:solidFill>
                  <a:srgbClr val="0064B1"/>
                </a:solidFill>
                <a:effectLst/>
                <a:uLnTx/>
                <a:uFillTx/>
                <a:latin typeface="Garamond" panose="02020404030301010803" pitchFamily="18" charset="0"/>
                <a:ea typeface="+mn-ea"/>
                <a:cs typeface="Times New Roman" panose="02020603050405020304" pitchFamily="18" charset="0"/>
              </a:rPr>
              <a:t>Our solution--- </a:t>
            </a:r>
          </a:p>
          <a:p>
            <a:pPr marL="633222" marR="0" lvl="1" indent="-285750" algn="just" defTabSz="68604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500" b="0" i="0" u="none" strike="noStrike" kern="1200" cap="none" spc="0" normalizeH="0" baseline="0" noProof="0" dirty="0" smtClean="0">
                <a:ln>
                  <a:noFill/>
                </a:ln>
                <a:solidFill>
                  <a:srgbClr val="000000"/>
                </a:solidFill>
                <a:effectLst/>
                <a:uLnTx/>
                <a:uFillTx/>
                <a:latin typeface="Garamond" panose="02020404030301010803" pitchFamily="18" charset="0"/>
                <a:ea typeface="+mn-ea"/>
                <a:cs typeface="Times New Roman" panose="02020603050405020304" pitchFamily="18" charset="0"/>
              </a:rPr>
              <a:t>Share </a:t>
            </a:r>
            <a:r>
              <a:rPr kumimoji="0" lang="en-US" sz="2500" b="0" i="0" u="none" strike="noStrike" kern="1200" cap="none" spc="0" normalizeH="0" baseline="0" noProof="0" dirty="0">
                <a:ln>
                  <a:noFill/>
                </a:ln>
                <a:solidFill>
                  <a:srgbClr val="000000"/>
                </a:solidFill>
                <a:effectLst/>
                <a:uLnTx/>
                <a:uFillTx/>
                <a:latin typeface="Garamond" panose="02020404030301010803" pitchFamily="18" charset="0"/>
                <a:ea typeface="+mn-ea"/>
                <a:cs typeface="Times New Roman" panose="02020603050405020304" pitchFamily="18" charset="0"/>
              </a:rPr>
              <a:t>computation across</a:t>
            </a:r>
            <a:r>
              <a:rPr kumimoji="0" lang="en-US" sz="2500" b="0" i="0" u="none" strike="noStrike" kern="1200" cap="none" spc="0" normalizeH="0" baseline="0" noProof="0" dirty="0">
                <a:ln>
                  <a:noFill/>
                </a:ln>
                <a:solidFill>
                  <a:srgbClr val="0064B1"/>
                </a:solidFill>
                <a:effectLst/>
                <a:uLnTx/>
                <a:uFillTx/>
                <a:latin typeface="Garamond" panose="02020404030301010803" pitchFamily="18" charset="0"/>
                <a:ea typeface="+mn-ea"/>
                <a:cs typeface="Times New Roman" panose="02020603050405020304" pitchFamily="18" charset="0"/>
              </a:rPr>
              <a:t> multiple </a:t>
            </a:r>
            <a:r>
              <a:rPr kumimoji="0" lang="en-US" sz="2500" b="0" i="0" u="none" strike="noStrike" kern="1200" cap="none" spc="0" normalizeH="0" baseline="0" noProof="0" dirty="0" smtClean="0">
                <a:ln>
                  <a:noFill/>
                </a:ln>
                <a:solidFill>
                  <a:srgbClr val="000000"/>
                </a:solidFill>
                <a:effectLst/>
                <a:uLnTx/>
                <a:uFillTx/>
                <a:latin typeface="Garamond" panose="02020404030301010803" pitchFamily="18" charset="0"/>
                <a:ea typeface="+mn-ea"/>
                <a:cs typeface="Times New Roman" panose="02020603050405020304" pitchFamily="18" charset="0"/>
              </a:rPr>
              <a:t>users</a:t>
            </a:r>
            <a:endParaRPr kumimoji="0" lang="en-US" sz="2500" b="0" i="0" u="none" strike="noStrike" kern="1200" cap="none" spc="0" normalizeH="0" baseline="0" noProof="0" dirty="0">
              <a:ln>
                <a:noFill/>
              </a:ln>
              <a:solidFill>
                <a:srgbClr val="000000"/>
              </a:solidFill>
              <a:effectLst/>
              <a:uLnTx/>
              <a:uFillTx/>
              <a:latin typeface="Garamond" panose="02020404030301010803" pitchFamily="18" charset="0"/>
              <a:ea typeface="+mn-ea"/>
              <a:cs typeface="Times New Roman" panose="02020603050405020304" pitchFamily="18" charset="0"/>
            </a:endParaRPr>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686047" rtl="0" eaLnBrk="1" fontAlgn="auto" latinLnBrk="0" hangingPunct="1">
              <a:lnSpc>
                <a:spcPct val="100000"/>
              </a:lnSpc>
              <a:spcBef>
                <a:spcPts val="0"/>
              </a:spcBef>
              <a:spcAft>
                <a:spcPts val="0"/>
              </a:spcAft>
              <a:buClrTx/>
              <a:buSzTx/>
              <a:buFontTx/>
              <a:buNone/>
              <a:tabLst/>
              <a:defRPr/>
            </a:pPr>
            <a:fld id="{30DB7900-D72E-4025-AF90-97BD6DF59E7D}" type="slidenum">
              <a:rPr kumimoji="0" lang="en-US" sz="1400" b="0" i="0" u="none" strike="noStrike" kern="1200" cap="none" spc="0" normalizeH="0" baseline="0" noProof="0" smtClean="0">
                <a:ln>
                  <a:noFill/>
                </a:ln>
                <a:solidFill>
                  <a:srgbClr val="000000"/>
                </a:solidFill>
                <a:effectLst/>
                <a:uLnTx/>
                <a:uFillTx/>
                <a:latin typeface="Segoe UI"/>
                <a:ea typeface="+mn-ea"/>
                <a:cs typeface="+mn-cs"/>
              </a:rPr>
              <a:pPr marL="0" marR="0" lvl="0" indent="0" algn="l" defTabSz="686047" rtl="0" eaLnBrk="1" fontAlgn="auto" latinLnBrk="0" hangingPunct="1">
                <a:lnSpc>
                  <a:spcPct val="100000"/>
                </a:lnSpc>
                <a:spcBef>
                  <a:spcPts val="0"/>
                </a:spcBef>
                <a:spcAft>
                  <a:spcPts val="0"/>
                </a:spcAft>
                <a:buClrTx/>
                <a:buSzTx/>
                <a:buFontTx/>
                <a:buNone/>
                <a:tabLst/>
                <a:defRPr/>
              </a:pPr>
              <a:t>37</a:t>
            </a:fld>
            <a:endParaRPr kumimoji="0" lang="en-US" sz="14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36242436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pPr marL="0" marR="0" lvl="0" indent="0" algn="l" defTabSz="4174876"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smtClean="0">
                <a:ln>
                  <a:noFill/>
                </a:ln>
                <a:solidFill>
                  <a:srgbClr val="FF0000"/>
                </a:solidFill>
                <a:effectLst/>
                <a:uLnTx/>
                <a:uFillTx/>
                <a:latin typeface="Garamond" panose="02020404030301010803" pitchFamily="18" charset="0"/>
                <a:ea typeface="+mn-ea"/>
                <a:cs typeface="+mn-cs"/>
              </a:rPr>
              <a:t>System     </a:t>
            </a:r>
            <a:r>
              <a:rPr kumimoji="0" lang="en-US" sz="4000" b="0" i="0" u="none" strike="noStrike" kern="1200" cap="none" spc="0" normalizeH="0" baseline="0" noProof="0" dirty="0" smtClean="0">
                <a:ln>
                  <a:noFill/>
                </a:ln>
                <a:solidFill>
                  <a:srgbClr val="000000"/>
                </a:solidFill>
                <a:effectLst/>
                <a:uLnTx/>
                <a:uFillTx/>
                <a:latin typeface="Garamond" panose="02020404030301010803" pitchFamily="18" charset="0"/>
                <a:ea typeface="+mn-ea"/>
                <a:cs typeface="+mn-cs"/>
              </a:rPr>
              <a:t>idir.uta.edu/claimbuster</a:t>
            </a:r>
            <a:endParaRPr kumimoji="0" lang="en-US" sz="4000" b="0" i="0" u="none" strike="noStrike" kern="1200" cap="none" spc="0" normalizeH="0" baseline="0" noProof="0" dirty="0">
              <a:ln>
                <a:noFill/>
              </a:ln>
              <a:solidFill>
                <a:srgbClr val="000000"/>
              </a:solidFill>
              <a:effectLst/>
              <a:uLnTx/>
              <a:uFillTx/>
              <a:latin typeface="Garamond" panose="02020404030301010803" pitchFamily="18" charset="0"/>
              <a:ea typeface="+mn-ea"/>
              <a:cs typeface="+mn-cs"/>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pPr marL="0" marR="0" lvl="0" indent="0" algn="l" defTabSz="4174876"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smtClean="0">
                <a:ln>
                  <a:noFill/>
                </a:ln>
                <a:solidFill>
                  <a:srgbClr val="FF0000"/>
                </a:solidFill>
                <a:effectLst/>
                <a:uLnTx/>
                <a:uFillTx/>
                <a:latin typeface="Garamond" panose="02020404030301010803" pitchFamily="18" charset="0"/>
                <a:ea typeface="+mn-ea"/>
                <a:cs typeface="+mn-cs"/>
              </a:rPr>
              <a:t>System     </a:t>
            </a:r>
            <a:r>
              <a:rPr kumimoji="0" lang="en-US" sz="4000" b="0" i="0" u="none" strike="noStrike" kern="1200" cap="none" spc="0" normalizeH="0" baseline="0" noProof="0" dirty="0" smtClean="0">
                <a:ln>
                  <a:noFill/>
                </a:ln>
                <a:solidFill>
                  <a:srgbClr val="000000"/>
                </a:solidFill>
                <a:effectLst/>
                <a:uLnTx/>
                <a:uFillTx/>
                <a:latin typeface="Garamond" panose="02020404030301010803" pitchFamily="18" charset="0"/>
                <a:ea typeface="+mn-ea"/>
                <a:cs typeface="+mn-cs"/>
              </a:rPr>
              <a:t>idir.uta.edu/claimbuster</a:t>
            </a:r>
            <a:endParaRPr kumimoji="0" lang="en-US" sz="4000" b="0" i="0" u="none" strike="noStrike" kern="1200" cap="none" spc="0" normalizeH="0" baseline="0" noProof="0" dirty="0">
              <a:ln>
                <a:noFill/>
              </a:ln>
              <a:solidFill>
                <a:srgbClr val="000000"/>
              </a:solidFill>
              <a:effectLst/>
              <a:uLnTx/>
              <a:uFillTx/>
              <a:latin typeface="Garamond" panose="02020404030301010803" pitchFamily="18" charset="0"/>
              <a:ea typeface="+mn-ea"/>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Related Works</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9436" y="1145894"/>
            <a:ext cx="8363938" cy="861774"/>
          </a:xfrm>
          <a:prstGeom prst="rect">
            <a:avLst/>
          </a:prstGeom>
        </p:spPr>
        <p:txBody>
          <a:bodyPr wrap="square">
            <a:spAutoFit/>
          </a:bodyPr>
          <a:lstStyle/>
          <a:p>
            <a:pPr marL="0" marR="0" lvl="0" indent="0" algn="l" defTabSz="686047" rtl="0" eaLnBrk="1" fontAlgn="auto" latinLnBrk="0" hangingPunct="1">
              <a:lnSpc>
                <a:spcPct val="100000"/>
              </a:lnSpc>
              <a:spcBef>
                <a:spcPts val="0"/>
              </a:spcBef>
              <a:spcAft>
                <a:spcPts val="0"/>
              </a:spcAft>
              <a:buClrTx/>
              <a:buSzTx/>
              <a:buFont typeface="Wingdings" pitchFamily="2" charset="2"/>
              <a:buChar char="Ø"/>
              <a:tabLst/>
              <a:defRPr/>
            </a:pPr>
            <a:r>
              <a:rPr kumimoji="0" lang="en-US" sz="2500" b="0" i="0" u="none" strike="noStrike" kern="1200" cap="none" spc="0" normalizeH="0" baseline="0" noProof="0" dirty="0">
                <a:ln>
                  <a:noFill/>
                </a:ln>
                <a:solidFill>
                  <a:srgbClr val="C00000"/>
                </a:solidFill>
                <a:effectLst/>
                <a:uLnTx/>
                <a:uFillTx/>
                <a:latin typeface="Garamond" panose="02020404030301010803" pitchFamily="18" charset="0"/>
                <a:ea typeface="+mn-ea"/>
                <a:cs typeface="Times New Roman" pitchFamily="18" charset="0"/>
              </a:rPr>
              <a:t>Mining favorable </a:t>
            </a:r>
            <a:r>
              <a:rPr kumimoji="0" lang="en-US" sz="2500" b="0" i="0" u="none" strike="noStrike" kern="1200" cap="none" spc="0" normalizeH="0" baseline="0" noProof="0" dirty="0" smtClean="0">
                <a:ln>
                  <a:noFill/>
                </a:ln>
                <a:solidFill>
                  <a:srgbClr val="C00000"/>
                </a:solidFill>
                <a:effectLst/>
                <a:uLnTx/>
                <a:uFillTx/>
                <a:latin typeface="Garamond" panose="02020404030301010803" pitchFamily="18" charset="0"/>
                <a:ea typeface="+mn-ea"/>
                <a:cs typeface="Times New Roman" pitchFamily="18" charset="0"/>
              </a:rPr>
              <a:t>facets </a:t>
            </a:r>
            <a:r>
              <a:rPr kumimoji="0" lang="en-US" sz="2100" b="0" i="0" u="none" strike="noStrike" kern="1200" cap="none" spc="0" normalizeH="0" baseline="0" noProof="0" dirty="0" smtClean="0">
                <a:ln>
                  <a:noFill/>
                </a:ln>
                <a:solidFill>
                  <a:srgbClr val="C00000"/>
                </a:solidFill>
                <a:effectLst/>
                <a:uLnTx/>
                <a:uFillTx/>
                <a:latin typeface="Garamond" panose="02020404030301010803" pitchFamily="18" charset="0"/>
                <a:ea typeface="+mn-ea"/>
                <a:cs typeface="Times New Roman" pitchFamily="18" charset="0"/>
              </a:rPr>
              <a:t>(Wong et al. SIGKDD 2007</a:t>
            </a:r>
            <a:r>
              <a:rPr kumimoji="0" lang="en-US" sz="2100" b="0" i="0" u="none" strike="noStrike" kern="1200" cap="none" spc="0" normalizeH="0" baseline="0" noProof="0" dirty="0" smtClean="0">
                <a:ln>
                  <a:noFill/>
                </a:ln>
                <a:solidFill>
                  <a:srgbClr val="0064B1"/>
                </a:solidFill>
                <a:effectLst/>
                <a:uLnTx/>
                <a:uFillTx/>
                <a:latin typeface="Garamond" panose="02020404030301010803" pitchFamily="18" charset="0"/>
                <a:ea typeface="+mn-ea"/>
                <a:cs typeface="Times New Roman" pitchFamily="18" charset="0"/>
              </a:rPr>
              <a:t>)</a:t>
            </a:r>
          </a:p>
          <a:p>
            <a:pPr marL="343024" marR="0" lvl="1" indent="0" algn="l" defTabSz="686047" rtl="0" eaLnBrk="1" fontAlgn="auto" latinLnBrk="0" hangingPunct="1">
              <a:lnSpc>
                <a:spcPct val="100000"/>
              </a:lnSpc>
              <a:spcBef>
                <a:spcPts val="0"/>
              </a:spcBef>
              <a:spcAft>
                <a:spcPts val="0"/>
              </a:spcAft>
              <a:buClrTx/>
              <a:buSzTx/>
              <a:buFont typeface="Wingdings" pitchFamily="2" charset="2"/>
              <a:buChar char="§"/>
              <a:tabLst/>
              <a:defRPr/>
            </a:pPr>
            <a:r>
              <a:rPr kumimoji="0" lang="en-US" sz="2500" b="0" i="0" u="none" strike="noStrike" kern="1200" cap="none" spc="0" normalizeH="0" baseline="0" noProof="0" dirty="0" smtClean="0">
                <a:ln>
                  <a:noFill/>
                </a:ln>
                <a:solidFill>
                  <a:srgbClr val="000000"/>
                </a:solidFill>
                <a:effectLst/>
                <a:uLnTx/>
                <a:uFillTx/>
                <a:latin typeface="Garamond" panose="02020404030301010803" pitchFamily="18" charset="0"/>
                <a:ea typeface="+mn-ea"/>
                <a:cs typeface="Times New Roman" pitchFamily="18" charset="0"/>
              </a:rPr>
              <a:t>Minimum disqualifying condition</a:t>
            </a:r>
            <a:endParaRPr kumimoji="0" lang="en-US" sz="2500" b="0" i="0" u="none" strike="noStrike" kern="1200" cap="none" spc="0" normalizeH="0" baseline="0" noProof="0" dirty="0">
              <a:ln>
                <a:noFill/>
              </a:ln>
              <a:solidFill>
                <a:srgbClr val="000000"/>
              </a:solidFill>
              <a:effectLst/>
              <a:uLnTx/>
              <a:uFillTx/>
              <a:latin typeface="Garamond" panose="02020404030301010803" pitchFamily="18" charset="0"/>
              <a:ea typeface="+mn-ea"/>
              <a:cs typeface="Times New Roman" pitchFamily="18" charset="0"/>
            </a:endParaRPr>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686047" rtl="0" eaLnBrk="1" fontAlgn="auto" latinLnBrk="0" hangingPunct="1">
              <a:lnSpc>
                <a:spcPct val="100000"/>
              </a:lnSpc>
              <a:spcBef>
                <a:spcPts val="0"/>
              </a:spcBef>
              <a:spcAft>
                <a:spcPts val="0"/>
              </a:spcAft>
              <a:buClrTx/>
              <a:buSzTx/>
              <a:buFontTx/>
              <a:buNone/>
              <a:tabLst/>
              <a:defRPr/>
            </a:pPr>
            <a:fld id="{30DB7900-D72E-4025-AF90-97BD6DF59E7D}" type="slidenum">
              <a:rPr kumimoji="0" lang="en-US" sz="1400" b="0" i="0" u="none" strike="noStrike" kern="1200" cap="none" spc="0" normalizeH="0" baseline="0" noProof="0" smtClean="0">
                <a:ln>
                  <a:noFill/>
                </a:ln>
                <a:solidFill>
                  <a:srgbClr val="000000"/>
                </a:solidFill>
                <a:effectLst/>
                <a:uLnTx/>
                <a:uFillTx/>
                <a:latin typeface="Segoe UI"/>
                <a:ea typeface="+mn-ea"/>
                <a:cs typeface="+mn-cs"/>
              </a:rPr>
              <a:pPr marL="0" marR="0" lvl="0" indent="0" algn="l" defTabSz="686047" rtl="0" eaLnBrk="1" fontAlgn="auto" latinLnBrk="0" hangingPunct="1">
                <a:lnSpc>
                  <a:spcPct val="100000"/>
                </a:lnSpc>
                <a:spcBef>
                  <a:spcPts val="0"/>
                </a:spcBef>
                <a:spcAft>
                  <a:spcPts val="0"/>
                </a:spcAft>
                <a:buClrTx/>
                <a:buSzTx/>
                <a:buFontTx/>
                <a:buNone/>
                <a:tabLst/>
                <a:defRPr/>
              </a:pPr>
              <a:t>38</a:t>
            </a:fld>
            <a:endParaRPr kumimoji="0" lang="en-US" sz="1400" b="0" i="0" u="none" strike="noStrike" kern="1200" cap="none" spc="0" normalizeH="0" baseline="0" noProof="0">
              <a:ln>
                <a:noFill/>
              </a:ln>
              <a:solidFill>
                <a:srgbClr val="000000"/>
              </a:solidFill>
              <a:effectLst/>
              <a:uLnTx/>
              <a:uFillTx/>
              <a:latin typeface="Segoe UI"/>
              <a:ea typeface="+mn-ea"/>
              <a:cs typeface="+mn-cs"/>
            </a:endParaRPr>
          </a:p>
        </p:txBody>
      </p:sp>
      <p:sp>
        <p:nvSpPr>
          <p:cNvPr id="12" name="Rectangle 11"/>
          <p:cNvSpPr/>
          <p:nvPr/>
        </p:nvSpPr>
        <p:spPr>
          <a:xfrm>
            <a:off x="389436" y="3852017"/>
            <a:ext cx="8363938" cy="861774"/>
          </a:xfrm>
          <a:prstGeom prst="rect">
            <a:avLst/>
          </a:prstGeom>
        </p:spPr>
        <p:txBody>
          <a:bodyPr wrap="square">
            <a:spAutoFit/>
          </a:bodyPr>
          <a:lstStyle/>
          <a:p>
            <a:pPr marL="0" marR="0" lvl="0" indent="0" algn="l" defTabSz="686047" rtl="0" eaLnBrk="1" fontAlgn="auto" latinLnBrk="0" hangingPunct="1">
              <a:lnSpc>
                <a:spcPct val="100000"/>
              </a:lnSpc>
              <a:spcBef>
                <a:spcPts val="0"/>
              </a:spcBef>
              <a:spcAft>
                <a:spcPts val="0"/>
              </a:spcAft>
              <a:buClrTx/>
              <a:buSzTx/>
              <a:buFont typeface="Wingdings" pitchFamily="2" charset="2"/>
              <a:buChar char="ü"/>
              <a:tabLst/>
              <a:defRPr/>
            </a:pPr>
            <a:r>
              <a:rPr kumimoji="0" lang="en-US" sz="2500" b="0" i="0" u="none" strike="noStrike" kern="1200" cap="none" spc="0" normalizeH="0" baseline="0" noProof="0" dirty="0">
                <a:ln>
                  <a:noFill/>
                </a:ln>
                <a:solidFill>
                  <a:srgbClr val="0064B1"/>
                </a:solidFill>
                <a:effectLst/>
                <a:uLnTx/>
                <a:uFillTx/>
                <a:latin typeface="Garamond" panose="02020404030301010803" pitchFamily="18" charset="0"/>
                <a:ea typeface="+mn-ea"/>
                <a:cs typeface="Times New Roman" pitchFamily="18" charset="0"/>
              </a:rPr>
              <a:t>Our solution--- </a:t>
            </a:r>
            <a:endParaRPr kumimoji="0" lang="en-US" sz="2500" b="0" i="0" u="none" strike="noStrike" kern="1200" cap="none" spc="0" normalizeH="0" baseline="0" noProof="0" dirty="0" smtClean="0">
              <a:ln>
                <a:noFill/>
              </a:ln>
              <a:solidFill>
                <a:srgbClr val="0064B1"/>
              </a:solidFill>
              <a:effectLst/>
              <a:uLnTx/>
              <a:uFillTx/>
              <a:latin typeface="Garamond" panose="02020404030301010803" pitchFamily="18" charset="0"/>
              <a:ea typeface="+mn-ea"/>
              <a:cs typeface="Times New Roman" pitchFamily="18" charset="0"/>
            </a:endParaRPr>
          </a:p>
          <a:p>
            <a:pPr marL="628774" marR="0" lvl="1" indent="-285750" algn="l" defTabSz="68604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500" b="0" i="0" u="none" strike="noStrike" kern="1200" cap="none" spc="0" normalizeH="0" baseline="0" noProof="0" dirty="0" smtClean="0">
                <a:ln>
                  <a:noFill/>
                </a:ln>
                <a:solidFill>
                  <a:srgbClr val="000000"/>
                </a:solidFill>
                <a:effectLst/>
                <a:uLnTx/>
                <a:uFillTx/>
                <a:latin typeface="Garamond" panose="02020404030301010803" pitchFamily="18" charset="0"/>
                <a:ea typeface="+mn-ea"/>
                <a:cs typeface="Times New Roman" pitchFamily="18" charset="0"/>
              </a:rPr>
              <a:t>Compatible </a:t>
            </a:r>
            <a:r>
              <a:rPr kumimoji="0" lang="en-US" sz="2500" b="0" i="0" u="none" strike="noStrike" kern="1200" cap="none" spc="0" normalizeH="0" baseline="0" noProof="0" dirty="0">
                <a:ln>
                  <a:noFill/>
                </a:ln>
                <a:solidFill>
                  <a:srgbClr val="000000"/>
                </a:solidFill>
                <a:effectLst/>
                <a:uLnTx/>
                <a:uFillTx/>
                <a:latin typeface="Garamond" panose="02020404030301010803" pitchFamily="18" charset="0"/>
                <a:ea typeface="+mn-ea"/>
                <a:cs typeface="Times New Roman" pitchFamily="18" charset="0"/>
              </a:rPr>
              <a:t>with continuously arriving objects</a:t>
            </a:r>
          </a:p>
        </p:txBody>
      </p:sp>
      <p:graphicFrame>
        <p:nvGraphicFramePr>
          <p:cNvPr id="14" name="Table 13"/>
          <p:cNvGraphicFramePr>
            <a:graphicFrameLocks noGrp="1"/>
          </p:cNvGraphicFramePr>
          <p:nvPr>
            <p:extLst/>
          </p:nvPr>
        </p:nvGraphicFramePr>
        <p:xfrm>
          <a:off x="1036532" y="2309623"/>
          <a:ext cx="2168487" cy="1219200"/>
        </p:xfrm>
        <a:graphic>
          <a:graphicData uri="http://schemas.openxmlformats.org/drawingml/2006/table">
            <a:tbl>
              <a:tblPr firstRow="1" bandRow="1">
                <a:tableStyleId>{5940675A-B579-460E-94D1-54222C63F5DA}</a:tableStyleId>
              </a:tblPr>
              <a:tblGrid>
                <a:gridCol w="525778">
                  <a:extLst>
                    <a:ext uri="{9D8B030D-6E8A-4147-A177-3AD203B41FA5}">
                      <a16:colId xmlns:a16="http://schemas.microsoft.com/office/drawing/2014/main" val="20000"/>
                    </a:ext>
                  </a:extLst>
                </a:gridCol>
                <a:gridCol w="982179">
                  <a:extLst>
                    <a:ext uri="{9D8B030D-6E8A-4147-A177-3AD203B41FA5}">
                      <a16:colId xmlns:a16="http://schemas.microsoft.com/office/drawing/2014/main" val="20002"/>
                    </a:ext>
                  </a:extLst>
                </a:gridCol>
                <a:gridCol w="660530">
                  <a:extLst>
                    <a:ext uri="{9D8B030D-6E8A-4147-A177-3AD203B41FA5}">
                      <a16:colId xmlns:a16="http://schemas.microsoft.com/office/drawing/2014/main" val="20003"/>
                    </a:ext>
                  </a:extLst>
                </a:gridCol>
              </a:tblGrid>
              <a:tr h="302473">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brand</a:t>
                      </a:r>
                      <a:endParaRPr lang="en-US" sz="1400" b="1"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CPU</a:t>
                      </a:r>
                      <a:endParaRPr lang="en-US" sz="1400" b="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02473">
                <a:tc>
                  <a:txBody>
                    <a:bodyPr/>
                    <a:lstStyle/>
                    <a:p>
                      <a:pPr algn="ctr"/>
                      <a:r>
                        <a:rPr lang="en-US" sz="1400" i="1" dirty="0" smtClean="0">
                          <a:latin typeface="Times New Roman" panose="02020603050405020304" pitchFamily="18" charset="0"/>
                          <a:cs typeface="Times New Roman" panose="02020603050405020304" pitchFamily="18" charset="0"/>
                        </a:rPr>
                        <a:t>o</a:t>
                      </a:r>
                      <a:r>
                        <a:rPr lang="en-US" sz="1400" i="1" baseline="-25000" dirty="0" smtClean="0">
                          <a:latin typeface="Times New Roman" panose="02020603050405020304" pitchFamily="18" charset="0"/>
                          <a:cs typeface="Times New Roman" panose="02020603050405020304" pitchFamily="18" charset="0"/>
                        </a:rPr>
                        <a:t>1</a:t>
                      </a:r>
                      <a:endParaRPr lang="en-US" sz="1400" i="1" baseline="-25000" dirty="0">
                        <a:latin typeface="Times New Roman" panose="02020603050405020304" pitchFamily="18" charset="0"/>
                        <a:cs typeface="Times New Roman" panose="02020603050405020304" pitchFamily="18" charset="0"/>
                      </a:endParaRPr>
                    </a:p>
                  </a:txBody>
                  <a:tcPr/>
                </a:tc>
                <a:tc>
                  <a:txBody>
                    <a:bodyPr/>
                    <a:lstStyle/>
                    <a:p>
                      <a:pPr algn="ctr"/>
                      <a:r>
                        <a:rPr lang="en-US" sz="1400" i="1" dirty="0" smtClean="0">
                          <a:latin typeface="Times New Roman" panose="02020603050405020304" pitchFamily="18" charset="0"/>
                          <a:cs typeface="Times New Roman" panose="02020603050405020304" pitchFamily="18" charset="0"/>
                        </a:rPr>
                        <a:t>Apple</a:t>
                      </a:r>
                      <a:endParaRPr lang="en-US" sz="1400" i="1" dirty="0">
                        <a:latin typeface="Times New Roman" panose="02020603050405020304" pitchFamily="18" charset="0"/>
                        <a:cs typeface="Times New Roman" panose="02020603050405020304" pitchFamily="18" charset="0"/>
                      </a:endParaRPr>
                    </a:p>
                  </a:txBody>
                  <a:tcPr/>
                </a:tc>
                <a:tc>
                  <a:txBody>
                    <a:bodyPr/>
                    <a:lstStyle/>
                    <a:p>
                      <a:pPr algn="ctr"/>
                      <a:r>
                        <a:rPr lang="en-US" sz="1400" i="1" dirty="0" smtClean="0">
                          <a:latin typeface="Times New Roman" panose="02020603050405020304" pitchFamily="18" charset="0"/>
                          <a:cs typeface="Times New Roman" panose="02020603050405020304" pitchFamily="18" charset="0"/>
                        </a:rPr>
                        <a:t>single</a:t>
                      </a:r>
                      <a:endParaRPr lang="en-US" sz="14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0247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latin typeface="Times New Roman" panose="02020603050405020304" pitchFamily="18" charset="0"/>
                          <a:cs typeface="Times New Roman" panose="02020603050405020304" pitchFamily="18" charset="0"/>
                        </a:rPr>
                        <a:t>o</a:t>
                      </a:r>
                      <a:r>
                        <a:rPr lang="en-US" sz="1400" i="1" baseline="-25000" dirty="0" smtClean="0">
                          <a:latin typeface="Times New Roman" panose="02020603050405020304" pitchFamily="18" charset="0"/>
                          <a:cs typeface="Times New Roman" panose="02020603050405020304" pitchFamily="18" charset="0"/>
                        </a:rPr>
                        <a:t>2</a:t>
                      </a:r>
                    </a:p>
                  </a:txBody>
                  <a:tcPr/>
                </a:tc>
                <a:tc>
                  <a:txBody>
                    <a:bodyPr/>
                    <a:lstStyle/>
                    <a:p>
                      <a:pPr algn="ctr"/>
                      <a:r>
                        <a:rPr lang="en-US" sz="1400" i="1" dirty="0" smtClean="0">
                          <a:latin typeface="Times New Roman" panose="02020603050405020304" pitchFamily="18" charset="0"/>
                          <a:cs typeface="Times New Roman" panose="02020603050405020304" pitchFamily="18" charset="0"/>
                        </a:rPr>
                        <a:t>Samsung</a:t>
                      </a:r>
                      <a:endParaRPr lang="en-US" sz="1400" i="1" dirty="0">
                        <a:latin typeface="Times New Roman" panose="02020603050405020304" pitchFamily="18" charset="0"/>
                        <a:cs typeface="Times New Roman" panose="02020603050405020304" pitchFamily="18" charset="0"/>
                      </a:endParaRPr>
                    </a:p>
                  </a:txBody>
                  <a:tcPr/>
                </a:tc>
                <a:tc>
                  <a:txBody>
                    <a:bodyPr/>
                    <a:lstStyle/>
                    <a:p>
                      <a:pPr algn="ctr"/>
                      <a:r>
                        <a:rPr lang="en-US" sz="1400" i="1" dirty="0" smtClean="0">
                          <a:latin typeface="Times New Roman" panose="02020603050405020304" pitchFamily="18" charset="0"/>
                          <a:cs typeface="Times New Roman" panose="02020603050405020304" pitchFamily="18" charset="0"/>
                        </a:rPr>
                        <a:t>dual</a:t>
                      </a:r>
                      <a:endParaRPr lang="en-US" sz="14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02473">
                <a:tc>
                  <a:txBody>
                    <a:bodyPr/>
                    <a:lstStyle/>
                    <a:p>
                      <a:pPr algn="ctr"/>
                      <a:r>
                        <a:rPr lang="en-US" sz="1400" i="1" dirty="0" smtClean="0">
                          <a:latin typeface="Times New Roman" panose="02020603050405020304" pitchFamily="18" charset="0"/>
                          <a:cs typeface="Times New Roman" panose="02020603050405020304" pitchFamily="18" charset="0"/>
                        </a:rPr>
                        <a:t>o</a:t>
                      </a:r>
                      <a:r>
                        <a:rPr lang="en-US" sz="1400" i="1" baseline="-25000" dirty="0" smtClean="0">
                          <a:latin typeface="Times New Roman" panose="02020603050405020304" pitchFamily="18" charset="0"/>
                          <a:cs typeface="Times New Roman" panose="02020603050405020304" pitchFamily="18" charset="0"/>
                        </a:rPr>
                        <a:t>3</a:t>
                      </a:r>
                      <a:endParaRPr lang="en-US" sz="1400" i="1" baseline="-25000" dirty="0">
                        <a:latin typeface="Times New Roman" panose="02020603050405020304" pitchFamily="18" charset="0"/>
                        <a:cs typeface="Times New Roman" panose="02020603050405020304" pitchFamily="18" charset="0"/>
                      </a:endParaRPr>
                    </a:p>
                  </a:txBody>
                  <a:tcPr/>
                </a:tc>
                <a:tc>
                  <a:txBody>
                    <a:bodyPr/>
                    <a:lstStyle/>
                    <a:p>
                      <a:pPr algn="ctr"/>
                      <a:r>
                        <a:rPr lang="en-US" sz="1400" i="1" dirty="0" smtClean="0">
                          <a:latin typeface="Times New Roman" panose="02020603050405020304" pitchFamily="18" charset="0"/>
                          <a:cs typeface="Times New Roman" panose="02020603050405020304" pitchFamily="18" charset="0"/>
                        </a:rPr>
                        <a:t>Toshiba</a:t>
                      </a:r>
                      <a:endParaRPr lang="en-US" sz="1400" i="1" dirty="0">
                        <a:latin typeface="Times New Roman" panose="02020603050405020304" pitchFamily="18" charset="0"/>
                        <a:cs typeface="Times New Roman" panose="02020603050405020304" pitchFamily="18" charset="0"/>
                      </a:endParaRPr>
                    </a:p>
                  </a:txBody>
                  <a:tcPr/>
                </a:tc>
                <a:tc>
                  <a:txBody>
                    <a:bodyPr/>
                    <a:lstStyle/>
                    <a:p>
                      <a:pPr algn="ctr"/>
                      <a:r>
                        <a:rPr lang="en-US" sz="1400" i="1" dirty="0" smtClean="0">
                          <a:latin typeface="Times New Roman" panose="02020603050405020304" pitchFamily="18" charset="0"/>
                          <a:cs typeface="Times New Roman" panose="02020603050405020304" pitchFamily="18" charset="0"/>
                        </a:rPr>
                        <a:t>quad</a:t>
                      </a:r>
                      <a:endParaRPr lang="en-US" sz="1400" i="1"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292747150"/>
              </p:ext>
            </p:extLst>
          </p:nvPr>
        </p:nvGraphicFramePr>
        <p:xfrm>
          <a:off x="4393342" y="1989583"/>
          <a:ext cx="3904497" cy="1859280"/>
        </p:xfrm>
        <a:graphic>
          <a:graphicData uri="http://schemas.openxmlformats.org/drawingml/2006/table">
            <a:tbl>
              <a:tblPr firstRow="1" bandRow="1">
                <a:tableStyleId>{5940675A-B579-460E-94D1-54222C63F5DA}</a:tableStyleId>
              </a:tblPr>
              <a:tblGrid>
                <a:gridCol w="563341">
                  <a:extLst>
                    <a:ext uri="{9D8B030D-6E8A-4147-A177-3AD203B41FA5}">
                      <a16:colId xmlns:a16="http://schemas.microsoft.com/office/drawing/2014/main" val="20000"/>
                    </a:ext>
                  </a:extLst>
                </a:gridCol>
                <a:gridCol w="3341156">
                  <a:extLst>
                    <a:ext uri="{9D8B030D-6E8A-4147-A177-3AD203B41FA5}">
                      <a16:colId xmlns:a16="http://schemas.microsoft.com/office/drawing/2014/main" val="20002"/>
                    </a:ext>
                  </a:extLst>
                </a:gridCol>
              </a:tblGrid>
              <a:tr h="302473">
                <a:tc>
                  <a:txBody>
                    <a:bodyPr/>
                    <a:lstStyle/>
                    <a:p>
                      <a:pPr algn="ctr"/>
                      <a:endParaRPr lang="en-US" sz="1400" dirty="0">
                        <a:latin typeface="Times New Roman" panose="02020603050405020304" pitchFamily="18" charset="0"/>
                        <a:cs typeface="Times New Roman" panose="02020603050405020304" pitchFamily="18" charset="0"/>
                      </a:endParaRPr>
                    </a:p>
                  </a:txBody>
                  <a:tcPr/>
                </a:tc>
                <a:tc>
                  <a:txBody>
                    <a:bodyPr/>
                    <a:lstStyle/>
                    <a:p>
                      <a:pPr algn="ctr"/>
                      <a:r>
                        <a:rPr lang="en-US" sz="1400" b="1" dirty="0" smtClean="0">
                          <a:latin typeface="Times New Roman" panose="02020603050405020304" pitchFamily="18" charset="0"/>
                          <a:cs typeface="Times New Roman" panose="02020603050405020304" pitchFamily="18" charset="0"/>
                        </a:rPr>
                        <a:t>Minimum set of preferences to disqualify</a:t>
                      </a:r>
                    </a:p>
                  </a:txBody>
                  <a:tcPr/>
                </a:tc>
                <a:extLst>
                  <a:ext uri="{0D108BD9-81ED-4DB2-BD59-A6C34878D82A}">
                    <a16:rowId xmlns:a16="http://schemas.microsoft.com/office/drawing/2014/main" val="10000"/>
                  </a:ext>
                </a:extLst>
              </a:tr>
              <a:tr h="302473">
                <a:tc>
                  <a:txBody>
                    <a:bodyPr/>
                    <a:lstStyle/>
                    <a:p>
                      <a:pPr algn="ctr"/>
                      <a:r>
                        <a:rPr lang="en-US" sz="1400" i="1" dirty="0" smtClean="0">
                          <a:latin typeface="Times New Roman" panose="02020603050405020304" pitchFamily="18" charset="0"/>
                          <a:cs typeface="Times New Roman" panose="02020603050405020304" pitchFamily="18" charset="0"/>
                        </a:rPr>
                        <a:t>o</a:t>
                      </a:r>
                      <a:r>
                        <a:rPr lang="en-US" sz="1400" i="1" baseline="-25000" dirty="0" smtClean="0">
                          <a:latin typeface="Times New Roman" panose="02020603050405020304" pitchFamily="18" charset="0"/>
                          <a:cs typeface="Times New Roman" panose="02020603050405020304" pitchFamily="18" charset="0"/>
                        </a:rPr>
                        <a:t>1</a:t>
                      </a:r>
                      <a:endParaRPr lang="en-US" sz="1400" i="1" baseline="-25000" dirty="0">
                        <a:latin typeface="Times New Roman" panose="02020603050405020304" pitchFamily="18" charset="0"/>
                        <a:cs typeface="Times New Roman" panose="02020603050405020304" pitchFamily="18" charset="0"/>
                      </a:endParaRPr>
                    </a:p>
                  </a:txBody>
                  <a:tcPr/>
                </a:tc>
                <a:tc>
                  <a:txBody>
                    <a:bodyPr/>
                    <a:lstStyle/>
                    <a:p>
                      <a:pPr algn="ctr"/>
                      <a:r>
                        <a:rPr lang="en-US" sz="1400" i="0" dirty="0"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Samsung</a:t>
                      </a:r>
                      <a:r>
                        <a:rPr lang="en-US" sz="1400" i="0" dirty="0" err="1"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Apple</a:t>
                      </a:r>
                      <a:r>
                        <a:rPr lang="en-US" sz="1400" i="0" dirty="0" smtClean="0">
                          <a:latin typeface="Times New Roman" panose="02020603050405020304" pitchFamily="18" charset="0"/>
                          <a:cs typeface="Times New Roman" panose="02020603050405020304" pitchFamily="18" charset="0"/>
                        </a:rPr>
                        <a:t>) </a:t>
                      </a:r>
                      <a:r>
                        <a:rPr lang="en-US" sz="1400" dirty="0" smtClean="0">
                          <a:latin typeface="Times New Roman" pitchFamily="18" charset="0"/>
                          <a:cs typeface="Times New Roman" pitchFamily="18" charset="0"/>
                        </a:rPr>
                        <a:t>∧ </a:t>
                      </a:r>
                      <a:r>
                        <a:rPr lang="en-US" sz="1400" i="0" dirty="0"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dual</a:t>
                      </a:r>
                      <a:r>
                        <a:rPr lang="en-US" sz="1400" i="0" dirty="0" err="1"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single</a:t>
                      </a:r>
                      <a:r>
                        <a:rPr lang="en-US" sz="1400" i="0" dirty="0" smtClean="0">
                          <a:latin typeface="Times New Roman" panose="02020603050405020304" pitchFamily="18" charset="0"/>
                          <a:cs typeface="Times New Roman" panose="02020603050405020304" pitchFamily="18" charset="0"/>
                        </a:rPr>
                        <a:t>))</a:t>
                      </a:r>
                      <a:r>
                        <a:rPr lang="en-US" sz="1400" b="0" i="0" dirty="0" smtClean="0">
                          <a:latin typeface="Times New Roman" panose="02020603050405020304" pitchFamily="18" charset="0"/>
                          <a:cs typeface="Times New Roman" panose="02020603050405020304" pitchFamily="18" charset="0"/>
                        </a:rPr>
                        <a:t> </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a:t>
                      </a:r>
                    </a:p>
                    <a:p>
                      <a:pPr algn="ct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400" i="0" dirty="0"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Toshiba</a:t>
                      </a:r>
                      <a:r>
                        <a:rPr lang="en-US" sz="1400" i="0" dirty="0" err="1"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Apple</a:t>
                      </a:r>
                      <a:r>
                        <a:rPr lang="en-US" sz="1400" i="0" dirty="0" smtClean="0">
                          <a:latin typeface="Times New Roman" panose="02020603050405020304" pitchFamily="18" charset="0"/>
                          <a:cs typeface="Times New Roman" panose="02020603050405020304" pitchFamily="18" charset="0"/>
                        </a:rPr>
                        <a:t>) </a:t>
                      </a:r>
                      <a:r>
                        <a:rPr lang="en-US" sz="1400" dirty="0" smtClean="0">
                          <a:latin typeface="Times New Roman" pitchFamily="18" charset="0"/>
                          <a:cs typeface="Times New Roman" pitchFamily="18" charset="0"/>
                        </a:rPr>
                        <a:t>∧ </a:t>
                      </a:r>
                      <a:r>
                        <a:rPr lang="en-US" sz="1400" i="0" dirty="0"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quad</a:t>
                      </a:r>
                      <a:r>
                        <a:rPr lang="en-US" sz="1400" i="0" dirty="0" err="1"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single</a:t>
                      </a:r>
                      <a:r>
                        <a:rPr lang="en-US" sz="1400" i="0" dirty="0" smtClean="0">
                          <a:latin typeface="Times New Roman" panose="02020603050405020304" pitchFamily="18" charset="0"/>
                          <a:cs typeface="Times New Roman" panose="02020603050405020304" pitchFamily="18" charset="0"/>
                        </a:rPr>
                        <a:t>))</a:t>
                      </a:r>
                      <a:endParaRPr lang="en-US" sz="14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0247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latin typeface="Times New Roman" panose="02020603050405020304" pitchFamily="18" charset="0"/>
                          <a:cs typeface="Times New Roman" panose="02020603050405020304" pitchFamily="18" charset="0"/>
                        </a:rPr>
                        <a:t>o</a:t>
                      </a:r>
                      <a:r>
                        <a:rPr lang="en-US" sz="1400" i="1" baseline="-25000" dirty="0" smtClean="0">
                          <a:latin typeface="Times New Roman" panose="02020603050405020304" pitchFamily="18" charset="0"/>
                          <a:cs typeface="Times New Roman" panose="02020603050405020304" pitchFamily="18" charset="0"/>
                        </a:rPr>
                        <a:t>2</a:t>
                      </a:r>
                    </a:p>
                  </a:txBody>
                  <a:tcPr/>
                </a:tc>
                <a:tc>
                  <a:txBody>
                    <a:bodyPr/>
                    <a:lstStyle/>
                    <a:p>
                      <a:pPr algn="ctr"/>
                      <a:r>
                        <a:rPr lang="en-US" sz="1400" i="0" dirty="0"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Apple</a:t>
                      </a:r>
                      <a:r>
                        <a:rPr lang="en-US" sz="1400" i="0" dirty="0" err="1"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Samsung</a:t>
                      </a:r>
                      <a:r>
                        <a:rPr lang="en-US" sz="1400" i="0" dirty="0" smtClean="0">
                          <a:latin typeface="Times New Roman" panose="02020603050405020304" pitchFamily="18" charset="0"/>
                          <a:cs typeface="Times New Roman" panose="02020603050405020304" pitchFamily="18" charset="0"/>
                        </a:rPr>
                        <a:t>) </a:t>
                      </a:r>
                      <a:r>
                        <a:rPr lang="en-US" sz="1400" dirty="0" smtClean="0">
                          <a:latin typeface="Times New Roman" pitchFamily="18" charset="0"/>
                          <a:cs typeface="Times New Roman" pitchFamily="18" charset="0"/>
                        </a:rPr>
                        <a:t>∧ </a:t>
                      </a:r>
                      <a:r>
                        <a:rPr lang="en-US" sz="1400" i="0" dirty="0"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single</a:t>
                      </a:r>
                      <a:r>
                        <a:rPr lang="en-US" sz="1400" i="0" dirty="0" err="1"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dual</a:t>
                      </a:r>
                      <a:r>
                        <a:rPr lang="en-US" sz="1400" i="0" dirty="0" smtClean="0">
                          <a:latin typeface="Times New Roman" panose="02020603050405020304" pitchFamily="18" charset="0"/>
                          <a:cs typeface="Times New Roman" panose="02020603050405020304" pitchFamily="18" charset="0"/>
                        </a:rPr>
                        <a:t>))</a:t>
                      </a:r>
                      <a:r>
                        <a:rPr lang="en-US" sz="1400" b="0" i="0" dirty="0" smtClean="0">
                          <a:latin typeface="Times New Roman" panose="02020603050405020304" pitchFamily="18" charset="0"/>
                          <a:cs typeface="Times New Roman" panose="02020603050405020304" pitchFamily="18" charset="0"/>
                        </a:rPr>
                        <a:t> </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a:t>
                      </a:r>
                    </a:p>
                    <a:p>
                      <a:pPr algn="ct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400" i="0" dirty="0"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Toshiba</a:t>
                      </a:r>
                      <a:r>
                        <a:rPr lang="en-US" sz="1400" i="0" dirty="0" err="1"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Samsung</a:t>
                      </a:r>
                      <a:r>
                        <a:rPr lang="en-US" sz="1400" i="0" dirty="0" smtClean="0">
                          <a:latin typeface="Times New Roman" panose="02020603050405020304" pitchFamily="18" charset="0"/>
                          <a:cs typeface="Times New Roman" panose="02020603050405020304" pitchFamily="18" charset="0"/>
                        </a:rPr>
                        <a:t>) </a:t>
                      </a:r>
                      <a:r>
                        <a:rPr lang="en-US" sz="1400" dirty="0" smtClean="0">
                          <a:latin typeface="Times New Roman" pitchFamily="18" charset="0"/>
                          <a:cs typeface="Times New Roman" pitchFamily="18" charset="0"/>
                        </a:rPr>
                        <a:t>∧ </a:t>
                      </a:r>
                      <a:r>
                        <a:rPr lang="en-US" sz="1400" i="0" dirty="0"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quad</a:t>
                      </a:r>
                      <a:r>
                        <a:rPr lang="en-US" sz="1400" i="0" dirty="0" err="1"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dual</a:t>
                      </a:r>
                      <a:r>
                        <a:rPr lang="en-US" sz="1400" i="0" dirty="0" smtClean="0">
                          <a:latin typeface="Times New Roman" panose="02020603050405020304" pitchFamily="18" charset="0"/>
                          <a:cs typeface="Times New Roman" panose="02020603050405020304" pitchFamily="18" charset="0"/>
                        </a:rPr>
                        <a:t>))</a:t>
                      </a:r>
                      <a:endParaRPr lang="en-US" sz="1400" i="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02473">
                <a:tc>
                  <a:txBody>
                    <a:bodyPr/>
                    <a:lstStyle/>
                    <a:p>
                      <a:pPr algn="ctr"/>
                      <a:r>
                        <a:rPr lang="en-US" sz="1400" i="1" dirty="0" smtClean="0">
                          <a:latin typeface="Times New Roman" panose="02020603050405020304" pitchFamily="18" charset="0"/>
                          <a:cs typeface="Times New Roman" panose="02020603050405020304" pitchFamily="18" charset="0"/>
                        </a:rPr>
                        <a:t>o</a:t>
                      </a:r>
                      <a:r>
                        <a:rPr lang="en-US" sz="1400" i="1" baseline="-25000" dirty="0" smtClean="0">
                          <a:latin typeface="Times New Roman" panose="02020603050405020304" pitchFamily="18" charset="0"/>
                          <a:cs typeface="Times New Roman" panose="02020603050405020304" pitchFamily="18" charset="0"/>
                        </a:rPr>
                        <a:t>3</a:t>
                      </a:r>
                      <a:endParaRPr lang="en-US" sz="1400" i="1" baseline="-25000" dirty="0">
                        <a:latin typeface="Times New Roman" panose="02020603050405020304" pitchFamily="18" charset="0"/>
                        <a:cs typeface="Times New Roman" panose="02020603050405020304" pitchFamily="18" charset="0"/>
                      </a:endParaRPr>
                    </a:p>
                  </a:txBody>
                  <a:tcPr/>
                </a:tc>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r>
                        <a:rPr lang="en-US" sz="1400" i="0" dirty="0"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Apple</a:t>
                      </a:r>
                      <a:r>
                        <a:rPr lang="en-US" sz="1400" i="0" dirty="0" err="1"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Toshiba</a:t>
                      </a:r>
                      <a:r>
                        <a:rPr lang="en-US" sz="1400" i="0" dirty="0" smtClean="0">
                          <a:latin typeface="Times New Roman" panose="02020603050405020304" pitchFamily="18" charset="0"/>
                          <a:cs typeface="Times New Roman" panose="02020603050405020304" pitchFamily="18" charset="0"/>
                        </a:rPr>
                        <a:t>) </a:t>
                      </a:r>
                      <a:r>
                        <a:rPr lang="en-US" sz="1400" dirty="0" smtClean="0">
                          <a:latin typeface="Times New Roman" pitchFamily="18" charset="0"/>
                          <a:cs typeface="Times New Roman" pitchFamily="18" charset="0"/>
                        </a:rPr>
                        <a:t>∧ </a:t>
                      </a:r>
                      <a:r>
                        <a:rPr lang="en-US" sz="1400" i="0" dirty="0"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single</a:t>
                      </a:r>
                      <a:r>
                        <a:rPr lang="en-US" sz="1400" i="0" dirty="0" err="1"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quad</a:t>
                      </a:r>
                      <a:r>
                        <a:rPr lang="en-US" sz="1400" i="0" dirty="0" smtClean="0">
                          <a:latin typeface="Times New Roman" panose="02020603050405020304" pitchFamily="18" charset="0"/>
                          <a:cs typeface="Times New Roman" panose="02020603050405020304" pitchFamily="18" charset="0"/>
                        </a:rPr>
                        <a:t>))</a:t>
                      </a:r>
                      <a:r>
                        <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rPr>
                        <a:t> ∨</a:t>
                      </a:r>
                      <a:endParaRPr lang="en-US" sz="1400" i="0" dirty="0" smtClean="0">
                        <a:latin typeface="Times New Roman" panose="02020603050405020304" pitchFamily="18" charset="0"/>
                        <a:cs typeface="Times New Roman" panose="02020603050405020304" pitchFamily="18" charset="0"/>
                      </a:endParaRPr>
                    </a:p>
                    <a:p>
                      <a:pPr algn="ctr"/>
                      <a:r>
                        <a:rPr lang="en-US" sz="1400" i="0" dirty="0"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Samsung</a:t>
                      </a:r>
                      <a:r>
                        <a:rPr lang="en-US" sz="1400" i="0" dirty="0" err="1"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Toshiba</a:t>
                      </a:r>
                      <a:r>
                        <a:rPr lang="en-US" sz="1400" i="0" dirty="0" smtClean="0">
                          <a:latin typeface="Times New Roman" panose="02020603050405020304" pitchFamily="18" charset="0"/>
                          <a:cs typeface="Times New Roman" panose="02020603050405020304" pitchFamily="18" charset="0"/>
                        </a:rPr>
                        <a:t>) </a:t>
                      </a:r>
                      <a:r>
                        <a:rPr lang="en-US" sz="1400" dirty="0" smtClean="0">
                          <a:latin typeface="Times New Roman" pitchFamily="18" charset="0"/>
                          <a:cs typeface="Times New Roman" pitchFamily="18" charset="0"/>
                        </a:rPr>
                        <a:t>∧ </a:t>
                      </a:r>
                      <a:r>
                        <a:rPr lang="en-US" sz="1400" i="0" dirty="0"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dual</a:t>
                      </a:r>
                      <a:r>
                        <a:rPr lang="en-US" sz="1400" i="0" dirty="0" err="1" smtClean="0">
                          <a:latin typeface="Times New Roman" panose="02020603050405020304" pitchFamily="18" charset="0"/>
                          <a:cs typeface="Times New Roman" panose="02020603050405020304" pitchFamily="18" charset="0"/>
                        </a:rPr>
                        <a:t>,</a:t>
                      </a:r>
                      <a:r>
                        <a:rPr lang="en-US" sz="1400" i="1" dirty="0" err="1" smtClean="0">
                          <a:latin typeface="Times New Roman" panose="02020603050405020304" pitchFamily="18" charset="0"/>
                          <a:cs typeface="Times New Roman" panose="02020603050405020304" pitchFamily="18" charset="0"/>
                        </a:rPr>
                        <a:t>quad</a:t>
                      </a:r>
                      <a:r>
                        <a:rPr lang="en-US" sz="1400" i="0" dirty="0" smtClean="0">
                          <a:latin typeface="Times New Roman" panose="02020603050405020304" pitchFamily="18" charset="0"/>
                          <a:cs typeface="Times New Roman" panose="02020603050405020304" pitchFamily="18" charset="0"/>
                        </a:rPr>
                        <a:t>))</a:t>
                      </a:r>
                      <a:endParaRPr lang="en-US" sz="1400" b="0" i="0" kern="1200" dirty="0" smtClean="0">
                        <a:solidFill>
                          <a:schemeClr val="tx1"/>
                        </a:solidFill>
                        <a:effectLst/>
                        <a:latin typeface="Times New Roman" panose="02020603050405020304" pitchFamily="18" charset="0"/>
                        <a:ea typeface="+mn-ea"/>
                        <a:cs typeface="Times New Roman" panose="02020603050405020304" pitchFamily="18" charset="0"/>
                      </a:endParaRPr>
                    </a:p>
                  </a:txBody>
                  <a:tcPr/>
                </a:tc>
                <a:extLst>
                  <a:ext uri="{0D108BD9-81ED-4DB2-BD59-A6C34878D82A}">
                    <a16:rowId xmlns:a16="http://schemas.microsoft.com/office/drawing/2014/main" val="10004"/>
                  </a:ext>
                </a:extLst>
              </a:tr>
            </a:tbl>
          </a:graphicData>
        </a:graphic>
      </p:graphicFrame>
      <p:sp>
        <p:nvSpPr>
          <p:cNvPr id="16" name="Right Arrow 15"/>
          <p:cNvSpPr/>
          <p:nvPr/>
        </p:nvSpPr>
        <p:spPr bwMode="auto">
          <a:xfrm>
            <a:off x="3420059" y="2660055"/>
            <a:ext cx="704850" cy="484632"/>
          </a:xfrm>
          <a:prstGeom prst="rightArrow">
            <a:avLst/>
          </a:prstGeom>
          <a:solidFill>
            <a:srgbClr val="0064B1"/>
          </a:solidFill>
          <a:ln w="1270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50" normalizeH="0" baseline="0" noProof="0" dirty="0" err="1" smtClean="0">
              <a:ln>
                <a:noFill/>
              </a:ln>
              <a:solidFill>
                <a:srgbClr val="FF8A00"/>
              </a:soli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379184054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pPr marL="0" marR="0" lvl="0" indent="0" algn="l" defTabSz="4174876"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smtClean="0">
                <a:ln>
                  <a:noFill/>
                </a:ln>
                <a:solidFill>
                  <a:srgbClr val="FF0000"/>
                </a:solidFill>
                <a:effectLst/>
                <a:uLnTx/>
                <a:uFillTx/>
                <a:latin typeface="Garamond" panose="02020404030301010803" pitchFamily="18" charset="0"/>
                <a:ea typeface="+mn-ea"/>
                <a:cs typeface="+mn-cs"/>
              </a:rPr>
              <a:t>System     </a:t>
            </a:r>
            <a:r>
              <a:rPr kumimoji="0" lang="en-US" sz="4000" b="0" i="0" u="none" strike="noStrike" kern="1200" cap="none" spc="0" normalizeH="0" baseline="0" noProof="0" dirty="0" smtClean="0">
                <a:ln>
                  <a:noFill/>
                </a:ln>
                <a:solidFill>
                  <a:srgbClr val="000000"/>
                </a:solidFill>
                <a:effectLst/>
                <a:uLnTx/>
                <a:uFillTx/>
                <a:latin typeface="Garamond" panose="02020404030301010803" pitchFamily="18" charset="0"/>
                <a:ea typeface="+mn-ea"/>
                <a:cs typeface="+mn-cs"/>
              </a:rPr>
              <a:t>idir.uta.edu/claimbuster</a:t>
            </a:r>
            <a:endParaRPr kumimoji="0" lang="en-US" sz="4000" b="0" i="0" u="none" strike="noStrike" kern="1200" cap="none" spc="0" normalizeH="0" baseline="0" noProof="0" dirty="0">
              <a:ln>
                <a:noFill/>
              </a:ln>
              <a:solidFill>
                <a:srgbClr val="000000"/>
              </a:solidFill>
              <a:effectLst/>
              <a:uLnTx/>
              <a:uFillTx/>
              <a:latin typeface="Garamond" panose="02020404030301010803" pitchFamily="18" charset="0"/>
              <a:ea typeface="+mn-ea"/>
              <a:cs typeface="+mn-cs"/>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pPr marL="0" marR="0" lvl="0" indent="0" algn="l" defTabSz="4174876" rtl="0" eaLnBrk="1" fontAlgn="auto" latinLnBrk="0" hangingPunct="1">
              <a:lnSpc>
                <a:spcPct val="100000"/>
              </a:lnSpc>
              <a:spcBef>
                <a:spcPts val="0"/>
              </a:spcBef>
              <a:spcAft>
                <a:spcPts val="0"/>
              </a:spcAft>
              <a:buClrTx/>
              <a:buSzTx/>
              <a:buFontTx/>
              <a:buNone/>
              <a:tabLst/>
              <a:defRPr/>
            </a:pPr>
            <a:r>
              <a:rPr kumimoji="0" lang="en-US" sz="4800" b="1" i="0" u="none" strike="noStrike" kern="1200" cap="none" spc="0" normalizeH="0" baseline="0" noProof="0" dirty="0" smtClean="0">
                <a:ln>
                  <a:noFill/>
                </a:ln>
                <a:solidFill>
                  <a:srgbClr val="FF0000"/>
                </a:solidFill>
                <a:effectLst/>
                <a:uLnTx/>
                <a:uFillTx/>
                <a:latin typeface="Garamond" panose="02020404030301010803" pitchFamily="18" charset="0"/>
                <a:ea typeface="+mn-ea"/>
                <a:cs typeface="+mn-cs"/>
              </a:rPr>
              <a:t>System     </a:t>
            </a:r>
            <a:r>
              <a:rPr kumimoji="0" lang="en-US" sz="4000" b="0" i="0" u="none" strike="noStrike" kern="1200" cap="none" spc="0" normalizeH="0" baseline="0" noProof="0" dirty="0" smtClean="0">
                <a:ln>
                  <a:noFill/>
                </a:ln>
                <a:solidFill>
                  <a:srgbClr val="000000"/>
                </a:solidFill>
                <a:effectLst/>
                <a:uLnTx/>
                <a:uFillTx/>
                <a:latin typeface="Garamond" panose="02020404030301010803" pitchFamily="18" charset="0"/>
                <a:ea typeface="+mn-ea"/>
                <a:cs typeface="+mn-cs"/>
              </a:rPr>
              <a:t>idir.uta.edu/claimbuster</a:t>
            </a:r>
            <a:endParaRPr kumimoji="0" lang="en-US" sz="4000" b="0" i="0" u="none" strike="noStrike" kern="1200" cap="none" spc="0" normalizeH="0" baseline="0" noProof="0" dirty="0">
              <a:ln>
                <a:noFill/>
              </a:ln>
              <a:solidFill>
                <a:srgbClr val="000000"/>
              </a:solidFill>
              <a:effectLst/>
              <a:uLnTx/>
              <a:uFillTx/>
              <a:latin typeface="Garamond" panose="02020404030301010803" pitchFamily="18" charset="0"/>
              <a:ea typeface="+mn-ea"/>
              <a:cs typeface="+mn-cs"/>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Related Works</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pPr marL="0" marR="0" lvl="0" indent="0" algn="l" defTabSz="686047" rtl="0" eaLnBrk="1" fontAlgn="auto" latinLnBrk="0" hangingPunct="1">
              <a:lnSpc>
                <a:spcPct val="100000"/>
              </a:lnSpc>
              <a:spcBef>
                <a:spcPts val="0"/>
              </a:spcBef>
              <a:spcAft>
                <a:spcPts val="0"/>
              </a:spcAft>
              <a:buClrTx/>
              <a:buSzTx/>
              <a:buFontTx/>
              <a:buNone/>
              <a:tabLst/>
              <a:defRPr/>
            </a:pPr>
            <a:fld id="{30DB7900-D72E-4025-AF90-97BD6DF59E7D}" type="slidenum">
              <a:rPr kumimoji="0" lang="en-US" sz="1400" b="0" i="0" u="none" strike="noStrike" kern="1200" cap="none" spc="0" normalizeH="0" baseline="0" noProof="0" smtClean="0">
                <a:ln>
                  <a:noFill/>
                </a:ln>
                <a:solidFill>
                  <a:srgbClr val="000000"/>
                </a:solidFill>
                <a:effectLst/>
                <a:uLnTx/>
                <a:uFillTx/>
                <a:latin typeface="Segoe UI"/>
                <a:ea typeface="+mn-ea"/>
                <a:cs typeface="+mn-cs"/>
              </a:rPr>
              <a:pPr marL="0" marR="0" lvl="0" indent="0" algn="l" defTabSz="686047" rtl="0" eaLnBrk="1" fontAlgn="auto" latinLnBrk="0" hangingPunct="1">
                <a:lnSpc>
                  <a:spcPct val="100000"/>
                </a:lnSpc>
                <a:spcBef>
                  <a:spcPts val="0"/>
                </a:spcBef>
                <a:spcAft>
                  <a:spcPts val="0"/>
                </a:spcAft>
                <a:buClrTx/>
                <a:buSzTx/>
                <a:buFontTx/>
                <a:buNone/>
                <a:tabLst/>
                <a:defRPr/>
              </a:pPr>
              <a:t>39</a:t>
            </a:fld>
            <a:endParaRPr kumimoji="0" lang="en-US" sz="1400" b="0" i="0" u="none" strike="noStrike" kern="1200" cap="none" spc="0" normalizeH="0" baseline="0" noProof="0">
              <a:ln>
                <a:noFill/>
              </a:ln>
              <a:solidFill>
                <a:srgbClr val="000000"/>
              </a:solidFill>
              <a:effectLst/>
              <a:uLnTx/>
              <a:uFillTx/>
              <a:latin typeface="Segoe UI"/>
              <a:ea typeface="+mn-ea"/>
              <a:cs typeface="+mn-cs"/>
            </a:endParaRPr>
          </a:p>
        </p:txBody>
      </p:sp>
      <p:sp>
        <p:nvSpPr>
          <p:cNvPr id="14" name="Right Arrow 13"/>
          <p:cNvSpPr/>
          <p:nvPr/>
        </p:nvSpPr>
        <p:spPr bwMode="auto">
          <a:xfrm>
            <a:off x="6048253" y="2408596"/>
            <a:ext cx="324697" cy="98410"/>
          </a:xfrm>
          <a:prstGeom prst="rightArrow">
            <a:avLst/>
          </a:prstGeom>
          <a:noFill/>
          <a:ln w="22225">
            <a:solidFill>
              <a:schemeClr val="accent3"/>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marL="0" marR="0" lvl="0" indent="0" algn="ctr" defTabSz="914099"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50" normalizeH="0" baseline="0" noProof="0" dirty="0" err="1" smtClean="0">
              <a:ln>
                <a:noFill/>
              </a:ln>
              <a:solidFill>
                <a:srgbClr val="C00000"/>
              </a:solidFill>
              <a:effectLst/>
              <a:uLnTx/>
              <a:uFillTx/>
              <a:latin typeface="Segoe UI" pitchFamily="34" charset="0"/>
              <a:ea typeface="Segoe UI" pitchFamily="34" charset="0"/>
              <a:cs typeface="Segoe UI" pitchFamily="34" charset="0"/>
            </a:endParaRPr>
          </a:p>
        </p:txBody>
      </p:sp>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62717" y="1280647"/>
            <a:ext cx="3281282" cy="2083039"/>
          </a:xfrm>
          <a:prstGeom prst="rect">
            <a:avLst/>
          </a:prstGeom>
        </p:spPr>
      </p:pic>
      <p:graphicFrame>
        <p:nvGraphicFramePr>
          <p:cNvPr id="17" name="Table 16"/>
          <p:cNvGraphicFramePr>
            <a:graphicFrameLocks noGrp="1"/>
          </p:cNvGraphicFramePr>
          <p:nvPr>
            <p:extLst>
              <p:ext uri="{D42A27DB-BD31-4B8C-83A1-F6EECF244321}">
                <p14:modId xmlns:p14="http://schemas.microsoft.com/office/powerpoint/2010/main" val="2512958557"/>
              </p:ext>
            </p:extLst>
          </p:nvPr>
        </p:nvGraphicFramePr>
        <p:xfrm>
          <a:off x="425852" y="1281063"/>
          <a:ext cx="5298495" cy="1941756"/>
        </p:xfrm>
        <a:graphic>
          <a:graphicData uri="http://schemas.openxmlformats.org/drawingml/2006/table">
            <a:tbl>
              <a:tblPr firstRow="1" bandRow="1">
                <a:tableStyleId>{5940675A-B579-460E-94D1-54222C63F5DA}</a:tableStyleId>
              </a:tblPr>
              <a:tblGrid>
                <a:gridCol w="2281152">
                  <a:extLst>
                    <a:ext uri="{9D8B030D-6E8A-4147-A177-3AD203B41FA5}">
                      <a16:colId xmlns:a16="http://schemas.microsoft.com/office/drawing/2014/main" val="20000"/>
                    </a:ext>
                  </a:extLst>
                </a:gridCol>
                <a:gridCol w="2260223">
                  <a:extLst>
                    <a:ext uri="{9D8B030D-6E8A-4147-A177-3AD203B41FA5}">
                      <a16:colId xmlns:a16="http://schemas.microsoft.com/office/drawing/2014/main" val="20002"/>
                    </a:ext>
                  </a:extLst>
                </a:gridCol>
                <a:gridCol w="757120">
                  <a:extLst>
                    <a:ext uri="{9D8B030D-6E8A-4147-A177-3AD203B41FA5}">
                      <a16:colId xmlns:a16="http://schemas.microsoft.com/office/drawing/2014/main" val="1103419556"/>
                    </a:ext>
                  </a:extLst>
                </a:gridCol>
              </a:tblGrid>
              <a:tr h="323045">
                <a:tc>
                  <a:txBody>
                    <a:bodyPr/>
                    <a:lstStyle/>
                    <a:p>
                      <a:pPr algn="ctr"/>
                      <a:endParaRPr lang="en-US" sz="1500" dirty="0">
                        <a:latin typeface="Times New Roman" panose="02020603050405020304" pitchFamily="18" charset="0"/>
                        <a:cs typeface="Times New Roman" panose="02020603050405020304" pitchFamily="18" charset="0"/>
                      </a:endParaRPr>
                    </a:p>
                  </a:txBody>
                  <a:tcPr marT="0" marB="0"/>
                </a:tc>
                <a:tc>
                  <a:txBody>
                    <a:bodyPr/>
                    <a:lstStyle/>
                    <a:p>
                      <a:pPr algn="ctr"/>
                      <a:r>
                        <a:rPr lang="en-US" sz="1500" b="1" dirty="0" smtClean="0">
                          <a:latin typeface="Times New Roman" panose="02020603050405020304" pitchFamily="18" charset="0"/>
                          <a:cs typeface="Times New Roman" panose="02020603050405020304" pitchFamily="18" charset="0"/>
                        </a:rPr>
                        <a:t>Attribute</a:t>
                      </a:r>
                      <a:endParaRPr lang="en-US" sz="1500" b="1" dirty="0">
                        <a:latin typeface="Times New Roman" panose="02020603050405020304" pitchFamily="18" charset="0"/>
                        <a:cs typeface="Times New Roman" panose="02020603050405020304" pitchFamily="18" charset="0"/>
                      </a:endParaRPr>
                    </a:p>
                  </a:txBody>
                  <a:tcPr marT="0" marB="0"/>
                </a:tc>
                <a:tc>
                  <a:txBody>
                    <a:bodyPr/>
                    <a:lstStyle/>
                    <a:p>
                      <a:pPr algn="ctr"/>
                      <a:r>
                        <a:rPr lang="en-US" sz="1500" b="1" dirty="0" smtClean="0">
                          <a:latin typeface="Times New Roman" panose="02020603050405020304" pitchFamily="18" charset="0"/>
                          <a:cs typeface="Times New Roman" panose="02020603050405020304" pitchFamily="18" charset="0"/>
                        </a:rPr>
                        <a:t>Order</a:t>
                      </a:r>
                      <a:endParaRPr lang="en-US" sz="1500" b="1" dirty="0">
                        <a:latin typeface="Times New Roman" panose="02020603050405020304" pitchFamily="18" charset="0"/>
                        <a:cs typeface="Times New Roman" panose="02020603050405020304" pitchFamily="18" charset="0"/>
                      </a:endParaRPr>
                    </a:p>
                  </a:txBody>
                  <a:tcPr marT="0" marB="0"/>
                </a:tc>
                <a:extLst>
                  <a:ext uri="{0D108BD9-81ED-4DB2-BD59-A6C34878D82A}">
                    <a16:rowId xmlns:a16="http://schemas.microsoft.com/office/drawing/2014/main" val="10000"/>
                  </a:ext>
                </a:extLst>
              </a:tr>
              <a:tr h="811098">
                <a:tc>
                  <a:txBody>
                    <a:bodyPr/>
                    <a:lstStyle/>
                    <a:p>
                      <a:pPr marL="0" marR="0" lvl="0" indent="0" algn="l" defTabSz="686047" rtl="0" eaLnBrk="1" fontAlgn="auto" latinLnBrk="0" hangingPunct="1">
                        <a:lnSpc>
                          <a:spcPct val="100000"/>
                        </a:lnSpc>
                        <a:spcBef>
                          <a:spcPts val="0"/>
                        </a:spcBef>
                        <a:spcAft>
                          <a:spcPts val="0"/>
                        </a:spcAft>
                        <a:buClrTx/>
                        <a:buSzTx/>
                        <a:buFont typeface="Wingdings" pitchFamily="2" charset="2"/>
                        <a:buNone/>
                        <a:tabLst/>
                        <a:defRPr/>
                      </a:pPr>
                      <a:r>
                        <a:rPr kumimoji="0" lang="en-US" sz="1700" b="1" i="0" u="none" strike="noStrike" kern="120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Reverse skyline query </a:t>
                      </a:r>
                    </a:p>
                    <a:p>
                      <a:pPr marL="0" marR="0" lvl="0" indent="0" algn="l" defTabSz="686047" rtl="0" eaLnBrk="1" fontAlgn="auto" latinLnBrk="0" hangingPunct="1">
                        <a:lnSpc>
                          <a:spcPct val="100000"/>
                        </a:lnSpc>
                        <a:spcBef>
                          <a:spcPts val="0"/>
                        </a:spcBef>
                        <a:spcAft>
                          <a:spcPts val="0"/>
                        </a:spcAft>
                        <a:buClrTx/>
                        <a:buSzTx/>
                        <a:buFontTx/>
                        <a:buNone/>
                        <a:tabLst/>
                        <a:defRPr/>
                      </a:pPr>
                      <a:r>
                        <a:rPr kumimoji="0" lang="en-US" sz="1500" b="1" i="0" u="none" strike="noStrike" kern="120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a:t>
                      </a:r>
                      <a:r>
                        <a:rPr kumimoji="0" lang="en-US" sz="1500" b="1" i="0" u="none" strike="noStrike" kern="1200" cap="none" spc="0" normalizeH="0" baseline="0" noProof="0" dirty="0" err="1" smtClean="0">
                          <a:ln>
                            <a:noFill/>
                          </a:ln>
                          <a:solidFill>
                            <a:srgbClr val="C00000"/>
                          </a:solidFill>
                          <a:effectLst/>
                          <a:uLnTx/>
                          <a:uFillTx/>
                          <a:latin typeface="Times New Roman" panose="02020603050405020304" pitchFamily="18" charset="0"/>
                          <a:ea typeface="+mn-ea"/>
                          <a:cs typeface="Times New Roman" panose="02020603050405020304" pitchFamily="18" charset="0"/>
                        </a:rPr>
                        <a:t>Dellis</a:t>
                      </a:r>
                      <a:r>
                        <a:rPr kumimoji="0" lang="en-US" sz="1500" b="1" i="0" u="none" strike="noStrike" kern="1200" cap="none" spc="0" normalizeH="0" baseline="0" noProof="0" dirty="0" smtClean="0">
                          <a:ln>
                            <a:noFill/>
                          </a:ln>
                          <a:solidFill>
                            <a:srgbClr val="C00000"/>
                          </a:solidFill>
                          <a:effectLst/>
                          <a:uLnTx/>
                          <a:uFillTx/>
                          <a:latin typeface="Times New Roman" panose="02020603050405020304" pitchFamily="18" charset="0"/>
                          <a:ea typeface="+mn-ea"/>
                          <a:cs typeface="Times New Roman" panose="02020603050405020304" pitchFamily="18" charset="0"/>
                        </a:rPr>
                        <a:t> et al. VLDB 2007)</a:t>
                      </a:r>
                      <a:endParaRPr kumimoji="0" lang="en-US" sz="1500" b="1" i="0" u="none" strike="noStrike" kern="1200" cap="none" spc="0" normalizeH="0" baseline="0" noProof="0" dirty="0">
                        <a:ln>
                          <a:noFill/>
                        </a:ln>
                        <a:solidFill>
                          <a:srgbClr val="C00000"/>
                        </a:solidFill>
                        <a:effectLst/>
                        <a:uLnTx/>
                        <a:uFillTx/>
                        <a:latin typeface="Times New Roman" panose="02020603050405020304" pitchFamily="18" charset="0"/>
                        <a:ea typeface="+mn-ea"/>
                        <a:cs typeface="Times New Roman" panose="02020603050405020304" pitchFamily="18" charset="0"/>
                      </a:endParaRPr>
                    </a:p>
                  </a:txBody>
                  <a:tcPr marT="0" marB="0"/>
                </a:tc>
                <a:tc>
                  <a:txBody>
                    <a:bodyPr/>
                    <a:lstStyle/>
                    <a:p>
                      <a:pPr algn="ctr"/>
                      <a:r>
                        <a:rPr lang="en-US" sz="1700" i="0" dirty="0" smtClean="0">
                          <a:latin typeface="Times New Roman" panose="02020603050405020304" pitchFamily="18" charset="0"/>
                          <a:cs typeface="Times New Roman" panose="02020603050405020304" pitchFamily="18" charset="0"/>
                        </a:rPr>
                        <a:t>Numerical:</a:t>
                      </a:r>
                    </a:p>
                    <a:p>
                      <a:pPr algn="ctr"/>
                      <a:r>
                        <a:rPr lang="en-US" sz="1700" i="0" dirty="0" smtClean="0">
                          <a:latin typeface="Times New Roman" panose="02020603050405020304" pitchFamily="18" charset="0"/>
                          <a:cs typeface="Times New Roman" panose="02020603050405020304" pitchFamily="18" charset="0"/>
                        </a:rPr>
                        <a:t>price, distance</a:t>
                      </a:r>
                      <a:endParaRPr lang="en-US" sz="1700" i="0" dirty="0">
                        <a:latin typeface="Times New Roman" panose="02020603050405020304" pitchFamily="18" charset="0"/>
                        <a:cs typeface="Times New Roman" panose="02020603050405020304" pitchFamily="18" charset="0"/>
                      </a:endParaRPr>
                    </a:p>
                  </a:txBody>
                  <a:tcPr marT="0" marB="0"/>
                </a:tc>
                <a:tc>
                  <a:txBody>
                    <a:bodyPr/>
                    <a:lstStyle/>
                    <a:p>
                      <a:pPr algn="ctr"/>
                      <a:r>
                        <a:rPr lang="en-US" sz="1700" i="0" dirty="0" smtClean="0">
                          <a:latin typeface="Times New Roman" panose="02020603050405020304" pitchFamily="18" charset="0"/>
                          <a:cs typeface="Times New Roman" panose="02020603050405020304" pitchFamily="18" charset="0"/>
                        </a:rPr>
                        <a:t>Total</a:t>
                      </a:r>
                      <a:endParaRPr lang="en-US" sz="1700" i="0" dirty="0">
                        <a:latin typeface="Times New Roman" panose="02020603050405020304" pitchFamily="18" charset="0"/>
                        <a:cs typeface="Times New Roman" panose="02020603050405020304" pitchFamily="18" charset="0"/>
                      </a:endParaRPr>
                    </a:p>
                  </a:txBody>
                  <a:tcPr marT="0" marB="0"/>
                </a:tc>
                <a:extLst>
                  <a:ext uri="{0D108BD9-81ED-4DB2-BD59-A6C34878D82A}">
                    <a16:rowId xmlns:a16="http://schemas.microsoft.com/office/drawing/2014/main" val="10001"/>
                  </a:ext>
                </a:extLst>
              </a:tr>
              <a:tr h="80761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700" b="1" i="0" dirty="0" smtClean="0">
                          <a:solidFill>
                            <a:srgbClr val="0064B1"/>
                          </a:solidFill>
                          <a:latin typeface="Times New Roman" panose="02020603050405020304" pitchFamily="18" charset="0"/>
                          <a:cs typeface="Times New Roman" panose="02020603050405020304" pitchFamily="18" charset="0"/>
                        </a:rPr>
                        <a:t>Our solution</a:t>
                      </a:r>
                      <a:endParaRPr lang="en-US" sz="1700" b="1" i="0" baseline="-25000" dirty="0" smtClean="0">
                        <a:solidFill>
                          <a:srgbClr val="0064B1"/>
                        </a:solidFill>
                        <a:latin typeface="Times New Roman" panose="02020603050405020304" pitchFamily="18" charset="0"/>
                        <a:cs typeface="Times New Roman" panose="02020603050405020304" pitchFamily="18" charset="0"/>
                      </a:endParaRPr>
                    </a:p>
                  </a:txBody>
                  <a:tcPr marT="0" marB="0"/>
                </a:tc>
                <a:tc>
                  <a:txBody>
                    <a:bodyPr/>
                    <a:lstStyle/>
                    <a:p>
                      <a:pPr algn="ctr"/>
                      <a:r>
                        <a:rPr lang="en-US" sz="1700" i="0" dirty="0" smtClean="0">
                          <a:latin typeface="Times New Roman" panose="02020603050405020304" pitchFamily="18" charset="0"/>
                          <a:cs typeface="Times New Roman" panose="02020603050405020304" pitchFamily="18" charset="0"/>
                        </a:rPr>
                        <a:t>Categorical/numerical:</a:t>
                      </a:r>
                    </a:p>
                    <a:p>
                      <a:pPr algn="ctr"/>
                      <a:r>
                        <a:rPr lang="en-US" sz="1700" i="0" dirty="0" smtClean="0">
                          <a:latin typeface="Times New Roman" panose="02020603050405020304" pitchFamily="18" charset="0"/>
                          <a:cs typeface="Times New Roman" panose="02020603050405020304" pitchFamily="18" charset="0"/>
                        </a:rPr>
                        <a:t>brand, hotel/suite</a:t>
                      </a:r>
                      <a:endParaRPr lang="en-US" sz="1700" i="0" dirty="0">
                        <a:latin typeface="Times New Roman" panose="02020603050405020304" pitchFamily="18" charset="0"/>
                        <a:cs typeface="Times New Roman" panose="02020603050405020304" pitchFamily="18" charset="0"/>
                      </a:endParaRPr>
                    </a:p>
                  </a:txBody>
                  <a:tcPr marT="0" marB="0"/>
                </a:tc>
                <a:tc>
                  <a:txBody>
                    <a:bodyPr/>
                    <a:lstStyle/>
                    <a:p>
                      <a:pPr algn="ctr"/>
                      <a:r>
                        <a:rPr lang="en-US" sz="1700" i="0" dirty="0" smtClean="0">
                          <a:latin typeface="Times New Roman" panose="02020603050405020304" pitchFamily="18" charset="0"/>
                          <a:cs typeface="Times New Roman" panose="02020603050405020304" pitchFamily="18" charset="0"/>
                        </a:rPr>
                        <a:t>Partial</a:t>
                      </a:r>
                      <a:endParaRPr lang="en-US" sz="1700" i="0" dirty="0">
                        <a:latin typeface="Times New Roman" panose="02020603050405020304" pitchFamily="18" charset="0"/>
                        <a:cs typeface="Times New Roman" panose="02020603050405020304" pitchFamily="18" charset="0"/>
                      </a:endParaRPr>
                    </a:p>
                  </a:txBody>
                  <a:tcPr marT="0" marB="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12561457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6099887" y="36441836"/>
            <a:ext cx="7235246" cy="887285"/>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288455" y="37498782"/>
            <a:ext cx="2921071" cy="2331447"/>
          </a:xfrm>
          <a:prstGeom prst="rect">
            <a:avLst/>
          </a:prstGeom>
        </p:spPr>
      </p:pic>
      <p:sp>
        <p:nvSpPr>
          <p:cNvPr id="8" name="Text Placeholder 2"/>
          <p:cNvSpPr txBox="1">
            <a:spLocks/>
          </p:cNvSpPr>
          <p:nvPr/>
        </p:nvSpPr>
        <p:spPr>
          <a:xfrm>
            <a:off x="46252287" y="36594236"/>
            <a:ext cx="7235246" cy="887285"/>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51440855" y="37651182"/>
            <a:ext cx="2921071" cy="233144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Motivation</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50651686" y="2276837"/>
            <a:ext cx="2860407" cy="251070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9436" y="1145894"/>
            <a:ext cx="8363938" cy="1477328"/>
          </a:xfrm>
          <a:prstGeom prst="rect">
            <a:avLst/>
          </a:prstGeom>
        </p:spPr>
        <p:txBody>
          <a:bodyPr wrap="square">
            <a:spAutoFit/>
          </a:bodyPr>
          <a:lstStyle/>
          <a:p>
            <a:pPr algn="just">
              <a:buFont typeface="Wingdings" panose="05000000000000000000" pitchFamily="2" charset="2"/>
              <a:buChar char="§"/>
            </a:pPr>
            <a:r>
              <a:rPr lang="en-US" sz="3000" dirty="0">
                <a:latin typeface="Garamond" panose="02020404030301010803" pitchFamily="18" charset="0"/>
                <a:cs typeface="Times New Roman" panose="02020603050405020304" pitchFamily="18" charset="0"/>
              </a:rPr>
              <a:t>Recommendation based on users' </a:t>
            </a:r>
            <a:r>
              <a:rPr lang="en-US" sz="3000" dirty="0" smtClean="0">
                <a:latin typeface="Garamond" panose="02020404030301010803" pitchFamily="18" charset="0"/>
                <a:cs typeface="Times New Roman" panose="02020603050405020304" pitchFamily="18" charset="0"/>
              </a:rPr>
              <a:t>preferences</a:t>
            </a:r>
          </a:p>
          <a:p>
            <a:pPr algn="just">
              <a:buFont typeface="Wingdings" panose="05000000000000000000" pitchFamily="2" charset="2"/>
              <a:buChar char="§"/>
            </a:pPr>
            <a:r>
              <a:rPr lang="en-US" sz="3000" dirty="0">
                <a:latin typeface="Garamond" panose="02020404030301010803" pitchFamily="18" charset="0"/>
                <a:cs typeface="Times New Roman" panose="02020603050405020304" pitchFamily="18" charset="0"/>
              </a:rPr>
              <a:t>P</a:t>
            </a:r>
            <a:r>
              <a:rPr lang="en-US" sz="3000" dirty="0" smtClean="0">
                <a:latin typeface="Garamond" panose="02020404030301010803" pitchFamily="18" charset="0"/>
                <a:cs typeface="Times New Roman" panose="02020603050405020304" pitchFamily="18" charset="0"/>
              </a:rPr>
              <a:t>references with </a:t>
            </a:r>
            <a:r>
              <a:rPr lang="en-US" sz="3000" dirty="0">
                <a:latin typeface="Garamond" panose="02020404030301010803" pitchFamily="18" charset="0"/>
                <a:cs typeface="Times New Roman" panose="02020603050405020304" pitchFamily="18" charset="0"/>
              </a:rPr>
              <a:t>multiple </a:t>
            </a:r>
            <a:r>
              <a:rPr lang="en-US" sz="3000" dirty="0" smtClean="0">
                <a:latin typeface="Garamond" panose="02020404030301010803" pitchFamily="18" charset="0"/>
                <a:cs typeface="Times New Roman" panose="02020603050405020304" pitchFamily="18" charset="0"/>
              </a:rPr>
              <a:t>attributes</a:t>
            </a:r>
          </a:p>
          <a:p>
            <a:pPr algn="just">
              <a:buFont typeface="Wingdings" panose="05000000000000000000" pitchFamily="2" charset="2"/>
              <a:buChar char="Ø"/>
            </a:pPr>
            <a:r>
              <a:rPr lang="en-US" sz="3000" dirty="0" smtClean="0">
                <a:latin typeface="Garamond" panose="02020404030301010803" pitchFamily="18" charset="0"/>
                <a:cs typeface="Times New Roman" panose="02020603050405020304" pitchFamily="18" charset="0"/>
              </a:rPr>
              <a:t>Goal: </a:t>
            </a:r>
            <a:r>
              <a:rPr lang="en-US" sz="3000" dirty="0" smtClean="0">
                <a:solidFill>
                  <a:srgbClr val="0064B1"/>
                </a:solidFill>
                <a:latin typeface="Garamond" panose="02020404030301010803" pitchFamily="18" charset="0"/>
                <a:cs typeface="Times New Roman" panose="02020603050405020304" pitchFamily="18" charset="0"/>
              </a:rPr>
              <a:t>objects that ″stand out″</a:t>
            </a:r>
            <a:endParaRPr lang="en-US" sz="3000" dirty="0">
              <a:solidFill>
                <a:srgbClr val="0064B1"/>
              </a:solidFill>
              <a:latin typeface="Garamond" panose="02020404030301010803" pitchFamily="18" charset="0"/>
              <a:cs typeface="Times New Roman" panose="02020603050405020304" pitchFamily="18" charset="0"/>
            </a:endParaRPr>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4</a:t>
            </a:fld>
            <a:endParaRPr lang="en-US" dirty="0"/>
          </a:p>
        </p:txBody>
      </p:sp>
      <p:sp>
        <p:nvSpPr>
          <p:cNvPr id="11" name="Text Placeholder 2"/>
          <p:cNvSpPr txBox="1">
            <a:spLocks/>
          </p:cNvSpPr>
          <p:nvPr/>
        </p:nvSpPr>
        <p:spPr>
          <a:xfrm>
            <a:off x="44490391" y="36443164"/>
            <a:ext cx="7235246" cy="887285"/>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1100" b="1" dirty="0" smtClean="0">
                <a:solidFill>
                  <a:srgbClr val="FF0000"/>
                </a:solidFill>
                <a:latin typeface="Garamond" panose="02020404030301010803" pitchFamily="18" charset="0"/>
              </a:rPr>
              <a:t>System     </a:t>
            </a:r>
            <a:r>
              <a:rPr lang="en-US" sz="1100" dirty="0" smtClean="0">
                <a:solidFill>
                  <a:schemeClr val="tx1"/>
                </a:solidFill>
                <a:latin typeface="Garamond" panose="02020404030301010803" pitchFamily="18" charset="0"/>
              </a:rPr>
              <a:t>idir.uta.edu/claimbuster</a:t>
            </a:r>
            <a:endParaRPr lang="en-US" sz="1100" dirty="0">
              <a:solidFill>
                <a:schemeClr val="tx1"/>
              </a:solidFill>
              <a:latin typeface="Garamond" panose="02020404030301010803" pitchFamily="18" charset="0"/>
            </a:endParaRPr>
          </a:p>
        </p:txBody>
      </p:sp>
      <p:pic>
        <p:nvPicPr>
          <p:cNvPr id="12" name="Picture 1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9678959" y="37500110"/>
            <a:ext cx="2921071" cy="2331447"/>
          </a:xfrm>
          <a:prstGeom prst="rect">
            <a:avLst/>
          </a:prstGeom>
        </p:spPr>
      </p:pic>
      <p:sp>
        <p:nvSpPr>
          <p:cNvPr id="14" name="Text Placeholder 2"/>
          <p:cNvSpPr txBox="1">
            <a:spLocks/>
          </p:cNvSpPr>
          <p:nvPr/>
        </p:nvSpPr>
        <p:spPr>
          <a:xfrm>
            <a:off x="44642791" y="36595564"/>
            <a:ext cx="7235246" cy="887285"/>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1100" b="1" dirty="0" smtClean="0">
                <a:solidFill>
                  <a:srgbClr val="FF0000"/>
                </a:solidFill>
                <a:latin typeface="Garamond" panose="02020404030301010803" pitchFamily="18" charset="0"/>
              </a:rPr>
              <a:t>System     </a:t>
            </a:r>
            <a:r>
              <a:rPr lang="en-US" sz="1100" dirty="0" smtClean="0">
                <a:solidFill>
                  <a:schemeClr val="tx1"/>
                </a:solidFill>
                <a:latin typeface="Garamond" panose="02020404030301010803" pitchFamily="18" charset="0"/>
              </a:rPr>
              <a:t>idir.uta.edu/claimbuster</a:t>
            </a:r>
            <a:endParaRPr lang="en-US" sz="1100" dirty="0">
              <a:solidFill>
                <a:schemeClr val="tx1"/>
              </a:solidFill>
              <a:latin typeface="Garamond" panose="02020404030301010803" pitchFamily="18" charset="0"/>
            </a:endParaRPr>
          </a:p>
        </p:txBody>
      </p:sp>
      <p:pic>
        <p:nvPicPr>
          <p:cNvPr id="15" name="Picture 14"/>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9831359" y="37652510"/>
            <a:ext cx="2921071" cy="2331447"/>
          </a:xfrm>
          <a:prstGeom prst="rect">
            <a:avLst/>
          </a:prstGeom>
        </p:spPr>
      </p:pic>
      <p:pic>
        <p:nvPicPr>
          <p:cNvPr id="16"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9042190" y="2278165"/>
            <a:ext cx="2860407" cy="2510702"/>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7610460" y="2420536"/>
            <a:ext cx="883120" cy="1684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i="1" dirty="0" smtClean="0">
                <a:solidFill>
                  <a:schemeClr val="bg1"/>
                </a:solidFill>
                <a:latin typeface="Comic Sans MS" panose="030F0702030302020204" pitchFamily="66" charset="0"/>
                <a:cs typeface="Times New Roman" pitchFamily="18" charset="0"/>
              </a:rPr>
              <a:t>I prefer 16″ to 14″ display</a:t>
            </a:r>
            <a:r>
              <a:rPr lang="en-US" sz="1100" i="1" dirty="0" smtClean="0">
                <a:solidFill>
                  <a:schemeClr val="bg1"/>
                </a:solidFill>
                <a:latin typeface="Times New Roman" pitchFamily="18" charset="0"/>
                <a:cs typeface="Times New Roman" pitchFamily="18" charset="0"/>
              </a:rPr>
              <a:t>.</a:t>
            </a:r>
            <a:endParaRPr lang="en-US" sz="1100" i="1" baseline="-25000" dirty="0">
              <a:solidFill>
                <a:schemeClr val="bg1"/>
              </a:solidFill>
              <a:latin typeface="Times New Roman" pitchFamily="18" charset="0"/>
              <a:cs typeface="Times New Roman" pitchFamily="18" charset="0"/>
            </a:endParaRPr>
          </a:p>
        </p:txBody>
      </p:sp>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505575" y="3409950"/>
            <a:ext cx="2638425" cy="1733550"/>
          </a:xfrm>
          <a:prstGeom prst="rect">
            <a:avLst/>
          </a:prstGeom>
        </p:spPr>
      </p:pic>
    </p:spTree>
    <p:extLst>
      <p:ext uri="{BB962C8B-B14F-4D97-AF65-F5344CB8AC3E}">
        <p14:creationId xmlns:p14="http://schemas.microsoft.com/office/powerpoint/2010/main" val="42180592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Experiment by Simulation</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9436" y="1145894"/>
            <a:ext cx="8363938" cy="3293209"/>
          </a:xfrm>
          <a:prstGeom prst="rect">
            <a:avLst/>
          </a:prstGeom>
        </p:spPr>
        <p:txBody>
          <a:bodyPr wrap="square">
            <a:spAutoFit/>
          </a:bodyPr>
          <a:lstStyle/>
          <a:p>
            <a:pPr algn="just">
              <a:buFont typeface="Wingdings" pitchFamily="2" charset="2"/>
              <a:buChar char="q"/>
            </a:pPr>
            <a:r>
              <a:rPr lang="en-US" sz="2600" dirty="0">
                <a:solidFill>
                  <a:srgbClr val="0064B1"/>
                </a:solidFill>
                <a:latin typeface="Garamond" panose="02020404030301010803" pitchFamily="18" charset="0"/>
                <a:cs typeface="Times New Roman" pitchFamily="18" charset="0"/>
              </a:rPr>
              <a:t>Movie Dataset</a:t>
            </a:r>
          </a:p>
          <a:p>
            <a:pPr lvl="1" algn="just">
              <a:buFont typeface="Wingdings" pitchFamily="2" charset="2"/>
              <a:buChar char="§"/>
            </a:pPr>
            <a:r>
              <a:rPr lang="en-US" sz="2600" dirty="0">
                <a:latin typeface="Garamond" panose="02020404030301010803" pitchFamily="18" charset="0"/>
                <a:cs typeface="Times New Roman" panose="02020603050405020304" pitchFamily="18" charset="0"/>
              </a:rPr>
              <a:t>12,749 movies: joined Netflix dataset with data from IMDB</a:t>
            </a:r>
          </a:p>
          <a:p>
            <a:pPr lvl="1" algn="just">
              <a:buFont typeface="Wingdings" pitchFamily="2" charset="2"/>
              <a:buChar char="§"/>
            </a:pPr>
            <a:r>
              <a:rPr lang="en-US" sz="2600" dirty="0">
                <a:latin typeface="Garamond" panose="02020404030301010803" pitchFamily="18" charset="0"/>
                <a:cs typeface="Times New Roman" panose="02020603050405020304" pitchFamily="18" charset="0"/>
              </a:rPr>
              <a:t>1000 users</a:t>
            </a:r>
          </a:p>
          <a:p>
            <a:pPr lvl="1" algn="just">
              <a:buFont typeface="Wingdings" pitchFamily="2" charset="2"/>
              <a:buChar char="§"/>
            </a:pPr>
            <a:r>
              <a:rPr lang="en-US" sz="2600" dirty="0">
                <a:latin typeface="Garamond" panose="02020404030301010803" pitchFamily="18" charset="0"/>
                <a:cs typeface="Times New Roman" panose="02020603050405020304" pitchFamily="18" charset="0"/>
              </a:rPr>
              <a:t>4 attributes: </a:t>
            </a:r>
            <a:r>
              <a:rPr lang="en-US" sz="2600" i="1" dirty="0">
                <a:latin typeface="Garamond" panose="02020404030301010803" pitchFamily="18" charset="0"/>
                <a:cs typeface="Times New Roman" pitchFamily="18" charset="0"/>
              </a:rPr>
              <a:t>actor</a:t>
            </a:r>
            <a:r>
              <a:rPr lang="en-US" sz="2600" dirty="0">
                <a:latin typeface="Garamond" panose="02020404030301010803" pitchFamily="18" charset="0"/>
                <a:cs typeface="Times New Roman" pitchFamily="18" charset="0"/>
              </a:rPr>
              <a:t>, </a:t>
            </a:r>
            <a:r>
              <a:rPr lang="en-US" sz="2600" i="1" dirty="0">
                <a:latin typeface="Garamond" panose="02020404030301010803" pitchFamily="18" charset="0"/>
                <a:cs typeface="Times New Roman" pitchFamily="18" charset="0"/>
              </a:rPr>
              <a:t>director</a:t>
            </a:r>
            <a:r>
              <a:rPr lang="en-US" sz="2600" dirty="0">
                <a:latin typeface="Garamond" panose="02020404030301010803" pitchFamily="18" charset="0"/>
                <a:cs typeface="Times New Roman" pitchFamily="18" charset="0"/>
              </a:rPr>
              <a:t>, </a:t>
            </a:r>
            <a:r>
              <a:rPr lang="en-US" sz="2600" i="1" dirty="0">
                <a:latin typeface="Garamond" panose="02020404030301010803" pitchFamily="18" charset="0"/>
                <a:cs typeface="Times New Roman" pitchFamily="18" charset="0"/>
              </a:rPr>
              <a:t>genre</a:t>
            </a:r>
            <a:r>
              <a:rPr lang="en-US" sz="2600" dirty="0">
                <a:latin typeface="Garamond" panose="02020404030301010803" pitchFamily="18" charset="0"/>
                <a:cs typeface="Times New Roman" pitchFamily="18" charset="0"/>
              </a:rPr>
              <a:t>, </a:t>
            </a:r>
            <a:r>
              <a:rPr lang="en-US" sz="2600" i="1" dirty="0">
                <a:latin typeface="Garamond" panose="02020404030301010803" pitchFamily="18" charset="0"/>
                <a:cs typeface="Times New Roman" pitchFamily="18" charset="0"/>
              </a:rPr>
              <a:t>writer</a:t>
            </a:r>
          </a:p>
          <a:p>
            <a:pPr algn="just">
              <a:buFont typeface="Wingdings" pitchFamily="2" charset="2"/>
              <a:buChar char="q"/>
            </a:pPr>
            <a:r>
              <a:rPr lang="en-US" sz="2600" dirty="0">
                <a:solidFill>
                  <a:srgbClr val="0064B1"/>
                </a:solidFill>
                <a:latin typeface="Garamond" panose="02020404030301010803" pitchFamily="18" charset="0"/>
                <a:cs typeface="Times New Roman" pitchFamily="18" charset="0"/>
              </a:rPr>
              <a:t>Publication Dataset</a:t>
            </a:r>
          </a:p>
          <a:p>
            <a:pPr lvl="1" algn="just">
              <a:buFont typeface="Wingdings" pitchFamily="2" charset="2"/>
              <a:buChar char="§"/>
            </a:pPr>
            <a:r>
              <a:rPr lang="en-US" sz="2600" dirty="0">
                <a:latin typeface="Garamond" panose="02020404030301010803" pitchFamily="18" charset="0"/>
                <a:cs typeface="Times New Roman" pitchFamily="18" charset="0"/>
              </a:rPr>
              <a:t>17,598 publications: ACM Digital Library</a:t>
            </a:r>
          </a:p>
          <a:p>
            <a:pPr lvl="1" algn="just">
              <a:buFont typeface="Wingdings" pitchFamily="2" charset="2"/>
              <a:buChar char="§"/>
            </a:pPr>
            <a:r>
              <a:rPr lang="en-US" sz="2600" dirty="0">
                <a:latin typeface="Garamond" panose="02020404030301010803" pitchFamily="18" charset="0"/>
                <a:cs typeface="Times New Roman" pitchFamily="18" charset="0"/>
              </a:rPr>
              <a:t>1000 users</a:t>
            </a:r>
          </a:p>
          <a:p>
            <a:pPr lvl="1" algn="just">
              <a:buFont typeface="Wingdings" pitchFamily="2" charset="2"/>
              <a:buChar char="§"/>
            </a:pPr>
            <a:r>
              <a:rPr lang="en-US" sz="2600" dirty="0">
                <a:latin typeface="Garamond" panose="02020404030301010803" pitchFamily="18" charset="0"/>
                <a:cs typeface="Times New Roman" pitchFamily="18" charset="0"/>
              </a:rPr>
              <a:t>4 attributes: </a:t>
            </a:r>
            <a:r>
              <a:rPr lang="en-US" sz="2600" i="1" dirty="0">
                <a:latin typeface="Garamond" panose="02020404030301010803" pitchFamily="18" charset="0"/>
                <a:cs typeface="Times New Roman" pitchFamily="18" charset="0"/>
              </a:rPr>
              <a:t>affiliation</a:t>
            </a:r>
            <a:r>
              <a:rPr lang="en-US" sz="2600" dirty="0">
                <a:latin typeface="Garamond" panose="02020404030301010803" pitchFamily="18" charset="0"/>
                <a:cs typeface="Times New Roman" pitchFamily="18" charset="0"/>
              </a:rPr>
              <a:t>, </a:t>
            </a:r>
            <a:r>
              <a:rPr lang="en-US" sz="2600" i="1" dirty="0">
                <a:latin typeface="Garamond" panose="02020404030301010803" pitchFamily="18" charset="0"/>
                <a:cs typeface="Times New Roman" pitchFamily="18" charset="0"/>
              </a:rPr>
              <a:t>author</a:t>
            </a:r>
            <a:r>
              <a:rPr lang="en-US" sz="2600" dirty="0">
                <a:latin typeface="Garamond" panose="02020404030301010803" pitchFamily="18" charset="0"/>
                <a:cs typeface="Times New Roman" pitchFamily="18" charset="0"/>
              </a:rPr>
              <a:t>, </a:t>
            </a:r>
            <a:r>
              <a:rPr lang="en-US" sz="2600" i="1" dirty="0">
                <a:latin typeface="Garamond" panose="02020404030301010803" pitchFamily="18" charset="0"/>
                <a:cs typeface="Times New Roman" pitchFamily="18" charset="0"/>
              </a:rPr>
              <a:t>conference</a:t>
            </a:r>
            <a:r>
              <a:rPr lang="en-US" sz="2600" dirty="0">
                <a:latin typeface="Garamond" panose="02020404030301010803" pitchFamily="18" charset="0"/>
                <a:cs typeface="Times New Roman" pitchFamily="18" charset="0"/>
              </a:rPr>
              <a:t>, and </a:t>
            </a:r>
            <a:r>
              <a:rPr lang="en-US" sz="2600" i="1" dirty="0" smtClean="0">
                <a:latin typeface="Garamond" panose="02020404030301010803" pitchFamily="18" charset="0"/>
                <a:cs typeface="Times New Roman" pitchFamily="18" charset="0"/>
              </a:rPr>
              <a:t>keyword</a:t>
            </a:r>
            <a:endParaRPr lang="en-US" sz="2600" dirty="0">
              <a:solidFill>
                <a:schemeClr val="accent3"/>
              </a:solidFill>
              <a:latin typeface="Garamond" panose="02020404030301010803" pitchFamily="18" charset="0"/>
              <a:cs typeface="Times New Roman" pitchFamily="18" charset="0"/>
            </a:endParaRPr>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40</a:t>
            </a:fld>
            <a:endParaRPr lang="en-US"/>
          </a:p>
        </p:txBody>
      </p:sp>
    </p:spTree>
    <p:extLst>
      <p:ext uri="{BB962C8B-B14F-4D97-AF65-F5344CB8AC3E}">
        <p14:creationId xmlns:p14="http://schemas.microsoft.com/office/powerpoint/2010/main" val="97905127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754564" cy="443198"/>
          </a:xfrm>
        </p:spPr>
        <p:txBody>
          <a:bodyPr/>
          <a:lstStyle/>
          <a:p>
            <a:r>
              <a:rPr lang="en-US" sz="3200" dirty="0" smtClean="0">
                <a:solidFill>
                  <a:srgbClr val="0064B1"/>
                </a:solidFill>
                <a:effectLst>
                  <a:outerShdw blurRad="38100" dist="38100" dir="2700000" algn="tl">
                    <a:srgbClr val="000000">
                      <a:alpha val="43137"/>
                    </a:srgbClr>
                  </a:outerShdw>
                </a:effectLst>
                <a:cs typeface="Times New Roman" panose="02020603050405020304" pitchFamily="18" charset="0"/>
              </a:rPr>
              <a:t>Performance </a:t>
            </a:r>
            <a:r>
              <a:rPr lang="en-US" sz="3200" dirty="0">
                <a:solidFill>
                  <a:srgbClr val="0064B1"/>
                </a:solidFill>
                <a:effectLst>
                  <a:outerShdw blurRad="38100" dist="38100" dir="2700000" algn="tl">
                    <a:srgbClr val="000000">
                      <a:alpha val="43137"/>
                    </a:srgbClr>
                  </a:outerShdw>
                </a:effectLst>
                <a:cs typeface="Times New Roman" panose="02020603050405020304" pitchFamily="18" charset="0"/>
              </a:rPr>
              <a:t>of </a:t>
            </a:r>
            <a:r>
              <a:rPr lang="en-US" sz="3200" dirty="0" err="1">
                <a:solidFill>
                  <a:srgbClr val="0064B1"/>
                </a:solidFill>
                <a:effectLst>
                  <a:outerShdw blurRad="38100" dist="38100" dir="2700000" algn="tl">
                    <a:srgbClr val="000000">
                      <a:alpha val="43137"/>
                    </a:srgbClr>
                  </a:outerShdw>
                </a:effectLst>
                <a:cs typeface="Times New Roman" panose="02020603050405020304" pitchFamily="18" charset="0"/>
              </a:rPr>
              <a:t>FilterThenVerify</a:t>
            </a:r>
            <a:r>
              <a:rPr lang="en-US" sz="3200" dirty="0">
                <a:solidFill>
                  <a:srgbClr val="0064B1"/>
                </a:solidFill>
                <a:effectLst>
                  <a:outerShdw blurRad="38100" dist="38100" dir="2700000" algn="tl">
                    <a:srgbClr val="000000">
                      <a:alpha val="43137"/>
                    </a:srgbClr>
                  </a:outerShdw>
                </a:effectLst>
                <a:cs typeface="Times New Roman" panose="02020603050405020304" pitchFamily="18" charset="0"/>
              </a:rPr>
              <a:t>/</a:t>
            </a:r>
            <a:r>
              <a:rPr lang="en-US" sz="3200" dirty="0" err="1">
                <a:solidFill>
                  <a:srgbClr val="0064B1"/>
                </a:solidFill>
                <a:effectLst>
                  <a:outerShdw blurRad="38100" dist="38100" dir="2700000" algn="tl">
                    <a:srgbClr val="000000">
                      <a:alpha val="43137"/>
                    </a:srgbClr>
                  </a:outerShdw>
                </a:effectLst>
                <a:cs typeface="Times New Roman" panose="02020603050405020304" pitchFamily="18" charset="0"/>
              </a:rPr>
              <a:t>FilterThenVerifyApprox</a:t>
            </a:r>
            <a:endParaRPr lang="en-US" sz="3200"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9436" y="3398755"/>
            <a:ext cx="8363938" cy="1692771"/>
          </a:xfrm>
          <a:prstGeom prst="rect">
            <a:avLst/>
          </a:prstGeom>
        </p:spPr>
        <p:txBody>
          <a:bodyPr wrap="square">
            <a:spAutoFit/>
          </a:bodyPr>
          <a:lstStyle/>
          <a:p>
            <a:pPr algn="just">
              <a:buFont typeface="Wingdings" panose="05000000000000000000" pitchFamily="2" charset="2"/>
              <a:buChar char="q"/>
            </a:pPr>
            <a:r>
              <a:rPr lang="en-US" sz="2600" dirty="0" smtClean="0">
                <a:solidFill>
                  <a:srgbClr val="0064B1"/>
                </a:solidFill>
                <a:latin typeface="Garamond" panose="02020404030301010803" pitchFamily="18" charset="0"/>
                <a:cs typeface="Times New Roman" pitchFamily="18" charset="0"/>
              </a:rPr>
              <a:t>Baseline &lt; FilterThenVerify/</a:t>
            </a:r>
            <a:r>
              <a:rPr lang="en-US" sz="2600" dirty="0" err="1" smtClean="0">
                <a:solidFill>
                  <a:srgbClr val="0064B1"/>
                </a:solidFill>
                <a:latin typeface="Garamond" panose="02020404030301010803" pitchFamily="18" charset="0"/>
                <a:cs typeface="Times New Roman" pitchFamily="18" charset="0"/>
              </a:rPr>
              <a:t>FilterThenVerifyApprox</a:t>
            </a:r>
            <a:endParaRPr lang="en-US" sz="2600" dirty="0" smtClean="0">
              <a:solidFill>
                <a:srgbClr val="0064B1"/>
              </a:solidFill>
              <a:latin typeface="Garamond" panose="02020404030301010803" pitchFamily="18" charset="0"/>
              <a:cs typeface="Times New Roman" pitchFamily="18" charset="0"/>
            </a:endParaRPr>
          </a:p>
          <a:p>
            <a:pPr marL="347472" lvl="1" algn="just">
              <a:buFont typeface="Wingdings" panose="05000000000000000000" pitchFamily="2" charset="2"/>
              <a:buChar char="§"/>
            </a:pPr>
            <a:r>
              <a:rPr lang="en-US" sz="2600" dirty="0" smtClean="0">
                <a:latin typeface="Garamond" panose="02020404030301010803" pitchFamily="18" charset="0"/>
                <a:cs typeface="Times New Roman" pitchFamily="18" charset="0"/>
              </a:rPr>
              <a:t>Fewer comparisons </a:t>
            </a:r>
            <a:r>
              <a:rPr lang="en-US" sz="2600" dirty="0">
                <a:latin typeface="Garamond" panose="02020404030301010803" pitchFamily="18" charset="0"/>
                <a:cs typeface="Times New Roman" pitchFamily="18" charset="0"/>
              </a:rPr>
              <a:t>due to </a:t>
            </a:r>
            <a:r>
              <a:rPr lang="en-US" sz="2600" dirty="0" smtClean="0">
                <a:latin typeface="Garamond" panose="02020404030301010803" pitchFamily="18" charset="0"/>
                <a:cs typeface="Times New Roman" pitchFamily="18" charset="0"/>
              </a:rPr>
              <a:t>filtering</a:t>
            </a:r>
          </a:p>
          <a:p>
            <a:pPr algn="just">
              <a:buFont typeface="Wingdings" panose="05000000000000000000" pitchFamily="2" charset="2"/>
              <a:buChar char="q"/>
            </a:pPr>
            <a:r>
              <a:rPr lang="en-US" sz="2600" dirty="0" smtClean="0">
                <a:solidFill>
                  <a:srgbClr val="0064B1"/>
                </a:solidFill>
                <a:latin typeface="Garamond" panose="02020404030301010803" pitchFamily="18" charset="0"/>
                <a:cs typeface="Times New Roman" pitchFamily="18" charset="0"/>
              </a:rPr>
              <a:t>FilterThenVerify &lt; </a:t>
            </a:r>
            <a:r>
              <a:rPr lang="en-US" sz="2600" dirty="0" err="1" smtClean="0">
                <a:solidFill>
                  <a:srgbClr val="0064B1"/>
                </a:solidFill>
                <a:latin typeface="Garamond" panose="02020404030301010803" pitchFamily="18" charset="0"/>
                <a:cs typeface="Times New Roman" pitchFamily="18" charset="0"/>
              </a:rPr>
              <a:t>FilterThenVerifyApprox</a:t>
            </a:r>
            <a:endParaRPr lang="en-US" sz="2600" dirty="0" smtClean="0">
              <a:solidFill>
                <a:srgbClr val="0064B1"/>
              </a:solidFill>
              <a:latin typeface="Garamond" panose="02020404030301010803" pitchFamily="18" charset="0"/>
              <a:cs typeface="Times New Roman" pitchFamily="18" charset="0"/>
            </a:endParaRPr>
          </a:p>
          <a:p>
            <a:pPr marL="347472" lvl="1" algn="just">
              <a:buFont typeface="Wingdings" panose="05000000000000000000" pitchFamily="2" charset="2"/>
              <a:buChar char="§"/>
            </a:pPr>
            <a:r>
              <a:rPr lang="en-US" sz="2600" dirty="0" smtClean="0">
                <a:latin typeface="Garamond" panose="02020404030301010803" pitchFamily="18" charset="0"/>
                <a:cs typeface="Times New Roman" pitchFamily="18" charset="0"/>
              </a:rPr>
              <a:t>Approx. allows more sharing</a:t>
            </a:r>
            <a:endParaRPr lang="en-US" sz="2600" dirty="0">
              <a:latin typeface="Garamond" panose="02020404030301010803" pitchFamily="18" charset="0"/>
              <a:cs typeface="Times New Roman" pitchFamily="18" charset="0"/>
            </a:endParaRPr>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41</a:t>
            </a:fld>
            <a:endParaRPr lang="en-US"/>
          </a:p>
        </p:txBody>
      </p:sp>
      <p:pic>
        <p:nvPicPr>
          <p:cNvPr id="18" name="Picture 1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64265" y="689368"/>
            <a:ext cx="3448159" cy="2428105"/>
          </a:xfrm>
          <a:prstGeom prst="rect">
            <a:avLst/>
          </a:prstGeom>
        </p:spPr>
      </p:pic>
      <p:pic>
        <p:nvPicPr>
          <p:cNvPr id="19" name="Picture 1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12424" y="689368"/>
            <a:ext cx="3462528" cy="2433806"/>
          </a:xfrm>
          <a:prstGeom prst="rect">
            <a:avLst/>
          </a:prstGeom>
        </p:spPr>
      </p:pic>
      <p:sp>
        <p:nvSpPr>
          <p:cNvPr id="20" name="Rectangle 19"/>
          <p:cNvSpPr/>
          <p:nvPr/>
        </p:nvSpPr>
        <p:spPr>
          <a:xfrm>
            <a:off x="2348374" y="3047659"/>
            <a:ext cx="1309225"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smtClean="0">
                <a:solidFill>
                  <a:schemeClr val="tx1"/>
                </a:solidFill>
                <a:latin typeface="Times New Roman" pitchFamily="18" charset="0"/>
                <a:cs typeface="Times New Roman" pitchFamily="18" charset="0"/>
              </a:rPr>
              <a:t>Movie Dataset</a:t>
            </a:r>
            <a:endParaRPr lang="en-US" b="1" baseline="-25000" dirty="0" smtClean="0">
              <a:solidFill>
                <a:schemeClr val="tx1"/>
              </a:solidFill>
              <a:latin typeface="Times New Roman" pitchFamily="18" charset="0"/>
              <a:cs typeface="Times New Roman" pitchFamily="18" charset="0"/>
            </a:endParaRPr>
          </a:p>
        </p:txBody>
      </p:sp>
      <p:sp>
        <p:nvSpPr>
          <p:cNvPr id="21" name="Rectangle 20"/>
          <p:cNvSpPr/>
          <p:nvPr/>
        </p:nvSpPr>
        <p:spPr>
          <a:xfrm>
            <a:off x="5782232" y="3047659"/>
            <a:ext cx="1715848"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smtClean="0">
                <a:solidFill>
                  <a:schemeClr val="tx1"/>
                </a:solidFill>
                <a:latin typeface="Times New Roman" pitchFamily="18" charset="0"/>
                <a:cs typeface="Times New Roman" pitchFamily="18" charset="0"/>
              </a:rPr>
              <a:t>Publication Dataset</a:t>
            </a:r>
            <a:endParaRPr lang="en-US" b="1" baseline="-25000" dirty="0" smtClean="0">
              <a:solidFill>
                <a:schemeClr val="tx1"/>
              </a:solidFill>
              <a:latin typeface="Times New Roman" pitchFamily="18" charset="0"/>
              <a:cs typeface="Times New Roman" pitchFamily="18" charset="0"/>
            </a:endParaRPr>
          </a:p>
        </p:txBody>
      </p:sp>
      <p:pic>
        <p:nvPicPr>
          <p:cNvPr id="3" name="Picture 2"/>
          <p:cNvPicPr>
            <a:picLocks noChangeAspect="1"/>
          </p:cNvPicPr>
          <p:nvPr/>
        </p:nvPicPr>
        <p:blipFill>
          <a:blip r:embed="rId7"/>
          <a:stretch>
            <a:fillRect/>
          </a:stretch>
        </p:blipFill>
        <p:spPr>
          <a:xfrm>
            <a:off x="4526938" y="688598"/>
            <a:ext cx="295275" cy="2428875"/>
          </a:xfrm>
          <a:prstGeom prst="rect">
            <a:avLst/>
          </a:prstGeom>
        </p:spPr>
      </p:pic>
    </p:spTree>
    <p:extLst>
      <p:ext uri="{BB962C8B-B14F-4D97-AF65-F5344CB8AC3E}">
        <p14:creationId xmlns:p14="http://schemas.microsoft.com/office/powerpoint/2010/main" val="292728684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9436" y="3398755"/>
            <a:ext cx="8363938" cy="1292662"/>
          </a:xfrm>
          <a:prstGeom prst="rect">
            <a:avLst/>
          </a:prstGeom>
        </p:spPr>
        <p:txBody>
          <a:bodyPr wrap="square">
            <a:spAutoFit/>
          </a:bodyPr>
          <a:lstStyle/>
          <a:p>
            <a:pPr algn="just">
              <a:buFont typeface="Wingdings" panose="05000000000000000000" pitchFamily="2" charset="2"/>
              <a:buChar char="q"/>
            </a:pPr>
            <a:r>
              <a:rPr lang="en-US" sz="2600" dirty="0" smtClean="0">
                <a:solidFill>
                  <a:srgbClr val="0064B1"/>
                </a:solidFill>
                <a:latin typeface="Garamond" panose="02020404030301010803" pitchFamily="18" charset="0"/>
                <a:cs typeface="Times New Roman" pitchFamily="18" charset="0"/>
              </a:rPr>
              <a:t>Execution time increases with </a:t>
            </a:r>
            <a:r>
              <a:rPr lang="en-US" sz="2600" i="1" dirty="0" smtClean="0">
                <a:solidFill>
                  <a:srgbClr val="0064B1"/>
                </a:solidFill>
                <a:latin typeface="Garamond" panose="02020404030301010803" pitchFamily="18" charset="0"/>
                <a:cs typeface="Times New Roman" pitchFamily="18" charset="0"/>
              </a:rPr>
              <a:t>d</a:t>
            </a:r>
          </a:p>
          <a:p>
            <a:pPr marL="347472" lvl="1" algn="just">
              <a:buFont typeface="Wingdings" panose="05000000000000000000" pitchFamily="2" charset="2"/>
              <a:buChar char="§"/>
            </a:pPr>
            <a:r>
              <a:rPr lang="en-US" sz="2600" dirty="0" smtClean="0">
                <a:latin typeface="Garamond" panose="02020404030301010803" pitchFamily="18" charset="0"/>
                <a:cs typeface="Times New Roman" pitchFamily="18" charset="0"/>
              </a:rPr>
              <a:t>High </a:t>
            </a:r>
            <a:r>
              <a:rPr lang="en-US" sz="2600" i="1" dirty="0" smtClean="0">
                <a:latin typeface="Garamond" panose="02020404030301010803" pitchFamily="18" charset="0"/>
                <a:cs typeface="Times New Roman" pitchFamily="18" charset="0"/>
              </a:rPr>
              <a:t>d</a:t>
            </a:r>
            <a:r>
              <a:rPr lang="en-US" sz="2600" dirty="0" smtClean="0">
                <a:latin typeface="Garamond" panose="02020404030301010803" pitchFamily="18" charset="0"/>
                <a:cs typeface="Times New Roman" pitchFamily="18" charset="0"/>
              </a:rPr>
              <a:t>=&gt;large Pareto frontiers=&gt;more comparisons</a:t>
            </a:r>
          </a:p>
          <a:p>
            <a:pPr marL="347472" algn="just">
              <a:buFont typeface="Wingdings" panose="05000000000000000000" pitchFamily="2" charset="2"/>
              <a:buChar char="q"/>
            </a:pPr>
            <a:endParaRPr lang="en-US" sz="2600" i="1" dirty="0">
              <a:latin typeface="Garamond" panose="02020404030301010803" pitchFamily="18" charset="0"/>
              <a:cs typeface="Times New Roman" pitchFamily="18" charset="0"/>
            </a:endParaRPr>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42</a:t>
            </a:fld>
            <a:endParaRPr lang="en-US"/>
          </a:p>
        </p:txBody>
      </p:sp>
      <p:sp>
        <p:nvSpPr>
          <p:cNvPr id="20" name="Rectangle 19"/>
          <p:cNvSpPr/>
          <p:nvPr/>
        </p:nvSpPr>
        <p:spPr>
          <a:xfrm>
            <a:off x="2348374" y="3047659"/>
            <a:ext cx="1309225"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smtClean="0">
                <a:solidFill>
                  <a:schemeClr val="tx1"/>
                </a:solidFill>
                <a:latin typeface="Times New Roman" pitchFamily="18" charset="0"/>
                <a:cs typeface="Times New Roman" pitchFamily="18" charset="0"/>
              </a:rPr>
              <a:t>Movie Dataset</a:t>
            </a:r>
            <a:endParaRPr lang="en-US" b="1" baseline="-25000" dirty="0" smtClean="0">
              <a:solidFill>
                <a:schemeClr val="tx1"/>
              </a:solidFill>
              <a:latin typeface="Times New Roman" pitchFamily="18" charset="0"/>
              <a:cs typeface="Times New Roman" pitchFamily="18" charset="0"/>
            </a:endParaRPr>
          </a:p>
        </p:txBody>
      </p:sp>
      <p:sp>
        <p:nvSpPr>
          <p:cNvPr id="21" name="Rectangle 20"/>
          <p:cNvSpPr/>
          <p:nvPr/>
        </p:nvSpPr>
        <p:spPr>
          <a:xfrm>
            <a:off x="5782232" y="3047659"/>
            <a:ext cx="1715848" cy="384048"/>
          </a:xfrm>
          <a:prstGeom prst="rect">
            <a:avLst/>
          </a:prstGeom>
          <a:noFill/>
          <a:ln w="19050">
            <a:solidFill>
              <a:schemeClr val="tx1">
                <a:alpha val="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nchorCtr="1"/>
          <a:lstStyle/>
          <a:p>
            <a:pPr algn="ctr"/>
            <a:r>
              <a:rPr lang="en-US" b="1" dirty="0" smtClean="0">
                <a:solidFill>
                  <a:schemeClr val="tx1"/>
                </a:solidFill>
                <a:latin typeface="Times New Roman" pitchFamily="18" charset="0"/>
                <a:cs typeface="Times New Roman" pitchFamily="18" charset="0"/>
              </a:rPr>
              <a:t>Publication Dataset</a:t>
            </a:r>
            <a:endParaRPr lang="en-US" b="1" baseline="-25000" dirty="0" smtClean="0">
              <a:solidFill>
                <a:schemeClr val="tx1"/>
              </a:solidFill>
              <a:latin typeface="Times New Roman" pitchFamily="18" charset="0"/>
              <a:cs typeface="Times New Roman" pitchFamily="18" charset="0"/>
            </a:endParaRPr>
          </a:p>
        </p:txBody>
      </p:sp>
      <p:pic>
        <p:nvPicPr>
          <p:cNvPr id="16" name="Picture 15"/>
          <p:cNvPicPr>
            <a:picLocks noChangeAspect="1"/>
          </p:cNvPicPr>
          <p:nvPr/>
        </p:nvPicPr>
        <p:blipFill>
          <a:blip r:embed="rId5"/>
          <a:stretch>
            <a:fillRect/>
          </a:stretch>
        </p:blipFill>
        <p:spPr>
          <a:xfrm>
            <a:off x="1049610" y="649848"/>
            <a:ext cx="3477469" cy="2441047"/>
          </a:xfrm>
          <a:prstGeom prst="rect">
            <a:avLst/>
          </a:prstGeom>
        </p:spPr>
      </p:pic>
      <p:pic>
        <p:nvPicPr>
          <p:cNvPr id="11" name="Picture 10"/>
          <p:cNvPicPr>
            <a:picLocks noChangeAspect="1"/>
          </p:cNvPicPr>
          <p:nvPr/>
        </p:nvPicPr>
        <p:blipFill>
          <a:blip r:embed="rId6"/>
          <a:stretch>
            <a:fillRect/>
          </a:stretch>
        </p:blipFill>
        <p:spPr>
          <a:xfrm>
            <a:off x="4527079" y="649848"/>
            <a:ext cx="3449904" cy="2505287"/>
          </a:xfrm>
          <a:prstGeom prst="rect">
            <a:avLst/>
          </a:prstGeom>
        </p:spPr>
      </p:pic>
      <p:sp>
        <p:nvSpPr>
          <p:cNvPr id="22" name="Title 1"/>
          <p:cNvSpPr>
            <a:spLocks noGrp="1"/>
          </p:cNvSpPr>
          <p:nvPr>
            <p:ph type="title"/>
          </p:nvPr>
        </p:nvSpPr>
        <p:spPr>
          <a:xfrm>
            <a:off x="389436" y="171450"/>
            <a:ext cx="8754564" cy="890757"/>
          </a:xfrm>
        </p:spPr>
        <p:txBody>
          <a:bodyPr/>
          <a:lstStyle/>
          <a:p>
            <a:r>
              <a:rPr lang="en-US" sz="3200" dirty="0">
                <a:solidFill>
                  <a:srgbClr val="0064B1"/>
                </a:solidFill>
                <a:effectLst>
                  <a:outerShdw blurRad="38100" dist="38100" dir="2700000" algn="tl">
                    <a:srgbClr val="000000">
                      <a:alpha val="43137"/>
                    </a:srgbClr>
                  </a:outerShdw>
                </a:effectLst>
                <a:cs typeface="Times New Roman" panose="02020603050405020304" pitchFamily="18" charset="0"/>
              </a:rPr>
              <a:t>Performance of </a:t>
            </a:r>
            <a:r>
              <a:rPr lang="en-US" sz="3200" dirty="0" err="1">
                <a:solidFill>
                  <a:srgbClr val="0064B1"/>
                </a:solidFill>
                <a:effectLst>
                  <a:outerShdw blurRad="38100" dist="38100" dir="2700000" algn="tl">
                    <a:srgbClr val="000000">
                      <a:alpha val="43137"/>
                    </a:srgbClr>
                  </a:outerShdw>
                </a:effectLst>
                <a:cs typeface="Times New Roman" panose="02020603050405020304" pitchFamily="18" charset="0"/>
              </a:rPr>
              <a:t>FilterThenVerify</a:t>
            </a:r>
            <a:r>
              <a:rPr lang="en-US" sz="3200" dirty="0">
                <a:solidFill>
                  <a:srgbClr val="0064B1"/>
                </a:solidFill>
                <a:effectLst>
                  <a:outerShdw blurRad="38100" dist="38100" dir="2700000" algn="tl">
                    <a:srgbClr val="000000">
                      <a:alpha val="43137"/>
                    </a:srgbClr>
                  </a:outerShdw>
                </a:effectLst>
                <a:cs typeface="Times New Roman" panose="02020603050405020304" pitchFamily="18" charset="0"/>
              </a:rPr>
              <a:t>/</a:t>
            </a:r>
            <a:r>
              <a:rPr lang="en-US" sz="3200" dirty="0" err="1">
                <a:solidFill>
                  <a:srgbClr val="0064B1"/>
                </a:solidFill>
                <a:effectLst>
                  <a:outerShdw blurRad="38100" dist="38100" dir="2700000" algn="tl">
                    <a:srgbClr val="000000">
                      <a:alpha val="43137"/>
                    </a:srgbClr>
                  </a:outerShdw>
                </a:effectLst>
                <a:cs typeface="Times New Roman" panose="02020603050405020304" pitchFamily="18" charset="0"/>
              </a:rPr>
              <a:t>FilterThenVerifyApprox</a:t>
            </a:r>
            <a:endParaRPr lang="en-US" sz="3200" dirty="0"/>
          </a:p>
        </p:txBody>
      </p:sp>
    </p:spTree>
    <p:extLst>
      <p:ext uri="{BB962C8B-B14F-4D97-AF65-F5344CB8AC3E}">
        <p14:creationId xmlns:p14="http://schemas.microsoft.com/office/powerpoint/2010/main" val="6025195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solidFill>
                  <a:srgbClr val="0064B1"/>
                </a:solidFill>
                <a:effectLst>
                  <a:outerShdw blurRad="38100" dist="38100" dir="2700000" algn="tl">
                    <a:srgbClr val="000000">
                      <a:alpha val="43137"/>
                    </a:srgbClr>
                  </a:outerShdw>
                </a:effectLst>
                <a:cs typeface="Times New Roman" panose="02020603050405020304" pitchFamily="18" charset="0"/>
              </a:rPr>
              <a:t>Efficacy of </a:t>
            </a:r>
            <a:r>
              <a:rPr lang="en-US" dirty="0" err="1" smtClean="0">
                <a:solidFill>
                  <a:srgbClr val="0064B1"/>
                </a:solidFill>
                <a:effectLst>
                  <a:outerShdw blurRad="38100" dist="38100" dir="2700000" algn="tl">
                    <a:srgbClr val="000000">
                      <a:alpha val="43137"/>
                    </a:srgbClr>
                  </a:outerShdw>
                </a:effectLst>
                <a:cs typeface="Times New Roman" panose="02020603050405020304" pitchFamily="18" charset="0"/>
              </a:rPr>
              <a:t>FilterThenVerifyApprox</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89436" y="2873094"/>
            <a:ext cx="8754564" cy="1692771"/>
          </a:xfrm>
          <a:prstGeom prst="rect">
            <a:avLst/>
          </a:prstGeom>
        </p:spPr>
        <p:txBody>
          <a:bodyPr wrap="square">
            <a:spAutoFit/>
          </a:bodyPr>
          <a:lstStyle/>
          <a:p>
            <a:pPr algn="just">
              <a:buFont typeface="Wingdings" pitchFamily="2" charset="2"/>
              <a:buChar char="q"/>
            </a:pPr>
            <a:r>
              <a:rPr lang="en-US" sz="2600" dirty="0">
                <a:solidFill>
                  <a:srgbClr val="0064B1"/>
                </a:solidFill>
                <a:latin typeface="Garamond" panose="02020404030301010803" pitchFamily="18" charset="0"/>
                <a:cs typeface="Times New Roman" pitchFamily="18" charset="0"/>
              </a:rPr>
              <a:t>Recall decreases with </a:t>
            </a:r>
            <a:r>
              <a:rPr lang="en-US" sz="2600" i="1" dirty="0">
                <a:solidFill>
                  <a:srgbClr val="0064B1"/>
                </a:solidFill>
                <a:latin typeface="Garamond" panose="02020404030301010803" pitchFamily="18" charset="0"/>
                <a:cs typeface="Times New Roman" pitchFamily="18" charset="0"/>
              </a:rPr>
              <a:t>h</a:t>
            </a:r>
          </a:p>
          <a:p>
            <a:pPr lvl="1" algn="just">
              <a:buFont typeface="Wingdings" panose="05000000000000000000" pitchFamily="2" charset="2"/>
              <a:buChar char="§"/>
            </a:pPr>
            <a:r>
              <a:rPr lang="en-US" sz="2600" dirty="0" smtClean="0">
                <a:latin typeface="Garamond" panose="02020404030301010803" pitchFamily="18" charset="0"/>
                <a:cs typeface="Times New Roman" pitchFamily="18" charset="0"/>
              </a:rPr>
              <a:t>Small </a:t>
            </a:r>
            <a:r>
              <a:rPr lang="en-US" sz="2600" i="1" dirty="0" smtClean="0">
                <a:latin typeface="Garamond" panose="02020404030301010803" pitchFamily="18" charset="0"/>
                <a:cs typeface="Times New Roman" pitchFamily="18" charset="0"/>
              </a:rPr>
              <a:t>h</a:t>
            </a:r>
            <a:r>
              <a:rPr lang="en-US" sz="2600" dirty="0" smtClean="0">
                <a:latin typeface="Garamond" panose="02020404030301010803" pitchFamily="18" charset="0"/>
                <a:cs typeface="Times New Roman" pitchFamily="18" charset="0"/>
              </a:rPr>
              <a:t>=&gt;large clusters=&gt;high false negatives</a:t>
            </a:r>
          </a:p>
          <a:p>
            <a:pPr algn="just">
              <a:buFont typeface="Wingdings" panose="05000000000000000000" pitchFamily="2" charset="2"/>
              <a:buChar char="q"/>
            </a:pPr>
            <a:r>
              <a:rPr lang="en-US" sz="2600" dirty="0" smtClean="0">
                <a:solidFill>
                  <a:srgbClr val="0064B1"/>
                </a:solidFill>
                <a:latin typeface="Garamond" panose="02020404030301010803" pitchFamily="18" charset="0"/>
                <a:cs typeface="Times New Roman" pitchFamily="18" charset="0"/>
              </a:rPr>
              <a:t>Stable precision </a:t>
            </a:r>
            <a:endParaRPr lang="en-US" sz="2600" i="1" dirty="0" smtClean="0">
              <a:solidFill>
                <a:srgbClr val="0064B1"/>
              </a:solidFill>
              <a:latin typeface="Garamond" panose="02020404030301010803" pitchFamily="18" charset="0"/>
              <a:cs typeface="Times New Roman" pitchFamily="18" charset="0"/>
            </a:endParaRPr>
          </a:p>
          <a:p>
            <a:pPr lvl="1" algn="just">
              <a:buFont typeface="Wingdings" panose="05000000000000000000" pitchFamily="2" charset="2"/>
              <a:buChar char="§"/>
            </a:pPr>
            <a:r>
              <a:rPr lang="en-US" sz="2600" dirty="0" smtClean="0">
                <a:latin typeface="Garamond" panose="02020404030301010803" pitchFamily="18" charset="0"/>
                <a:cs typeface="Times New Roman" pitchFamily="18" charset="0"/>
              </a:rPr>
              <a:t>Few false negatives=&gt;fewer false positives</a:t>
            </a:r>
            <a:endParaRPr lang="en-US" sz="2600" i="1" dirty="0">
              <a:solidFill>
                <a:srgbClr val="00B050"/>
              </a:solidFill>
              <a:latin typeface="Garamond" panose="02020404030301010803" pitchFamily="18" charset="0"/>
              <a:cs typeface="Times New Roman" pitchFamily="18" charset="0"/>
            </a:endParaRPr>
          </a:p>
        </p:txBody>
      </p:sp>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43</a:t>
            </a:fld>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252674234"/>
              </p:ext>
            </p:extLst>
          </p:nvPr>
        </p:nvGraphicFramePr>
        <p:xfrm>
          <a:off x="389436" y="1134247"/>
          <a:ext cx="8363940" cy="1476608"/>
        </p:xfrm>
        <a:graphic>
          <a:graphicData uri="http://schemas.openxmlformats.org/drawingml/2006/table">
            <a:tbl>
              <a:tblPr firstRow="1" bandRow="1">
                <a:tableStyleId>{5940675A-B579-460E-94D1-54222C63F5DA}</a:tableStyleId>
              </a:tblPr>
              <a:tblGrid>
                <a:gridCol w="1150606">
                  <a:extLst>
                    <a:ext uri="{9D8B030D-6E8A-4147-A177-3AD203B41FA5}">
                      <a16:colId xmlns:a16="http://schemas.microsoft.com/office/drawing/2014/main" val="1784785981"/>
                    </a:ext>
                  </a:extLst>
                </a:gridCol>
                <a:gridCol w="1202222">
                  <a:extLst>
                    <a:ext uri="{9D8B030D-6E8A-4147-A177-3AD203B41FA5}">
                      <a16:colId xmlns:a16="http://schemas.microsoft.com/office/drawing/2014/main" val="793175429"/>
                    </a:ext>
                  </a:extLst>
                </a:gridCol>
                <a:gridCol w="1202223">
                  <a:extLst>
                    <a:ext uri="{9D8B030D-6E8A-4147-A177-3AD203B41FA5}">
                      <a16:colId xmlns:a16="http://schemas.microsoft.com/office/drawing/2014/main" val="2584018048"/>
                    </a:ext>
                  </a:extLst>
                </a:gridCol>
                <a:gridCol w="1202222">
                  <a:extLst>
                    <a:ext uri="{9D8B030D-6E8A-4147-A177-3AD203B41FA5}">
                      <a16:colId xmlns:a16="http://schemas.microsoft.com/office/drawing/2014/main" val="1971387193"/>
                    </a:ext>
                  </a:extLst>
                </a:gridCol>
                <a:gridCol w="1202222">
                  <a:extLst>
                    <a:ext uri="{9D8B030D-6E8A-4147-A177-3AD203B41FA5}">
                      <a16:colId xmlns:a16="http://schemas.microsoft.com/office/drawing/2014/main" val="977136037"/>
                    </a:ext>
                  </a:extLst>
                </a:gridCol>
                <a:gridCol w="1202223">
                  <a:extLst>
                    <a:ext uri="{9D8B030D-6E8A-4147-A177-3AD203B41FA5}">
                      <a16:colId xmlns:a16="http://schemas.microsoft.com/office/drawing/2014/main" val="3609037109"/>
                    </a:ext>
                  </a:extLst>
                </a:gridCol>
                <a:gridCol w="1202222">
                  <a:extLst>
                    <a:ext uri="{9D8B030D-6E8A-4147-A177-3AD203B41FA5}">
                      <a16:colId xmlns:a16="http://schemas.microsoft.com/office/drawing/2014/main" val="1363119147"/>
                    </a:ext>
                  </a:extLst>
                </a:gridCol>
              </a:tblGrid>
              <a:tr h="369152">
                <a:tc rowSpan="2">
                  <a:txBody>
                    <a:bodyPr/>
                    <a:lstStyle/>
                    <a:p>
                      <a:pPr algn="ctr"/>
                      <a:r>
                        <a:rPr lang="en-US" sz="1600" b="1" dirty="0" smtClean="0">
                          <a:latin typeface="Times New Roman" panose="02020603050405020304" pitchFamily="18" charset="0"/>
                          <a:cs typeface="Times New Roman" panose="02020603050405020304" pitchFamily="18" charset="0"/>
                        </a:rPr>
                        <a:t>Dataset</a:t>
                      </a:r>
                    </a:p>
                  </a:txBody>
                  <a:tcPr/>
                </a:tc>
                <a:tc gridSpan="3">
                  <a:txBody>
                    <a:bodyPr/>
                    <a:lstStyle/>
                    <a:p>
                      <a:pPr algn="ctr"/>
                      <a:r>
                        <a:rPr lang="en-US" sz="1800" b="1" i="1" dirty="0" smtClean="0">
                          <a:latin typeface="Times New Roman" panose="02020603050405020304" pitchFamily="18" charset="0"/>
                          <a:cs typeface="Times New Roman" panose="02020603050405020304" pitchFamily="18" charset="0"/>
                        </a:rPr>
                        <a:t>h</a:t>
                      </a:r>
                      <a:r>
                        <a:rPr lang="en-US" sz="1800" b="1" dirty="0" smtClean="0">
                          <a:latin typeface="Times New Roman" panose="02020603050405020304" pitchFamily="18" charset="0"/>
                          <a:cs typeface="Times New Roman" panose="02020603050405020304" pitchFamily="18" charset="0"/>
                        </a:rPr>
                        <a:t> = 0.70</a:t>
                      </a:r>
                    </a:p>
                  </a:txBody>
                  <a:tcPr/>
                </a:tc>
                <a:tc hMerge="1">
                  <a:txBody>
                    <a:bodyPr/>
                    <a:lstStyle/>
                    <a:p>
                      <a:endParaRPr lang="en-US"/>
                    </a:p>
                  </a:txBody>
                  <a:tcPr/>
                </a:tc>
                <a:tc hMerge="1">
                  <a:txBody>
                    <a:bodyPr/>
                    <a:lstStyle/>
                    <a:p>
                      <a:endParaRPr lang="en-US"/>
                    </a:p>
                  </a:txBody>
                  <a:tcPr/>
                </a:tc>
                <a:tc gridSpan="3">
                  <a:txBody>
                    <a:bodyPr/>
                    <a:lstStyle/>
                    <a:p>
                      <a:pPr algn="ctr"/>
                      <a:r>
                        <a:rPr lang="en-US" sz="1800" b="1" i="1" dirty="0" smtClean="0">
                          <a:latin typeface="Times New Roman" panose="02020603050405020304" pitchFamily="18" charset="0"/>
                          <a:cs typeface="Times New Roman" panose="02020603050405020304" pitchFamily="18" charset="0"/>
                        </a:rPr>
                        <a:t>h</a:t>
                      </a:r>
                      <a:r>
                        <a:rPr lang="en-US" sz="1800" b="1" dirty="0" smtClean="0">
                          <a:latin typeface="Times New Roman" panose="02020603050405020304" pitchFamily="18" charset="0"/>
                          <a:cs typeface="Times New Roman" panose="02020603050405020304" pitchFamily="18" charset="0"/>
                        </a:rPr>
                        <a:t> = 0.55</a:t>
                      </a:r>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4045801909"/>
                  </a:ext>
                </a:extLst>
              </a:tr>
              <a:tr h="369152">
                <a:tc vMerge="1">
                  <a:txBody>
                    <a:bodyPr/>
                    <a:lstStyle/>
                    <a:p>
                      <a:endParaRPr lang="en-US"/>
                    </a:p>
                  </a:txBody>
                  <a:tcPr/>
                </a:tc>
                <a:tc>
                  <a:txBody>
                    <a:bodyPr/>
                    <a:lstStyle/>
                    <a:p>
                      <a:pPr algn="ctr"/>
                      <a:r>
                        <a:rPr lang="en-US" sz="1600" b="1" dirty="0" smtClean="0">
                          <a:latin typeface="Times New Roman" panose="02020603050405020304" pitchFamily="18" charset="0"/>
                          <a:cs typeface="Times New Roman" panose="02020603050405020304" pitchFamily="18" charset="0"/>
                        </a:rPr>
                        <a:t>Precision</a:t>
                      </a:r>
                    </a:p>
                  </a:txBody>
                  <a:tcPr/>
                </a:tc>
                <a:tc>
                  <a:txBody>
                    <a:bodyPr/>
                    <a:lstStyle/>
                    <a:p>
                      <a:pPr algn="ctr"/>
                      <a:r>
                        <a:rPr lang="en-US" sz="1600" b="1" dirty="0" smtClean="0">
                          <a:latin typeface="Times New Roman" panose="02020603050405020304" pitchFamily="18" charset="0"/>
                          <a:cs typeface="Times New Roman" panose="02020603050405020304" pitchFamily="18" charset="0"/>
                        </a:rPr>
                        <a:t>Recall</a:t>
                      </a:r>
                    </a:p>
                  </a:txBody>
                  <a:tcPr/>
                </a:tc>
                <a:tc>
                  <a:txBody>
                    <a:bodyPr/>
                    <a:lstStyle/>
                    <a:p>
                      <a:pPr algn="ctr"/>
                      <a:r>
                        <a:rPr lang="en-US" sz="1600" b="1" dirty="0" smtClean="0">
                          <a:latin typeface="Times New Roman" panose="02020603050405020304" pitchFamily="18" charset="0"/>
                          <a:cs typeface="Times New Roman" panose="02020603050405020304" pitchFamily="18" charset="0"/>
                        </a:rPr>
                        <a:t>F-measure</a:t>
                      </a:r>
                    </a:p>
                  </a:txBody>
                  <a:tcPr/>
                </a:tc>
                <a:tc>
                  <a:txBody>
                    <a:bodyPr/>
                    <a:lstStyle/>
                    <a:p>
                      <a:pPr algn="ctr"/>
                      <a:r>
                        <a:rPr lang="en-US" sz="1600" b="1" dirty="0" smtClean="0">
                          <a:latin typeface="Times New Roman" panose="02020603050405020304" pitchFamily="18" charset="0"/>
                          <a:cs typeface="Times New Roman" panose="02020603050405020304" pitchFamily="18" charset="0"/>
                        </a:rPr>
                        <a:t>Precision</a:t>
                      </a:r>
                    </a:p>
                  </a:txBody>
                  <a:tcPr/>
                </a:tc>
                <a:tc>
                  <a:txBody>
                    <a:bodyPr/>
                    <a:lstStyle/>
                    <a:p>
                      <a:pPr algn="ctr"/>
                      <a:r>
                        <a:rPr lang="en-US" sz="1600" b="1" dirty="0" smtClean="0">
                          <a:latin typeface="Times New Roman" panose="02020603050405020304" pitchFamily="18" charset="0"/>
                          <a:cs typeface="Times New Roman" panose="02020603050405020304" pitchFamily="18" charset="0"/>
                        </a:rPr>
                        <a:t>Recall</a:t>
                      </a:r>
                    </a:p>
                  </a:txBody>
                  <a:tcPr/>
                </a:tc>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600" b="1" dirty="0" smtClean="0">
                          <a:latin typeface="Times New Roman" panose="02020603050405020304" pitchFamily="18" charset="0"/>
                          <a:cs typeface="Times New Roman" panose="02020603050405020304" pitchFamily="18" charset="0"/>
                        </a:rPr>
                        <a:t>F-measure</a:t>
                      </a:r>
                    </a:p>
                  </a:txBody>
                  <a:tcPr/>
                </a:tc>
                <a:extLst>
                  <a:ext uri="{0D108BD9-81ED-4DB2-BD59-A6C34878D82A}">
                    <a16:rowId xmlns:a16="http://schemas.microsoft.com/office/drawing/2014/main" val="4136004855"/>
                  </a:ext>
                </a:extLst>
              </a:tr>
              <a:tr h="369152">
                <a:tc>
                  <a:txBody>
                    <a:bodyPr/>
                    <a:lstStyle/>
                    <a:p>
                      <a:pPr algn="ctr"/>
                      <a:r>
                        <a:rPr lang="en-US" sz="1600" dirty="0" smtClean="0">
                          <a:latin typeface="Times New Roman" panose="02020603050405020304" pitchFamily="18" charset="0"/>
                          <a:cs typeface="Times New Roman" panose="02020603050405020304" pitchFamily="18" charset="0"/>
                        </a:rPr>
                        <a:t>Movie</a:t>
                      </a:r>
                    </a:p>
                  </a:txBody>
                  <a:tcPr/>
                </a:tc>
                <a:tc>
                  <a:txBody>
                    <a:bodyPr/>
                    <a:lstStyle/>
                    <a:p>
                      <a:pPr algn="ctr"/>
                      <a:r>
                        <a:rPr lang="en-US" sz="1600" dirty="0" smtClean="0">
                          <a:latin typeface="Times New Roman" panose="02020603050405020304" pitchFamily="18" charset="0"/>
                          <a:cs typeface="Times New Roman" panose="02020603050405020304" pitchFamily="18" charset="0"/>
                        </a:rPr>
                        <a:t>100</a:t>
                      </a:r>
                    </a:p>
                  </a:txBody>
                  <a:tcPr/>
                </a:tc>
                <a:tc>
                  <a:txBody>
                    <a:bodyPr/>
                    <a:lstStyle/>
                    <a:p>
                      <a:pPr algn="ctr"/>
                      <a:r>
                        <a:rPr lang="en-US" sz="1600" dirty="0" smtClean="0">
                          <a:latin typeface="Times New Roman" panose="02020603050405020304" pitchFamily="18" charset="0"/>
                          <a:cs typeface="Times New Roman" panose="02020603050405020304" pitchFamily="18" charset="0"/>
                        </a:rPr>
                        <a:t>95.43</a:t>
                      </a:r>
                    </a:p>
                  </a:txBody>
                  <a:tcPr/>
                </a:tc>
                <a:tc>
                  <a:txBody>
                    <a:bodyPr/>
                    <a:lstStyle/>
                    <a:p>
                      <a:pPr algn="ctr"/>
                      <a:r>
                        <a:rPr lang="en-US" sz="1600" dirty="0" smtClean="0">
                          <a:latin typeface="Times New Roman" panose="02020603050405020304" pitchFamily="18" charset="0"/>
                          <a:cs typeface="Times New Roman" panose="02020603050405020304" pitchFamily="18" charset="0"/>
                        </a:rPr>
                        <a:t>97.67</a:t>
                      </a:r>
                    </a:p>
                  </a:txBody>
                  <a:tcPr/>
                </a:tc>
                <a:tc>
                  <a:txBody>
                    <a:bodyPr/>
                    <a:lstStyle/>
                    <a:p>
                      <a:pPr algn="ctr"/>
                      <a:r>
                        <a:rPr lang="en-US" sz="1600" dirty="0" smtClean="0">
                          <a:latin typeface="Times New Roman" panose="02020603050405020304" pitchFamily="18" charset="0"/>
                          <a:cs typeface="Times New Roman" panose="02020603050405020304" pitchFamily="18" charset="0"/>
                        </a:rPr>
                        <a:t>99.99</a:t>
                      </a:r>
                    </a:p>
                  </a:txBody>
                  <a:tcPr/>
                </a:tc>
                <a:tc>
                  <a:txBody>
                    <a:bodyPr/>
                    <a:lstStyle/>
                    <a:p>
                      <a:pPr algn="ctr"/>
                      <a:r>
                        <a:rPr lang="en-US" sz="1600" dirty="0" smtClean="0">
                          <a:latin typeface="Times New Roman" panose="02020603050405020304" pitchFamily="18" charset="0"/>
                          <a:cs typeface="Times New Roman" panose="02020603050405020304" pitchFamily="18" charset="0"/>
                        </a:rPr>
                        <a:t>90.46</a:t>
                      </a:r>
                    </a:p>
                  </a:txBody>
                  <a:tcPr/>
                </a:tc>
                <a:tc>
                  <a:txBody>
                    <a:bodyPr/>
                    <a:lstStyle/>
                    <a:p>
                      <a:pPr algn="ctr"/>
                      <a:r>
                        <a:rPr lang="en-US" sz="1600" dirty="0" smtClean="0">
                          <a:latin typeface="Times New Roman" panose="02020603050405020304" pitchFamily="18" charset="0"/>
                          <a:cs typeface="Times New Roman" panose="02020603050405020304" pitchFamily="18" charset="0"/>
                        </a:rPr>
                        <a:t>94.99</a:t>
                      </a:r>
                    </a:p>
                  </a:txBody>
                  <a:tcPr/>
                </a:tc>
                <a:extLst>
                  <a:ext uri="{0D108BD9-81ED-4DB2-BD59-A6C34878D82A}">
                    <a16:rowId xmlns:a16="http://schemas.microsoft.com/office/drawing/2014/main" val="14389171"/>
                  </a:ext>
                </a:extLst>
              </a:tr>
              <a:tr h="369152">
                <a:tc>
                  <a:txBody>
                    <a:bodyPr/>
                    <a:lstStyle/>
                    <a:p>
                      <a:pPr algn="ctr"/>
                      <a:r>
                        <a:rPr lang="en-US" sz="1600" dirty="0" smtClean="0">
                          <a:latin typeface="Times New Roman" panose="02020603050405020304" pitchFamily="18" charset="0"/>
                          <a:cs typeface="Times New Roman" panose="02020603050405020304" pitchFamily="18" charset="0"/>
                        </a:rPr>
                        <a:t>Publication</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100</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96.59</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98.27</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100</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95.13</a:t>
                      </a:r>
                      <a:endParaRPr lang="en-US" sz="1600" dirty="0">
                        <a:latin typeface="Times New Roman" panose="02020603050405020304" pitchFamily="18" charset="0"/>
                        <a:cs typeface="Times New Roman" panose="02020603050405020304" pitchFamily="18" charset="0"/>
                      </a:endParaRPr>
                    </a:p>
                  </a:txBody>
                  <a:tcPr/>
                </a:tc>
                <a:tc>
                  <a:txBody>
                    <a:bodyPr/>
                    <a:lstStyle/>
                    <a:p>
                      <a:pPr algn="ctr"/>
                      <a:r>
                        <a:rPr lang="en-US" sz="1600" dirty="0" smtClean="0">
                          <a:latin typeface="Times New Roman" panose="02020603050405020304" pitchFamily="18" charset="0"/>
                          <a:cs typeface="Times New Roman" panose="02020603050405020304" pitchFamily="18" charset="0"/>
                        </a:rPr>
                        <a:t>97.51</a:t>
                      </a:r>
                      <a:endParaRPr lang="en-US"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9429876"/>
                  </a:ext>
                </a:extLst>
              </a:tr>
            </a:tbl>
          </a:graphicData>
        </a:graphic>
      </p:graphicFrame>
    </p:spTree>
    <p:extLst>
      <p:ext uri="{BB962C8B-B14F-4D97-AF65-F5344CB8AC3E}">
        <p14:creationId xmlns:p14="http://schemas.microsoft.com/office/powerpoint/2010/main" val="181927654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Conclusion</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44</a:t>
            </a:fld>
            <a:endParaRPr lang="en-US"/>
          </a:p>
        </p:txBody>
      </p:sp>
      <p:pic>
        <p:nvPicPr>
          <p:cNvPr id="3" name="Picture 2"/>
          <p:cNvPicPr>
            <a:picLocks noChangeAspect="1"/>
          </p:cNvPicPr>
          <p:nvPr/>
        </p:nvPicPr>
        <p:blipFill>
          <a:blip r:embed="rId5"/>
          <a:stretch>
            <a:fillRect/>
          </a:stretch>
        </p:blipFill>
        <p:spPr>
          <a:xfrm>
            <a:off x="1477920" y="840078"/>
            <a:ext cx="5281468" cy="3525272"/>
          </a:xfrm>
          <a:prstGeom prst="rect">
            <a:avLst/>
          </a:prstGeom>
        </p:spPr>
      </p:pic>
      <p:sp>
        <p:nvSpPr>
          <p:cNvPr id="12" name="Rectangle 11"/>
          <p:cNvSpPr/>
          <p:nvPr/>
        </p:nvSpPr>
        <p:spPr>
          <a:xfrm>
            <a:off x="389436" y="4234378"/>
            <a:ext cx="8363938" cy="892552"/>
          </a:xfrm>
          <a:prstGeom prst="rect">
            <a:avLst/>
          </a:prstGeom>
        </p:spPr>
        <p:txBody>
          <a:bodyPr wrap="square">
            <a:spAutoFit/>
          </a:bodyPr>
          <a:lstStyle/>
          <a:p>
            <a:pPr marL="457200" indent="-457200" algn="just">
              <a:buFont typeface="Wingdings" panose="05000000000000000000" pitchFamily="2" charset="2"/>
              <a:buChar char="ü"/>
            </a:pPr>
            <a:r>
              <a:rPr lang="en-US" sz="2600" dirty="0" smtClean="0">
                <a:latin typeface="Garamond" panose="02020404030301010803" pitchFamily="18" charset="0"/>
                <a:cs typeface="Times New Roman" pitchFamily="18" charset="0"/>
              </a:rPr>
              <a:t>Efficient algorithm to find target users</a:t>
            </a:r>
          </a:p>
          <a:p>
            <a:pPr marL="457200" indent="-457200" algn="just">
              <a:buFont typeface="Wingdings" panose="05000000000000000000" pitchFamily="2" charset="2"/>
              <a:buChar char="ü"/>
            </a:pPr>
            <a:r>
              <a:rPr lang="en-US" sz="2600" dirty="0" smtClean="0">
                <a:latin typeface="Garamond" panose="02020404030301010803" pitchFamily="18" charset="0"/>
                <a:cs typeface="Times New Roman" pitchFamily="18" charset="0"/>
              </a:rPr>
              <a:t>Novel problem of </a:t>
            </a:r>
            <a:r>
              <a:rPr lang="en-US" sz="2600" dirty="0" smtClean="0">
                <a:solidFill>
                  <a:srgbClr val="0064B1"/>
                </a:solidFill>
                <a:latin typeface="Garamond" panose="02020404030301010803" pitchFamily="18" charset="0"/>
                <a:cs typeface="Times New Roman" pitchFamily="18" charset="0"/>
              </a:rPr>
              <a:t>clustering partial orders</a:t>
            </a:r>
            <a:endParaRPr lang="en-US" sz="2600" i="1" dirty="0">
              <a:solidFill>
                <a:srgbClr val="0064B1"/>
              </a:solidFill>
              <a:latin typeface="Garamond" panose="02020404030301010803" pitchFamily="18" charset="0"/>
              <a:cs typeface="Times New Roman" pitchFamily="18" charset="0"/>
            </a:endParaRPr>
          </a:p>
        </p:txBody>
      </p:sp>
    </p:spTree>
    <p:extLst>
      <p:ext uri="{BB962C8B-B14F-4D97-AF65-F5344CB8AC3E}">
        <p14:creationId xmlns:p14="http://schemas.microsoft.com/office/powerpoint/2010/main" val="410982023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a:xfrm>
            <a:off x="389436" y="642575"/>
            <a:ext cx="8363938" cy="2289858"/>
          </a:xfrm>
        </p:spPr>
        <p:txBody>
          <a:bodyPr/>
          <a:lstStyle/>
          <a:p>
            <a:pPr algn="ctr">
              <a:buNone/>
            </a:pPr>
            <a:endParaRPr lang="en-US" sz="4800" i="1" dirty="0" smtClean="0">
              <a:solidFill>
                <a:schemeClr val="accent5"/>
              </a:solidFill>
              <a:latin typeface="Monotype Corsiva" pitchFamily="66" charset="0"/>
            </a:endParaRPr>
          </a:p>
          <a:p>
            <a:pPr algn="ctr">
              <a:buNone/>
            </a:pPr>
            <a:endParaRPr lang="en-US" sz="4800" i="1" dirty="0" smtClean="0">
              <a:solidFill>
                <a:schemeClr val="accent5"/>
              </a:solidFill>
              <a:latin typeface="Monotype Corsiva" pitchFamily="66" charset="0"/>
            </a:endParaRPr>
          </a:p>
          <a:p>
            <a:pPr algn="ctr">
              <a:buNone/>
            </a:pPr>
            <a:r>
              <a:rPr lang="en-US" sz="4800" i="1" dirty="0" smtClean="0">
                <a:solidFill>
                  <a:schemeClr val="accent5"/>
                </a:solidFill>
                <a:latin typeface="Monotype Corsiva" pitchFamily="66" charset="0"/>
              </a:rPr>
              <a:t>THANK YOU!</a:t>
            </a:r>
          </a:p>
        </p:txBody>
      </p:sp>
    </p:spTree>
    <p:extLst>
      <p:ext uri="{BB962C8B-B14F-4D97-AF65-F5344CB8AC3E}">
        <p14:creationId xmlns:p14="http://schemas.microsoft.com/office/powerpoint/2010/main" val="349222504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An Example</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5</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208486610"/>
              </p:ext>
            </p:extLst>
          </p:nvPr>
        </p:nvGraphicFramePr>
        <p:xfrm>
          <a:off x="5582095" y="1195196"/>
          <a:ext cx="2667590" cy="1534326"/>
        </p:xfrm>
        <a:graphic>
          <a:graphicData uri="http://schemas.openxmlformats.org/drawingml/2006/table">
            <a:tbl>
              <a:tblPr firstRow="1" bandRow="1">
                <a:tableStyleId>{5940675A-B579-460E-94D1-54222C63F5DA}</a:tableStyleId>
              </a:tblPr>
              <a:tblGrid>
                <a:gridCol w="481245">
                  <a:extLst>
                    <a:ext uri="{9D8B030D-6E8A-4147-A177-3AD203B41FA5}">
                      <a16:colId xmlns:a16="http://schemas.microsoft.com/office/drawing/2014/main" val="20000"/>
                    </a:ext>
                  </a:extLst>
                </a:gridCol>
                <a:gridCol w="682775">
                  <a:extLst>
                    <a:ext uri="{9D8B030D-6E8A-4147-A177-3AD203B41FA5}">
                      <a16:colId xmlns:a16="http://schemas.microsoft.com/office/drawing/2014/main" val="20001"/>
                    </a:ext>
                  </a:extLst>
                </a:gridCol>
                <a:gridCol w="858974">
                  <a:extLst>
                    <a:ext uri="{9D8B030D-6E8A-4147-A177-3AD203B41FA5}">
                      <a16:colId xmlns:a16="http://schemas.microsoft.com/office/drawing/2014/main" val="20002"/>
                    </a:ext>
                  </a:extLst>
                </a:gridCol>
                <a:gridCol w="644596">
                  <a:extLst>
                    <a:ext uri="{9D8B030D-6E8A-4147-A177-3AD203B41FA5}">
                      <a16:colId xmlns:a16="http://schemas.microsoft.com/office/drawing/2014/main" val="20003"/>
                    </a:ext>
                  </a:extLst>
                </a:gridCol>
              </a:tblGrid>
              <a:tr h="406566">
                <a:tc>
                  <a:txBody>
                    <a:bodyPr/>
                    <a:lstStyle/>
                    <a:p>
                      <a:pPr algn="ct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display</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brand</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CPU</a:t>
                      </a:r>
                      <a:endParaRPr lang="en-US" sz="14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237803">
                <a:tc>
                  <a:txBody>
                    <a:bodyPr/>
                    <a:lstStyle/>
                    <a:p>
                      <a:pPr algn="ctr"/>
                      <a:r>
                        <a:rPr lang="en-US" sz="1400" i="1" dirty="0" smtClean="0">
                          <a:latin typeface="Times New Roman" panose="02020603050405020304" pitchFamily="18" charset="0"/>
                          <a:cs typeface="Times New Roman" panose="02020603050405020304" pitchFamily="18" charset="0"/>
                        </a:rPr>
                        <a:t>o</a:t>
                      </a:r>
                      <a:r>
                        <a:rPr lang="en-US" sz="1400" i="1" baseline="-25000" dirty="0" smtClean="0">
                          <a:latin typeface="Times New Roman" panose="02020603050405020304" pitchFamily="18" charset="0"/>
                          <a:cs typeface="Times New Roman" panose="02020603050405020304" pitchFamily="18" charset="0"/>
                        </a:rPr>
                        <a:t>1</a:t>
                      </a:r>
                      <a:endParaRPr lang="en-US" sz="1400" i="1" baseline="-25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latin typeface="Times New Roman" panose="02020603050405020304" pitchFamily="18" charset="0"/>
                          <a:cs typeface="Times New Roman" panose="02020603050405020304" pitchFamily="18" charset="0"/>
                        </a:rPr>
                        <a:t>12</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Apple</a:t>
                      </a:r>
                      <a:endParaRPr lang="en-US" sz="1400" i="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single</a:t>
                      </a:r>
                      <a:endParaRPr lang="en-US" sz="1400" i="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latin typeface="Times New Roman" panose="02020603050405020304" pitchFamily="18" charset="0"/>
                          <a:cs typeface="Times New Roman" panose="02020603050405020304" pitchFamily="18" charset="0"/>
                        </a:rPr>
                        <a:t>o</a:t>
                      </a:r>
                      <a:r>
                        <a:rPr lang="en-US" sz="1400" i="1" baseline="-25000" dirty="0" smtClean="0">
                          <a:latin typeface="Times New Roman" panose="02020603050405020304" pitchFamily="18" charset="0"/>
                          <a:cs typeface="Times New Roman" panose="02020603050405020304" pitchFamily="18" charset="0"/>
                        </a:rPr>
                        <a:t>2</a:t>
                      </a:r>
                    </a:p>
                  </a:txBody>
                  <a:tcPr marL="68580" marR="68580" marT="34290" marB="34290"/>
                </a:tc>
                <a:tc>
                  <a:txBody>
                    <a:bodyPr/>
                    <a:lstStyle/>
                    <a:p>
                      <a:pPr algn="ctr"/>
                      <a:r>
                        <a:rPr lang="en-US" sz="1400" dirty="0" smtClean="0">
                          <a:latin typeface="Times New Roman" panose="02020603050405020304" pitchFamily="18" charset="0"/>
                          <a:cs typeface="Times New Roman" panose="02020603050405020304" pitchFamily="18" charset="0"/>
                        </a:rPr>
                        <a:t>14</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Apple</a:t>
                      </a:r>
                      <a:endParaRPr lang="en-US" sz="1400" i="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dual</a:t>
                      </a:r>
                      <a:endParaRPr lang="en-US" sz="1400" i="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r h="237803">
                <a:tc>
                  <a:txBody>
                    <a:bodyPr/>
                    <a:lstStyle/>
                    <a:p>
                      <a:pPr algn="ctr"/>
                      <a:r>
                        <a:rPr lang="en-US" sz="1400" i="1" dirty="0" smtClean="0">
                          <a:latin typeface="Times New Roman" panose="02020603050405020304" pitchFamily="18" charset="0"/>
                          <a:cs typeface="Times New Roman" panose="02020603050405020304" pitchFamily="18" charset="0"/>
                        </a:rPr>
                        <a:t>…</a:t>
                      </a:r>
                      <a:endParaRPr lang="en-US" sz="1400" i="1" baseline="-25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t>
                      </a:r>
                      <a:endParaRPr lang="en-US" sz="1400" i="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t>
                      </a:r>
                      <a:endParaRPr lang="en-US" sz="1400" i="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10"/>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latin typeface="Times New Roman" panose="02020603050405020304" pitchFamily="18" charset="0"/>
                          <a:cs typeface="Times New Roman" panose="02020603050405020304" pitchFamily="18" charset="0"/>
                        </a:rPr>
                        <a:t>o</a:t>
                      </a:r>
                      <a:r>
                        <a:rPr lang="en-US" sz="1400" i="1" baseline="-25000" dirty="0" smtClean="0">
                          <a:solidFill>
                            <a:schemeClr val="tx1"/>
                          </a:solidFill>
                          <a:latin typeface="Times New Roman" panose="02020603050405020304" pitchFamily="18" charset="0"/>
                          <a:cs typeface="Times New Roman" panose="02020603050405020304" pitchFamily="18" charset="0"/>
                        </a:rPr>
                        <a:t>7</a:t>
                      </a:r>
                    </a:p>
                  </a:txBody>
                  <a:tcPr marL="68580" marR="68580" marT="34290" marB="34290">
                    <a:solidFill>
                      <a:schemeClr val="bg1">
                        <a:lumMod val="75000"/>
                      </a:schemeClr>
                    </a:solidFill>
                  </a:tcPr>
                </a:tc>
                <a:tc>
                  <a:txBody>
                    <a:bodyPr/>
                    <a:lstStyle/>
                    <a:p>
                      <a:pPr algn="ctr"/>
                      <a:r>
                        <a:rPr lang="en-US" sz="1400" dirty="0" smtClean="0">
                          <a:solidFill>
                            <a:schemeClr val="tx1"/>
                          </a:solidFill>
                          <a:latin typeface="Times New Roman" panose="02020603050405020304" pitchFamily="18" charset="0"/>
                          <a:cs typeface="Times New Roman" panose="02020603050405020304" pitchFamily="18" charset="0"/>
                        </a:rPr>
                        <a:t>16.5</a:t>
                      </a:r>
                      <a:endParaRPr lang="en-US" sz="1400" dirty="0">
                        <a:solidFill>
                          <a:schemeClr val="tx1"/>
                        </a:solidFill>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latin typeface="Times New Roman" panose="02020603050405020304" pitchFamily="18" charset="0"/>
                          <a:cs typeface="Times New Roman" panose="02020603050405020304" pitchFamily="18" charset="0"/>
                        </a:rPr>
                        <a:t>Lenovo</a:t>
                      </a:r>
                      <a:endParaRPr lang="en-US" sz="1400" i="1" dirty="0">
                        <a:solidFill>
                          <a:schemeClr val="tx1"/>
                        </a:solidFill>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latin typeface="Times New Roman" panose="02020603050405020304" pitchFamily="18" charset="0"/>
                          <a:cs typeface="Times New Roman" panose="02020603050405020304" pitchFamily="18" charset="0"/>
                        </a:rPr>
                        <a:t>quad</a:t>
                      </a:r>
                      <a:endParaRPr lang="en-US" sz="1400" i="1" dirty="0">
                        <a:solidFill>
                          <a:schemeClr val="tx1"/>
                        </a:solidFill>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extLst>
                  <a:ext uri="{0D108BD9-81ED-4DB2-BD59-A6C34878D82A}">
                    <a16:rowId xmlns:a16="http://schemas.microsoft.com/office/drawing/2014/main" val="10015"/>
                  </a:ext>
                </a:extLst>
              </a:tr>
            </a:tbl>
          </a:graphicData>
        </a:graphic>
      </p:graphicFrame>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758" y="1195196"/>
            <a:ext cx="4749090" cy="1643697"/>
          </a:xfrm>
          <a:prstGeom prst="rect">
            <a:avLst/>
          </a:prstGeom>
        </p:spPr>
      </p:pic>
    </p:spTree>
    <p:extLst>
      <p:ext uri="{BB962C8B-B14F-4D97-AF65-F5344CB8AC3E}">
        <p14:creationId xmlns:p14="http://schemas.microsoft.com/office/powerpoint/2010/main" val="340938621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a:t>An Example</a:t>
            </a:r>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6</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3416619610"/>
              </p:ext>
            </p:extLst>
          </p:nvPr>
        </p:nvGraphicFramePr>
        <p:xfrm>
          <a:off x="5582095" y="1195196"/>
          <a:ext cx="2667590" cy="1534326"/>
        </p:xfrm>
        <a:graphic>
          <a:graphicData uri="http://schemas.openxmlformats.org/drawingml/2006/table">
            <a:tbl>
              <a:tblPr firstRow="1" bandRow="1">
                <a:tableStyleId>{5940675A-B579-460E-94D1-54222C63F5DA}</a:tableStyleId>
              </a:tblPr>
              <a:tblGrid>
                <a:gridCol w="481245">
                  <a:extLst>
                    <a:ext uri="{9D8B030D-6E8A-4147-A177-3AD203B41FA5}">
                      <a16:colId xmlns:a16="http://schemas.microsoft.com/office/drawing/2014/main" val="20000"/>
                    </a:ext>
                  </a:extLst>
                </a:gridCol>
                <a:gridCol w="682775">
                  <a:extLst>
                    <a:ext uri="{9D8B030D-6E8A-4147-A177-3AD203B41FA5}">
                      <a16:colId xmlns:a16="http://schemas.microsoft.com/office/drawing/2014/main" val="20001"/>
                    </a:ext>
                  </a:extLst>
                </a:gridCol>
                <a:gridCol w="858974">
                  <a:extLst>
                    <a:ext uri="{9D8B030D-6E8A-4147-A177-3AD203B41FA5}">
                      <a16:colId xmlns:a16="http://schemas.microsoft.com/office/drawing/2014/main" val="20002"/>
                    </a:ext>
                  </a:extLst>
                </a:gridCol>
                <a:gridCol w="644596">
                  <a:extLst>
                    <a:ext uri="{9D8B030D-6E8A-4147-A177-3AD203B41FA5}">
                      <a16:colId xmlns:a16="http://schemas.microsoft.com/office/drawing/2014/main" val="20003"/>
                    </a:ext>
                  </a:extLst>
                </a:gridCol>
              </a:tblGrid>
              <a:tr h="406566">
                <a:tc>
                  <a:txBody>
                    <a:bodyPr/>
                    <a:lstStyle/>
                    <a:p>
                      <a:pPr algn="ct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display</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brand</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CPU</a:t>
                      </a:r>
                      <a:endParaRPr lang="en-US" sz="14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237803">
                <a:tc>
                  <a:txBody>
                    <a:bodyPr/>
                    <a:lstStyle/>
                    <a:p>
                      <a:pPr algn="ctr"/>
                      <a:r>
                        <a:rPr lang="en-US" sz="1400" i="1" dirty="0" smtClean="0">
                          <a:latin typeface="Times New Roman" panose="02020603050405020304" pitchFamily="18" charset="0"/>
                          <a:cs typeface="Times New Roman" panose="02020603050405020304" pitchFamily="18" charset="0"/>
                        </a:rPr>
                        <a:t>o</a:t>
                      </a:r>
                      <a:r>
                        <a:rPr lang="en-US" sz="1400" i="1" baseline="-25000" dirty="0" smtClean="0">
                          <a:latin typeface="Times New Roman" panose="02020603050405020304" pitchFamily="18" charset="0"/>
                          <a:cs typeface="Times New Roman" panose="02020603050405020304" pitchFamily="18" charset="0"/>
                        </a:rPr>
                        <a:t>1</a:t>
                      </a:r>
                      <a:endParaRPr lang="en-US" sz="1400" i="1" baseline="-25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latin typeface="Times New Roman" panose="02020603050405020304" pitchFamily="18" charset="0"/>
                          <a:cs typeface="Times New Roman" panose="02020603050405020304" pitchFamily="18" charset="0"/>
                        </a:rPr>
                        <a:t>12</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Apple</a:t>
                      </a:r>
                      <a:endParaRPr lang="en-US" sz="1400" i="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single</a:t>
                      </a:r>
                      <a:endParaRPr lang="en-US" sz="1400" i="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1400" i="1" baseline="-25000"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p>
                  </a:txBody>
                  <a:tcPr marL="68580" marR="68580" marT="34290" marB="34290"/>
                </a:tc>
                <a:tc>
                  <a:txBody>
                    <a:bodyPr/>
                    <a:lstStyle/>
                    <a:p>
                      <a:pPr algn="ctr"/>
                      <a:r>
                        <a:rPr lang="en-US" sz="1400"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a:t>
                      </a:r>
                      <a:endParaRPr lang="en-US" sz="1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Apple</a:t>
                      </a:r>
                      <a:endParaRPr lang="en-US" sz="1400" i="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dual</a:t>
                      </a:r>
                      <a:endParaRPr lang="en-US" sz="1400" i="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r h="237803">
                <a:tc>
                  <a:txBody>
                    <a:bodyPr/>
                    <a:lstStyle/>
                    <a:p>
                      <a:pPr algn="ctr"/>
                      <a:r>
                        <a:rPr lang="en-US" sz="1400" i="1" dirty="0" smtClean="0">
                          <a:latin typeface="Times New Roman" panose="02020603050405020304" pitchFamily="18" charset="0"/>
                          <a:cs typeface="Times New Roman" panose="02020603050405020304" pitchFamily="18" charset="0"/>
                        </a:rPr>
                        <a:t>…</a:t>
                      </a:r>
                      <a:endParaRPr lang="en-US" sz="1400" i="1" baseline="-25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t>
                      </a:r>
                      <a:endParaRPr lang="en-US" sz="1400" i="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t>
                      </a:r>
                      <a:endParaRPr lang="en-US" sz="1400" i="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3"/>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latin typeface="Times New Roman" panose="02020603050405020304" pitchFamily="18" charset="0"/>
                          <a:cs typeface="Times New Roman" panose="02020603050405020304" pitchFamily="18" charset="0"/>
                        </a:rPr>
                        <a:t>o</a:t>
                      </a:r>
                      <a:r>
                        <a:rPr lang="en-US" sz="1400" i="1" baseline="-25000" dirty="0" smtClean="0">
                          <a:solidFill>
                            <a:schemeClr val="tx1"/>
                          </a:solidFill>
                          <a:latin typeface="Times New Roman" panose="02020603050405020304" pitchFamily="18" charset="0"/>
                          <a:cs typeface="Times New Roman" panose="02020603050405020304" pitchFamily="18" charset="0"/>
                        </a:rPr>
                        <a:t>7</a:t>
                      </a:r>
                    </a:p>
                  </a:txBody>
                  <a:tcPr marL="68580" marR="68580" marT="34290" marB="34290">
                    <a:solidFill>
                      <a:schemeClr val="bg1">
                        <a:lumMod val="75000"/>
                      </a:schemeClr>
                    </a:solidFill>
                  </a:tcPr>
                </a:tc>
                <a:tc>
                  <a:txBody>
                    <a:bodyPr/>
                    <a:lstStyle/>
                    <a:p>
                      <a:pPr algn="ctr"/>
                      <a:r>
                        <a:rPr lang="en-US" sz="1400" dirty="0" smtClean="0">
                          <a:solidFill>
                            <a:schemeClr val="tx1"/>
                          </a:solidFill>
                          <a:latin typeface="Times New Roman" panose="02020603050405020304" pitchFamily="18" charset="0"/>
                          <a:cs typeface="Times New Roman" panose="02020603050405020304" pitchFamily="18" charset="0"/>
                        </a:rPr>
                        <a:t>16.5</a:t>
                      </a:r>
                      <a:endParaRPr lang="en-US" sz="1400" dirty="0">
                        <a:solidFill>
                          <a:schemeClr val="tx1"/>
                        </a:solidFill>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latin typeface="Times New Roman" panose="02020603050405020304" pitchFamily="18" charset="0"/>
                          <a:cs typeface="Times New Roman" panose="02020603050405020304" pitchFamily="18" charset="0"/>
                        </a:rPr>
                        <a:t>Lenovo</a:t>
                      </a:r>
                      <a:endParaRPr lang="en-US" sz="1400" i="1" dirty="0">
                        <a:solidFill>
                          <a:schemeClr val="tx1"/>
                        </a:solidFill>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latin typeface="Times New Roman" panose="02020603050405020304" pitchFamily="18" charset="0"/>
                          <a:cs typeface="Times New Roman" panose="02020603050405020304" pitchFamily="18" charset="0"/>
                        </a:rPr>
                        <a:t>quad</a:t>
                      </a:r>
                      <a:endParaRPr lang="en-US" sz="1400" i="1" dirty="0">
                        <a:solidFill>
                          <a:schemeClr val="tx1"/>
                        </a:solidFill>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extLst>
                  <a:ext uri="{0D108BD9-81ED-4DB2-BD59-A6C34878D82A}">
                    <a16:rowId xmlns:a16="http://schemas.microsoft.com/office/drawing/2014/main" val="10015"/>
                  </a:ext>
                </a:extLst>
              </a:tr>
            </a:tbl>
          </a:graphicData>
        </a:graphic>
      </p:graphicFrame>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758" y="1195196"/>
            <a:ext cx="4749090" cy="1643697"/>
          </a:xfrm>
          <a:prstGeom prst="rect">
            <a:avLst/>
          </a:prstGeom>
        </p:spPr>
      </p:pic>
      <p:sp>
        <p:nvSpPr>
          <p:cNvPr id="11" name="Rectangle 10"/>
          <p:cNvSpPr/>
          <p:nvPr/>
        </p:nvSpPr>
        <p:spPr bwMode="auto">
          <a:xfrm>
            <a:off x="1390920" y="1491343"/>
            <a:ext cx="503193" cy="141514"/>
          </a:xfrm>
          <a:prstGeom prst="rect">
            <a:avLst/>
          </a:prstGeom>
          <a:solidFill>
            <a:srgbClr val="0064B1">
              <a:alpha val="0"/>
            </a:srgb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2860056" y="1491343"/>
            <a:ext cx="503193" cy="141514"/>
          </a:xfrm>
          <a:prstGeom prst="rect">
            <a:avLst/>
          </a:prstGeom>
          <a:solidFill>
            <a:srgbClr val="0064B1">
              <a:alpha val="0"/>
            </a:srgb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4402267" y="1875927"/>
            <a:ext cx="503193" cy="141514"/>
          </a:xfrm>
          <a:prstGeom prst="rect">
            <a:avLst/>
          </a:prstGeom>
          <a:solidFill>
            <a:srgbClr val="0064B1">
              <a:alpha val="0"/>
            </a:srgb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5" name="Straight Connector 4"/>
          <p:cNvCxnSpPr>
            <a:stCxn id="11" idx="3"/>
            <a:endCxn id="12" idx="1"/>
          </p:cNvCxnSpPr>
          <p:nvPr/>
        </p:nvCxnSpPr>
        <p:spPr>
          <a:xfrm>
            <a:off x="1894113" y="1562100"/>
            <a:ext cx="965943"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endCxn id="15" idx="1"/>
          </p:cNvCxnSpPr>
          <p:nvPr/>
        </p:nvCxnSpPr>
        <p:spPr>
          <a:xfrm>
            <a:off x="3363249" y="1562100"/>
            <a:ext cx="1039018" cy="384584"/>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3731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a:t>An Example</a:t>
            </a:r>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7</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895083468"/>
              </p:ext>
            </p:extLst>
          </p:nvPr>
        </p:nvGraphicFramePr>
        <p:xfrm>
          <a:off x="5582095" y="1195196"/>
          <a:ext cx="2667590" cy="1534326"/>
        </p:xfrm>
        <a:graphic>
          <a:graphicData uri="http://schemas.openxmlformats.org/drawingml/2006/table">
            <a:tbl>
              <a:tblPr firstRow="1" bandRow="1">
                <a:tableStyleId>{5940675A-B579-460E-94D1-54222C63F5DA}</a:tableStyleId>
              </a:tblPr>
              <a:tblGrid>
                <a:gridCol w="481245">
                  <a:extLst>
                    <a:ext uri="{9D8B030D-6E8A-4147-A177-3AD203B41FA5}">
                      <a16:colId xmlns:a16="http://schemas.microsoft.com/office/drawing/2014/main" val="20000"/>
                    </a:ext>
                  </a:extLst>
                </a:gridCol>
                <a:gridCol w="682775">
                  <a:extLst>
                    <a:ext uri="{9D8B030D-6E8A-4147-A177-3AD203B41FA5}">
                      <a16:colId xmlns:a16="http://schemas.microsoft.com/office/drawing/2014/main" val="20001"/>
                    </a:ext>
                  </a:extLst>
                </a:gridCol>
                <a:gridCol w="858974">
                  <a:extLst>
                    <a:ext uri="{9D8B030D-6E8A-4147-A177-3AD203B41FA5}">
                      <a16:colId xmlns:a16="http://schemas.microsoft.com/office/drawing/2014/main" val="20002"/>
                    </a:ext>
                  </a:extLst>
                </a:gridCol>
                <a:gridCol w="644596">
                  <a:extLst>
                    <a:ext uri="{9D8B030D-6E8A-4147-A177-3AD203B41FA5}">
                      <a16:colId xmlns:a16="http://schemas.microsoft.com/office/drawing/2014/main" val="20003"/>
                    </a:ext>
                  </a:extLst>
                </a:gridCol>
              </a:tblGrid>
              <a:tr h="406566">
                <a:tc>
                  <a:txBody>
                    <a:bodyPr/>
                    <a:lstStyle/>
                    <a:p>
                      <a:pPr algn="ct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display</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brand</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CPU</a:t>
                      </a:r>
                      <a:endParaRPr lang="en-US" sz="14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237803">
                <a:tc>
                  <a:txBody>
                    <a:bodyPr/>
                    <a:lstStyle/>
                    <a:p>
                      <a:pPr algn="ctr"/>
                      <a:r>
                        <a:rPr lang="en-US" sz="1400" i="1" dirty="0" smtClean="0">
                          <a:latin typeface="Times New Roman" panose="02020603050405020304" pitchFamily="18" charset="0"/>
                          <a:cs typeface="Times New Roman" panose="02020603050405020304" pitchFamily="18" charset="0"/>
                        </a:rPr>
                        <a:t>o</a:t>
                      </a:r>
                      <a:r>
                        <a:rPr lang="en-US" sz="1400" i="1" baseline="-25000" dirty="0" smtClean="0">
                          <a:latin typeface="Times New Roman" panose="02020603050405020304" pitchFamily="18" charset="0"/>
                          <a:cs typeface="Times New Roman" panose="02020603050405020304" pitchFamily="18" charset="0"/>
                        </a:rPr>
                        <a:t>1</a:t>
                      </a:r>
                      <a:endParaRPr lang="en-US" sz="1400" i="1" baseline="-25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latin typeface="Times New Roman" panose="02020603050405020304" pitchFamily="18" charset="0"/>
                          <a:cs typeface="Times New Roman" panose="02020603050405020304" pitchFamily="18" charset="0"/>
                        </a:rPr>
                        <a:t>12</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Apple</a:t>
                      </a:r>
                      <a:endParaRPr lang="en-US" sz="1400" i="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single</a:t>
                      </a:r>
                      <a:endParaRPr lang="en-US" sz="1400" i="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1400" i="1" baseline="-25000"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p>
                  </a:txBody>
                  <a:tcPr marL="68580" marR="68580" marT="34290" marB="34290"/>
                </a:tc>
                <a:tc>
                  <a:txBody>
                    <a:bodyPr/>
                    <a:lstStyle/>
                    <a:p>
                      <a:pPr algn="ctr"/>
                      <a:r>
                        <a:rPr lang="en-US" sz="1400"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a:t>
                      </a:r>
                      <a:endParaRPr lang="en-US" sz="1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Apple</a:t>
                      </a:r>
                      <a:endParaRPr lang="en-US" sz="1400" i="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dual</a:t>
                      </a:r>
                      <a:endParaRPr lang="en-US" sz="1400" i="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r h="237803">
                <a:tc>
                  <a:txBody>
                    <a:bodyPr/>
                    <a:lstStyle/>
                    <a:p>
                      <a:pPr algn="ctr"/>
                      <a:r>
                        <a:rPr lang="en-US" sz="1400" i="1" dirty="0" smtClean="0">
                          <a:latin typeface="Times New Roman" panose="02020603050405020304" pitchFamily="18" charset="0"/>
                          <a:cs typeface="Times New Roman" panose="02020603050405020304" pitchFamily="18" charset="0"/>
                        </a:rPr>
                        <a:t>…</a:t>
                      </a:r>
                      <a:endParaRPr lang="en-US" sz="1400" i="1" baseline="-25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t>
                      </a:r>
                      <a:endParaRPr lang="en-US" sz="1400" i="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t>
                      </a:r>
                      <a:endParaRPr lang="en-US" sz="1400" i="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3"/>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latin typeface="Times New Roman" panose="02020603050405020304" pitchFamily="18" charset="0"/>
                          <a:cs typeface="Times New Roman" panose="02020603050405020304" pitchFamily="18" charset="0"/>
                        </a:rPr>
                        <a:t>o</a:t>
                      </a:r>
                      <a:r>
                        <a:rPr lang="en-US" sz="1400" i="1" baseline="-25000" dirty="0" smtClean="0">
                          <a:solidFill>
                            <a:schemeClr val="tx1"/>
                          </a:solidFill>
                          <a:latin typeface="Times New Roman" panose="02020603050405020304" pitchFamily="18" charset="0"/>
                          <a:cs typeface="Times New Roman" panose="02020603050405020304" pitchFamily="18" charset="0"/>
                        </a:rPr>
                        <a:t>7</a:t>
                      </a:r>
                    </a:p>
                  </a:txBody>
                  <a:tcPr marL="68580" marR="68580" marT="34290" marB="34290">
                    <a:solidFill>
                      <a:schemeClr val="bg1">
                        <a:lumMod val="75000"/>
                      </a:schemeClr>
                    </a:solidFill>
                  </a:tcPr>
                </a:tc>
                <a:tc>
                  <a:txBody>
                    <a:bodyPr/>
                    <a:lstStyle/>
                    <a:p>
                      <a:pPr algn="ctr"/>
                      <a:r>
                        <a:rPr lang="en-US" sz="1400" dirty="0" smtClean="0">
                          <a:solidFill>
                            <a:schemeClr val="tx1"/>
                          </a:solidFill>
                          <a:latin typeface="Times New Roman" panose="02020603050405020304" pitchFamily="18" charset="0"/>
                          <a:cs typeface="Times New Roman" panose="02020603050405020304" pitchFamily="18" charset="0"/>
                        </a:rPr>
                        <a:t>16.5</a:t>
                      </a:r>
                      <a:endParaRPr lang="en-US" sz="1400" dirty="0">
                        <a:solidFill>
                          <a:schemeClr val="tx1"/>
                        </a:solidFill>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latin typeface="Times New Roman" panose="02020603050405020304" pitchFamily="18" charset="0"/>
                          <a:cs typeface="Times New Roman" panose="02020603050405020304" pitchFamily="18" charset="0"/>
                        </a:rPr>
                        <a:t>Lenovo</a:t>
                      </a:r>
                      <a:endParaRPr lang="en-US" sz="1400" i="1" dirty="0">
                        <a:solidFill>
                          <a:schemeClr val="tx1"/>
                        </a:solidFill>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latin typeface="Times New Roman" panose="02020603050405020304" pitchFamily="18" charset="0"/>
                          <a:cs typeface="Times New Roman" panose="02020603050405020304" pitchFamily="18" charset="0"/>
                        </a:rPr>
                        <a:t>quad</a:t>
                      </a:r>
                      <a:endParaRPr lang="en-US" sz="1400" i="1" dirty="0">
                        <a:solidFill>
                          <a:schemeClr val="tx1"/>
                        </a:solidFill>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extLst>
                  <a:ext uri="{0D108BD9-81ED-4DB2-BD59-A6C34878D82A}">
                    <a16:rowId xmlns:a16="http://schemas.microsoft.com/office/drawing/2014/main" val="10015"/>
                  </a:ext>
                </a:extLst>
              </a:tr>
            </a:tbl>
          </a:graphicData>
        </a:graphic>
      </p:graphicFrame>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758" y="1195196"/>
            <a:ext cx="4749090" cy="1643697"/>
          </a:xfrm>
          <a:prstGeom prst="rect">
            <a:avLst/>
          </a:prstGeom>
        </p:spPr>
      </p:pic>
      <p:sp>
        <p:nvSpPr>
          <p:cNvPr id="11" name="Rectangle 10"/>
          <p:cNvSpPr/>
          <p:nvPr/>
        </p:nvSpPr>
        <p:spPr bwMode="auto">
          <a:xfrm>
            <a:off x="1390920" y="1491343"/>
            <a:ext cx="503193" cy="141514"/>
          </a:xfrm>
          <a:prstGeom prst="rect">
            <a:avLst/>
          </a:prstGeom>
          <a:solidFill>
            <a:srgbClr val="0064B1">
              <a:alpha val="0"/>
            </a:srgb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2" name="Rectangle 11"/>
          <p:cNvSpPr/>
          <p:nvPr/>
        </p:nvSpPr>
        <p:spPr bwMode="auto">
          <a:xfrm>
            <a:off x="2860056" y="1491343"/>
            <a:ext cx="503193" cy="141514"/>
          </a:xfrm>
          <a:prstGeom prst="rect">
            <a:avLst/>
          </a:prstGeom>
          <a:solidFill>
            <a:srgbClr val="0064B1">
              <a:alpha val="0"/>
            </a:srgb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4402267" y="1875927"/>
            <a:ext cx="503193" cy="141514"/>
          </a:xfrm>
          <a:prstGeom prst="rect">
            <a:avLst/>
          </a:prstGeom>
          <a:solidFill>
            <a:srgbClr val="0064B1">
              <a:alpha val="0"/>
            </a:srgb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6" name="Straight Connector 15"/>
          <p:cNvCxnSpPr>
            <a:stCxn id="11" idx="3"/>
            <a:endCxn id="12" idx="1"/>
          </p:cNvCxnSpPr>
          <p:nvPr/>
        </p:nvCxnSpPr>
        <p:spPr>
          <a:xfrm>
            <a:off x="1894113" y="1562100"/>
            <a:ext cx="965943" cy="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endCxn id="15" idx="1"/>
          </p:cNvCxnSpPr>
          <p:nvPr/>
        </p:nvCxnSpPr>
        <p:spPr>
          <a:xfrm>
            <a:off x="3363249" y="1562100"/>
            <a:ext cx="1039018" cy="384584"/>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bwMode="auto">
          <a:xfrm>
            <a:off x="1045608" y="2234994"/>
            <a:ext cx="503193" cy="141514"/>
          </a:xfrm>
          <a:prstGeom prst="rect">
            <a:avLst/>
          </a:prstGeom>
          <a:solidFill>
            <a:srgbClr val="0064B1">
              <a:alpha val="0"/>
            </a:srgbClr>
          </a:solidFill>
          <a:ln w="22225">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p:cNvSpPr/>
          <p:nvPr/>
        </p:nvSpPr>
        <p:spPr bwMode="auto">
          <a:xfrm>
            <a:off x="2789651" y="1859327"/>
            <a:ext cx="503193" cy="141514"/>
          </a:xfrm>
          <a:prstGeom prst="rect">
            <a:avLst/>
          </a:prstGeom>
          <a:solidFill>
            <a:srgbClr val="0064B1">
              <a:alpha val="0"/>
            </a:srgbClr>
          </a:solidFill>
          <a:ln w="22225">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p:cNvSpPr/>
          <p:nvPr/>
        </p:nvSpPr>
        <p:spPr bwMode="auto">
          <a:xfrm>
            <a:off x="4691866" y="2228271"/>
            <a:ext cx="503193" cy="141514"/>
          </a:xfrm>
          <a:prstGeom prst="rect">
            <a:avLst/>
          </a:prstGeom>
          <a:solidFill>
            <a:srgbClr val="0064B1">
              <a:alpha val="0"/>
            </a:srgbClr>
          </a:solidFill>
          <a:ln w="22225">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1" name="Straight Connector 20"/>
          <p:cNvCxnSpPr>
            <a:endCxn id="19" idx="1"/>
          </p:cNvCxnSpPr>
          <p:nvPr/>
        </p:nvCxnSpPr>
        <p:spPr>
          <a:xfrm flipV="1">
            <a:off x="1548801" y="1930084"/>
            <a:ext cx="1240850" cy="307299"/>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20" idx="1"/>
          </p:cNvCxnSpPr>
          <p:nvPr/>
        </p:nvCxnSpPr>
        <p:spPr>
          <a:xfrm>
            <a:off x="3292844" y="1998416"/>
            <a:ext cx="1399022" cy="300612"/>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665792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2047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124977"/>
            <a:ext cx="3362768" cy="2683987"/>
          </a:xfrm>
          <a:prstGeom prst="rect">
            <a:avLst/>
          </a:prstGeom>
        </p:spPr>
      </p:pic>
      <p:sp>
        <p:nvSpPr>
          <p:cNvPr id="8" name="Text Placeholder 2"/>
          <p:cNvSpPr txBox="1">
            <a:spLocks/>
          </p:cNvSpPr>
          <p:nvPr/>
        </p:nvSpPr>
        <p:spPr>
          <a:xfrm>
            <a:off x="41478249" y="36357113"/>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277377"/>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a:t>An Example</a:t>
            </a:r>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1875927"/>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8</a:t>
            </a:fld>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967750728"/>
              </p:ext>
            </p:extLst>
          </p:nvPr>
        </p:nvGraphicFramePr>
        <p:xfrm>
          <a:off x="5582095" y="1195196"/>
          <a:ext cx="2667590" cy="1534326"/>
        </p:xfrm>
        <a:graphic>
          <a:graphicData uri="http://schemas.openxmlformats.org/drawingml/2006/table">
            <a:tbl>
              <a:tblPr firstRow="1" bandRow="1">
                <a:tableStyleId>{5940675A-B579-460E-94D1-54222C63F5DA}</a:tableStyleId>
              </a:tblPr>
              <a:tblGrid>
                <a:gridCol w="481245">
                  <a:extLst>
                    <a:ext uri="{9D8B030D-6E8A-4147-A177-3AD203B41FA5}">
                      <a16:colId xmlns:a16="http://schemas.microsoft.com/office/drawing/2014/main" val="20000"/>
                    </a:ext>
                  </a:extLst>
                </a:gridCol>
                <a:gridCol w="682775">
                  <a:extLst>
                    <a:ext uri="{9D8B030D-6E8A-4147-A177-3AD203B41FA5}">
                      <a16:colId xmlns:a16="http://schemas.microsoft.com/office/drawing/2014/main" val="20001"/>
                    </a:ext>
                  </a:extLst>
                </a:gridCol>
                <a:gridCol w="858974">
                  <a:extLst>
                    <a:ext uri="{9D8B030D-6E8A-4147-A177-3AD203B41FA5}">
                      <a16:colId xmlns:a16="http://schemas.microsoft.com/office/drawing/2014/main" val="20002"/>
                    </a:ext>
                  </a:extLst>
                </a:gridCol>
                <a:gridCol w="644596">
                  <a:extLst>
                    <a:ext uri="{9D8B030D-6E8A-4147-A177-3AD203B41FA5}">
                      <a16:colId xmlns:a16="http://schemas.microsoft.com/office/drawing/2014/main" val="20003"/>
                    </a:ext>
                  </a:extLst>
                </a:gridCol>
              </a:tblGrid>
              <a:tr h="406566">
                <a:tc>
                  <a:txBody>
                    <a:bodyPr/>
                    <a:lstStyle/>
                    <a:p>
                      <a:pPr algn="ct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display</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brand</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CPU</a:t>
                      </a:r>
                      <a:endParaRPr lang="en-US" sz="14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237803">
                <a:tc>
                  <a:txBody>
                    <a:bodyPr/>
                    <a:lstStyle/>
                    <a:p>
                      <a:pPr algn="ctr"/>
                      <a:r>
                        <a:rPr lang="en-US" sz="1400" i="1" dirty="0" smtClean="0">
                          <a:latin typeface="Times New Roman" panose="02020603050405020304" pitchFamily="18" charset="0"/>
                          <a:cs typeface="Times New Roman" panose="02020603050405020304" pitchFamily="18" charset="0"/>
                        </a:rPr>
                        <a:t>o</a:t>
                      </a:r>
                      <a:r>
                        <a:rPr lang="en-US" sz="1400" i="1" baseline="-25000" dirty="0" smtClean="0">
                          <a:latin typeface="Times New Roman" panose="02020603050405020304" pitchFamily="18" charset="0"/>
                          <a:cs typeface="Times New Roman" panose="02020603050405020304" pitchFamily="18" charset="0"/>
                        </a:rPr>
                        <a:t>1</a:t>
                      </a:r>
                      <a:endParaRPr lang="en-US" sz="1400" i="1" baseline="-25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latin typeface="Times New Roman" panose="02020603050405020304" pitchFamily="18" charset="0"/>
                          <a:cs typeface="Times New Roman" panose="02020603050405020304" pitchFamily="18" charset="0"/>
                        </a:rPr>
                        <a:t>12</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Apple</a:t>
                      </a:r>
                      <a:endParaRPr lang="en-US" sz="1400" i="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single</a:t>
                      </a:r>
                      <a:endParaRPr lang="en-US" sz="1400" i="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a:t>
                      </a:r>
                      <a:r>
                        <a:rPr lang="en-US" sz="1400" i="1" baseline="-25000"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a:t>
                      </a:r>
                    </a:p>
                  </a:txBody>
                  <a:tcPr marL="68580" marR="68580" marT="34290" marB="34290"/>
                </a:tc>
                <a:tc>
                  <a:txBody>
                    <a:bodyPr/>
                    <a:lstStyle/>
                    <a:p>
                      <a:pPr algn="ctr"/>
                      <a:r>
                        <a:rPr lang="en-US" sz="1400"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14</a:t>
                      </a:r>
                      <a:endParaRPr lang="en-US" sz="1400"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Apple</a:t>
                      </a:r>
                      <a:endParaRPr lang="en-US" sz="1400" i="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dual</a:t>
                      </a:r>
                      <a:endParaRPr lang="en-US" sz="1400" i="1" dirty="0">
                        <a:solidFill>
                          <a:srgbClr val="C0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r h="237803">
                <a:tc>
                  <a:txBody>
                    <a:bodyPr/>
                    <a:lstStyle/>
                    <a:p>
                      <a:pPr algn="ctr"/>
                      <a:r>
                        <a:rPr lang="en-US" sz="1400" i="1" dirty="0" smtClean="0">
                          <a:latin typeface="Times New Roman" panose="02020603050405020304" pitchFamily="18" charset="0"/>
                          <a:cs typeface="Times New Roman" panose="02020603050405020304" pitchFamily="18" charset="0"/>
                        </a:rPr>
                        <a:t>…</a:t>
                      </a:r>
                      <a:endParaRPr lang="en-US" sz="1400" i="1" baseline="-25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t>
                      </a:r>
                      <a:endParaRPr lang="en-US" sz="1400" i="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t>
                      </a:r>
                      <a:endParaRPr lang="en-US" sz="1400" i="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3"/>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latin typeface="Times New Roman" panose="02020603050405020304" pitchFamily="18" charset="0"/>
                          <a:cs typeface="Times New Roman" panose="02020603050405020304" pitchFamily="18" charset="0"/>
                        </a:rPr>
                        <a:t>o</a:t>
                      </a:r>
                      <a:r>
                        <a:rPr lang="en-US" sz="1400" i="1" baseline="-25000" dirty="0" smtClean="0">
                          <a:solidFill>
                            <a:schemeClr val="tx1"/>
                          </a:solidFill>
                          <a:latin typeface="Times New Roman" panose="02020603050405020304" pitchFamily="18" charset="0"/>
                          <a:cs typeface="Times New Roman" panose="02020603050405020304" pitchFamily="18" charset="0"/>
                        </a:rPr>
                        <a:t>7</a:t>
                      </a:r>
                    </a:p>
                  </a:txBody>
                  <a:tcPr marL="68580" marR="68580" marT="34290" marB="34290">
                    <a:solidFill>
                      <a:schemeClr val="bg1">
                        <a:lumMod val="75000"/>
                      </a:schemeClr>
                    </a:solidFill>
                  </a:tcPr>
                </a:tc>
                <a:tc>
                  <a:txBody>
                    <a:bodyPr/>
                    <a:lstStyle/>
                    <a:p>
                      <a:pPr algn="ctr"/>
                      <a:r>
                        <a:rPr lang="en-US" sz="1400" dirty="0" smtClean="0">
                          <a:solidFill>
                            <a:schemeClr val="tx1"/>
                          </a:solidFill>
                          <a:latin typeface="Times New Roman" panose="02020603050405020304" pitchFamily="18" charset="0"/>
                          <a:cs typeface="Times New Roman" panose="02020603050405020304" pitchFamily="18" charset="0"/>
                        </a:rPr>
                        <a:t>16.5</a:t>
                      </a:r>
                      <a:endParaRPr lang="en-US" sz="1400" dirty="0">
                        <a:solidFill>
                          <a:schemeClr val="tx1"/>
                        </a:solidFill>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latin typeface="Times New Roman" panose="02020603050405020304" pitchFamily="18" charset="0"/>
                          <a:cs typeface="Times New Roman" panose="02020603050405020304" pitchFamily="18" charset="0"/>
                        </a:rPr>
                        <a:t>Lenovo</a:t>
                      </a:r>
                      <a:endParaRPr lang="en-US" sz="1400" i="1" dirty="0">
                        <a:solidFill>
                          <a:schemeClr val="tx1"/>
                        </a:solidFill>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latin typeface="Times New Roman" panose="02020603050405020304" pitchFamily="18" charset="0"/>
                          <a:cs typeface="Times New Roman" panose="02020603050405020304" pitchFamily="18" charset="0"/>
                        </a:rPr>
                        <a:t>quad</a:t>
                      </a:r>
                      <a:endParaRPr lang="en-US" sz="1400" i="1" dirty="0">
                        <a:solidFill>
                          <a:schemeClr val="tx1"/>
                        </a:solidFill>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extLst>
                  <a:ext uri="{0D108BD9-81ED-4DB2-BD59-A6C34878D82A}">
                    <a16:rowId xmlns:a16="http://schemas.microsoft.com/office/drawing/2014/main" val="10015"/>
                  </a:ext>
                </a:extLst>
              </a:tr>
            </a:tbl>
          </a:graphicData>
        </a:graphic>
      </p:graphicFrame>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758" y="1195196"/>
            <a:ext cx="4749090" cy="1643697"/>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758" y="1190837"/>
            <a:ext cx="4749090" cy="3004527"/>
          </a:xfrm>
          <a:prstGeom prst="rect">
            <a:avLst/>
          </a:prstGeom>
        </p:spPr>
      </p:pic>
      <p:sp>
        <p:nvSpPr>
          <p:cNvPr id="12" name="Rectangle 11"/>
          <p:cNvSpPr/>
          <p:nvPr/>
        </p:nvSpPr>
        <p:spPr bwMode="auto">
          <a:xfrm>
            <a:off x="594759" y="2791238"/>
            <a:ext cx="4749090" cy="1404125"/>
          </a:xfrm>
          <a:prstGeom prst="rect">
            <a:avLst/>
          </a:prstGeom>
          <a:solidFill>
            <a:srgbClr val="0064B1">
              <a:alpha val="0"/>
            </a:srgbClr>
          </a:solidFill>
          <a:ln w="38100">
            <a:solidFill>
              <a:srgbClr val="0064B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5" name="Rectangle 14"/>
          <p:cNvSpPr/>
          <p:nvPr/>
        </p:nvSpPr>
        <p:spPr bwMode="auto">
          <a:xfrm>
            <a:off x="1344622" y="2856252"/>
            <a:ext cx="503193" cy="141514"/>
          </a:xfrm>
          <a:prstGeom prst="rect">
            <a:avLst/>
          </a:prstGeom>
          <a:solidFill>
            <a:srgbClr val="0064B1">
              <a:alpha val="0"/>
            </a:srgb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6" name="Rectangle 15"/>
          <p:cNvSpPr/>
          <p:nvPr/>
        </p:nvSpPr>
        <p:spPr bwMode="auto">
          <a:xfrm>
            <a:off x="2329072" y="3214992"/>
            <a:ext cx="503193" cy="141514"/>
          </a:xfrm>
          <a:prstGeom prst="rect">
            <a:avLst/>
          </a:prstGeom>
          <a:solidFill>
            <a:srgbClr val="0064B1">
              <a:alpha val="0"/>
            </a:srgb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7" name="Rectangle 16"/>
          <p:cNvSpPr/>
          <p:nvPr/>
        </p:nvSpPr>
        <p:spPr bwMode="auto">
          <a:xfrm>
            <a:off x="4321146" y="3575342"/>
            <a:ext cx="503193" cy="141514"/>
          </a:xfrm>
          <a:prstGeom prst="rect">
            <a:avLst/>
          </a:prstGeom>
          <a:solidFill>
            <a:srgbClr val="0064B1">
              <a:alpha val="0"/>
            </a:srgbClr>
          </a:solidFill>
          <a:ln w="22225">
            <a:solidFill>
              <a:srgbClr val="C00000"/>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18" name="Straight Connector 17"/>
          <p:cNvCxnSpPr>
            <a:stCxn id="15" idx="3"/>
            <a:endCxn id="16" idx="1"/>
          </p:cNvCxnSpPr>
          <p:nvPr/>
        </p:nvCxnSpPr>
        <p:spPr>
          <a:xfrm>
            <a:off x="1847815" y="2927009"/>
            <a:ext cx="481257" cy="35874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6" idx="3"/>
            <a:endCxn id="17" idx="1"/>
          </p:cNvCxnSpPr>
          <p:nvPr/>
        </p:nvCxnSpPr>
        <p:spPr>
          <a:xfrm>
            <a:off x="2832265" y="3285749"/>
            <a:ext cx="1488881" cy="360350"/>
          </a:xfrm>
          <a:prstGeom prst="line">
            <a:avLst/>
          </a:prstGeom>
          <a:ln w="22225">
            <a:solidFill>
              <a:srgbClr val="C00000"/>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bwMode="auto">
          <a:xfrm>
            <a:off x="1667353" y="3233009"/>
            <a:ext cx="503193" cy="141514"/>
          </a:xfrm>
          <a:prstGeom prst="rect">
            <a:avLst/>
          </a:prstGeom>
          <a:solidFill>
            <a:srgbClr val="0064B1">
              <a:alpha val="0"/>
            </a:srgbClr>
          </a:solidFill>
          <a:ln w="22225">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p:cNvSpPr/>
          <p:nvPr/>
        </p:nvSpPr>
        <p:spPr bwMode="auto">
          <a:xfrm>
            <a:off x="2723810" y="2845928"/>
            <a:ext cx="503193" cy="141514"/>
          </a:xfrm>
          <a:prstGeom prst="rect">
            <a:avLst/>
          </a:prstGeom>
          <a:solidFill>
            <a:srgbClr val="0064B1">
              <a:alpha val="0"/>
            </a:srgbClr>
          </a:solidFill>
          <a:ln w="22225">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p:cNvSpPr/>
          <p:nvPr/>
        </p:nvSpPr>
        <p:spPr bwMode="auto">
          <a:xfrm>
            <a:off x="4392741" y="2845928"/>
            <a:ext cx="503193" cy="141514"/>
          </a:xfrm>
          <a:prstGeom prst="rect">
            <a:avLst/>
          </a:prstGeom>
          <a:solidFill>
            <a:srgbClr val="0064B1">
              <a:alpha val="0"/>
            </a:srgbClr>
          </a:solidFill>
          <a:ln w="22225">
            <a:solidFill>
              <a:schemeClr val="tx1">
                <a:lumMod val="65000"/>
                <a:lumOff val="3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cxnSp>
        <p:nvCxnSpPr>
          <p:cNvPr id="23" name="Straight Connector 22"/>
          <p:cNvCxnSpPr>
            <a:stCxn id="20" idx="3"/>
            <a:endCxn id="21" idx="1"/>
          </p:cNvCxnSpPr>
          <p:nvPr/>
        </p:nvCxnSpPr>
        <p:spPr>
          <a:xfrm flipV="1">
            <a:off x="2170546" y="2916685"/>
            <a:ext cx="553264" cy="387081"/>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stCxn id="21" idx="3"/>
            <a:endCxn id="22" idx="1"/>
          </p:cNvCxnSpPr>
          <p:nvPr/>
        </p:nvCxnSpPr>
        <p:spPr>
          <a:xfrm>
            <a:off x="3227003" y="2916685"/>
            <a:ext cx="1165738" cy="0"/>
          </a:xfrm>
          <a:prstGeom prst="line">
            <a:avLst/>
          </a:prstGeom>
          <a:ln w="22225">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4507529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2"/>
          <p:cNvSpPr txBox="1">
            <a:spLocks/>
          </p:cNvSpPr>
          <p:nvPr/>
        </p:nvSpPr>
        <p:spPr>
          <a:xfrm>
            <a:off x="41325849" y="36389911"/>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514418" y="37310175"/>
            <a:ext cx="3362768" cy="2683987"/>
          </a:xfrm>
          <a:prstGeom prst="rect">
            <a:avLst/>
          </a:prstGeom>
        </p:spPr>
      </p:pic>
      <p:sp>
        <p:nvSpPr>
          <p:cNvPr id="8" name="Text Placeholder 2"/>
          <p:cNvSpPr txBox="1">
            <a:spLocks/>
          </p:cNvSpPr>
          <p:nvPr/>
        </p:nvSpPr>
        <p:spPr>
          <a:xfrm>
            <a:off x="41478249" y="36542311"/>
            <a:ext cx="8329291" cy="1103144"/>
          </a:xfrm>
          <a:prstGeom prst="rect">
            <a:avLst/>
          </a:prstGeom>
        </p:spPr>
        <p:txBody>
          <a:bodyPr vert="horz" lIns="417488" tIns="208744" rIns="417488" bIns="208744" rtlCol="0" anchor="ctr"/>
          <a:lstStyle>
            <a:defPPr>
              <a:defRPr lang="en-US"/>
            </a:defPPr>
            <a:lvl1pPr marL="0" algn="l" defTabSz="4174876" rtl="0" eaLnBrk="1" latinLnBrk="0" hangingPunct="1">
              <a:defRPr sz="5500" kern="1200">
                <a:solidFill>
                  <a:schemeClr val="tx1">
                    <a:tint val="75000"/>
                  </a:schemeClr>
                </a:solidFill>
                <a:latin typeface="+mn-lt"/>
                <a:ea typeface="+mn-ea"/>
                <a:cs typeface="+mn-cs"/>
              </a:defRPr>
            </a:lvl1pPr>
            <a:lvl2pPr marL="2087438" algn="l" defTabSz="4174876" rtl="0" eaLnBrk="1" latinLnBrk="0" hangingPunct="1">
              <a:defRPr sz="8200" kern="1200">
                <a:solidFill>
                  <a:schemeClr val="tx1"/>
                </a:solidFill>
                <a:latin typeface="+mn-lt"/>
                <a:ea typeface="+mn-ea"/>
                <a:cs typeface="+mn-cs"/>
              </a:defRPr>
            </a:lvl2pPr>
            <a:lvl3pPr marL="4174876" algn="l" defTabSz="4174876" rtl="0" eaLnBrk="1" latinLnBrk="0" hangingPunct="1">
              <a:defRPr sz="8200" kern="1200">
                <a:solidFill>
                  <a:schemeClr val="tx1"/>
                </a:solidFill>
                <a:latin typeface="+mn-lt"/>
                <a:ea typeface="+mn-ea"/>
                <a:cs typeface="+mn-cs"/>
              </a:defRPr>
            </a:lvl3pPr>
            <a:lvl4pPr marL="6262314" algn="l" defTabSz="4174876" rtl="0" eaLnBrk="1" latinLnBrk="0" hangingPunct="1">
              <a:defRPr sz="8200" kern="1200">
                <a:solidFill>
                  <a:schemeClr val="tx1"/>
                </a:solidFill>
                <a:latin typeface="+mn-lt"/>
                <a:ea typeface="+mn-ea"/>
                <a:cs typeface="+mn-cs"/>
              </a:defRPr>
            </a:lvl4pPr>
            <a:lvl5pPr marL="8349752" algn="l" defTabSz="4174876" rtl="0" eaLnBrk="1" latinLnBrk="0" hangingPunct="1">
              <a:defRPr sz="8200" kern="1200">
                <a:solidFill>
                  <a:schemeClr val="tx1"/>
                </a:solidFill>
                <a:latin typeface="+mn-lt"/>
                <a:ea typeface="+mn-ea"/>
                <a:cs typeface="+mn-cs"/>
              </a:defRPr>
            </a:lvl5pPr>
            <a:lvl6pPr marL="10437190" algn="l" defTabSz="4174876" rtl="0" eaLnBrk="1" latinLnBrk="0" hangingPunct="1">
              <a:defRPr sz="8200" kern="1200">
                <a:solidFill>
                  <a:schemeClr val="tx1"/>
                </a:solidFill>
                <a:latin typeface="+mn-lt"/>
                <a:ea typeface="+mn-ea"/>
                <a:cs typeface="+mn-cs"/>
              </a:defRPr>
            </a:lvl6pPr>
            <a:lvl7pPr marL="12524628" algn="l" defTabSz="4174876" rtl="0" eaLnBrk="1" latinLnBrk="0" hangingPunct="1">
              <a:defRPr sz="8200" kern="1200">
                <a:solidFill>
                  <a:schemeClr val="tx1"/>
                </a:solidFill>
                <a:latin typeface="+mn-lt"/>
                <a:ea typeface="+mn-ea"/>
                <a:cs typeface="+mn-cs"/>
              </a:defRPr>
            </a:lvl7pPr>
            <a:lvl8pPr marL="14612066" algn="l" defTabSz="4174876" rtl="0" eaLnBrk="1" latinLnBrk="0" hangingPunct="1">
              <a:defRPr sz="8200" kern="1200">
                <a:solidFill>
                  <a:schemeClr val="tx1"/>
                </a:solidFill>
                <a:latin typeface="+mn-lt"/>
                <a:ea typeface="+mn-ea"/>
                <a:cs typeface="+mn-cs"/>
              </a:defRPr>
            </a:lvl8pPr>
            <a:lvl9pPr marL="16699504" algn="l" defTabSz="4174876" rtl="0" eaLnBrk="1" latinLnBrk="0" hangingPunct="1">
              <a:defRPr sz="8200" kern="1200">
                <a:solidFill>
                  <a:schemeClr val="tx1"/>
                </a:solidFill>
                <a:latin typeface="+mn-lt"/>
                <a:ea typeface="+mn-ea"/>
                <a:cs typeface="+mn-cs"/>
              </a:defRPr>
            </a:lvl9pPr>
          </a:lstStyle>
          <a:p>
            <a:r>
              <a:rPr lang="en-US" sz="4800" b="1" dirty="0" smtClean="0">
                <a:solidFill>
                  <a:srgbClr val="FF0000"/>
                </a:solidFill>
                <a:latin typeface="Garamond" panose="02020404030301010803" pitchFamily="18" charset="0"/>
              </a:rPr>
              <a:t>System     </a:t>
            </a:r>
            <a:r>
              <a:rPr lang="en-US" sz="4000" dirty="0" smtClean="0">
                <a:solidFill>
                  <a:schemeClr val="tx1"/>
                </a:solidFill>
                <a:latin typeface="Garamond" panose="02020404030301010803" pitchFamily="18" charset="0"/>
              </a:rPr>
              <a:t>idir.uta.edu/claimbuster</a:t>
            </a:r>
            <a:endParaRPr lang="en-US" sz="4000" dirty="0">
              <a:solidFill>
                <a:schemeClr val="tx1"/>
              </a:solidFill>
              <a:latin typeface="Garamond" panose="02020404030301010803"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46666818" y="37462575"/>
            <a:ext cx="3362768" cy="2683987"/>
          </a:xfrm>
          <a:prstGeom prst="rect">
            <a:avLst/>
          </a:prstGeom>
        </p:spPr>
      </p:pic>
      <p:sp>
        <p:nvSpPr>
          <p:cNvPr id="2" name="Title 1"/>
          <p:cNvSpPr>
            <a:spLocks noGrp="1"/>
          </p:cNvSpPr>
          <p:nvPr>
            <p:ph type="title"/>
          </p:nvPr>
        </p:nvSpPr>
        <p:spPr>
          <a:xfrm>
            <a:off x="389436" y="171450"/>
            <a:ext cx="8363938" cy="671402"/>
          </a:xfrm>
        </p:spPr>
        <p:txBody>
          <a:bodyPr/>
          <a:lstStyle/>
          <a:p>
            <a:r>
              <a:rPr lang="en-US" dirty="0" smtClean="0"/>
              <a:t>Problem Formulation</a:t>
            </a:r>
            <a:endParaRPr lang="en-US" dirty="0"/>
          </a:p>
        </p:txBody>
      </p:sp>
      <p:pic>
        <p:nvPicPr>
          <p:cNvPr id="13" name="Picture 2" descr="http://idir-server2.uta.edu/claimbuster/static/img/claimbuster_wout_text.png"/>
          <p:cNvPicPr>
            <a:picLocks noChangeAspect="1" noChangeArrowheads="1"/>
          </p:cNvPicPr>
          <p:nvPr/>
        </p:nvPicPr>
        <p:blipFill>
          <a:blip r:embed="rId4" cstate="print">
            <a:extLst>
              <a:ext uri="{28A0092B-C50C-407E-A947-70E740481C1C}">
                <a14:useLocalDpi xmlns:a14="http://schemas.microsoft.com/office/drawing/2010/main"/>
              </a:ext>
            </a:extLst>
          </a:blip>
          <a:srcRect/>
          <a:stretch>
            <a:fillRect/>
          </a:stretch>
        </p:blipFill>
        <p:spPr bwMode="auto">
          <a:xfrm>
            <a:off x="45877649" y="2061125"/>
            <a:ext cx="3292931" cy="2890347"/>
          </a:xfrm>
          <a:prstGeom prst="rect">
            <a:avLst/>
          </a:prstGeom>
          <a:noFill/>
          <a:extLst>
            <a:ext uri="{909E8E84-426E-40DD-AFC4-6F175D3DCCD1}">
              <a14:hiddenFill xmlns:a14="http://schemas.microsoft.com/office/drawing/2010/main">
                <a:solidFill>
                  <a:srgbClr val="FFFFFF"/>
                </a:solidFill>
              </a14:hiddenFill>
            </a:ext>
          </a:extLst>
        </p:spPr>
      </p:pic>
      <p:sp>
        <p:nvSpPr>
          <p:cNvPr id="10" name="Slide Number Placeholder 3"/>
          <p:cNvSpPr txBox="1">
            <a:spLocks/>
          </p:cNvSpPr>
          <p:nvPr/>
        </p:nvSpPr>
        <p:spPr>
          <a:xfrm>
            <a:off x="0" y="4852293"/>
            <a:ext cx="2133600" cy="274637"/>
          </a:xfrm>
          <a:prstGeom prst="rect">
            <a:avLst/>
          </a:prstGeom>
        </p:spPr>
        <p:txBody>
          <a:bodyPr/>
          <a:lstStyle>
            <a:defPPr>
              <a:defRPr lang="en-US"/>
            </a:defPPr>
            <a:lvl1pPr marL="0" algn="l" defTabSz="686047" rtl="0" eaLnBrk="1" latinLnBrk="0" hangingPunct="1">
              <a:defRPr sz="1400" kern="1200">
                <a:solidFill>
                  <a:schemeClr val="tx1"/>
                </a:solidFill>
                <a:latin typeface="+mn-lt"/>
                <a:ea typeface="+mn-ea"/>
                <a:cs typeface="+mn-cs"/>
              </a:defRPr>
            </a:lvl1pPr>
            <a:lvl2pPr marL="343024" algn="l" defTabSz="686047" rtl="0" eaLnBrk="1" latinLnBrk="0" hangingPunct="1">
              <a:defRPr sz="1400" kern="1200">
                <a:solidFill>
                  <a:schemeClr val="tx1"/>
                </a:solidFill>
                <a:latin typeface="+mn-lt"/>
                <a:ea typeface="+mn-ea"/>
                <a:cs typeface="+mn-cs"/>
              </a:defRPr>
            </a:lvl2pPr>
            <a:lvl3pPr marL="686047" algn="l" defTabSz="686047" rtl="0" eaLnBrk="1" latinLnBrk="0" hangingPunct="1">
              <a:defRPr sz="1400" kern="1200">
                <a:solidFill>
                  <a:schemeClr val="tx1"/>
                </a:solidFill>
                <a:latin typeface="+mn-lt"/>
                <a:ea typeface="+mn-ea"/>
                <a:cs typeface="+mn-cs"/>
              </a:defRPr>
            </a:lvl3pPr>
            <a:lvl4pPr marL="1029070" algn="l" defTabSz="686047" rtl="0" eaLnBrk="1" latinLnBrk="0" hangingPunct="1">
              <a:defRPr sz="1400" kern="1200">
                <a:solidFill>
                  <a:schemeClr val="tx1"/>
                </a:solidFill>
                <a:latin typeface="+mn-lt"/>
                <a:ea typeface="+mn-ea"/>
                <a:cs typeface="+mn-cs"/>
              </a:defRPr>
            </a:lvl4pPr>
            <a:lvl5pPr marL="1372094" algn="l" defTabSz="686047" rtl="0" eaLnBrk="1" latinLnBrk="0" hangingPunct="1">
              <a:defRPr sz="1400" kern="1200">
                <a:solidFill>
                  <a:schemeClr val="tx1"/>
                </a:solidFill>
                <a:latin typeface="+mn-lt"/>
                <a:ea typeface="+mn-ea"/>
                <a:cs typeface="+mn-cs"/>
              </a:defRPr>
            </a:lvl5pPr>
            <a:lvl6pPr marL="1715118" algn="l" defTabSz="686047" rtl="0" eaLnBrk="1" latinLnBrk="0" hangingPunct="1">
              <a:defRPr sz="1400" kern="1200">
                <a:solidFill>
                  <a:schemeClr val="tx1"/>
                </a:solidFill>
                <a:latin typeface="+mn-lt"/>
                <a:ea typeface="+mn-ea"/>
                <a:cs typeface="+mn-cs"/>
              </a:defRPr>
            </a:lvl6pPr>
            <a:lvl7pPr marL="2058140" algn="l" defTabSz="686047" rtl="0" eaLnBrk="1" latinLnBrk="0" hangingPunct="1">
              <a:defRPr sz="1400" kern="1200">
                <a:solidFill>
                  <a:schemeClr val="tx1"/>
                </a:solidFill>
                <a:latin typeface="+mn-lt"/>
                <a:ea typeface="+mn-ea"/>
                <a:cs typeface="+mn-cs"/>
              </a:defRPr>
            </a:lvl7pPr>
            <a:lvl8pPr marL="2401164" algn="l" defTabSz="686047" rtl="0" eaLnBrk="1" latinLnBrk="0" hangingPunct="1">
              <a:defRPr sz="1400" kern="1200">
                <a:solidFill>
                  <a:schemeClr val="tx1"/>
                </a:solidFill>
                <a:latin typeface="+mn-lt"/>
                <a:ea typeface="+mn-ea"/>
                <a:cs typeface="+mn-cs"/>
              </a:defRPr>
            </a:lvl8pPr>
            <a:lvl9pPr marL="2744188" algn="l" defTabSz="686047" rtl="0" eaLnBrk="1" latinLnBrk="0" hangingPunct="1">
              <a:defRPr sz="1400" kern="1200">
                <a:solidFill>
                  <a:schemeClr val="tx1"/>
                </a:solidFill>
                <a:latin typeface="+mn-lt"/>
                <a:ea typeface="+mn-ea"/>
                <a:cs typeface="+mn-cs"/>
              </a:defRPr>
            </a:lvl9pPr>
          </a:lstStyle>
          <a:p>
            <a:fld id="{30DB7900-D72E-4025-AF90-97BD6DF59E7D}" type="slidenum">
              <a:rPr lang="en-US" smtClean="0"/>
              <a:pPr/>
              <a:t>9</a:t>
            </a:fld>
            <a:endParaRPr lang="en-US" dirty="0"/>
          </a:p>
        </p:txBody>
      </p:sp>
      <p:pic>
        <p:nvPicPr>
          <p:cNvPr id="4" name="Picture 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4758" y="1380394"/>
            <a:ext cx="4749090" cy="1643697"/>
          </a:xfrm>
          <a:prstGeom prst="rect">
            <a:avLst/>
          </a:prstGeom>
        </p:spPr>
      </p:pic>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4758" y="1295010"/>
            <a:ext cx="4749090" cy="3004527"/>
          </a:xfrm>
          <a:prstGeom prst="rect">
            <a:avLst/>
          </a:prstGeom>
        </p:spPr>
      </p:pic>
      <p:sp>
        <p:nvSpPr>
          <p:cNvPr id="12" name="Rectangular Callout 11"/>
          <p:cNvSpPr/>
          <p:nvPr/>
        </p:nvSpPr>
        <p:spPr bwMode="auto">
          <a:xfrm>
            <a:off x="2754775" y="4647522"/>
            <a:ext cx="1985638" cy="341202"/>
          </a:xfrm>
          <a:prstGeom prst="wedgeRectCallout">
            <a:avLst>
              <a:gd name="adj1" fmla="val 6957"/>
              <a:gd name="adj2" fmla="val -147135"/>
            </a:avLst>
          </a:prstGeom>
          <a:solidFill>
            <a:srgbClr val="0064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2100" dirty="0" smtClean="0">
                <a:solidFill>
                  <a:srgbClr val="FFFFFF"/>
                </a:solidFill>
                <a:latin typeface="Garamond" panose="02020404030301010803" pitchFamily="18" charset="0"/>
                <a:cs typeface="Times New Roman" pitchFamily="18" charset="0"/>
              </a:rPr>
              <a:t>Users′  preferences</a:t>
            </a:r>
            <a:endParaRPr lang="en-US" sz="2100" dirty="0">
              <a:solidFill>
                <a:srgbClr val="FFFFFF"/>
              </a:solidFill>
              <a:latin typeface="Garamond" panose="02020404030301010803" pitchFamily="18" charset="0"/>
              <a:cs typeface="Times New Roman" pitchFamily="18" charset="0"/>
            </a:endParaRPr>
          </a:p>
        </p:txBody>
      </p:sp>
      <p:sp>
        <p:nvSpPr>
          <p:cNvPr id="15" name="Rectangular Callout 14"/>
          <p:cNvSpPr/>
          <p:nvPr/>
        </p:nvSpPr>
        <p:spPr bwMode="auto">
          <a:xfrm>
            <a:off x="5993817" y="3327413"/>
            <a:ext cx="2109793" cy="615663"/>
          </a:xfrm>
          <a:prstGeom prst="wedgeRectCallout">
            <a:avLst>
              <a:gd name="adj1" fmla="val 6957"/>
              <a:gd name="adj2" fmla="val -147135"/>
            </a:avLst>
          </a:prstGeom>
          <a:solidFill>
            <a:srgbClr val="0064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a:r>
              <a:rPr lang="en-US" sz="2100" dirty="0" smtClean="0">
                <a:solidFill>
                  <a:srgbClr val="FFFFFF"/>
                </a:solidFill>
                <a:latin typeface="Garamond" panose="02020404030301010803" pitchFamily="18" charset="0"/>
                <a:cs typeface="Times New Roman" pitchFamily="18" charset="0"/>
              </a:rPr>
              <a:t>Append-only object table </a:t>
            </a:r>
            <a:r>
              <a:rPr lang="en-US" sz="2100" dirty="0" smtClean="0">
                <a:solidFill>
                  <a:srgbClr val="FFFFFF"/>
                </a:solidFill>
                <a:latin typeface="Monotype Corsiva" panose="03010101010201010101" pitchFamily="66" charset="0"/>
                <a:cs typeface="Times New Roman" pitchFamily="18" charset="0"/>
              </a:rPr>
              <a:t>O</a:t>
            </a:r>
            <a:endParaRPr lang="en-US" sz="2100" dirty="0">
              <a:solidFill>
                <a:srgbClr val="FFFFFF"/>
              </a:solidFill>
              <a:latin typeface="Monotype Corsiva" panose="03010101010201010101" pitchFamily="66" charset="0"/>
              <a:cs typeface="Times New Roman" pitchFamily="18" charset="0"/>
            </a:endParaRPr>
          </a:p>
        </p:txBody>
      </p:sp>
      <p:sp>
        <p:nvSpPr>
          <p:cNvPr id="17" name="Rectangle 16"/>
          <p:cNvSpPr/>
          <p:nvPr/>
        </p:nvSpPr>
        <p:spPr bwMode="auto">
          <a:xfrm>
            <a:off x="6046968" y="1258080"/>
            <a:ext cx="2335541" cy="312322"/>
          </a:xfrm>
          <a:prstGeom prst="rect">
            <a:avLst/>
          </a:prstGeom>
          <a:solidFill>
            <a:srgbClr val="0064B1">
              <a:alpha val="0"/>
            </a:srgbClr>
          </a:solidFill>
          <a:ln w="38100">
            <a:solidFill>
              <a:srgbClr val="0064B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18" name="Rectangle 17"/>
          <p:cNvSpPr/>
          <p:nvPr/>
        </p:nvSpPr>
        <p:spPr bwMode="auto">
          <a:xfrm>
            <a:off x="965829" y="1242473"/>
            <a:ext cx="4378019" cy="312322"/>
          </a:xfrm>
          <a:prstGeom prst="rect">
            <a:avLst/>
          </a:prstGeom>
          <a:solidFill>
            <a:srgbClr val="0064B1">
              <a:alpha val="0"/>
            </a:srgbClr>
          </a:solidFill>
          <a:ln w="38100">
            <a:solidFill>
              <a:srgbClr val="0064B1"/>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pc="-50" dirty="0" smtClean="0">
              <a:gradFill>
                <a:gsLst>
                  <a:gs pos="0">
                    <a:srgbClr val="FFFFFF"/>
                  </a:gs>
                  <a:gs pos="100000">
                    <a:srgbClr val="FFFFFF"/>
                  </a:gs>
                </a:gsLst>
                <a:lin ang="5400000" scaled="0"/>
              </a:gradFill>
              <a:ea typeface="Segoe UI" pitchFamily="34" charset="0"/>
              <a:cs typeface="Segoe UI" pitchFamily="34" charset="0"/>
            </a:endParaRPr>
          </a:p>
        </p:txBody>
      </p:sp>
      <p:sp>
        <p:nvSpPr>
          <p:cNvPr id="20" name="Rectangular Callout 19"/>
          <p:cNvSpPr/>
          <p:nvPr/>
        </p:nvSpPr>
        <p:spPr bwMode="auto">
          <a:xfrm>
            <a:off x="4188015" y="760423"/>
            <a:ext cx="2035259" cy="341202"/>
          </a:xfrm>
          <a:prstGeom prst="wedgeRectCallout">
            <a:avLst>
              <a:gd name="adj1" fmla="val 43081"/>
              <a:gd name="adj2" fmla="val 91849"/>
            </a:avLst>
          </a:prstGeom>
          <a:solidFill>
            <a:srgbClr val="0064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endParaRPr lang="en-US" sz="1750" spc="-50" dirty="0" smtClean="0">
              <a:solidFill>
                <a:srgbClr val="FFFFFF"/>
              </a:solidFill>
              <a:latin typeface="Times New Roman" pitchFamily="18" charset="0"/>
              <a:ea typeface="Segoe UI" pitchFamily="34" charset="0"/>
              <a:cs typeface="Times New Roman" pitchFamily="18" charset="0"/>
            </a:endParaRPr>
          </a:p>
        </p:txBody>
      </p:sp>
      <p:sp>
        <p:nvSpPr>
          <p:cNvPr id="21" name="Rectangular Callout 20"/>
          <p:cNvSpPr/>
          <p:nvPr/>
        </p:nvSpPr>
        <p:spPr bwMode="auto">
          <a:xfrm>
            <a:off x="4188014" y="757635"/>
            <a:ext cx="2035260" cy="341202"/>
          </a:xfrm>
          <a:prstGeom prst="wedgeRectCallout">
            <a:avLst>
              <a:gd name="adj1" fmla="val -42179"/>
              <a:gd name="adj2" fmla="val 88931"/>
            </a:avLst>
          </a:prstGeom>
          <a:solidFill>
            <a:srgbClr val="0064B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b" anchorCtr="0" forceAA="0" compatLnSpc="1">
            <a:prstTxWarp prst="textNoShape">
              <a:avLst/>
            </a:prstTxWarp>
            <a:noAutofit/>
          </a:bodyPr>
          <a:lstStyle/>
          <a:p>
            <a:pPr algn="ctr" defTabSz="914099" fontAlgn="base">
              <a:spcBef>
                <a:spcPct val="0"/>
              </a:spcBef>
              <a:spcAft>
                <a:spcPct val="0"/>
              </a:spcAft>
            </a:pPr>
            <a:r>
              <a:rPr lang="en-US" sz="2100" spc="-50" dirty="0" smtClean="0">
                <a:solidFill>
                  <a:srgbClr val="FFFFFF"/>
                </a:solidFill>
                <a:latin typeface="Garamond" panose="02020404030301010803" pitchFamily="18" charset="0"/>
                <a:ea typeface="Segoe UI" pitchFamily="34" charset="0"/>
                <a:cs typeface="Times New Roman" pitchFamily="18" charset="0"/>
              </a:rPr>
              <a:t>Set of attributes </a:t>
            </a:r>
            <a:r>
              <a:rPr lang="en-US" sz="2100" i="1" dirty="0">
                <a:solidFill>
                  <a:srgbClr val="FFFFFF"/>
                </a:solidFill>
                <a:latin typeface="Monotype Corsiva" pitchFamily="66" charset="0"/>
                <a:cs typeface="Times New Roman" pitchFamily="18" charset="0"/>
              </a:rPr>
              <a:t>D</a:t>
            </a:r>
            <a:endParaRPr lang="en-US" sz="2100" spc="-50" dirty="0" smtClean="0">
              <a:solidFill>
                <a:srgbClr val="FFFFFF"/>
              </a:solidFill>
              <a:latin typeface="Garamond" panose="02020404030301010803" pitchFamily="18" charset="0"/>
              <a:ea typeface="Segoe UI" pitchFamily="34" charset="0"/>
              <a:cs typeface="Times New Roman" pitchFamily="18" charset="0"/>
            </a:endParaRPr>
          </a:p>
        </p:txBody>
      </p:sp>
      <p:graphicFrame>
        <p:nvGraphicFramePr>
          <p:cNvPr id="22" name="Table 21"/>
          <p:cNvGraphicFramePr>
            <a:graphicFrameLocks noGrp="1"/>
          </p:cNvGraphicFramePr>
          <p:nvPr>
            <p:extLst>
              <p:ext uri="{D42A27DB-BD31-4B8C-83A1-F6EECF244321}">
                <p14:modId xmlns:p14="http://schemas.microsoft.com/office/powerpoint/2010/main" val="923838513"/>
              </p:ext>
            </p:extLst>
          </p:nvPr>
        </p:nvGraphicFramePr>
        <p:xfrm>
          <a:off x="5714919" y="1293943"/>
          <a:ext cx="2667590" cy="1534326"/>
        </p:xfrm>
        <a:graphic>
          <a:graphicData uri="http://schemas.openxmlformats.org/drawingml/2006/table">
            <a:tbl>
              <a:tblPr firstRow="1" bandRow="1">
                <a:tableStyleId>{5940675A-B579-460E-94D1-54222C63F5DA}</a:tableStyleId>
              </a:tblPr>
              <a:tblGrid>
                <a:gridCol w="481245">
                  <a:extLst>
                    <a:ext uri="{9D8B030D-6E8A-4147-A177-3AD203B41FA5}">
                      <a16:colId xmlns:a16="http://schemas.microsoft.com/office/drawing/2014/main" val="20000"/>
                    </a:ext>
                  </a:extLst>
                </a:gridCol>
                <a:gridCol w="682775">
                  <a:extLst>
                    <a:ext uri="{9D8B030D-6E8A-4147-A177-3AD203B41FA5}">
                      <a16:colId xmlns:a16="http://schemas.microsoft.com/office/drawing/2014/main" val="20001"/>
                    </a:ext>
                  </a:extLst>
                </a:gridCol>
                <a:gridCol w="858974">
                  <a:extLst>
                    <a:ext uri="{9D8B030D-6E8A-4147-A177-3AD203B41FA5}">
                      <a16:colId xmlns:a16="http://schemas.microsoft.com/office/drawing/2014/main" val="20002"/>
                    </a:ext>
                  </a:extLst>
                </a:gridCol>
                <a:gridCol w="644596">
                  <a:extLst>
                    <a:ext uri="{9D8B030D-6E8A-4147-A177-3AD203B41FA5}">
                      <a16:colId xmlns:a16="http://schemas.microsoft.com/office/drawing/2014/main" val="20003"/>
                    </a:ext>
                  </a:extLst>
                </a:gridCol>
              </a:tblGrid>
              <a:tr h="406566">
                <a:tc>
                  <a:txBody>
                    <a:bodyPr/>
                    <a:lstStyle/>
                    <a:p>
                      <a:pPr algn="ct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display</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brand</a:t>
                      </a:r>
                      <a:endParaRPr lang="en-US" sz="1400" b="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b="1" dirty="0" smtClean="0">
                          <a:latin typeface="Times New Roman" panose="02020603050405020304" pitchFamily="18" charset="0"/>
                          <a:cs typeface="Times New Roman" panose="02020603050405020304" pitchFamily="18" charset="0"/>
                        </a:rPr>
                        <a:t>CPU</a:t>
                      </a:r>
                      <a:endParaRPr lang="en-US" sz="1400" b="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0"/>
                  </a:ext>
                </a:extLst>
              </a:tr>
              <a:tr h="237803">
                <a:tc>
                  <a:txBody>
                    <a:bodyPr/>
                    <a:lstStyle/>
                    <a:p>
                      <a:pPr algn="ctr"/>
                      <a:r>
                        <a:rPr lang="en-US" sz="1400" i="1" dirty="0" smtClean="0">
                          <a:latin typeface="Times New Roman" panose="02020603050405020304" pitchFamily="18" charset="0"/>
                          <a:cs typeface="Times New Roman" panose="02020603050405020304" pitchFamily="18" charset="0"/>
                        </a:rPr>
                        <a:t>o</a:t>
                      </a:r>
                      <a:r>
                        <a:rPr lang="en-US" sz="1400" i="1" baseline="-25000" dirty="0" smtClean="0">
                          <a:latin typeface="Times New Roman" panose="02020603050405020304" pitchFamily="18" charset="0"/>
                          <a:cs typeface="Times New Roman" panose="02020603050405020304" pitchFamily="18" charset="0"/>
                        </a:rPr>
                        <a:t>1</a:t>
                      </a:r>
                      <a:endParaRPr lang="en-US" sz="1400" i="1" baseline="-25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latin typeface="Times New Roman" panose="02020603050405020304" pitchFamily="18" charset="0"/>
                          <a:cs typeface="Times New Roman" panose="02020603050405020304" pitchFamily="18" charset="0"/>
                        </a:rPr>
                        <a:t>12</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Apple</a:t>
                      </a:r>
                      <a:endParaRPr lang="en-US" sz="1400" i="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single</a:t>
                      </a:r>
                      <a:endParaRPr lang="en-US" sz="1400" i="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1"/>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latin typeface="Times New Roman" panose="02020603050405020304" pitchFamily="18" charset="0"/>
                          <a:cs typeface="Times New Roman" panose="02020603050405020304" pitchFamily="18" charset="0"/>
                        </a:rPr>
                        <a:t>o</a:t>
                      </a:r>
                      <a:r>
                        <a:rPr lang="en-US" sz="1400" i="1" baseline="-25000" dirty="0" smtClean="0">
                          <a:latin typeface="Times New Roman" panose="02020603050405020304" pitchFamily="18" charset="0"/>
                          <a:cs typeface="Times New Roman" panose="02020603050405020304" pitchFamily="18" charset="0"/>
                        </a:rPr>
                        <a:t>2</a:t>
                      </a:r>
                    </a:p>
                  </a:txBody>
                  <a:tcPr marL="68580" marR="68580" marT="34290" marB="34290"/>
                </a:tc>
                <a:tc>
                  <a:txBody>
                    <a:bodyPr/>
                    <a:lstStyle/>
                    <a:p>
                      <a:pPr algn="ctr"/>
                      <a:r>
                        <a:rPr lang="en-US" sz="1400" dirty="0" smtClean="0">
                          <a:latin typeface="Times New Roman" panose="02020603050405020304" pitchFamily="18" charset="0"/>
                          <a:cs typeface="Times New Roman" panose="02020603050405020304" pitchFamily="18" charset="0"/>
                        </a:rPr>
                        <a:t>14</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Apple</a:t>
                      </a:r>
                      <a:endParaRPr lang="en-US" sz="1400" i="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dual</a:t>
                      </a:r>
                      <a:endParaRPr lang="en-US" sz="1400" i="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02"/>
                  </a:ext>
                </a:extLst>
              </a:tr>
              <a:tr h="237803">
                <a:tc>
                  <a:txBody>
                    <a:bodyPr/>
                    <a:lstStyle/>
                    <a:p>
                      <a:pPr algn="ctr"/>
                      <a:r>
                        <a:rPr lang="en-US" sz="1400" i="1" dirty="0" smtClean="0">
                          <a:latin typeface="Times New Roman" panose="02020603050405020304" pitchFamily="18" charset="0"/>
                          <a:cs typeface="Times New Roman" panose="02020603050405020304" pitchFamily="18" charset="0"/>
                        </a:rPr>
                        <a:t>…</a:t>
                      </a:r>
                      <a:endParaRPr lang="en-US" sz="1400" i="1" baseline="-250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dirty="0" smtClean="0">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t>
                      </a:r>
                      <a:endParaRPr lang="en-US" sz="1400" i="1" dirty="0">
                        <a:latin typeface="Times New Roman" panose="02020603050405020304" pitchFamily="18" charset="0"/>
                        <a:cs typeface="Times New Roman" panose="02020603050405020304" pitchFamily="18" charset="0"/>
                      </a:endParaRPr>
                    </a:p>
                  </a:txBody>
                  <a:tcPr marL="68580" marR="68580" marT="34290" marB="34290"/>
                </a:tc>
                <a:tc>
                  <a:txBody>
                    <a:bodyPr/>
                    <a:lstStyle/>
                    <a:p>
                      <a:pPr algn="ctr"/>
                      <a:r>
                        <a:rPr lang="en-US" sz="1400" i="1" dirty="0" smtClean="0">
                          <a:latin typeface="Times New Roman" panose="02020603050405020304" pitchFamily="18" charset="0"/>
                          <a:cs typeface="Times New Roman" panose="02020603050405020304" pitchFamily="18" charset="0"/>
                        </a:rPr>
                        <a:t>...</a:t>
                      </a:r>
                      <a:endParaRPr lang="en-US" sz="1400" i="1" dirty="0">
                        <a:latin typeface="Times New Roman" panose="02020603050405020304" pitchFamily="18" charset="0"/>
                        <a:cs typeface="Times New Roman" panose="02020603050405020304" pitchFamily="18" charset="0"/>
                      </a:endParaRPr>
                    </a:p>
                  </a:txBody>
                  <a:tcPr marL="68580" marR="68580" marT="34290" marB="34290"/>
                </a:tc>
                <a:extLst>
                  <a:ext uri="{0D108BD9-81ED-4DB2-BD59-A6C34878D82A}">
                    <a16:rowId xmlns:a16="http://schemas.microsoft.com/office/drawing/2014/main" val="10010"/>
                  </a:ext>
                </a:extLst>
              </a:tr>
              <a:tr h="237803">
                <a:tc>
                  <a:txBody>
                    <a:bodyPr/>
                    <a:lstStyle/>
                    <a:p>
                      <a:pPr marL="0" marR="0" lvl="0" indent="0" algn="ctr" defTabSz="686047" rtl="0" eaLnBrk="1" fontAlgn="auto" latinLnBrk="0" hangingPunct="1">
                        <a:lnSpc>
                          <a:spcPct val="100000"/>
                        </a:lnSpc>
                        <a:spcBef>
                          <a:spcPts val="0"/>
                        </a:spcBef>
                        <a:spcAft>
                          <a:spcPts val="0"/>
                        </a:spcAft>
                        <a:buClrTx/>
                        <a:buSzTx/>
                        <a:buFontTx/>
                        <a:buNone/>
                        <a:tabLst/>
                        <a:defRPr/>
                      </a:pPr>
                      <a:r>
                        <a:rPr lang="en-US" sz="1400" i="1" dirty="0" smtClean="0">
                          <a:solidFill>
                            <a:schemeClr val="tx1"/>
                          </a:solidFill>
                          <a:latin typeface="Times New Roman" panose="02020603050405020304" pitchFamily="18" charset="0"/>
                          <a:cs typeface="Times New Roman" panose="02020603050405020304" pitchFamily="18" charset="0"/>
                        </a:rPr>
                        <a:t>o</a:t>
                      </a:r>
                      <a:r>
                        <a:rPr lang="en-US" sz="1400" i="1" baseline="-25000" dirty="0" smtClean="0">
                          <a:solidFill>
                            <a:schemeClr val="tx1"/>
                          </a:solidFill>
                          <a:latin typeface="Times New Roman" panose="02020603050405020304" pitchFamily="18" charset="0"/>
                          <a:cs typeface="Times New Roman" panose="02020603050405020304" pitchFamily="18" charset="0"/>
                        </a:rPr>
                        <a:t>7</a:t>
                      </a:r>
                    </a:p>
                  </a:txBody>
                  <a:tcPr marL="68580" marR="68580" marT="34290" marB="34290">
                    <a:solidFill>
                      <a:schemeClr val="bg1">
                        <a:lumMod val="75000"/>
                      </a:schemeClr>
                    </a:solidFill>
                  </a:tcPr>
                </a:tc>
                <a:tc>
                  <a:txBody>
                    <a:bodyPr/>
                    <a:lstStyle/>
                    <a:p>
                      <a:pPr algn="ctr"/>
                      <a:r>
                        <a:rPr lang="en-US" sz="1400" dirty="0" smtClean="0">
                          <a:solidFill>
                            <a:schemeClr val="tx1"/>
                          </a:solidFill>
                          <a:latin typeface="Times New Roman" panose="02020603050405020304" pitchFamily="18" charset="0"/>
                          <a:cs typeface="Times New Roman" panose="02020603050405020304" pitchFamily="18" charset="0"/>
                        </a:rPr>
                        <a:t>16.5</a:t>
                      </a:r>
                      <a:endParaRPr lang="en-US" sz="1400" dirty="0">
                        <a:solidFill>
                          <a:schemeClr val="tx1"/>
                        </a:solidFill>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latin typeface="Times New Roman" panose="02020603050405020304" pitchFamily="18" charset="0"/>
                          <a:cs typeface="Times New Roman" panose="02020603050405020304" pitchFamily="18" charset="0"/>
                        </a:rPr>
                        <a:t>Lenovo</a:t>
                      </a:r>
                      <a:endParaRPr lang="en-US" sz="1400" i="1" dirty="0">
                        <a:solidFill>
                          <a:schemeClr val="tx1"/>
                        </a:solidFill>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tc>
                  <a:txBody>
                    <a:bodyPr/>
                    <a:lstStyle/>
                    <a:p>
                      <a:pPr algn="ctr"/>
                      <a:r>
                        <a:rPr lang="en-US" sz="1400" i="1" dirty="0" smtClean="0">
                          <a:solidFill>
                            <a:schemeClr val="tx1"/>
                          </a:solidFill>
                          <a:latin typeface="Times New Roman" panose="02020603050405020304" pitchFamily="18" charset="0"/>
                          <a:cs typeface="Times New Roman" panose="02020603050405020304" pitchFamily="18" charset="0"/>
                        </a:rPr>
                        <a:t>quad</a:t>
                      </a:r>
                      <a:endParaRPr lang="en-US" sz="1400" i="1" dirty="0">
                        <a:solidFill>
                          <a:schemeClr val="tx1"/>
                        </a:solidFill>
                        <a:latin typeface="Times New Roman" panose="02020603050405020304" pitchFamily="18" charset="0"/>
                        <a:cs typeface="Times New Roman" panose="02020603050405020304" pitchFamily="18" charset="0"/>
                      </a:endParaRPr>
                    </a:p>
                  </a:txBody>
                  <a:tcPr marL="68580" marR="68580" marT="34290" marB="34290">
                    <a:solidFill>
                      <a:schemeClr val="bg1">
                        <a:lumMod val="75000"/>
                      </a:schemeClr>
                    </a:solidFill>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70026595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2.xml><?xml version="1.0" encoding="utf-8"?>
<a:theme xmlns:a="http://schemas.openxmlformats.org/drawingml/2006/main" name="1_Data Analytics for Computational Journalism">
  <a:themeElements>
    <a:clrScheme name="Microsoft Colors">
      <a:dk1>
        <a:srgbClr val="000000"/>
      </a:dk1>
      <a:lt1>
        <a:srgbClr val="FFFFFF"/>
      </a:lt1>
      <a:dk2>
        <a:srgbClr val="3F3F3F"/>
      </a:dk2>
      <a:lt2>
        <a:srgbClr val="F2F2F2"/>
      </a:lt2>
      <a:accent1>
        <a:srgbClr val="00AEEF"/>
      </a:accent1>
      <a:accent2>
        <a:srgbClr val="8CC600"/>
      </a:accent2>
      <a:accent3>
        <a:srgbClr val="FF8A00"/>
      </a:accent3>
      <a:accent4>
        <a:srgbClr val="FF0097"/>
      </a:accent4>
      <a:accent5>
        <a:srgbClr val="0071BC"/>
      </a:accent5>
      <a:accent6>
        <a:srgbClr val="910091"/>
      </a:accent6>
      <a:hlink>
        <a:srgbClr val="0070C0"/>
      </a:hlink>
      <a:folHlink>
        <a:srgbClr val="0071BC"/>
      </a:folHlink>
    </a:clrScheme>
    <a:fontScheme name="Microsoft Corporate Font">
      <a:majorFont>
        <a:latin typeface="Segoe UI Light"/>
        <a:ea typeface=""/>
        <a:cs typeface=""/>
      </a:majorFont>
      <a:minorFont>
        <a:latin typeface="Segoe UI"/>
        <a:ea typeface=""/>
        <a:cs typeface=""/>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6"/>
        </a:solidFill>
        <a:ln>
          <a:noFill/>
          <a:headEnd type="none" w="med" len="med"/>
          <a:tailEnd type="none" w="med" len="med"/>
        </a:ln>
        <a:effectLst/>
      </a:spPr>
      <a:bodyPr rot="0" spcFirstLastPara="0" vertOverflow="overflow" horzOverflow="overflow" vert="horz" wrap="square" lIns="91440" tIns="45720" rIns="45720" bIns="91440" numCol="1" spcCol="0" rtlCol="0" fromWordArt="0" anchor="b" anchorCtr="0" forceAA="0" compatLnSpc="1">
        <a:prstTxWarp prst="textNoShape">
          <a:avLst/>
        </a:prstTxWarp>
        <a:noAutofit/>
      </a:bodyPr>
      <a:lstStyle>
        <a:defPPr defTabSz="914099" fontAlgn="base">
          <a:spcBef>
            <a:spcPct val="0"/>
          </a:spcBef>
          <a:spcAft>
            <a:spcPct val="0"/>
          </a:spcAft>
          <a:defRPr spc="-50" dirty="0" err="1" smtClean="0">
            <a:gradFill>
              <a:gsLst>
                <a:gs pos="0">
                  <a:srgbClr val="FFFFFF"/>
                </a:gs>
                <a:gs pos="100000">
                  <a:srgbClr val="FFFFFF"/>
                </a:gs>
              </a:gsLst>
              <a:lin ang="5400000" scaled="0"/>
            </a:gradFill>
            <a:latin typeface="Segoe UI" pitchFamily="34" charset="0"/>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txDef>
      <a:spPr>
        <a:noFill/>
      </a:spPr>
      <a:bodyPr wrap="none" lIns="0" tIns="0" rIns="0" bIns="0" rtlCol="0">
        <a:spAutoFit/>
      </a:bodyPr>
      <a:lstStyle>
        <a:defPPr>
          <a:defRPr sz="4000" dirty="0" err="1" smtClean="0">
            <a:gradFill>
              <a:gsLst>
                <a:gs pos="0">
                  <a:schemeClr val="tx1">
                    <a:lumMod val="75000"/>
                    <a:lumOff val="25000"/>
                  </a:schemeClr>
                </a:gs>
                <a:gs pos="80000">
                  <a:schemeClr val="tx1">
                    <a:lumMod val="65000"/>
                    <a:lumOff val="35000"/>
                  </a:schemeClr>
                </a:gs>
              </a:gsLst>
              <a:lin ang="16200000" scaled="0"/>
            </a:gradFill>
            <a:latin typeface="Segoe UI Light" pitchFamily="34"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7DA61BCD4B7547AE8D10765BD0CE8E" ma:contentTypeVersion="0" ma:contentTypeDescription="Create a new document." ma:contentTypeScope="" ma:versionID="55b87418d99f100b3d29bdf3b873baf7">
  <xsd:schema xmlns:xsd="http://www.w3.org/2001/XMLSchema" xmlns:xs="http://www.w3.org/2001/XMLSchema" xmlns:p="http://schemas.microsoft.com/office/2006/metadata/properties" xmlns:ns2="efcf9526-8f58-4668-98d8-2ea05232c146" targetNamespace="http://schemas.microsoft.com/office/2006/metadata/properties" ma:root="true" ma:fieldsID="e60aa810e7516a17d986a3607e10a8a5" ns2:_="">
    <xsd:import namespace="efcf9526-8f58-4668-98d8-2ea05232c146"/>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fcf9526-8f58-4668-98d8-2ea05232c146"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dlc_DocId xmlns="efcf9526-8f58-4668-98d8-2ea05232c146">F7FTNZDPCCWN-1787-27</_dlc_DocId>
    <_dlc_DocIdUrl xmlns="efcf9526-8f58-4668-98d8-2ea05232c146">
      <Url>http://edweb/retail/edretail/TeamSites/Corp/WWRS/Workstreams/VM/_layouts/DocIdRedir.aspx?ID=F7FTNZDPCCWN-1787-27</Url>
      <Description>F7FTNZDPCCWN-1787-27</Description>
    </_dlc_DocIdUrl>
  </documentManagement>
</p:properties>
</file>

<file path=customXml/item4.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E40AFE3-F9F3-497F-A4C5-ED17B81B07E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fcf9526-8f58-4668-98d8-2ea05232c14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purl.org/dc/elements/1.1/"/>
    <ds:schemaRef ds:uri="http://schemas.microsoft.com/office/2006/documentManagement/types"/>
    <ds:schemaRef ds:uri="http://purl.org/dc/dcmitype/"/>
    <ds:schemaRef ds:uri="http://schemas.openxmlformats.org/package/2006/metadata/core-properties"/>
    <ds:schemaRef ds:uri="http://www.w3.org/XML/1998/namespace"/>
    <ds:schemaRef ds:uri="http://schemas.microsoft.com/office/infopath/2007/PartnerControls"/>
    <ds:schemaRef ds:uri="efcf9526-8f58-4668-98d8-2ea05232c146"/>
    <ds:schemaRef ds:uri="http://schemas.microsoft.com/office/2006/metadata/properties"/>
  </ds:schemaRefs>
</ds:datastoreItem>
</file>

<file path=customXml/itemProps4.xml><?xml version="1.0" encoding="utf-8"?>
<ds:datastoreItem xmlns:ds="http://schemas.openxmlformats.org/officeDocument/2006/customXml" ds:itemID="{91ECADBA-ED53-4B09-9B9E-9372BF1CBDCF}">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Data Analytics for Computational Journalism</Template>
  <TotalTime>19374</TotalTime>
  <Words>3342</Words>
  <Application>Microsoft Office PowerPoint</Application>
  <PresentationFormat>On-screen Show (16:9)</PresentationFormat>
  <Paragraphs>917</Paragraphs>
  <Slides>45</Slides>
  <Notes>45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45</vt:i4>
      </vt:variant>
    </vt:vector>
  </HeadingPairs>
  <TitlesOfParts>
    <vt:vector size="58" baseType="lpstr">
      <vt:lpstr>Arial</vt:lpstr>
      <vt:lpstr>Cambria Math</vt:lpstr>
      <vt:lpstr>Comic Sans MS</vt:lpstr>
      <vt:lpstr>Courier New</vt:lpstr>
      <vt:lpstr>Garamond</vt:lpstr>
      <vt:lpstr>Monotype Corsiva</vt:lpstr>
      <vt:lpstr>Segoe UI</vt:lpstr>
      <vt:lpstr>Segoe UI Light</vt:lpstr>
      <vt:lpstr>Segoe UI Symbol</vt:lpstr>
      <vt:lpstr>Times New Roman</vt:lpstr>
      <vt:lpstr>Wingdings</vt:lpstr>
      <vt:lpstr>Data Analytics for Computational Journalism</vt:lpstr>
      <vt:lpstr>1_Data Analytics for Computational Journalism</vt:lpstr>
      <vt:lpstr> Continuous Monitoring of Pareto Frontiers over Partially Ordered Attributes for Many Users</vt:lpstr>
      <vt:lpstr>Motivation</vt:lpstr>
      <vt:lpstr>Motivation</vt:lpstr>
      <vt:lpstr>Motivation</vt:lpstr>
      <vt:lpstr>An Example</vt:lpstr>
      <vt:lpstr>An Example</vt:lpstr>
      <vt:lpstr>An Example</vt:lpstr>
      <vt:lpstr>An Example</vt:lpstr>
      <vt:lpstr>Problem Formulation</vt:lpstr>
      <vt:lpstr>Problem Formulation</vt:lpstr>
      <vt:lpstr>Problem Formulation; Continuous Object Dissemination</vt:lpstr>
      <vt:lpstr>Challenges &amp; Ideas</vt:lpstr>
      <vt:lpstr>Challenges &amp; Ideas</vt:lpstr>
      <vt:lpstr>Challenges &amp; Ideas</vt:lpstr>
      <vt:lpstr>Challenges &amp; Ideas</vt:lpstr>
      <vt:lpstr>Challenges &amp; Ideas</vt:lpstr>
      <vt:lpstr>Challenges &amp; Ideas</vt:lpstr>
      <vt:lpstr>Challenges &amp; Ideas</vt:lpstr>
      <vt:lpstr>Challenge and Ideas</vt:lpstr>
      <vt:lpstr>System Architecture</vt:lpstr>
      <vt:lpstr>FilterThenVerify</vt:lpstr>
      <vt:lpstr>FilterThenVerify</vt:lpstr>
      <vt:lpstr>FilterThenVerify</vt:lpstr>
      <vt:lpstr>FilterThenVerify</vt:lpstr>
      <vt:lpstr>FilterThenVerify</vt:lpstr>
      <vt:lpstr>FilterThenVerify</vt:lpstr>
      <vt:lpstr>FilterThenVerify</vt:lpstr>
      <vt:lpstr>FilterThenVerify</vt:lpstr>
      <vt:lpstr>System Architecture</vt:lpstr>
      <vt:lpstr>Similarity Function</vt:lpstr>
      <vt:lpstr>Similarity Function</vt:lpstr>
      <vt:lpstr>Approx. Common Preference Tuples</vt:lpstr>
      <vt:lpstr>Approx. Common Preference Tuples</vt:lpstr>
      <vt:lpstr>GetApproxCommonPreferenceTuples</vt:lpstr>
      <vt:lpstr>Properties of Approx. Common Preference Tuples</vt:lpstr>
      <vt:lpstr>Similarity Function</vt:lpstr>
      <vt:lpstr>Related Works</vt:lpstr>
      <vt:lpstr>Related Works</vt:lpstr>
      <vt:lpstr>Related Works</vt:lpstr>
      <vt:lpstr>Experiment by Simulation</vt:lpstr>
      <vt:lpstr>Performance of FilterThenVerify/FilterThenVerifyApprox</vt:lpstr>
      <vt:lpstr>Performance of FilterThenVerify/FilterThenVerifyApprox</vt:lpstr>
      <vt:lpstr>Efficacy of FilterThenVerifyApprox</vt:lpstr>
      <vt:lpstr>Conclusion</vt:lpstr>
      <vt:lpstr>PowerPoint Presentation</vt:lpstr>
    </vt:vector>
  </TitlesOfParts>
  <Manager>&lt;Content Manager Name Here&gt;</Manager>
  <Company>The University of Texas at Arlington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&lt;Event Name Here&gt;</dc:subject>
  <dc:creator>Chengkai Li</dc:creator>
  <cp:keywords>&lt;Any Related Keywords&gt;</cp:keywords>
  <dc:description>Template: Saku Uchikawa, Microsoft Corporation
Formatting:
Event Date: 
Event Location: 
Audience Type: Internal</dc:description>
  <cp:lastModifiedBy>cli@cse.uta.edu</cp:lastModifiedBy>
  <cp:revision>1503</cp:revision>
  <cp:lastPrinted>2018-04-10T17:40:58Z</cp:lastPrinted>
  <dcterms:created xsi:type="dcterms:W3CDTF">2013-05-03T04:52:11Z</dcterms:created>
  <dcterms:modified xsi:type="dcterms:W3CDTF">2018-04-10T17:42:46Z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0x010100A07DA61BCD4B7547AE8D10765BD0CE8E</vt:lpwstr>
  </property>
  <property fmtid="{D5CDD505-2E9C-101B-9397-08002B2CF9AE}" pid="3" name="Product">
    <vt:lpwstr/>
  </property>
  <property fmtid="{D5CDD505-2E9C-101B-9397-08002B2CF9AE}" pid="4" name="Event1">
    <vt:lpwstr>217;#Unassigned|e51362f4-782c-41a8-bb7b-e0cfc8669933</vt:lpwstr>
  </property>
  <property fmtid="{D5CDD505-2E9C-101B-9397-08002B2CF9AE}" pid="5" name="Audience">
    <vt:lpwstr/>
  </property>
  <property fmtid="{D5CDD505-2E9C-101B-9397-08002B2CF9AE}" pid="6" name="_dlc_DocIdItemGuid">
    <vt:lpwstr>d884eee4-06e6-490a-983b-432b80396b86</vt:lpwstr>
  </property>
</Properties>
</file>