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89AF"/>
    <a:srgbClr val="8C5502"/>
    <a:srgbClr val="941651"/>
    <a:srgbClr val="C3216D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6"/>
    <p:restoredTop sz="94669"/>
  </p:normalViewPr>
  <p:slideViewPr>
    <p:cSldViewPr snapToGrid="0" snapToObjects="1">
      <p:cViewPr>
        <p:scale>
          <a:sx n="28" d="100"/>
          <a:sy n="28" d="100"/>
        </p:scale>
        <p:origin x="1568" y="-3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1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8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3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1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C90A-412F-B04B-85B1-B20AB17319AE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195F0-F886-F14C-AAEF-F9C028691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hyperlink" Target="https://idir.uta.edu/claimportal/" TargetMode="External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hyperlink" Target="https://idir.uta.edu/index.php/File:NSF.png" TargetMode="External"/><Relationship Id="rId9" Type="http://schemas.openxmlformats.org/officeDocument/2006/relationships/image" Target="../media/image7.png"/><Relationship Id="rId10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CF0E52C-F954-4618-ABE5-2A1B69C70D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2" t="13788" r="17568" b="37140"/>
          <a:stretch/>
        </p:blipFill>
        <p:spPr>
          <a:xfrm>
            <a:off x="27063202" y="3203456"/>
            <a:ext cx="5185069" cy="2529129"/>
          </a:xfrm>
          <a:prstGeom prst="rect">
            <a:avLst/>
          </a:prstGeom>
        </p:spPr>
      </p:pic>
      <p:sp>
        <p:nvSpPr>
          <p:cNvPr id="12" name="Title 3"/>
          <p:cNvSpPr txBox="1">
            <a:spLocks/>
          </p:cNvSpPr>
          <p:nvPr/>
        </p:nvSpPr>
        <p:spPr>
          <a:xfrm>
            <a:off x="1641546" y="164722"/>
            <a:ext cx="29561312" cy="2175583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2743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0560" b="1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14" name="Text Placeholder 22"/>
          <p:cNvSpPr txBox="1">
            <a:spLocks/>
          </p:cNvSpPr>
          <p:nvPr/>
        </p:nvSpPr>
        <p:spPr>
          <a:xfrm>
            <a:off x="158557" y="3376600"/>
            <a:ext cx="32564489" cy="306798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marL="685800" indent="-685800" algn="l" defTabSz="2743200" rtl="0" eaLnBrk="1" latinLnBrk="0" hangingPunct="1">
              <a:lnSpc>
                <a:spcPct val="90000"/>
              </a:lnSpc>
              <a:spcBef>
                <a:spcPts val="3000"/>
              </a:spcBef>
              <a:buFont typeface="Arial" panose="020B0604020202020204" pitchFamily="34" charset="0"/>
              <a:buChar char="•"/>
              <a:defRPr sz="8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57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6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800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1722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438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154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2870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658600" indent="-685800" algn="l" defTabSz="27432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50000"/>
              </a:lnSpc>
              <a:buNone/>
            </a:pP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Sarthak Majithia, Fatma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Arslan</a:t>
            </a: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, Sumeet Lubal, 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Damian Jimenez, </a:t>
            </a:r>
            <a:endParaRPr lang="en-US" sz="5400" b="1" dirty="0" smtClean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Priyank Arora, Josue 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Caraballo, </a:t>
            </a: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Chengkai Li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  <a:p>
            <a:pPr marL="0" indent="0" algn="ctr">
              <a:lnSpc>
                <a:spcPct val="50000"/>
              </a:lnSpc>
              <a:buNone/>
            </a:pPr>
            <a:r>
              <a:rPr lang="en-US" sz="5400" b="1" dirty="0" smtClean="0">
                <a:solidFill>
                  <a:schemeClr val="accent5">
                    <a:lumMod val="75000"/>
                  </a:schemeClr>
                </a:solidFill>
                <a:ea typeface="Arial" charset="0"/>
                <a:cs typeface="Arial" charset="0"/>
              </a:rPr>
              <a:t>The University of Texas at Arlington</a:t>
            </a:r>
            <a:endParaRPr lang="en-US" sz="5400" b="1" dirty="0">
              <a:solidFill>
                <a:schemeClr val="accent5">
                  <a:lumMod val="75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108F65E0-A757-4DB1-9A02-3E23698351E0}"/>
              </a:ext>
            </a:extLst>
          </p:cNvPr>
          <p:cNvSpPr/>
          <p:nvPr/>
        </p:nvSpPr>
        <p:spPr>
          <a:xfrm>
            <a:off x="174183" y="8121779"/>
            <a:ext cx="15925413" cy="5733983"/>
          </a:xfrm>
          <a:prstGeom prst="rect">
            <a:avLst/>
          </a:prstGeom>
          <a:solidFill>
            <a:schemeClr val="bg1">
              <a:alpha val="5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32" indent="-1028732" algn="just">
              <a:buClr>
                <a:schemeClr val="tx1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</a:rPr>
              <a:t>The problem of unchecked claims is exacerbated on social media.</a:t>
            </a:r>
          </a:p>
          <a:p>
            <a:pPr marL="1028732" indent="-1028732" algn="just">
              <a:buClr>
                <a:schemeClr val="tx1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</a:rPr>
              <a:t>Fact-checking every social media post is not possible due to:</a:t>
            </a:r>
          </a:p>
          <a:p>
            <a:pPr marL="2740489" lvl="1" indent="-1028732" algn="just">
              <a:buClr>
                <a:srgbClr val="FF0000"/>
              </a:buClr>
              <a:buFont typeface="Wingdings" charset="2"/>
              <a:buChar char="§"/>
            </a:pPr>
            <a:r>
              <a:rPr lang="en-US" sz="4800" dirty="0">
                <a:solidFill>
                  <a:schemeClr val="tx1"/>
                </a:solidFill>
              </a:rPr>
              <a:t>l</a:t>
            </a:r>
            <a:r>
              <a:rPr lang="en-US" sz="4800" dirty="0" smtClean="0">
                <a:solidFill>
                  <a:schemeClr val="tx1"/>
                </a:solidFill>
              </a:rPr>
              <a:t>aborious and intellectually demanding process</a:t>
            </a:r>
          </a:p>
          <a:p>
            <a:pPr marL="2740489" lvl="1" indent="-1028732" algn="just">
              <a:buClr>
                <a:srgbClr val="FF0000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</a:rPr>
              <a:t>limited resources</a:t>
            </a:r>
          </a:p>
          <a:p>
            <a:pPr marL="2740489" lvl="1" indent="-1028732" algn="just">
              <a:buClr>
                <a:srgbClr val="FF0000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</a:rPr>
              <a:t>sheer volume of data</a:t>
            </a:r>
            <a:endParaRPr lang="en-US" sz="4800" dirty="0">
              <a:solidFill>
                <a:schemeClr val="tx1"/>
              </a:solidFill>
            </a:endParaRPr>
          </a:p>
        </p:txBody>
      </p:sp>
      <p:pic>
        <p:nvPicPr>
          <p:cNvPr id="190" name="Picture 189" descr="C:\Users\naeemul\Pictures\UTA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62" y="3687056"/>
            <a:ext cx="5616580" cy="204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596" y="388503"/>
            <a:ext cx="3266201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200" b="1" dirty="0">
                <a:latin typeface="Calibri" charset="0"/>
                <a:ea typeface="Calibri" charset="0"/>
                <a:cs typeface="Calibri" charset="0"/>
              </a:rPr>
              <a:t>ClaimPortal: Integrated Monitoring, Searching, </a:t>
            </a:r>
            <a:r>
              <a:rPr lang="en-US" sz="9200" b="1" dirty="0" smtClean="0">
                <a:latin typeface="Calibri" charset="0"/>
                <a:ea typeface="Calibri" charset="0"/>
                <a:cs typeface="Calibri" charset="0"/>
              </a:rPr>
              <a:t>Checking, and Analytics of </a:t>
            </a:r>
            <a:r>
              <a:rPr lang="en-US" sz="9200" b="1" dirty="0">
                <a:latin typeface="Calibri" charset="0"/>
                <a:ea typeface="Calibri" charset="0"/>
                <a:cs typeface="Calibri" charset="0"/>
              </a:rPr>
              <a:t>Factual Claims on Twitter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46"/>
          <a:stretch/>
        </p:blipFill>
        <p:spPr>
          <a:xfrm>
            <a:off x="315862" y="16874987"/>
            <a:ext cx="17690784" cy="107547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t="2315" r="2956" b="2158"/>
          <a:stretch/>
        </p:blipFill>
        <p:spPr>
          <a:xfrm>
            <a:off x="417462" y="30432920"/>
            <a:ext cx="11465830" cy="1301749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108F65E0-A757-4DB1-9A02-3E23698351E0}"/>
              </a:ext>
            </a:extLst>
          </p:cNvPr>
          <p:cNvSpPr/>
          <p:nvPr/>
        </p:nvSpPr>
        <p:spPr>
          <a:xfrm>
            <a:off x="16738367" y="8124536"/>
            <a:ext cx="15884087" cy="5935909"/>
          </a:xfrm>
          <a:prstGeom prst="rect">
            <a:avLst/>
          </a:prstGeom>
          <a:solidFill>
            <a:schemeClr val="bg1">
              <a:alpha val="5000"/>
            </a:schemeClr>
          </a:solidFill>
          <a:ln w="254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28732" indent="-1028732" algn="just">
              <a:buClr>
                <a:schemeClr val="tx1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</a:rPr>
              <a:t>Assist users to sift through factual claims in tweets. </a:t>
            </a:r>
          </a:p>
          <a:p>
            <a:pPr marL="1028732" indent="-1028732" algn="just">
              <a:buClr>
                <a:schemeClr val="tx1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Allows users to customize their search with a variety of filtering conditions:</a:t>
            </a:r>
          </a:p>
          <a:p>
            <a:pPr marL="2740489" lvl="1" indent="-1028732" algn="just">
              <a:buClr>
                <a:srgbClr val="FF0000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Keywords, dates, twitter handles, hashtags, user mentions, claim types, and check-worthiness score.</a:t>
            </a:r>
          </a:p>
          <a:p>
            <a:pPr marL="1028732" indent="-1028732" algn="just">
              <a:buClr>
                <a:schemeClr val="tx1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Provides simple but intuitive analytics and visualizations.</a:t>
            </a:r>
          </a:p>
          <a:p>
            <a:pPr marL="1028732" indent="-1028732" algn="just">
              <a:buClr>
                <a:schemeClr val="tx1"/>
              </a:buClr>
              <a:buFont typeface="Wingdings" charset="2"/>
              <a:buChar char="§"/>
            </a:pPr>
            <a:r>
              <a:rPr lang="en-US" sz="4800" dirty="0" smtClean="0">
                <a:solidFill>
                  <a:schemeClr val="tx1"/>
                </a:solidFill>
                <a:ea typeface="Arial" charset="0"/>
                <a:cs typeface="Arial" charset="0"/>
              </a:rPr>
              <a:t>Presents similar fact-checks for a user-selected tweet.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8557" y="14395998"/>
            <a:ext cx="32564489" cy="13258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</a:rPr>
              <a:t>ClaimPortal GUI</a:t>
            </a:r>
            <a:endParaRPr lang="en-US" sz="8000" b="1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7596" y="6462872"/>
            <a:ext cx="16184880" cy="13258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ea typeface="Arial" charset="0"/>
                <a:cs typeface="Arial" charset="0"/>
              </a:rPr>
              <a:t>Motivation</a:t>
            </a:r>
            <a:endParaRPr lang="en-US" sz="80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6578807" y="6462872"/>
            <a:ext cx="16184880" cy="13258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What does ClaimPortal do?</a:t>
            </a:r>
            <a:endParaRPr lang="en-US" sz="80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74183" y="28797350"/>
            <a:ext cx="12007556" cy="13258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ClaimPortal</a:t>
            </a:r>
            <a:r>
              <a:rPr lang="en-US" sz="6600" b="1" dirty="0">
                <a:solidFill>
                  <a:schemeClr val="tx1"/>
                </a:solidFill>
                <a:ea typeface="Arial" charset="0"/>
                <a:cs typeface="Arial" charset="0"/>
              </a:rPr>
              <a:t> </a:t>
            </a:r>
            <a:r>
              <a:rPr lang="en-US" sz="66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System Architecture</a:t>
            </a:r>
            <a:endParaRPr lang="en-US" sz="66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46" y="19973013"/>
            <a:ext cx="14716401" cy="82792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9"/>
          <a:stretch/>
        </p:blipFill>
        <p:spPr>
          <a:xfrm>
            <a:off x="18377210" y="16661627"/>
            <a:ext cx="13992764" cy="2518633"/>
          </a:xfrm>
          <a:prstGeom prst="rect">
            <a:avLst/>
          </a:prstGeom>
        </p:spPr>
      </p:pic>
      <p:pic>
        <p:nvPicPr>
          <p:cNvPr id="59" name="Picture 18" descr="NSF.pn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647" y="37525226"/>
            <a:ext cx="2699884" cy="269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 descr="http://o6ych40o0am16zwr12vywxa1ccx.wpengine.netdna-cdn.com/files/2010/09/Knight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024" y="40801233"/>
            <a:ext cx="2592535" cy="228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48777" y="16050980"/>
            <a:ext cx="5429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ClaimPortal main web page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089691" y="16015296"/>
            <a:ext cx="12567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Similar fact-checks for the highlighted tweet on the main web page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436602" y="19353404"/>
            <a:ext cx="683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olidFill>
                  <a:srgbClr val="FF0000"/>
                </a:solidFill>
              </a:rPr>
              <a:t>Visualizations on the analytics page</a:t>
            </a:r>
            <a:endParaRPr lang="en-US" sz="3600" i="1" dirty="0">
              <a:solidFill>
                <a:srgbClr val="FF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384271" y="35911285"/>
            <a:ext cx="3338775" cy="13258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Funding</a:t>
            </a:r>
            <a:endParaRPr lang="en-US" sz="66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2618720" y="28797350"/>
            <a:ext cx="16328570" cy="13258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Claim Type Detection</a:t>
            </a:r>
            <a:endParaRPr lang="en-US" sz="66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872172" y="30480793"/>
            <a:ext cx="913043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Task: </a:t>
            </a:r>
            <a:r>
              <a:rPr lang="en-US" sz="3600" dirty="0" smtClean="0"/>
              <a:t>Classifying tweets based on the types of factual claims they promote.</a:t>
            </a:r>
          </a:p>
          <a:p>
            <a:endParaRPr lang="en-US" sz="3600" dirty="0" smtClean="0">
              <a:solidFill>
                <a:srgbClr val="FF0000"/>
              </a:solidFill>
            </a:endParaRPr>
          </a:p>
          <a:p>
            <a:pPr marL="571500" indent="-571500">
              <a:buClr>
                <a:schemeClr val="tx1"/>
              </a:buClr>
              <a:buFont typeface="Wingdings" charset="2"/>
              <a:buChar char="§"/>
            </a:pPr>
            <a:r>
              <a:rPr lang="en-US" sz="3600" dirty="0" smtClean="0"/>
              <a:t>Employed a sub-collection of FrameNet frames.</a:t>
            </a:r>
          </a:p>
          <a:p>
            <a:pPr marL="571500" indent="-571500">
              <a:buClr>
                <a:schemeClr val="tx1"/>
              </a:buClr>
              <a:buFont typeface="Wingdings" charset="2"/>
              <a:buChar char="§"/>
            </a:pPr>
            <a:r>
              <a:rPr lang="en-US" sz="3600" dirty="0" smtClean="0"/>
              <a:t>Created several new factual-claims related frames.</a:t>
            </a:r>
          </a:p>
          <a:p>
            <a:pPr marL="571500" indent="-571500">
              <a:buClr>
                <a:schemeClr val="tx1"/>
              </a:buClr>
              <a:buFont typeface="Wingdings" charset="2"/>
              <a:buChar char="§"/>
            </a:pPr>
            <a:r>
              <a:rPr lang="en-US" sz="3600" dirty="0" smtClean="0"/>
              <a:t>Adopted ACE event types as claim types.</a:t>
            </a:r>
          </a:p>
          <a:p>
            <a:pPr marL="571500" indent="-571500">
              <a:buClr>
                <a:schemeClr val="tx1"/>
              </a:buClr>
              <a:buFont typeface="Wingdings" charset="2"/>
              <a:buChar char="§"/>
            </a:pPr>
            <a:r>
              <a:rPr lang="en-US" sz="3600" dirty="0" smtClean="0"/>
              <a:t>Utilized the </a:t>
            </a:r>
            <a:r>
              <a:rPr lang="en-US" sz="3600" dirty="0"/>
              <a:t>study of </a:t>
            </a:r>
            <a:r>
              <a:rPr lang="en-US" sz="3600" dirty="0" smtClean="0"/>
              <a:t>mapping frames </a:t>
            </a:r>
            <a:r>
              <a:rPr lang="en-US" sz="3600" dirty="0"/>
              <a:t>to event types (Spiliopoulou et al., 2017</a:t>
            </a:r>
            <a:r>
              <a:rPr lang="en-US" sz="3600" dirty="0" smtClean="0"/>
              <a:t>).</a:t>
            </a:r>
            <a:endParaRPr lang="en-US" sz="3600" dirty="0"/>
          </a:p>
          <a:p>
            <a:pPr marL="571500" indent="-571500">
              <a:buClr>
                <a:schemeClr val="tx1"/>
              </a:buClr>
              <a:buFont typeface="Wingdings" charset="2"/>
              <a:buChar char="§"/>
            </a:pPr>
            <a:r>
              <a:rPr lang="en-US" sz="3600" dirty="0" smtClean="0"/>
              <a:t>Introduced four new event types with their mapped frames.</a:t>
            </a:r>
          </a:p>
          <a:p>
            <a:pPr marL="571500" indent="-571500">
              <a:buClr>
                <a:schemeClr val="tx1"/>
              </a:buClr>
              <a:buFont typeface="Wingdings" charset="2"/>
              <a:buChar char="§"/>
            </a:pPr>
            <a:r>
              <a:rPr lang="en-US" sz="3600" dirty="0" smtClean="0"/>
              <a:t>Used open-sesame for frame detection.</a:t>
            </a:r>
            <a:endParaRPr lang="en-US" sz="36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3232" r="1078" b="1066"/>
          <a:stretch/>
        </p:blipFill>
        <p:spPr>
          <a:xfrm>
            <a:off x="12918333" y="38132804"/>
            <a:ext cx="8763598" cy="502563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7933" r="7265" b="2861"/>
          <a:stretch/>
        </p:blipFill>
        <p:spPr>
          <a:xfrm>
            <a:off x="22002609" y="30534567"/>
            <a:ext cx="6944682" cy="12701951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29384271" y="28797350"/>
            <a:ext cx="3375343" cy="1325880"/>
          </a:xfrm>
          <a:prstGeom prst="rect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  <a:ea typeface="Arial" charset="0"/>
                <a:cs typeface="Arial" charset="0"/>
              </a:rPr>
              <a:t>System</a:t>
            </a:r>
            <a:endParaRPr lang="en-US" sz="6600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384271" y="30534566"/>
            <a:ext cx="33387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hlinkClick r:id="rId13"/>
              </a:rPr>
              <a:t>https://idir.uta.edu/claimportal/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3589" y="3191569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2499</TotalTime>
  <Words>241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Arslan, Fatma</dc:creator>
  <cp:lastModifiedBy>Arslan, Fatma</cp:lastModifiedBy>
  <cp:revision>92</cp:revision>
  <cp:lastPrinted>2019-01-31T02:06:56Z</cp:lastPrinted>
  <dcterms:created xsi:type="dcterms:W3CDTF">2019-01-29T20:48:49Z</dcterms:created>
  <dcterms:modified xsi:type="dcterms:W3CDTF">2019-07-25T05:31:51Z</dcterms:modified>
</cp:coreProperties>
</file>