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7432000" cy="438912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9AF"/>
    <a:srgbClr val="8C5502"/>
    <a:srgbClr val="C3216D"/>
    <a:srgbClr val="BF9000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5"/>
    <p:restoredTop sz="94669"/>
  </p:normalViewPr>
  <p:slideViewPr>
    <p:cSldViewPr snapToGrid="0" snapToObjects="1">
      <p:cViewPr>
        <p:scale>
          <a:sx n="43" d="100"/>
          <a:sy n="43" d="100"/>
        </p:scale>
        <p:origin x="848" y="-5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90A-412F-B04B-85B1-B20AB17319AE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CF0E52C-F954-4618-ABE5-2A1B69C70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2380"/>
          <a:stretch/>
        </p:blipFill>
        <p:spPr>
          <a:xfrm>
            <a:off x="24495645" y="487476"/>
            <a:ext cx="2221543" cy="118872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1367954" y="289668"/>
            <a:ext cx="24634427" cy="1812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Modeling Factual Claims with Frames</a:t>
            </a:r>
            <a:endParaRPr lang="en-US" sz="8800" b="1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1367954" y="1750629"/>
            <a:ext cx="25349234" cy="0"/>
          </a:xfrm>
          <a:prstGeom prst="line">
            <a:avLst/>
          </a:prstGeom>
          <a:ln w="12700" cap="sq" cmpd="sng" algn="ctr">
            <a:gradFill flip="none" rotWithShape="1">
              <a:gsLst>
                <a:gs pos="49000">
                  <a:srgbClr val="941651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0064B1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 Placeholder 22"/>
          <p:cNvSpPr txBox="1">
            <a:spLocks/>
          </p:cNvSpPr>
          <p:nvPr/>
        </p:nvSpPr>
        <p:spPr>
          <a:xfrm>
            <a:off x="653147" y="2019530"/>
            <a:ext cx="25349234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685800" indent="-6858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57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00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722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en-US" sz="3200" dirty="0">
                <a:ea typeface="Arial" charset="0"/>
                <a:cs typeface="Arial" charset="0"/>
              </a:rPr>
              <a:t>The Innovative Database and Information Systems Research Laboratory (IDIR)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dirty="0">
                <a:ea typeface="Arial" charset="0"/>
                <a:cs typeface="Arial" charset="0"/>
              </a:rPr>
              <a:t>Fatma Arslan, Damian Jimenez, Josue Caraballo, Gensheng Zhang, Chengkai Li</a:t>
            </a:r>
            <a:endParaRPr lang="en-US" sz="3200" dirty="0"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08F65E0-A757-4DB1-9A02-3E23698351E0}"/>
              </a:ext>
            </a:extLst>
          </p:cNvPr>
          <p:cNvSpPr/>
          <p:nvPr/>
        </p:nvSpPr>
        <p:spPr>
          <a:xfrm>
            <a:off x="276061" y="4239792"/>
            <a:ext cx="10972800" cy="9279610"/>
          </a:xfrm>
          <a:prstGeom prst="rect">
            <a:avLst/>
          </a:prstGeom>
          <a:solidFill>
            <a:schemeClr val="bg1">
              <a:alpha val="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77" indent="-857277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>
                <a:solidFill>
                  <a:schemeClr val="tx1"/>
                </a:solidFill>
              </a:rPr>
              <a:t>A growing </a:t>
            </a:r>
            <a:r>
              <a:rPr lang="en-US" sz="4000" dirty="0">
                <a:solidFill>
                  <a:schemeClr val="tx1"/>
                </a:solidFill>
              </a:rPr>
              <a:t>interest in automating various fact-checking </a:t>
            </a:r>
            <a:r>
              <a:rPr lang="en-US" sz="4000" dirty="0">
                <a:solidFill>
                  <a:schemeClr val="tx1"/>
                </a:solidFill>
              </a:rPr>
              <a:t>steps. </a:t>
            </a:r>
          </a:p>
          <a:p>
            <a:pPr marL="857277" indent="-857277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>
                <a:solidFill>
                  <a:schemeClr val="tx1"/>
                </a:solidFill>
              </a:rPr>
              <a:t>We introduce </a:t>
            </a:r>
            <a:r>
              <a:rPr lang="en-US" sz="4000" dirty="0">
                <a:solidFill>
                  <a:schemeClr val="tx1"/>
                </a:solidFill>
              </a:rPr>
              <a:t>an extension of FrameNet </a:t>
            </a:r>
            <a:r>
              <a:rPr lang="da-DK" sz="4000" dirty="0">
                <a:solidFill>
                  <a:schemeClr val="tx1"/>
                </a:solidFill>
              </a:rPr>
              <a:t>(Baker et. al., 1998)</a:t>
            </a:r>
            <a:r>
              <a:rPr lang="en-US" sz="4000" dirty="0">
                <a:solidFill>
                  <a:schemeClr val="tx1"/>
                </a:solidFill>
              </a:rPr>
              <a:t> for structured and semantic modeling of factual claims. </a:t>
            </a:r>
          </a:p>
          <a:p>
            <a:pPr marL="857277" indent="-857277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With such modeling </a:t>
            </a:r>
            <a:r>
              <a:rPr lang="en-US" sz="40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capability, 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we can capture various aspects of a factual </a:t>
            </a:r>
            <a:r>
              <a:rPr lang="en-US" sz="40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claim; the 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</a:rPr>
              <a:t>domain and topic of the claim, the entities involved and their relationships, quantities, comparisons, aggregate structures, and so on. </a:t>
            </a:r>
          </a:p>
          <a:p>
            <a:pPr marL="857277" indent="-857277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>
                <a:solidFill>
                  <a:schemeClr val="tx1"/>
                </a:solidFill>
              </a:rPr>
              <a:t>This claim </a:t>
            </a:r>
            <a:r>
              <a:rPr lang="en-US" sz="4000" dirty="0">
                <a:solidFill>
                  <a:schemeClr val="tx1"/>
                </a:solidFill>
              </a:rPr>
              <a:t>modeling </a:t>
            </a:r>
            <a:r>
              <a:rPr lang="en-US" sz="4000" dirty="0">
                <a:solidFill>
                  <a:schemeClr val="tx1"/>
                </a:solidFill>
              </a:rPr>
              <a:t>capability </a:t>
            </a:r>
            <a:r>
              <a:rPr lang="en-US" sz="4000" dirty="0" smtClean="0">
                <a:solidFill>
                  <a:schemeClr val="tx1"/>
                </a:solidFill>
              </a:rPr>
              <a:t>is useful for a </a:t>
            </a:r>
            <a:r>
              <a:rPr lang="en-US" sz="4000" dirty="0">
                <a:solidFill>
                  <a:schemeClr val="tx1"/>
                </a:solidFill>
              </a:rPr>
              <a:t>variety of steps </a:t>
            </a:r>
            <a:r>
              <a:rPr lang="en-US" sz="4000" dirty="0" smtClean="0">
                <a:solidFill>
                  <a:schemeClr val="tx1"/>
                </a:solidFill>
              </a:rPr>
              <a:t>for automating </a:t>
            </a:r>
            <a:r>
              <a:rPr lang="en-US" sz="4000" dirty="0">
                <a:solidFill>
                  <a:schemeClr val="tx1"/>
                </a:solidFill>
              </a:rPr>
              <a:t>fact-checking, e.g</a:t>
            </a:r>
            <a:r>
              <a:rPr lang="en-US" sz="4000" dirty="0" smtClean="0">
                <a:solidFill>
                  <a:schemeClr val="tx1"/>
                </a:solidFill>
              </a:rPr>
              <a:t>., detecting factual claims, matching </a:t>
            </a:r>
            <a:r>
              <a:rPr lang="en-US" sz="4000" dirty="0">
                <a:solidFill>
                  <a:schemeClr val="tx1"/>
                </a:solidFill>
              </a:rPr>
              <a:t>claims with fact-checks, translating claims to structured queries, and so on. </a:t>
            </a:r>
            <a:endParaRPr lang="en-US" sz="40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885488" y="3190830"/>
            <a:ext cx="37736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ea typeface="Arial" charset="0"/>
                <a:cs typeface="Arial" charset="0"/>
              </a:rPr>
              <a:t>Introduction</a:t>
            </a:r>
            <a:endParaRPr lang="en-US" sz="5400" dirty="0">
              <a:ea typeface="Arial" charset="0"/>
              <a:cs typeface="Arial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2055980" y="15737090"/>
            <a:ext cx="149442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ea typeface="Arial" charset="0"/>
                <a:cs typeface="Arial" charset="0"/>
              </a:rPr>
              <a:t>Figure: </a:t>
            </a:r>
            <a:r>
              <a:rPr lang="en-US" sz="4000" i="1" dirty="0">
                <a:ea typeface="Arial" charset="0"/>
                <a:cs typeface="Arial" charset="0"/>
              </a:rPr>
              <a:t>Vote</a:t>
            </a:r>
            <a:r>
              <a:rPr lang="en-US" sz="4000" dirty="0">
                <a:ea typeface="Arial" charset="0"/>
                <a:cs typeface="Arial" charset="0"/>
              </a:rPr>
              <a:t> and </a:t>
            </a:r>
            <a:r>
              <a:rPr lang="en-US" sz="4000" i="1" dirty="0">
                <a:ea typeface="Arial" charset="0"/>
                <a:cs typeface="Arial" charset="0"/>
              </a:rPr>
              <a:t>Occupy rank </a:t>
            </a:r>
            <a:r>
              <a:rPr lang="en-US" sz="4000" dirty="0">
                <a:ea typeface="Arial" charset="0"/>
                <a:cs typeface="Arial" charset="0"/>
              </a:rPr>
              <a:t>frames from our frame collection along with their </a:t>
            </a:r>
            <a:r>
              <a:rPr lang="en-US" sz="4000" i="1" dirty="0">
                <a:ea typeface="Arial" charset="0"/>
                <a:cs typeface="Arial" charset="0"/>
              </a:rPr>
              <a:t>LUs. </a:t>
            </a:r>
            <a:r>
              <a:rPr lang="en-US" sz="4000" dirty="0">
                <a:ea typeface="Arial" charset="0"/>
                <a:cs typeface="Arial" charset="0"/>
              </a:rPr>
              <a:t>An exemplified sentence for </a:t>
            </a:r>
            <a:r>
              <a:rPr lang="en-US" sz="4000" i="1" dirty="0">
                <a:ea typeface="Arial" charset="0"/>
                <a:cs typeface="Arial" charset="0"/>
              </a:rPr>
              <a:t>vote</a:t>
            </a:r>
            <a:r>
              <a:rPr lang="en-US" sz="4000" dirty="0">
                <a:ea typeface="Arial" charset="0"/>
                <a:cs typeface="Arial" charset="0"/>
              </a:rPr>
              <a:t> and </a:t>
            </a:r>
            <a:r>
              <a:rPr lang="en-US" sz="4000" i="1" dirty="0">
                <a:ea typeface="Arial" charset="0"/>
                <a:cs typeface="Arial" charset="0"/>
              </a:rPr>
              <a:t>rank</a:t>
            </a:r>
            <a:r>
              <a:rPr lang="en-US" sz="4000" dirty="0">
                <a:ea typeface="Arial" charset="0"/>
                <a:cs typeface="Arial" charset="0"/>
              </a:rPr>
              <a:t> </a:t>
            </a:r>
            <a:r>
              <a:rPr lang="en-US" sz="4000" i="1" dirty="0">
                <a:ea typeface="Arial" charset="0"/>
                <a:cs typeface="Arial" charset="0"/>
              </a:rPr>
              <a:t>Lus</a:t>
            </a:r>
            <a:r>
              <a:rPr lang="en-US" sz="4000" dirty="0">
                <a:ea typeface="Arial" charset="0"/>
                <a:cs typeface="Arial" charset="0"/>
              </a:rPr>
              <a:t> with color-coded frame annotations below.  Labels below each sentence are frame specific frame elements (</a:t>
            </a:r>
            <a:r>
              <a:rPr lang="en-US" sz="4000" i="1" dirty="0">
                <a:ea typeface="Arial" charset="0"/>
                <a:cs typeface="Arial" charset="0"/>
              </a:rPr>
              <a:t>FEs</a:t>
            </a:r>
            <a:r>
              <a:rPr lang="en-US" sz="4000" dirty="0">
                <a:ea typeface="Arial" charset="0"/>
                <a:cs typeface="Arial" charset="0"/>
              </a:rPr>
              <a:t>).</a:t>
            </a:r>
            <a:endParaRPr lang="en-US" sz="4000" dirty="0">
              <a:ea typeface="Arial" charset="0"/>
              <a:cs typeface="Arial" charset="0"/>
            </a:endParaRP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635" y="4263426"/>
            <a:ext cx="15636240" cy="11378910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5803185" y="3190830"/>
            <a:ext cx="7177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ea typeface="Arial" charset="0"/>
                <a:cs typeface="Arial" charset="0"/>
              </a:rPr>
              <a:t>Modeling Factual Claims</a:t>
            </a:r>
            <a:endParaRPr lang="en-US" sz="5400" dirty="0">
              <a:ea typeface="Arial" charset="0"/>
              <a:cs typeface="Arial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111991" y="23603180"/>
            <a:ext cx="12165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ea typeface="Arial" charset="0"/>
                <a:cs typeface="Arial" charset="0"/>
              </a:rPr>
              <a:t>Preliminary Experiments: Claim Detection</a:t>
            </a:r>
            <a:endParaRPr lang="en-US" sz="5400" dirty="0">
              <a:ea typeface="Arial" charset="0"/>
              <a:cs typeface="Arial" charset="0"/>
            </a:endParaRPr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/>
          <a:stretch/>
        </p:blipFill>
        <p:spPr>
          <a:xfrm>
            <a:off x="373282" y="27562635"/>
            <a:ext cx="26656383" cy="4461168"/>
          </a:xfrm>
          <a:prstGeom prst="rect">
            <a:avLst/>
          </a:prstGeom>
        </p:spPr>
      </p:pic>
      <p:cxnSp>
        <p:nvCxnSpPr>
          <p:cNvPr id="186" name="Straight Connector 185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1520354" y="3219765"/>
            <a:ext cx="25349234" cy="0"/>
          </a:xfrm>
          <a:prstGeom prst="line">
            <a:avLst/>
          </a:prstGeom>
          <a:ln w="12700" cap="sq" cmpd="sng" algn="ctr">
            <a:gradFill flip="none" rotWithShape="1">
              <a:gsLst>
                <a:gs pos="49000">
                  <a:srgbClr val="941651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0064B1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377358" y="4083679"/>
            <a:ext cx="1097280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11799344" y="4083679"/>
            <a:ext cx="1536192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0" name="Picture 189" descr="C:\Users\naeemul\Pictures\UTA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5" y="487476"/>
            <a:ext cx="327131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angle 190"/>
          <p:cNvSpPr/>
          <p:nvPr/>
        </p:nvSpPr>
        <p:spPr>
          <a:xfrm>
            <a:off x="2564860" y="13489041"/>
            <a:ext cx="6305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>
                <a:ea typeface="Arial" charset="0"/>
                <a:cs typeface="Arial" charset="0"/>
              </a:rPr>
              <a:t>Defining New Frames</a:t>
            </a:r>
            <a:endParaRPr lang="en-US" sz="5400" dirty="0">
              <a:ea typeface="Arial" charset="0"/>
              <a:cs typeface="Arial" charset="0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360539" y="24526510"/>
            <a:ext cx="2651760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9585" y="32096955"/>
            <a:ext cx="263500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</a:rPr>
              <a:t>Table: </a:t>
            </a:r>
            <a:r>
              <a:rPr lang="en-US" sz="4000" dirty="0"/>
              <a:t>Frame prediction performance, in terms of Precision (</a:t>
            </a:r>
            <a:r>
              <a:rPr lang="en-US" sz="4000" i="1" dirty="0"/>
              <a:t>P</a:t>
            </a:r>
            <a:r>
              <a:rPr lang="en-US" sz="4000" dirty="0"/>
              <a:t>), Recall (</a:t>
            </a:r>
            <a:r>
              <a:rPr lang="en-US" sz="4000" i="1" dirty="0"/>
              <a:t>R</a:t>
            </a:r>
            <a:r>
              <a:rPr lang="en-US" sz="4000" dirty="0"/>
              <a:t>) and F-measure (</a:t>
            </a:r>
            <a:r>
              <a:rPr lang="en-US" sz="4000" i="1" dirty="0"/>
              <a:t>F1</a:t>
            </a:r>
            <a:r>
              <a:rPr lang="en-US" sz="4000" dirty="0"/>
              <a:t>). </a:t>
            </a:r>
            <a:r>
              <a:rPr lang="en-US" sz="4000" dirty="0"/>
              <a:t>Where </a:t>
            </a:r>
            <a:r>
              <a:rPr lang="en-US" sz="4000" i="1" dirty="0"/>
              <a:t>avg</a:t>
            </a:r>
            <a:r>
              <a:rPr lang="en-US" sz="4800" i="1" baseline="-25000" dirty="0"/>
              <a:t>w</a:t>
            </a:r>
            <a:r>
              <a:rPr lang="en-US" sz="4000" dirty="0"/>
              <a:t> denotes the weighted average of corresponding measure across ten frames.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5" b="4290"/>
          <a:stretch/>
        </p:blipFill>
        <p:spPr>
          <a:xfrm>
            <a:off x="9800810" y="34705855"/>
            <a:ext cx="17077329" cy="742697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377358" y="14412371"/>
            <a:ext cx="1097280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390241" y="33511874"/>
            <a:ext cx="85898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ea typeface="Arial" charset="0"/>
                <a:cs typeface="Arial" charset="0"/>
              </a:rPr>
              <a:t>Conclusions and Future Work</a:t>
            </a:r>
            <a:endParaRPr lang="en-US" sz="5400" dirty="0">
              <a:ea typeface="Arial" charset="0"/>
              <a:cs typeface="Arial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356616" y="34492375"/>
            <a:ext cx="2651760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7338" y="24711991"/>
            <a:ext cx="129497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</a:rPr>
              <a:t>Task: </a:t>
            </a:r>
            <a:r>
              <a:rPr lang="en-US" sz="4000" dirty="0"/>
              <a:t>Identifying factual claims to be fact-checked.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Utilized </a:t>
            </a:r>
            <a:r>
              <a:rPr lang="en-US" sz="4000" dirty="0" smtClean="0"/>
              <a:t>open-sesame</a:t>
            </a:r>
            <a:r>
              <a:rPr lang="en-US" sz="4400" baseline="30000" dirty="0" smtClean="0"/>
              <a:t>2</a:t>
            </a:r>
            <a:r>
              <a:rPr lang="en-US" sz="4000" dirty="0" smtClean="0"/>
              <a:t> </a:t>
            </a:r>
            <a:r>
              <a:rPr lang="en-US" sz="4000" dirty="0"/>
              <a:t>for frame identification.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Retrained it on </a:t>
            </a:r>
            <a:r>
              <a:rPr lang="en-US" sz="4000" dirty="0" smtClean="0"/>
              <a:t>FrameNet </a:t>
            </a:r>
            <a:r>
              <a:rPr lang="en-US" sz="4000" dirty="0"/>
              <a:t>1.7 dataset along with annotated sentences for three new frames 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9776" y="42250963"/>
            <a:ext cx="16477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/>
              <a:t>https://www.politifact.com </a:t>
            </a:r>
            <a:r>
              <a:rPr lang="en-US" sz="2400" dirty="0" smtClean="0"/>
              <a:t>    2. https</a:t>
            </a:r>
            <a:r>
              <a:rPr lang="en-US" sz="2400" dirty="0"/>
              <a:t>://</a:t>
            </a:r>
            <a:r>
              <a:rPr lang="en-US" sz="2400" dirty="0" smtClean="0"/>
              <a:t>github.com/swabhs/open-sesame   3. </a:t>
            </a:r>
            <a:r>
              <a:rPr lang="en-US" sz="2400" dirty="0"/>
              <a:t>http: //www.sharethefacts.org/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043339" y="24660279"/>
            <a:ext cx="129497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Labelled factual claims from </a:t>
            </a:r>
            <a:r>
              <a:rPr lang="en-US" sz="4000" dirty="0"/>
              <a:t>“Share the Facts” </a:t>
            </a:r>
            <a:r>
              <a:rPr lang="en-US" sz="4000" dirty="0" smtClean="0"/>
              <a:t>dataset</a:t>
            </a:r>
            <a:r>
              <a:rPr lang="en-US" sz="4400" baseline="30000" dirty="0" smtClean="0"/>
              <a:t>3</a:t>
            </a:r>
            <a:r>
              <a:rPr lang="en-US" sz="4000" dirty="0" smtClean="0"/>
              <a:t> </a:t>
            </a:r>
            <a:r>
              <a:rPr lang="en-US" sz="4000" dirty="0"/>
              <a:t>for 10 frames.  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Evaluated open-sesame’s performance for claim </a:t>
            </a:r>
            <a:r>
              <a:rPr lang="en-US" sz="4000" dirty="0" smtClean="0"/>
              <a:t>detection.</a:t>
            </a:r>
            <a:endParaRPr lang="en-US" sz="4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8" y="20093431"/>
            <a:ext cx="10098894" cy="34536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771" y="20550753"/>
            <a:ext cx="11672389" cy="260544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19585" y="14570597"/>
            <a:ext cx="1083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C</a:t>
            </a:r>
            <a:r>
              <a:rPr lang="en-US" sz="4000" dirty="0" smtClean="0"/>
              <a:t>ollected </a:t>
            </a:r>
            <a:r>
              <a:rPr lang="en-US" sz="4000" dirty="0"/>
              <a:t>fact-checked claims from </a:t>
            </a:r>
            <a:r>
              <a:rPr lang="en-US" sz="4000" dirty="0" smtClean="0"/>
              <a:t>PolitiFact</a:t>
            </a:r>
            <a:r>
              <a:rPr lang="en-US" sz="4400" baseline="30000" dirty="0" smtClean="0"/>
              <a:t>1</a:t>
            </a:r>
            <a:r>
              <a:rPr lang="en-US" sz="4000" dirty="0" smtClean="0"/>
              <a:t> , 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Examined a subset of these claims one by one.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Grouped claims similar in nature.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Created new frames for each claim group if it doesn’t already exist in FrameNet collection.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20 frames (13 newly created)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900 labelled factual claims.</a:t>
            </a:r>
            <a:endParaRPr lang="en-US" sz="4000" dirty="0"/>
          </a:p>
        </p:txBody>
      </p:sp>
      <p:sp>
        <p:nvSpPr>
          <p:cNvPr id="43" name="Rectangle 42"/>
          <p:cNvSpPr/>
          <p:nvPr/>
        </p:nvSpPr>
        <p:spPr>
          <a:xfrm>
            <a:off x="519586" y="34665730"/>
            <a:ext cx="88706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i="1" dirty="0" smtClean="0"/>
              <a:t>Uniqueness </a:t>
            </a:r>
            <a:r>
              <a:rPr lang="en-US" sz="4000" i="1" dirty="0"/>
              <a:t>of trait </a:t>
            </a:r>
            <a:r>
              <a:rPr lang="en-US" sz="4000" dirty="0" smtClean="0"/>
              <a:t>and </a:t>
            </a:r>
            <a:r>
              <a:rPr lang="en-US" sz="4000" i="1" dirty="0" smtClean="0"/>
              <a:t>Vote</a:t>
            </a:r>
            <a:r>
              <a:rPr lang="en-US" sz="4000" dirty="0" smtClean="0"/>
              <a:t> </a:t>
            </a:r>
            <a:r>
              <a:rPr lang="en-US" sz="4000" dirty="0"/>
              <a:t>frames performed </a:t>
            </a:r>
            <a:r>
              <a:rPr lang="en-US" sz="4000" dirty="0" smtClean="0"/>
              <a:t>in line with other pre-established frames.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 smtClean="0"/>
              <a:t>Model’s performance can be improved by feeding more training data.</a:t>
            </a:r>
          </a:p>
          <a:p>
            <a:pPr marL="571518" indent="-571518" algn="just">
              <a:buClr>
                <a:srgbClr val="C00000"/>
              </a:buClr>
              <a:buFont typeface="ZapfDingbatsITC" charset="0"/>
              <a:buChar char="✻"/>
            </a:pPr>
            <a:r>
              <a:rPr lang="en-US" sz="4000" dirty="0"/>
              <a:t>Developed a frame annotator tool to annotate more data for further experiments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4" name="Rectangle 43"/>
          <p:cNvSpPr/>
          <p:nvPr/>
        </p:nvSpPr>
        <p:spPr>
          <a:xfrm>
            <a:off x="7921360" y="19040036"/>
            <a:ext cx="11604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ea typeface="Arial" charset="0"/>
                <a:cs typeface="Arial" charset="0"/>
              </a:rPr>
              <a:t>Oppose and Support Consistency Frame</a:t>
            </a:r>
            <a:endParaRPr lang="en-US" sz="5400" dirty="0">
              <a:ea typeface="Arial" charset="0"/>
              <a:cs typeface="Arial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512939" y="19954510"/>
            <a:ext cx="26517600" cy="0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7339" y="40547226"/>
            <a:ext cx="9390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This research has </a:t>
            </a:r>
            <a:r>
              <a:rPr lang="en-US" sz="2400" dirty="0"/>
              <a:t>been partially supported by National Science Foundation </a:t>
            </a:r>
            <a:r>
              <a:rPr lang="en-US" sz="2400" dirty="0" smtClean="0"/>
              <a:t>grant #1719054 and a </a:t>
            </a:r>
            <a:r>
              <a:rPr lang="en-US" sz="2400" dirty="0"/>
              <a:t>subaward from the Duke Tech &amp; Check Cooperative (funded by The Knight Foundation, the Facebook Journalism Project and the Craig Newmark Foundation). Any opinions, findings, and conclusions or recommendations expressed in this publication are those </a:t>
            </a:r>
            <a:r>
              <a:rPr lang="en-US" sz="2400" dirty="0" smtClean="0"/>
              <a:t>of the </a:t>
            </a:r>
            <a:r>
              <a:rPr lang="en-US" sz="2400" dirty="0"/>
              <a:t>authors and do not necessarily reflect the views of the </a:t>
            </a:r>
            <a:r>
              <a:rPr lang="en-US" sz="2400" dirty="0" smtClean="0"/>
              <a:t>funding agencies</a:t>
            </a:r>
            <a:r>
              <a:rPr lang="en-US" sz="2400" dirty="0"/>
              <a:t>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84131" y="39565020"/>
            <a:ext cx="2400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ea typeface="Arial" charset="0"/>
                <a:cs typeface="Arial" charset="0"/>
              </a:rPr>
              <a:t>Funding:</a:t>
            </a:r>
            <a:endParaRPr lang="en-US" sz="4800" dirty="0">
              <a:ea typeface="Arial" charset="0"/>
              <a:cs typeface="Arial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529758" y="40442291"/>
            <a:ext cx="8860483" cy="46059"/>
          </a:xfrm>
          <a:prstGeom prst="line">
            <a:avLst/>
          </a:prstGeom>
          <a:ln w="12700" cap="sq" cmpd="sng" algn="ctr"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5300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465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ZapfDingbatsITC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Arslan, Fatma</dc:creator>
  <cp:lastModifiedBy>Arslan, Fatma</cp:lastModifiedBy>
  <cp:revision>52</cp:revision>
  <cp:lastPrinted>2019-01-31T02:06:56Z</cp:lastPrinted>
  <dcterms:created xsi:type="dcterms:W3CDTF">2019-01-29T20:48:49Z</dcterms:created>
  <dcterms:modified xsi:type="dcterms:W3CDTF">2019-01-31T02:24:02Z</dcterms:modified>
</cp:coreProperties>
</file>