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1" r:id="rId4"/>
    <p:sldMasterId id="2147483674" r:id="rId5"/>
  </p:sldMasterIdLst>
  <p:notesMasterIdLst>
    <p:notesMasterId r:id="rId19"/>
  </p:notesMasterIdLst>
  <p:handoutMasterIdLst>
    <p:handoutMasterId r:id="rId20"/>
  </p:handoutMasterIdLst>
  <p:sldIdLst>
    <p:sldId id="318" r:id="rId6"/>
    <p:sldId id="328" r:id="rId7"/>
    <p:sldId id="316" r:id="rId8"/>
    <p:sldId id="297" r:id="rId9"/>
    <p:sldId id="327" r:id="rId10"/>
    <p:sldId id="305" r:id="rId11"/>
    <p:sldId id="303" r:id="rId12"/>
    <p:sldId id="330" r:id="rId13"/>
    <p:sldId id="329" r:id="rId14"/>
    <p:sldId id="296" r:id="rId15"/>
    <p:sldId id="304" r:id="rId16"/>
    <p:sldId id="320" r:id="rId17"/>
    <p:sldId id="326"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FFC7C7"/>
    <a:srgbClr val="DD5956"/>
    <a:srgbClr val="473DA5"/>
    <a:srgbClr val="F9B67F"/>
    <a:srgbClr val="FF8A00"/>
    <a:srgbClr val="910091"/>
    <a:srgbClr val="DBEEF4"/>
    <a:srgbClr val="8CC600"/>
    <a:srgbClr val="C5E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548" autoAdjust="0"/>
  </p:normalViewPr>
  <p:slideViewPr>
    <p:cSldViewPr snapToGrid="0">
      <p:cViewPr varScale="1">
        <p:scale>
          <a:sx n="50" d="100"/>
          <a:sy n="50" d="100"/>
        </p:scale>
        <p:origin x="1862" y="38"/>
      </p:cViewPr>
      <p:guideLst/>
    </p:cSldViewPr>
  </p:slideViewPr>
  <p:outlineViewPr>
    <p:cViewPr>
      <p:scale>
        <a:sx n="33" d="100"/>
        <a:sy n="33" d="100"/>
      </p:scale>
      <p:origin x="0" y="-3432"/>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FDB502D-D70A-4921-A671-E733A3113D67}" type="datetimeFigureOut">
              <a:rPr lang="en-US" smtClean="0"/>
              <a:t>6/18/2020</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342FF62-C521-4040-8BDA-6A6BC9716D5D}" type="slidenum">
              <a:rPr lang="en-US" smtClean="0"/>
              <a:t>‹#›</a:t>
            </a:fld>
            <a:endParaRPr lang="en-US"/>
          </a:p>
        </p:txBody>
      </p:sp>
    </p:spTree>
    <p:extLst>
      <p:ext uri="{BB962C8B-B14F-4D97-AF65-F5344CB8AC3E}">
        <p14:creationId xmlns:p14="http://schemas.microsoft.com/office/powerpoint/2010/main" val="29699156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452ADB1-275D-430A-89EE-5C7E6CFF6FF2}" type="datetimeFigureOut">
              <a:rPr lang="en-US" smtClean="0"/>
              <a:t>6/18/2020</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Hello, I am </a:t>
            </a:r>
            <a:r>
              <a:rPr lang="en-US" sz="1200" b="0" i="0" kern="1200" dirty="0" err="1" smtClean="0">
                <a:solidFill>
                  <a:schemeClr val="tx1"/>
                </a:solidFill>
                <a:effectLst/>
                <a:latin typeface="+mn-lt"/>
                <a:ea typeface="+mn-ea"/>
                <a:cs typeface="+mn-cs"/>
              </a:rPr>
              <a:t>Farahnaz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Akrami</a:t>
            </a:r>
            <a:r>
              <a:rPr lang="en-US" sz="1200" b="0" i="0" kern="1200" dirty="0" smtClean="0">
                <a:solidFill>
                  <a:schemeClr val="tx1"/>
                </a:solidFill>
                <a:effectLst/>
                <a:latin typeface="+mn-lt"/>
                <a:ea typeface="+mn-ea"/>
                <a:cs typeface="+mn-cs"/>
              </a:rPr>
              <a:t>, PhD student from the University of ‘Texas at Arlington.  </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85640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Earlier in the talk I provided a list of our findings, as shown here again.  </a:t>
            </a:r>
            <a:r>
              <a:rPr lang="en-US" sz="1200" b="0" i="0" kern="1200" dirty="0"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already </a:t>
            </a:r>
            <a:r>
              <a:rPr lang="en-US" sz="1200" b="0" i="0" kern="1200" dirty="0" smtClean="0">
                <a:solidFill>
                  <a:schemeClr val="tx1"/>
                </a:solidFill>
                <a:effectLst/>
                <a:latin typeface="+mn-lt"/>
                <a:ea typeface="+mn-ea"/>
                <a:cs typeface="+mn-cs"/>
              </a:rPr>
              <a:t>explained </a:t>
            </a:r>
            <a:r>
              <a:rPr lang="en-US" sz="1200" b="0" i="0" kern="1200" dirty="0" smtClean="0">
                <a:solidFill>
                  <a:schemeClr val="tx1"/>
                </a:solidFill>
                <a:effectLst/>
                <a:latin typeface="+mn-lt"/>
                <a:ea typeface="+mn-ea"/>
                <a:cs typeface="+mn-cs"/>
              </a:rPr>
              <a:t>points #2 and #4 of this </a:t>
            </a:r>
            <a:r>
              <a:rPr lang="en-US" sz="1200" b="0" i="0" kern="1200" dirty="0" smtClean="0">
                <a:solidFill>
                  <a:schemeClr val="tx1"/>
                </a:solidFill>
                <a:effectLst/>
                <a:latin typeface="+mn-lt"/>
                <a:ea typeface="+mn-ea"/>
                <a:cs typeface="+mn-cs"/>
              </a:rPr>
              <a:t>list.</a:t>
            </a: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Regarding points #1 and #3, we did experiments to find out the true accuracy of the embedding models, using a dataset with less of the aforementioned problems.   One such dataset is FB15k-237, which is a subset of FB15k where most reverse and duplicate relations are removed.  </a:t>
            </a:r>
          </a:p>
          <a:p>
            <a:pPr rtl="0" fontAlgn="base"/>
            <a:r>
              <a:rPr lang="en-US" sz="1200" b="0" i="0" kern="1200" dirty="0" smtClean="0">
                <a:solidFill>
                  <a:schemeClr val="tx1"/>
                </a:solidFill>
                <a:effectLst/>
                <a:latin typeface="+mn-lt"/>
                <a:ea typeface="+mn-ea"/>
                <a:cs typeface="+mn-cs"/>
              </a:rPr>
              <a:t>By comparing the models’ accuracy on both FB15k and FB15k-237, we verified point #1: the performance of all methods worsens considerably after removal of reverse and duplicate relations.  </a:t>
            </a:r>
          </a:p>
          <a:p>
            <a:pPr rtl="0" fontAlgn="base"/>
            <a:r>
              <a:rPr lang="en-US" sz="1200" b="0" i="0" kern="1200" dirty="0" smtClean="0">
                <a:solidFill>
                  <a:schemeClr val="tx1"/>
                </a:solidFill>
                <a:effectLst/>
                <a:latin typeface="+mn-lt"/>
                <a:ea typeface="+mn-ea"/>
                <a:cs typeface="+mn-cs"/>
              </a:rPr>
              <a:t>We also verified point #3, as the absolute accuracy of all models is poor on the more realistic dataset FB15k-237.  This shows that existing models are ineffective for real-world link prediction tasks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68996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Another observation is that many successors of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that outperformed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on FB15k attained similar or even worse performance on FB15k-237.  </a:t>
            </a:r>
          </a:p>
          <a:p>
            <a:pPr rtl="0" fontAlgn="base"/>
            <a:r>
              <a:rPr lang="en-US" sz="1200" b="0" i="0" kern="1200" dirty="0" smtClean="0">
                <a:solidFill>
                  <a:schemeClr val="tx1"/>
                </a:solidFill>
                <a:effectLst/>
                <a:latin typeface="+mn-lt"/>
                <a:ea typeface="+mn-ea"/>
                <a:cs typeface="+mn-cs"/>
              </a:rPr>
              <a:t>We hypothesize that these models improved mostly on reverse and duplicate triples and hence, after removing those triples, they do not exhibit clear advantage.  </a:t>
            </a:r>
          </a:p>
          <a:p>
            <a:pPr rtl="0" fontAlgn="base"/>
            <a:r>
              <a:rPr lang="en-US" sz="1200" b="0" i="0" kern="1200" dirty="0" smtClean="0">
                <a:solidFill>
                  <a:schemeClr val="tx1"/>
                </a:solidFill>
                <a:effectLst/>
                <a:latin typeface="+mn-lt"/>
                <a:ea typeface="+mn-ea"/>
                <a:cs typeface="+mn-cs"/>
              </a:rPr>
              <a:t>Our findings verified this hypothesis.  We looked at the test triples on which these models outperformed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It turns out a large percentage of such triples have reverse or duplicate triples in the training set. For instance, the percentage is 78% for </a:t>
            </a:r>
            <a:r>
              <a:rPr lang="en-US" sz="1200" b="0" i="0" kern="1200" dirty="0" err="1" smtClean="0">
                <a:solidFill>
                  <a:schemeClr val="tx1"/>
                </a:solidFill>
                <a:effectLst/>
                <a:latin typeface="+mn-lt"/>
                <a:ea typeface="+mn-ea"/>
                <a:cs typeface="+mn-cs"/>
              </a:rPr>
              <a:t>ConvE</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127972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2015 paper from </a:t>
            </a:r>
            <a:r>
              <a:rPr lang="en-US" sz="1200" b="0" i="0" kern="1200" dirty="0" err="1" smtClean="0">
                <a:solidFill>
                  <a:schemeClr val="tx1"/>
                </a:solidFill>
                <a:effectLst/>
                <a:latin typeface="+mn-lt"/>
                <a:ea typeface="+mn-ea"/>
                <a:cs typeface="+mn-cs"/>
              </a:rPr>
              <a:t>Toutanova</a:t>
            </a:r>
            <a:r>
              <a:rPr lang="en-US" sz="1200" b="0" i="0" kern="1200" dirty="0" smtClean="0">
                <a:solidFill>
                  <a:schemeClr val="tx1"/>
                </a:solidFill>
                <a:effectLst/>
                <a:latin typeface="+mn-lt"/>
                <a:ea typeface="+mn-ea"/>
                <a:cs typeface="+mn-cs"/>
              </a:rPr>
              <a:t> and Chen noted the reverse relation problem in FB15k and created FB15k-237.  Similarly, the 2018 paper from </a:t>
            </a:r>
            <a:r>
              <a:rPr lang="en-US" sz="1200" b="0" i="0" kern="1200" dirty="0" err="1" smtClean="0">
                <a:solidFill>
                  <a:schemeClr val="tx1"/>
                </a:solidFill>
                <a:effectLst/>
                <a:latin typeface="+mn-lt"/>
                <a:ea typeface="+mn-ea"/>
                <a:cs typeface="+mn-cs"/>
              </a:rPr>
              <a:t>Dettmers</a:t>
            </a:r>
            <a:r>
              <a:rPr lang="en-US" sz="1200" b="0" i="0" kern="1200" dirty="0" smtClean="0">
                <a:solidFill>
                  <a:schemeClr val="tx1"/>
                </a:solidFill>
                <a:effectLst/>
                <a:latin typeface="+mn-lt"/>
                <a:ea typeface="+mn-ea"/>
                <a:cs typeface="+mn-cs"/>
              </a:rPr>
              <a:t> and others introduced WN18RR in order to remove the reverse relations in WN18.  There have been a few other studies on the evaluation of embedding models, including our own preliminary work in 2018.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Our paper provides the first systematic study with the main objective of assessing the true effectiveness of embedding models when unrealistic data are removed. It also provides a thorough investigation of the data redundancy problem and identifies Cartesian product relations.  </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165792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take-home messages are that 1) our community hasn’t been solving real-world challenges in link prediction, 2) the current link prediction methods have poor accuracy on realistic data, and 3) We shouldn’t use FB15k, WN18, and YAGO3-10 at all.  You can find all the codes, datasets and results of our study in our public GitHub repository.  Thank you for listening!  </a:t>
            </a:r>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204407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Our paper is an e(</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m’pirical</a:t>
            </a:r>
            <a:r>
              <a:rPr lang="en-US" sz="1200" b="0" i="0" kern="1200" dirty="0" smtClean="0">
                <a:solidFill>
                  <a:schemeClr val="tx1"/>
                </a:solidFill>
                <a:effectLst/>
                <a:latin typeface="+mn-lt"/>
                <a:ea typeface="+mn-ea"/>
                <a:cs typeface="+mn-cs"/>
              </a:rPr>
              <a:t> study of the evaluation of popular embedding models for knowledge graph completion particularly for the task of link prediction.   Embedding models learn vector representations of entities from known data in the form of &lt;subject, relation, object&gt; triples.   These models embed each entity into a multi-dimensional vector.   In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which is perhaps the most well-known embedding model, a relation is also a vector, which represents a geometric transformation between the subject and object entities in the embedding space.   The vectors are learned in a way such that, for a training triple, the summation of the vectors of the subject entity and the relation are as close to the object entity’s vector as possible.   </a:t>
            </a:r>
          </a:p>
          <a:p>
            <a:pPr rtl="0" fontAlgn="base"/>
            <a:r>
              <a:rPr lang="en-US" sz="1200" b="0" i="0" kern="1200" dirty="0" smtClean="0">
                <a:solidFill>
                  <a:schemeClr val="tx1"/>
                </a:solidFill>
                <a:effectLst/>
                <a:latin typeface="+mn-lt"/>
                <a:ea typeface="+mn-ea"/>
                <a:cs typeface="+mn-cs"/>
              </a:rPr>
              <a:t>In evaluating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given a test triple, the task is to pretend either the subject or the object entity is missing,  and then use the learned vectors to rank all candidate entities based on how much these vectors deviate from the premise that subject vector plus relation vector equals object vector.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411387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Embedding models for knowledge graph completion has been a popular subject of study.   This table shows how some of the most well-known models made progress on prediction accuracy over the years.   For evaluation of accuracy, these studies used various metrics such as Mean Rank and Hits.   Several benchmark datasets are commonly used for evaluation.   This talk will focus on FB15k and FB15k-237 which are subgraphs of Freebase.   The paper has details about similar observations and results using other datasets. </a:t>
            </a:r>
            <a:endParaRPr lang="en-US" sz="1300" dirty="0"/>
          </a:p>
        </p:txBody>
      </p:sp>
      <p:sp>
        <p:nvSpPr>
          <p:cNvPr id="4" name="Slide Number Placeholder 3"/>
          <p:cNvSpPr>
            <a:spLocks noGrp="1"/>
          </p:cNvSpPr>
          <p:nvPr>
            <p:ph type="sldNum" sz="quarter" idx="10"/>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47490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When we started to investigate these models a couple of years ago, we soon noticed some problems with the benchmark datasets.   We thus decided to thoroughly re-evaluate these models.   Our findings are first various problems of the benchmark datasets led to unrealistic inflation of the models’ accuracy.   Second, given the problematic data, very simple rules can challenge the accuracy of those complex machine learning models.  Third, the true accuracy of the models is poor on realistic data.   Finally, the link prediction task on the problematic dataset is nonexistent in the real-world.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81854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The first problem is that FB15k has excessively many reverse triples.  In the graph on this slide, there are two reverse triples about the same relationship between Steven Spielberg and Jurassic Park, which are depicted by the two reverse edges.  </a:t>
            </a:r>
          </a:p>
          <a:p>
            <a:pPr rtl="0" fontAlgn="base"/>
            <a:r>
              <a:rPr lang="en-US" sz="1200" b="0" i="0" kern="1200" dirty="0" smtClean="0">
                <a:solidFill>
                  <a:schemeClr val="tx1"/>
                </a:solidFill>
                <a:effectLst/>
                <a:latin typeface="+mn-lt"/>
                <a:ea typeface="+mn-ea"/>
                <a:cs typeface="+mn-cs"/>
              </a:rPr>
              <a:t>70% of the triples in FB15k’s training set form reverse pairs.  Therefore, the embedding models could largely be just learning whether two relations form a reverse pair, for example, </a:t>
            </a:r>
            <a:r>
              <a:rPr lang="en-US" sz="1200" b="0" i="0" kern="1200" dirty="0" err="1" smtClean="0">
                <a:solidFill>
                  <a:schemeClr val="tx1"/>
                </a:solidFill>
                <a:effectLst/>
                <a:latin typeface="+mn-lt"/>
                <a:ea typeface="+mn-ea"/>
                <a:cs typeface="+mn-cs"/>
              </a:rPr>
              <a:t>directed_by</a:t>
            </a:r>
            <a:r>
              <a:rPr lang="en-US" sz="1200" b="0" i="0" kern="1200" dirty="0" smtClean="0">
                <a:solidFill>
                  <a:schemeClr val="tx1"/>
                </a:solidFill>
                <a:effectLst/>
                <a:latin typeface="+mn-lt"/>
                <a:ea typeface="+mn-ea"/>
                <a:cs typeface="+mn-cs"/>
              </a:rPr>
              <a:t> and director.  </a:t>
            </a:r>
          </a:p>
          <a:p>
            <a:pPr rtl="0" fontAlgn="base"/>
            <a:r>
              <a:rPr lang="en-US" sz="1200" b="0" i="0" kern="1200" dirty="0" smtClean="0">
                <a:solidFill>
                  <a:schemeClr val="tx1"/>
                </a:solidFill>
                <a:effectLst/>
                <a:latin typeface="+mn-lt"/>
                <a:ea typeface="+mn-ea"/>
                <a:cs typeface="+mn-cs"/>
              </a:rPr>
              <a:t>Similarly, for 70% of the test triples, their reverse triples exist in the training set.  For instance, the training data say </a:t>
            </a:r>
            <a:r>
              <a:rPr lang="en-US" sz="1200" b="0" i="0" kern="1200" dirty="0" err="1" smtClean="0">
                <a:solidFill>
                  <a:schemeClr val="tx1"/>
                </a:solidFill>
                <a:effectLst/>
                <a:latin typeface="+mn-lt"/>
                <a:ea typeface="+mn-ea"/>
                <a:cs typeface="+mn-cs"/>
              </a:rPr>
              <a:t>Shindler’s</a:t>
            </a:r>
            <a:r>
              <a:rPr lang="en-US" sz="1200" b="0" i="0" kern="1200" dirty="0" smtClean="0">
                <a:solidFill>
                  <a:schemeClr val="tx1"/>
                </a:solidFill>
                <a:effectLst/>
                <a:latin typeface="+mn-lt"/>
                <a:ea typeface="+mn-ea"/>
                <a:cs typeface="+mn-cs"/>
              </a:rPr>
              <a:t> List is directed by Steven Spielberg. After the embedding model essentially learned </a:t>
            </a:r>
            <a:r>
              <a:rPr lang="en-US" sz="1200" b="0" i="0" kern="1200" dirty="0" err="1" smtClean="0">
                <a:solidFill>
                  <a:schemeClr val="tx1"/>
                </a:solidFill>
                <a:effectLst/>
                <a:latin typeface="+mn-lt"/>
                <a:ea typeface="+mn-ea"/>
                <a:cs typeface="+mn-cs"/>
              </a:rPr>
              <a:t>directed_by</a:t>
            </a:r>
            <a:r>
              <a:rPr lang="en-US" sz="1200" b="0" i="0" kern="1200" dirty="0" smtClean="0">
                <a:solidFill>
                  <a:schemeClr val="tx1"/>
                </a:solidFill>
                <a:effectLst/>
                <a:latin typeface="+mn-lt"/>
                <a:ea typeface="+mn-ea"/>
                <a:cs typeface="+mn-cs"/>
              </a:rPr>
              <a:t> and director are reverse, it becomes trivial to predict who is the director of </a:t>
            </a:r>
            <a:r>
              <a:rPr lang="en-US" sz="1200" b="0" i="0" kern="1200" dirty="0" err="1" smtClean="0">
                <a:solidFill>
                  <a:schemeClr val="tx1"/>
                </a:solidFill>
                <a:effectLst/>
                <a:latin typeface="+mn-lt"/>
                <a:ea typeface="+mn-ea"/>
                <a:cs typeface="+mn-cs"/>
              </a:rPr>
              <a:t>Shindler’s</a:t>
            </a:r>
            <a:r>
              <a:rPr lang="en-US" sz="1200" b="0" i="0" kern="1200" dirty="0" smtClean="0">
                <a:solidFill>
                  <a:schemeClr val="tx1"/>
                </a:solidFill>
                <a:effectLst/>
                <a:latin typeface="+mn-lt"/>
                <a:ea typeface="+mn-ea"/>
                <a:cs typeface="+mn-cs"/>
              </a:rPr>
              <a:t> List.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363149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used a simple rule to find reverse relations—if the subject/object pairs of two relations have 80% overlap, we consider them reverse.   We then used the derived reverse relations to do link prediction.   The accuracy of this extremely simple model is on par with the state-of-the-art complex machine learning models. </a:t>
            </a:r>
            <a:endParaRPr lang="en-US" sz="1300" dirty="0"/>
          </a:p>
        </p:txBody>
      </p:sp>
      <p:sp>
        <p:nvSpPr>
          <p:cNvPr id="4" name="Slide Number Placeholder 3"/>
          <p:cNvSpPr>
            <a:spLocks noGrp="1"/>
          </p:cNvSpPr>
          <p:nvPr>
            <p:ph type="sldNum" sz="quarter" idx="10"/>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399392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The link prediction </a:t>
            </a:r>
            <a:r>
              <a:rPr lang="en-US" sz="1200" b="0" i="0" kern="1200" dirty="0" err="1" smtClean="0">
                <a:solidFill>
                  <a:schemeClr val="tx1"/>
                </a:solidFill>
                <a:effectLst/>
                <a:latin typeface="+mn-lt"/>
                <a:ea typeface="+mn-ea"/>
                <a:cs typeface="+mn-cs"/>
              </a:rPr>
              <a:t>sce’nario</a:t>
            </a:r>
            <a:r>
              <a:rPr lang="en-US" sz="1200" b="0" i="0" kern="1200" dirty="0" smtClean="0">
                <a:solidFill>
                  <a:schemeClr val="tx1"/>
                </a:solidFill>
                <a:effectLst/>
                <a:latin typeface="+mn-lt"/>
                <a:ea typeface="+mn-ea"/>
                <a:cs typeface="+mn-cs"/>
              </a:rPr>
              <a:t>, given such excessive reverse triples, is non-existent in the real-world.   In Freebase, which was used to produce FB15k, when a new fact is inserted, it would be added as a pair of reverse triples.  The relations of the two reverse triples are denoted explicitly by a special relation in Freebase called </a:t>
            </a:r>
            <a:r>
              <a:rPr lang="en-US" sz="1200" b="0" i="0" kern="1200" dirty="0" err="1" smtClean="0">
                <a:solidFill>
                  <a:schemeClr val="tx1"/>
                </a:solidFill>
                <a:effectLst/>
                <a:latin typeface="+mn-lt"/>
                <a:ea typeface="+mn-ea"/>
                <a:cs typeface="+mn-cs"/>
              </a:rPr>
              <a:t>reverse_property</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Therefore, there is never a scenario in which one needs to predict a triple while its reverse is already in Freebase. Training a link prediction model using FB15k is thus a form of overfitting in that the learned model is optimized for the reverse triples which cannot be generalized to realistic settings. More </a:t>
            </a:r>
            <a:r>
              <a:rPr lang="en-US" sz="1200" b="0" i="0" kern="1200" dirty="0" err="1" smtClean="0">
                <a:solidFill>
                  <a:schemeClr val="tx1"/>
                </a:solidFill>
                <a:effectLst/>
                <a:latin typeface="+mn-lt"/>
                <a:ea typeface="+mn-ea"/>
                <a:cs typeface="+mn-cs"/>
              </a:rPr>
              <a:t>pre’cisely</a:t>
            </a:r>
            <a:r>
              <a:rPr lang="en-US" sz="1200" b="0" i="0" kern="1200" dirty="0" smtClean="0">
                <a:solidFill>
                  <a:schemeClr val="tx1"/>
                </a:solidFill>
                <a:effectLst/>
                <a:latin typeface="+mn-lt"/>
                <a:ea typeface="+mn-ea"/>
                <a:cs typeface="+mn-cs"/>
              </a:rPr>
              <a:t>, this is a case of excessive data leakage—the model is trained using features that otherwise would not be available when the model is applied for real prediction.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403724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These benchmark datasets have another type of data redundancy that unrealistically inflates the models’ accuracy.  They have duplicate relations, in which the subject-object pairs substantially overlap. </a:t>
            </a:r>
          </a:p>
          <a:p>
            <a:pPr rtl="0" fontAlgn="base"/>
            <a:r>
              <a:rPr lang="en-US" sz="1200" b="0" i="0" kern="1200" dirty="0" smtClean="0">
                <a:solidFill>
                  <a:schemeClr val="tx1"/>
                </a:solidFill>
                <a:effectLst/>
                <a:latin typeface="+mn-lt"/>
                <a:ea typeface="+mn-ea"/>
                <a:cs typeface="+mn-cs"/>
              </a:rPr>
              <a:t>Duplicate relations in FB15k come from Freebase, </a:t>
            </a:r>
            <a:r>
              <a:rPr lang="en-US" sz="1200" b="0" i="0" kern="1200" dirty="0" err="1" smtClean="0">
                <a:solidFill>
                  <a:schemeClr val="tx1"/>
                </a:solidFill>
                <a:effectLst/>
                <a:latin typeface="+mn-lt"/>
                <a:ea typeface="+mn-ea"/>
                <a:cs typeface="+mn-cs"/>
              </a:rPr>
              <a:t>part’icula</a:t>
            </a:r>
            <a:r>
              <a:rPr lang="en-US" sz="1200" b="0" i="0" kern="1200" dirty="0" smtClean="0">
                <a:solidFill>
                  <a:schemeClr val="tx1"/>
                </a:solidFill>
                <a:effectLst/>
                <a:latin typeface="+mn-lt"/>
                <a:ea typeface="+mn-ea"/>
                <a:cs typeface="+mn-cs"/>
              </a:rPr>
              <a:t>(e)rly due to the concatenation of edges on a special type of nodes called CVT nodes which represent </a:t>
            </a:r>
            <a:r>
              <a:rPr lang="en-US" sz="1200" b="0" i="0" kern="1200" dirty="0" err="1" smtClean="0">
                <a:solidFill>
                  <a:schemeClr val="tx1"/>
                </a:solidFill>
                <a:effectLst/>
                <a:latin typeface="+mn-lt"/>
                <a:ea typeface="+mn-ea"/>
                <a:cs typeface="+mn-cs"/>
              </a:rPr>
              <a:t>multiary</a:t>
            </a:r>
            <a:r>
              <a:rPr lang="en-US" sz="1200" b="0" i="0" kern="1200" dirty="0" smtClean="0">
                <a:solidFill>
                  <a:schemeClr val="tx1"/>
                </a:solidFill>
                <a:effectLst/>
                <a:latin typeface="+mn-lt"/>
                <a:ea typeface="+mn-ea"/>
                <a:cs typeface="+mn-cs"/>
              </a:rPr>
              <a:t> relationships.  In this example, relation number (1) in red color records  football player’s position considering their overall career.   Relation number (2) in green color is a concatenation of two edges connected through a CVT node, representing a </a:t>
            </a:r>
            <a:r>
              <a:rPr lang="en-US" sz="1200" b="0" i="0" kern="1200" dirty="0" err="1" smtClean="0">
                <a:solidFill>
                  <a:schemeClr val="tx1"/>
                </a:solidFill>
                <a:effectLst/>
                <a:latin typeface="+mn-lt"/>
                <a:ea typeface="+mn-ea"/>
                <a:cs typeface="+mn-cs"/>
              </a:rPr>
              <a:t>multiary</a:t>
            </a:r>
            <a:r>
              <a:rPr lang="en-US" sz="1200" b="0" i="0" kern="1200" dirty="0" smtClean="0">
                <a:solidFill>
                  <a:schemeClr val="tx1"/>
                </a:solidFill>
                <a:effectLst/>
                <a:latin typeface="+mn-lt"/>
                <a:ea typeface="+mn-ea"/>
                <a:cs typeface="+mn-cs"/>
              </a:rPr>
              <a:t> relationship about the position a player plays for a team.  Since most players play at the same position throughout their careers, these two relations are highly redundant and we call them duplicate relations. </a:t>
            </a:r>
          </a:p>
          <a:p>
            <a:pPr rtl="0" fontAlgn="base"/>
            <a:r>
              <a:rPr lang="en-US" sz="1200" b="0" i="0" kern="1200" dirty="0" smtClean="0">
                <a:solidFill>
                  <a:schemeClr val="tx1"/>
                </a:solidFill>
                <a:effectLst/>
                <a:latin typeface="+mn-lt"/>
                <a:ea typeface="+mn-ea"/>
                <a:cs typeface="+mn-cs"/>
              </a:rPr>
              <a:t>In FB15k, all CVT nodes and their edges are removed, but the concatenated edges are kept.  Out of the 1345 relations in FB15k, 168 relations form duplicate pairs. Similar to the case of reverse relations, on these duplicate relations, very simple rules can be as accurate as the embedding models.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50915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We also discovered another problem due to concatenated edges around CVT nodes which led to overestimated accuracy of embedding models.   This problem shows up in what we call the Cartesian product relations.  The subject-object pairs from all instance triples of such a relation form a Cartesian product.    </a:t>
            </a:r>
          </a:p>
          <a:p>
            <a:pPr rtl="0" fontAlgn="base"/>
            <a:r>
              <a:rPr lang="en-US" sz="1200" b="0" i="0" kern="1200" dirty="0" smtClean="0">
                <a:solidFill>
                  <a:schemeClr val="tx1"/>
                </a:solidFill>
                <a:effectLst/>
                <a:latin typeface="+mn-lt"/>
                <a:ea typeface="+mn-ea"/>
                <a:cs typeface="+mn-cs"/>
              </a:rPr>
              <a:t>In this example, Tokyo and January are connected through a CVT node, with two edges labelled climate and month.  The same CVT node also connects to nodes that represent the average minimum and maximum temperature and rainfall of Tokyo in January.   The concatenated edges labelled </a:t>
            </a:r>
            <a:r>
              <a:rPr lang="en-US" sz="1200" b="0" i="0" kern="1200" dirty="0" err="1" smtClean="0">
                <a:solidFill>
                  <a:schemeClr val="tx1"/>
                </a:solidFill>
                <a:effectLst/>
                <a:latin typeface="+mn-lt"/>
                <a:ea typeface="+mn-ea"/>
                <a:cs typeface="+mn-cs"/>
              </a:rPr>
              <a:t>climate.month</a:t>
            </a:r>
            <a:r>
              <a:rPr lang="en-US" sz="1200" b="0" i="0" kern="1200" dirty="0" smtClean="0">
                <a:solidFill>
                  <a:schemeClr val="tx1"/>
                </a:solidFill>
                <a:effectLst/>
                <a:latin typeface="+mn-lt"/>
                <a:ea typeface="+mn-ea"/>
                <a:cs typeface="+mn-cs"/>
              </a:rPr>
              <a:t> thus form the </a:t>
            </a:r>
            <a:r>
              <a:rPr lang="en-US" sz="1200" b="0" i="0" kern="1200" dirty="0" err="1" smtClean="0">
                <a:solidFill>
                  <a:schemeClr val="tx1"/>
                </a:solidFill>
                <a:effectLst/>
                <a:latin typeface="+mn-lt"/>
                <a:ea typeface="+mn-ea"/>
                <a:cs typeface="+mn-cs"/>
              </a:rPr>
              <a:t>Carterisan</a:t>
            </a:r>
            <a:r>
              <a:rPr lang="en-US" sz="1200" b="0" i="0" kern="1200" dirty="0" smtClean="0">
                <a:solidFill>
                  <a:schemeClr val="tx1"/>
                </a:solidFill>
                <a:effectLst/>
                <a:latin typeface="+mn-lt"/>
                <a:ea typeface="+mn-ea"/>
                <a:cs typeface="+mn-cs"/>
              </a:rPr>
              <a:t> product relation which records the obvious fact that every city has a climate in every month.   The link prediction scenario of predicting whether a city has a climate in a month is meaningless in the real-world.    </a:t>
            </a:r>
          </a:p>
          <a:p>
            <a:pPr rtl="0" fontAlgn="base"/>
            <a:r>
              <a:rPr lang="en-US" sz="1200" b="0" i="0" kern="1200" dirty="0" smtClean="0">
                <a:solidFill>
                  <a:schemeClr val="tx1"/>
                </a:solidFill>
                <a:effectLst/>
                <a:latin typeface="+mn-lt"/>
                <a:ea typeface="+mn-ea"/>
                <a:cs typeface="+mn-cs"/>
              </a:rPr>
              <a:t>Our paper shows that a very simple method can be more accurate than </a:t>
            </a:r>
            <a:r>
              <a:rPr lang="en-US" sz="1200" b="0" i="0" kern="1200" dirty="0" err="1" smtClean="0">
                <a:solidFill>
                  <a:schemeClr val="tx1"/>
                </a:solidFill>
                <a:effectLst/>
                <a:latin typeface="+mn-lt"/>
                <a:ea typeface="+mn-ea"/>
                <a:cs typeface="+mn-cs"/>
              </a:rPr>
              <a:t>TransE</a:t>
            </a:r>
            <a:r>
              <a:rPr lang="en-US" sz="1200" b="0" i="0" kern="1200" dirty="0" smtClean="0">
                <a:solidFill>
                  <a:schemeClr val="tx1"/>
                </a:solidFill>
                <a:effectLst/>
                <a:latin typeface="+mn-lt"/>
                <a:ea typeface="+mn-ea"/>
                <a:cs typeface="+mn-cs"/>
              </a:rPr>
              <a:t> on Cartesian product relations.  We can view a relation as a bipartite graph between its subjects and objects.   The simple method declares a relation to be a </a:t>
            </a:r>
            <a:r>
              <a:rPr lang="en-US" sz="1200" b="0" i="0" kern="1200" dirty="0" err="1" smtClean="0">
                <a:solidFill>
                  <a:schemeClr val="tx1"/>
                </a:solidFill>
                <a:effectLst/>
                <a:latin typeface="+mn-lt"/>
                <a:ea typeface="+mn-ea"/>
                <a:cs typeface="+mn-cs"/>
              </a:rPr>
              <a:t>Cartersian</a:t>
            </a:r>
            <a:r>
              <a:rPr lang="en-US" sz="1200" b="0" i="0" kern="1200" dirty="0" smtClean="0">
                <a:solidFill>
                  <a:schemeClr val="tx1"/>
                </a:solidFill>
                <a:effectLst/>
                <a:latin typeface="+mn-lt"/>
                <a:ea typeface="+mn-ea"/>
                <a:cs typeface="+mn-cs"/>
              </a:rPr>
              <a:t> product if the graph is close to a complete </a:t>
            </a:r>
            <a:r>
              <a:rPr lang="en-US" sz="1200" b="0" i="0" kern="1200" dirty="0" err="1" smtClean="0">
                <a:solidFill>
                  <a:schemeClr val="tx1"/>
                </a:solidFill>
                <a:effectLst/>
                <a:latin typeface="+mn-lt"/>
                <a:ea typeface="+mn-ea"/>
                <a:cs typeface="+mn-cs"/>
              </a:rPr>
              <a:t>bipartitie</a:t>
            </a:r>
            <a:r>
              <a:rPr lang="en-US" sz="1200" b="0" i="0" kern="1200" dirty="0" smtClean="0">
                <a:solidFill>
                  <a:schemeClr val="tx1"/>
                </a:solidFill>
                <a:effectLst/>
                <a:latin typeface="+mn-lt"/>
                <a:ea typeface="+mn-ea"/>
                <a:cs typeface="+mn-cs"/>
              </a:rPr>
              <a:t> graph based on a threshold.  For link prediction, the simple method just considers every edge in the complete </a:t>
            </a:r>
            <a:r>
              <a:rPr lang="en-US" sz="1200" b="0" i="0" kern="1200" dirty="0" err="1" smtClean="0">
                <a:solidFill>
                  <a:schemeClr val="tx1"/>
                </a:solidFill>
                <a:effectLst/>
                <a:latin typeface="+mn-lt"/>
                <a:ea typeface="+mn-ea"/>
                <a:cs typeface="+mn-cs"/>
              </a:rPr>
              <a:t>bipartitie</a:t>
            </a:r>
            <a:r>
              <a:rPr lang="en-US" sz="1200" b="0" i="0" kern="1200" dirty="0" smtClean="0">
                <a:solidFill>
                  <a:schemeClr val="tx1"/>
                </a:solidFill>
                <a:effectLst/>
                <a:latin typeface="+mn-lt"/>
                <a:ea typeface="+mn-ea"/>
                <a:cs typeface="+mn-cs"/>
              </a:rPr>
              <a:t> graph to be true.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23582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5E8349C8-068D-5847-83FA-14B221011606}"/>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3018949496"/>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8" y="1447801"/>
            <a:ext cx="11151917" cy="2577116"/>
          </a:xfrm>
        </p:spPr>
        <p:txBody>
          <a:bodyPr>
            <a:normAutofit/>
          </a:bodyPr>
          <a:lstStyle>
            <a:lvl1pPr>
              <a:lnSpc>
                <a:spcPct val="90000"/>
              </a:lnSpc>
              <a:defRPr sz="2800"/>
            </a:lvl1pPr>
            <a:lvl2pPr>
              <a:lnSpc>
                <a:spcPct val="90000"/>
              </a:lnSpc>
              <a:defRPr sz="2400"/>
            </a:lvl2pPr>
            <a:lvl3pPr>
              <a:lnSpc>
                <a:spcPct val="90000"/>
              </a:lnSpc>
              <a:defRPr sz="1800"/>
            </a:lvl3pPr>
            <a:lvl4pPr>
              <a:lnSpc>
                <a:spcPct val="90000"/>
              </a:lnSpc>
              <a:defRPr sz="1600"/>
            </a:lvl4pPr>
            <a:lvl5pPr>
              <a:lnSpc>
                <a:spcPct val="90000"/>
              </a:lnSpc>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lvl1pPr algn="l">
              <a:defRPr/>
            </a:lvl1pPr>
          </a:lstStyle>
          <a:p>
            <a:r>
              <a:rPr lang="en-US" dirty="0"/>
              <a:t>Click to edit Master title style</a:t>
            </a:r>
          </a:p>
        </p:txBody>
      </p:sp>
      <p:sp>
        <p:nvSpPr>
          <p:cNvPr id="7" name="Slide Number Placeholder 1">
            <a:extLst>
              <a:ext uri="{FF2B5EF4-FFF2-40B4-BE49-F238E27FC236}">
                <a16:creationId xmlns:a16="http://schemas.microsoft.com/office/drawing/2014/main" id="{499264D1-8CE9-9A48-B86C-0DC0D582A9A7}"/>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1096560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my_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8" y="1447801"/>
            <a:ext cx="11151917" cy="2577116"/>
          </a:xfrm>
        </p:spPr>
        <p:txBody>
          <a:bodyPr>
            <a:normAutofit/>
          </a:bodyPr>
          <a:lstStyle>
            <a:lvl1pPr>
              <a:lnSpc>
                <a:spcPct val="90000"/>
              </a:lnSpc>
              <a:defRPr sz="2800"/>
            </a:lvl1pPr>
            <a:lvl2pPr>
              <a:lnSpc>
                <a:spcPct val="90000"/>
              </a:lnSpc>
              <a:defRPr sz="2400"/>
            </a:lvl2pPr>
            <a:lvl3pPr>
              <a:lnSpc>
                <a:spcPct val="90000"/>
              </a:lnSpc>
              <a:defRPr sz="1800"/>
            </a:lvl3pPr>
            <a:lvl4pPr>
              <a:lnSpc>
                <a:spcPct val="90000"/>
              </a:lnSpc>
              <a:defRPr sz="1600"/>
            </a:lvl4pPr>
            <a:lvl5pPr>
              <a:lnSpc>
                <a:spcPct val="90000"/>
              </a:lnSpc>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lvl1pPr algn="l">
              <a:defRPr/>
            </a:lvl1pPr>
          </a:lstStyle>
          <a:p>
            <a:r>
              <a:rPr lang="en-US" dirty="0"/>
              <a:t>Click to edit Master title style</a:t>
            </a:r>
          </a:p>
        </p:txBody>
      </p:sp>
      <p:sp>
        <p:nvSpPr>
          <p:cNvPr id="7" name="Slide Number Placeholder 1">
            <a:extLst>
              <a:ext uri="{FF2B5EF4-FFF2-40B4-BE49-F238E27FC236}">
                <a16:creationId xmlns:a16="http://schemas.microsoft.com/office/drawing/2014/main" id="{B02F4186-257A-8545-BA3F-8CC7A61DD9AA}"/>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13981773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Color 1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1329595"/>
          </a:xfrm>
        </p:spPr>
        <p:txBody>
          <a:bodyPr/>
          <a:lstStyle>
            <a:lvl1pPr marL="0" indent="0">
              <a:buNone/>
              <a:defRPr lang="en-US" sz="9600" i="0" kern="1200" spc="-100"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914706"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897" y="3117241"/>
            <a:ext cx="7515595" cy="443199"/>
          </a:xfrm>
        </p:spPr>
        <p:txBody>
          <a:bodyPr/>
          <a:lstStyle>
            <a:lvl1pPr marL="0" indent="0">
              <a:buNone/>
              <a:defRPr lang="en-US" sz="3200" kern="1200" spc="-100"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914706" rtl="0" eaLnBrk="1" latinLnBrk="0" hangingPunct="1">
              <a:lnSpc>
                <a:spcPct val="90000"/>
              </a:lnSpc>
              <a:spcBef>
                <a:spcPct val="20000"/>
              </a:spcBef>
              <a:buSzPct val="90000"/>
              <a:buFont typeface="Arial" pitchFamily="34" charset="0"/>
              <a:buNone/>
            </a:pPr>
            <a:r>
              <a:rPr lang="en-US" dirty="0"/>
              <a:t>Speaker Title</a:t>
            </a:r>
          </a:p>
        </p:txBody>
      </p:sp>
      <p:sp>
        <p:nvSpPr>
          <p:cNvPr id="7" name="Slide Number Placeholder 1">
            <a:extLst>
              <a:ext uri="{FF2B5EF4-FFF2-40B4-BE49-F238E27FC236}">
                <a16:creationId xmlns:a16="http://schemas.microsoft.com/office/drawing/2014/main" id="{5FBC7906-4588-C448-A80D-668A6165D38B}"/>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10722048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812595"/>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079953"/>
          </a:xfrm>
          <a:prstGeom prst="rect">
            <a:avLst/>
          </a:prstGeom>
        </p:spPr>
        <p:txBody>
          <a:bodyPr/>
          <a:lstStyle>
            <a:lvl1pPr marL="0" indent="0">
              <a:spcBef>
                <a:spcPts val="0"/>
              </a:spcBef>
              <a:spcAft>
                <a:spcPts val="900"/>
              </a:spcAft>
              <a:buNone/>
              <a:defRPr sz="4267" spc="-133" baseline="0">
                <a:latin typeface="Garamond" panose="02020404030301010803" pitchFamily="18" charset="0"/>
              </a:defRPr>
            </a:lvl1pPr>
            <a:lvl2pPr marL="0" indent="0">
              <a:spcBef>
                <a:spcPts val="0"/>
              </a:spcBef>
              <a:spcAft>
                <a:spcPts val="400"/>
              </a:spcAft>
              <a:buNone/>
              <a:defRPr sz="2667" spc="-67" baseline="0">
                <a:latin typeface="Garamond" panose="02020404030301010803" pitchFamily="18" charset="0"/>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Edit Master text styles</a:t>
            </a:r>
          </a:p>
          <a:p>
            <a:pPr lvl="1"/>
            <a:r>
              <a:rPr lang="en-US"/>
              <a:t>Second level</a:t>
            </a:r>
          </a:p>
        </p:txBody>
      </p:sp>
      <p:sp>
        <p:nvSpPr>
          <p:cNvPr id="6" name="Slide Number Placeholder 1">
            <a:extLst>
              <a:ext uri="{FF2B5EF4-FFF2-40B4-BE49-F238E27FC236}">
                <a16:creationId xmlns:a16="http://schemas.microsoft.com/office/drawing/2014/main" id="{44DA1E8A-C10C-2141-82D9-BFA1A5DC8D3D}"/>
              </a:ext>
            </a:extLst>
          </p:cNvPr>
          <p:cNvSpPr>
            <a:spLocks noGrp="1"/>
          </p:cNvSpPr>
          <p:nvPr>
            <p:ph type="sldNum" sz="quarter" idx="11"/>
          </p:nvPr>
        </p:nvSpPr>
        <p:spPr>
          <a:xfrm>
            <a:off x="10701866" y="6045201"/>
            <a:ext cx="1434713" cy="676276"/>
          </a:xfrm>
          <a:prstGeom prst="rect">
            <a:avLst/>
          </a:prstGeom>
        </p:spPr>
        <p:txBody>
          <a:bodyPr/>
          <a:lstStyle>
            <a:lvl1pPr>
              <a:defRPr sz="4000">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874696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8" y="1447801"/>
            <a:ext cx="11151917" cy="2622321"/>
          </a:xfrm>
          <a:prstGeom prst="rect">
            <a:avLst/>
          </a:prstGeo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519248" y="228600"/>
            <a:ext cx="11151917" cy="812595"/>
          </a:xfrm>
          <a:prstGeom prst="rect">
            <a:avLst/>
          </a:prstGeom>
        </p:spPr>
        <p:txBody>
          <a:bodyPr/>
          <a:lstStyle/>
          <a:p>
            <a:r>
              <a:rPr lang="en-US"/>
              <a:t>Click to edit Master title style</a:t>
            </a:r>
            <a:endParaRPr lang="en-US" dirty="0"/>
          </a:p>
        </p:txBody>
      </p:sp>
      <p:sp>
        <p:nvSpPr>
          <p:cNvPr id="6" name="Slide Number Placeholder 1">
            <a:extLst>
              <a:ext uri="{FF2B5EF4-FFF2-40B4-BE49-F238E27FC236}">
                <a16:creationId xmlns:a16="http://schemas.microsoft.com/office/drawing/2014/main" id="{46DD357D-A7ED-1949-B956-2412D7A31009}"/>
              </a:ext>
            </a:extLst>
          </p:cNvPr>
          <p:cNvSpPr>
            <a:spLocks noGrp="1"/>
          </p:cNvSpPr>
          <p:nvPr>
            <p:ph type="sldNum" sz="quarter" idx="10"/>
          </p:nvPr>
        </p:nvSpPr>
        <p:spPr>
          <a:xfrm>
            <a:off x="10701866" y="6045201"/>
            <a:ext cx="1434713" cy="676276"/>
          </a:xfrm>
          <a:prstGeom prst="rect">
            <a:avLst/>
          </a:prstGeom>
        </p:spPr>
        <p:txBody>
          <a:bodyPr/>
          <a:lstStyle>
            <a:lvl1pPr>
              <a:defRPr sz="4000">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3913276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Blank Color 1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2041525"/>
            <a:ext cx="11231365" cy="1107996"/>
          </a:xfrm>
          <a:prstGeom prst="rect">
            <a:avLst/>
          </a:prstGeom>
        </p:spPr>
        <p:txBody>
          <a:bodyPr/>
          <a:lstStyle>
            <a:lvl1pPr marL="0" indent="0">
              <a:buNone/>
              <a:defRPr lang="en-US" sz="8000" i="0" kern="1200" spc="-100" baseline="0" dirty="0" smtClean="0">
                <a:solidFill>
                  <a:srgbClr val="C00000"/>
                </a:solidFill>
                <a:latin typeface="Garamond" panose="02020404030301010803" pitchFamily="18" charset="0"/>
                <a:ea typeface="Garamond" panose="02020404030301010803" pitchFamily="18" charset="0"/>
                <a:cs typeface="Garamond" panose="02020404030301010803" pitchFamily="18" charset="0"/>
              </a:defRPr>
            </a:lvl1pPr>
          </a:lstStyle>
          <a:p>
            <a:pPr marL="0" lvl="0" indent="0" algn="l" defTabSz="914706"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512897" y="3117240"/>
            <a:ext cx="7515595" cy="443198"/>
          </a:xfrm>
          <a:prstGeom prst="rect">
            <a:avLst/>
          </a:prstGeom>
        </p:spPr>
        <p:txBody>
          <a:bodyPr/>
          <a:lstStyle>
            <a:lvl1pPr marL="0" indent="0">
              <a:buNone/>
              <a:defRPr lang="en-US" sz="3200" kern="1200" spc="-100"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914706" rtl="0" eaLnBrk="1" latinLnBrk="0" hangingPunct="1">
              <a:lnSpc>
                <a:spcPct val="90000"/>
              </a:lnSpc>
              <a:spcBef>
                <a:spcPct val="20000"/>
              </a:spcBef>
              <a:buSzPct val="90000"/>
              <a:buFont typeface="Arial" pitchFamily="34" charset="0"/>
              <a:buNone/>
            </a:pPr>
            <a:r>
              <a:rPr lang="en-US" dirty="0"/>
              <a:t>Speaker Title</a:t>
            </a:r>
          </a:p>
        </p:txBody>
      </p:sp>
      <p:sp>
        <p:nvSpPr>
          <p:cNvPr id="5" name="Slide Number Placeholder 1">
            <a:extLst>
              <a:ext uri="{FF2B5EF4-FFF2-40B4-BE49-F238E27FC236}">
                <a16:creationId xmlns:a16="http://schemas.microsoft.com/office/drawing/2014/main" id="{18AA90A8-E74E-EC49-BC7A-A631E1CE1551}"/>
              </a:ext>
            </a:extLst>
          </p:cNvPr>
          <p:cNvSpPr>
            <a:spLocks noGrp="1"/>
          </p:cNvSpPr>
          <p:nvPr>
            <p:ph type="sldNum" sz="quarter" idx="12"/>
          </p:nvPr>
        </p:nvSpPr>
        <p:spPr>
          <a:xfrm>
            <a:off x="10701866" y="6045201"/>
            <a:ext cx="1434713" cy="676276"/>
          </a:xfrm>
          <a:prstGeom prst="rect">
            <a:avLst/>
          </a:prstGeom>
        </p:spPr>
        <p:txBody>
          <a:bodyPr/>
          <a:lstStyle>
            <a:lvl1pPr>
              <a:defRPr sz="4000">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120607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812595"/>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2622321"/>
          </a:xfrm>
          <a:prstGeom prst="rect">
            <a:avLst/>
          </a:prstGeom>
          <a:ln>
            <a:solidFill>
              <a:schemeClr val="accent1"/>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a:extLst>
              <a:ext uri="{FF2B5EF4-FFF2-40B4-BE49-F238E27FC236}">
                <a16:creationId xmlns:a16="http://schemas.microsoft.com/office/drawing/2014/main" id="{325F3AD4-8B36-2C44-B524-9A6D7E517891}"/>
              </a:ext>
            </a:extLst>
          </p:cNvPr>
          <p:cNvSpPr>
            <a:spLocks noGrp="1"/>
          </p:cNvSpPr>
          <p:nvPr>
            <p:ph type="sldNum" sz="quarter" idx="11"/>
          </p:nvPr>
        </p:nvSpPr>
        <p:spPr>
          <a:xfrm>
            <a:off x="10701866" y="6045201"/>
            <a:ext cx="1434713" cy="676276"/>
          </a:xfrm>
          <a:prstGeom prst="rect">
            <a:avLst/>
          </a:prstGeom>
        </p:spPr>
        <p:txBody>
          <a:bodyPr/>
          <a:lstStyle>
            <a:lvl1pPr>
              <a:defRPr sz="4000">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2811188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812595"/>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043020"/>
          </a:xfrm>
          <a:prstGeom prst="rect">
            <a:avLst/>
          </a:prstGeom>
        </p:spPr>
        <p:txBody>
          <a:bodyPr/>
          <a:lstStyle>
            <a:lvl1pPr marL="0" indent="0">
              <a:spcBef>
                <a:spcPts val="0"/>
              </a:spcBef>
              <a:spcAft>
                <a:spcPts val="900"/>
              </a:spcAft>
              <a:buNone/>
              <a:defRPr sz="4267" spc="-133" baseline="0">
                <a:latin typeface="Segoe UI Light" pitchFamily="34" charset="0"/>
              </a:defRPr>
            </a:lvl1pPr>
            <a:lvl2pPr marL="0" indent="0">
              <a:spcBef>
                <a:spcPts val="0"/>
              </a:spcBef>
              <a:spcAft>
                <a:spcPts val="400"/>
              </a:spcAft>
              <a:buNone/>
              <a:defRPr sz="2400" spc="-67"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Edit Master text styles</a:t>
            </a:r>
          </a:p>
          <a:p>
            <a:pPr lvl="1"/>
            <a:r>
              <a:rPr lang="en-US"/>
              <a:t>Second level</a:t>
            </a:r>
          </a:p>
        </p:txBody>
      </p:sp>
      <p:sp>
        <p:nvSpPr>
          <p:cNvPr id="7" name="Slide Number Placeholder 1">
            <a:extLst>
              <a:ext uri="{FF2B5EF4-FFF2-40B4-BE49-F238E27FC236}">
                <a16:creationId xmlns:a16="http://schemas.microsoft.com/office/drawing/2014/main" id="{6BADEBCC-FF8C-B344-824A-84AA48C42055}"/>
              </a:ext>
            </a:extLst>
          </p:cNvPr>
          <p:cNvSpPr>
            <a:spLocks noGrp="1"/>
          </p:cNvSpPr>
          <p:nvPr>
            <p:ph type="sldNum" sz="quarter" idx="11"/>
          </p:nvPr>
        </p:nvSpPr>
        <p:spPr>
          <a:xfrm>
            <a:off x="10701866" y="6045201"/>
            <a:ext cx="1434713" cy="676276"/>
          </a:xfrm>
          <a:prstGeom prst="rect">
            <a:avLst/>
          </a:prstGeom>
        </p:spPr>
        <p:txBody>
          <a:bodyPr/>
          <a:lstStyle>
            <a:lvl1pPr>
              <a:defRPr sz="4000">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3417062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tif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D07C6F3-1369-954D-9ACF-3564B25C312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794379" y="49303"/>
            <a:ext cx="1325887" cy="548349"/>
          </a:xfrm>
          <a:prstGeom prst="rect">
            <a:avLst/>
          </a:prstGeom>
        </p:spPr>
      </p:pic>
      <p:sp>
        <p:nvSpPr>
          <p:cNvPr id="8" name="Slide Number Placeholder 1">
            <a:extLst>
              <a:ext uri="{FF2B5EF4-FFF2-40B4-BE49-F238E27FC236}">
                <a16:creationId xmlns:a16="http://schemas.microsoft.com/office/drawing/2014/main" id="{DFA6056A-CBD8-5A4B-95F0-36AF9A9E7094}"/>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1717021182"/>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80" r:id="rId3"/>
    <p:sldLayoutId id="2147483670" r:id="rId4"/>
  </p:sldLayoutIdLst>
  <p:hf hdr="0" ftr="0" dt="0"/>
  <p:txStyles>
    <p:titleStyle>
      <a:lvl1pPr algn="ctr" defTabSz="609585" rtl="0" eaLnBrk="1" latinLnBrk="0" hangingPunct="1">
        <a:spcBef>
          <a:spcPct val="0"/>
        </a:spcBef>
        <a:buNone/>
        <a:defRPr sz="5333" b="1" kern="1200">
          <a:solidFill>
            <a:srgbClr val="13409F"/>
          </a:solidFill>
          <a:latin typeface="Garamond" panose="02020404030301010803" pitchFamily="18" charset="0"/>
          <a:ea typeface="Garamond" panose="02020404030301010803" pitchFamily="18" charset="0"/>
          <a:cs typeface="Garamond" panose="02020404030301010803" pitchFamily="18" charset="0"/>
        </a:defRPr>
      </a:lvl1pPr>
    </p:titleStyle>
    <p:bodyStyle>
      <a:lvl1pPr marL="457189" indent="-457189" algn="l" defTabSz="609585" rtl="0" eaLnBrk="1" latinLnBrk="0" hangingPunct="1">
        <a:spcBef>
          <a:spcPct val="20000"/>
        </a:spcBef>
        <a:buFont typeface="Courier New" panose="02070309020205020404" pitchFamily="49" charset="0"/>
        <a:buChar char="o"/>
        <a:defRPr sz="4267" b="1" i="0" kern="1200">
          <a:solidFill>
            <a:srgbClr val="C00000"/>
          </a:solidFill>
          <a:latin typeface="Garamond" panose="02020404030301010803" pitchFamily="18" charset="0"/>
          <a:ea typeface="Garamond" panose="02020404030301010803" pitchFamily="18" charset="0"/>
          <a:cs typeface="Garamond" panose="02020404030301010803" pitchFamily="18" charset="0"/>
        </a:defRPr>
      </a:lvl1pPr>
      <a:lvl2pPr marL="994808" indent="-380990" algn="l" defTabSz="609585" rtl="0" eaLnBrk="1" latinLnBrk="0" hangingPunct="1">
        <a:spcBef>
          <a:spcPct val="20000"/>
        </a:spcBef>
        <a:buFont typeface="Arial"/>
        <a:buChar char="–"/>
        <a:tabLst/>
        <a:defRPr sz="3733" b="0" i="0" kern="1200">
          <a:solidFill>
            <a:schemeClr val="tx1"/>
          </a:solidFill>
          <a:latin typeface="Garamond" panose="02020404030301010803" pitchFamily="18" charset="0"/>
          <a:ea typeface="Garamond" panose="02020404030301010803" pitchFamily="18" charset="0"/>
          <a:cs typeface="Garamond" panose="02020404030301010803" pitchFamily="18" charset="0"/>
        </a:defRPr>
      </a:lvl2pPr>
      <a:lvl3pPr marL="1375799" indent="-306910" algn="l" defTabSz="609585" rtl="0" eaLnBrk="1" latinLnBrk="0" hangingPunct="1">
        <a:spcBef>
          <a:spcPct val="20000"/>
        </a:spcBef>
        <a:buFont typeface="Arial"/>
        <a:buChar char="•"/>
        <a:tabLst/>
        <a:defRPr sz="3200" b="0" i="0" kern="1200">
          <a:solidFill>
            <a:schemeClr val="tx1"/>
          </a:solidFill>
          <a:latin typeface="Garamond" panose="02020404030301010803" pitchFamily="18" charset="0"/>
          <a:ea typeface="Garamond" panose="02020404030301010803" pitchFamily="18" charset="0"/>
          <a:cs typeface="Garamond" panose="02020404030301010803" pitchFamily="18" charset="0"/>
        </a:defRPr>
      </a:lvl3pPr>
      <a:lvl4pPr marL="1832988" indent="-306910" algn="l" defTabSz="609585" rtl="0" eaLnBrk="1" latinLnBrk="0" hangingPunct="1">
        <a:spcBef>
          <a:spcPct val="20000"/>
        </a:spcBef>
        <a:buFont typeface="Arial"/>
        <a:buChar char="–"/>
        <a:tabLst/>
        <a:defRPr sz="2667" b="0" i="0" kern="1200">
          <a:solidFill>
            <a:schemeClr val="tx1"/>
          </a:solidFill>
          <a:latin typeface="Garamond" panose="02020404030301010803" pitchFamily="18" charset="0"/>
          <a:ea typeface="Garamond" panose="02020404030301010803" pitchFamily="18" charset="0"/>
          <a:cs typeface="Garamond" panose="02020404030301010803" pitchFamily="18" charset="0"/>
        </a:defRPr>
      </a:lvl4pPr>
      <a:lvl5pPr marL="2216095" indent="-309026" algn="l" defTabSz="609585" rtl="0" eaLnBrk="1" latinLnBrk="0" hangingPunct="1">
        <a:spcBef>
          <a:spcPct val="20000"/>
        </a:spcBef>
        <a:buFont typeface="Arial"/>
        <a:buChar char="»"/>
        <a:tabLst/>
        <a:defRPr sz="2667" b="0" i="0" kern="1200">
          <a:solidFill>
            <a:schemeClr val="tx1"/>
          </a:solidFill>
          <a:latin typeface="Garamond" panose="02020404030301010803" pitchFamily="18" charset="0"/>
          <a:ea typeface="Garamond" panose="02020404030301010803" pitchFamily="18" charset="0"/>
          <a:cs typeface="Garamond" panose="02020404030301010803" pitchFamily="18"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812531"/>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50" y="1447802"/>
            <a:ext cx="11151916" cy="2667397"/>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C1317EE4-237B-CC44-9F39-C151A90791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794379" y="49303"/>
            <a:ext cx="1325887" cy="548349"/>
          </a:xfrm>
          <a:prstGeom prst="rect">
            <a:avLst/>
          </a:prstGeom>
        </p:spPr>
      </p:pic>
      <p:sp>
        <p:nvSpPr>
          <p:cNvPr id="7" name="Slide Number Placeholder 1">
            <a:extLst>
              <a:ext uri="{FF2B5EF4-FFF2-40B4-BE49-F238E27FC236}">
                <a16:creationId xmlns:a16="http://schemas.microsoft.com/office/drawing/2014/main" id="{190B1096-9C35-D249-9745-562C765731F6}"/>
              </a:ext>
            </a:extLst>
          </p:cNvPr>
          <p:cNvSpPr>
            <a:spLocks noGrp="1"/>
          </p:cNvSpPr>
          <p:nvPr>
            <p:ph type="sldNum" sz="quarter" idx="4"/>
          </p:nvPr>
        </p:nvSpPr>
        <p:spPr>
          <a:xfrm>
            <a:off x="10701866" y="6045201"/>
            <a:ext cx="1434713" cy="676276"/>
          </a:xfrm>
          <a:prstGeom prst="rect">
            <a:avLst/>
          </a:prstGeom>
        </p:spPr>
        <p:txBody>
          <a:bodyPr/>
          <a:lstStyle>
            <a:lvl1pPr algn="r">
              <a:defRPr sz="4000" b="1">
                <a:solidFill>
                  <a:schemeClr val="tx1"/>
                </a:solidFill>
              </a:defRPr>
            </a:lvl1pPr>
          </a:lstStyle>
          <a:p>
            <a:fld id="{55F8838A-33BC-4623-9489-C920D1F09C69}" type="slidenum">
              <a:rPr lang="en-US" smtClean="0"/>
              <a:pPr/>
              <a:t>‹#›</a:t>
            </a:fld>
            <a:endParaRPr lang="en-US" dirty="0"/>
          </a:p>
        </p:txBody>
      </p:sp>
    </p:spTree>
    <p:extLst>
      <p:ext uri="{BB962C8B-B14F-4D97-AF65-F5344CB8AC3E}">
        <p14:creationId xmlns:p14="http://schemas.microsoft.com/office/powerpoint/2010/main" val="24182129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706" rtl="0" eaLnBrk="1" latinLnBrk="0" hangingPunct="1">
        <a:lnSpc>
          <a:spcPct val="90000"/>
        </a:lnSpc>
        <a:spcBef>
          <a:spcPct val="0"/>
        </a:spcBef>
        <a:buNone/>
        <a:defRPr lang="en-US" sz="5867" b="1" kern="1200" cap="none" spc="-133" baseline="0" dirty="0" smtClean="0">
          <a:ln w="3175">
            <a:noFill/>
          </a:ln>
          <a:solidFill>
            <a:srgbClr val="13409F"/>
          </a:solidFill>
          <a:effectLst/>
          <a:latin typeface="Garamond" panose="02020404030301010803" pitchFamily="18" charset="0"/>
          <a:ea typeface="Garamond" panose="02020404030301010803" pitchFamily="18" charset="0"/>
          <a:cs typeface="Garamond" panose="02020404030301010803" pitchFamily="18" charset="0"/>
        </a:defRPr>
      </a:lvl1pPr>
    </p:titleStyle>
    <p:bodyStyle>
      <a:lvl1pPr marL="463539" indent="-463539" algn="l" defTabSz="914706" rtl="0" eaLnBrk="1" latinLnBrk="0" hangingPunct="1">
        <a:lnSpc>
          <a:spcPct val="90000"/>
        </a:lnSpc>
        <a:spcBef>
          <a:spcPct val="20000"/>
        </a:spcBef>
        <a:buSzPct val="90000"/>
        <a:buFont typeface="Courier New" panose="02070309020205020404" pitchFamily="49" charset="0"/>
        <a:buChar char="o"/>
        <a:tabLst/>
        <a:defRPr sz="4267" b="1" kern="1200">
          <a:solidFill>
            <a:srgbClr val="C00000"/>
          </a:solidFill>
          <a:latin typeface="Garamond" panose="02020404030301010803" pitchFamily="18" charset="0"/>
          <a:ea typeface="Garamond" panose="02020404030301010803" pitchFamily="18" charset="0"/>
          <a:cs typeface="Garamond" panose="02020404030301010803" pitchFamily="18" charset="0"/>
        </a:defRPr>
      </a:lvl1pPr>
      <a:lvl2pPr marL="994808" indent="-380990" algn="l" defTabSz="914706" rtl="0" eaLnBrk="1" latinLnBrk="0" hangingPunct="1">
        <a:lnSpc>
          <a:spcPct val="90000"/>
        </a:lnSpc>
        <a:spcBef>
          <a:spcPct val="20000"/>
        </a:spcBef>
        <a:buSzPct val="90000"/>
        <a:buFont typeface="System Font Regular"/>
        <a:buChar char="−"/>
        <a:tabLst/>
        <a:defRPr sz="3733" kern="1200">
          <a:solidFill>
            <a:schemeClr val="tx1"/>
          </a:solidFill>
          <a:latin typeface="Garamond" panose="02020404030301010803" pitchFamily="18" charset="0"/>
          <a:ea typeface="Garamond" panose="02020404030301010803" pitchFamily="18" charset="0"/>
          <a:cs typeface="Garamond" panose="02020404030301010803" pitchFamily="18" charset="0"/>
        </a:defRPr>
      </a:lvl2pPr>
      <a:lvl3pPr marL="1375799" indent="-289977" algn="l" defTabSz="914706" rtl="0" eaLnBrk="1" latinLnBrk="0" hangingPunct="1">
        <a:lnSpc>
          <a:spcPct val="90000"/>
        </a:lnSpc>
        <a:spcBef>
          <a:spcPct val="20000"/>
        </a:spcBef>
        <a:buSzPct val="90000"/>
        <a:buFont typeface="Arial" panose="020B0604020202020204" pitchFamily="34" charset="0"/>
        <a:buChar char="•"/>
        <a:tabLst/>
        <a:defRPr sz="3200" kern="1200">
          <a:solidFill>
            <a:schemeClr val="tx1"/>
          </a:solidFill>
          <a:latin typeface="Garamond" panose="02020404030301010803" pitchFamily="18" charset="0"/>
          <a:ea typeface="Garamond" panose="02020404030301010803" pitchFamily="18" charset="0"/>
          <a:cs typeface="Garamond" panose="02020404030301010803" pitchFamily="18" charset="0"/>
        </a:defRPr>
      </a:lvl3pPr>
      <a:lvl4pPr marL="1832988" indent="-306910" algn="l" defTabSz="914706" rtl="0" eaLnBrk="1" latinLnBrk="0" hangingPunct="1">
        <a:lnSpc>
          <a:spcPct val="90000"/>
        </a:lnSpc>
        <a:spcBef>
          <a:spcPct val="20000"/>
        </a:spcBef>
        <a:buSzPct val="90000"/>
        <a:buFont typeface="System Font Regular"/>
        <a:buChar char="−"/>
        <a:tabLst/>
        <a:defRPr sz="2667" kern="1200">
          <a:solidFill>
            <a:schemeClr val="tx1"/>
          </a:solidFill>
          <a:latin typeface="Garamond" panose="02020404030301010803" pitchFamily="18" charset="0"/>
          <a:ea typeface="Garamond" panose="02020404030301010803" pitchFamily="18" charset="0"/>
          <a:cs typeface="Garamond" panose="02020404030301010803" pitchFamily="18" charset="0"/>
        </a:defRPr>
      </a:lvl4pPr>
      <a:lvl5pPr marL="1907070" indent="0" algn="l" defTabSz="914706" rtl="0" eaLnBrk="1" latinLnBrk="0" hangingPunct="1">
        <a:lnSpc>
          <a:spcPct val="90000"/>
        </a:lnSpc>
        <a:spcBef>
          <a:spcPct val="20000"/>
        </a:spcBef>
        <a:buSzPct val="90000"/>
        <a:buFont typeface="Courier New" panose="02070309020205020404" pitchFamily="49" charset="0"/>
        <a:buNone/>
        <a:tabLst/>
        <a:defRPr sz="2400" kern="1200">
          <a:solidFill>
            <a:schemeClr val="tx1"/>
          </a:solidFill>
          <a:latin typeface="Garamond" panose="02020404030301010803" pitchFamily="18" charset="0"/>
          <a:ea typeface="Garamond" panose="02020404030301010803" pitchFamily="18" charset="0"/>
          <a:cs typeface="Garamond" panose="02020404030301010803" pitchFamily="18" charset="0"/>
        </a:defRPr>
      </a:lvl5pPr>
      <a:lvl6pPr marL="2216095" indent="-300559" algn="l" defTabSz="914706" rtl="0" eaLnBrk="1" latinLnBrk="0" hangingPunct="1">
        <a:spcBef>
          <a:spcPct val="20000"/>
        </a:spcBef>
        <a:buFont typeface="Apple Symbols" panose="02000000000000000000" pitchFamily="2" charset="-79"/>
        <a:buChar char="⨠"/>
        <a:tabLst/>
        <a:defRPr sz="2000" kern="1200">
          <a:solidFill>
            <a:schemeClr val="tx1"/>
          </a:solidFill>
          <a:latin typeface="+mn-lt"/>
          <a:ea typeface="+mn-ea"/>
          <a:cs typeface="+mn-cs"/>
        </a:defRPr>
      </a:lvl6pPr>
      <a:lvl7pPr marL="2972795" indent="-228677" algn="l" defTabSz="9147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149" indent="-228677" algn="l" defTabSz="9147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503" indent="-228677" algn="l" defTabSz="9147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706" rtl="0" eaLnBrk="1" latinLnBrk="0" hangingPunct="1">
        <a:defRPr sz="1867" kern="1200">
          <a:solidFill>
            <a:schemeClr val="tx1"/>
          </a:solidFill>
          <a:latin typeface="+mn-lt"/>
          <a:ea typeface="+mn-ea"/>
          <a:cs typeface="+mn-cs"/>
        </a:defRPr>
      </a:lvl1pPr>
      <a:lvl2pPr marL="457354" algn="l" defTabSz="914706" rtl="0" eaLnBrk="1" latinLnBrk="0" hangingPunct="1">
        <a:defRPr sz="1867" kern="1200">
          <a:solidFill>
            <a:schemeClr val="tx1"/>
          </a:solidFill>
          <a:latin typeface="+mn-lt"/>
          <a:ea typeface="+mn-ea"/>
          <a:cs typeface="+mn-cs"/>
        </a:defRPr>
      </a:lvl2pPr>
      <a:lvl3pPr marL="914706" algn="l" defTabSz="914706" rtl="0" eaLnBrk="1" latinLnBrk="0" hangingPunct="1">
        <a:defRPr sz="1867" kern="1200">
          <a:solidFill>
            <a:schemeClr val="tx1"/>
          </a:solidFill>
          <a:latin typeface="+mn-lt"/>
          <a:ea typeface="+mn-ea"/>
          <a:cs typeface="+mn-cs"/>
        </a:defRPr>
      </a:lvl3pPr>
      <a:lvl4pPr marL="1372059" algn="l" defTabSz="914706" rtl="0" eaLnBrk="1" latinLnBrk="0" hangingPunct="1">
        <a:defRPr sz="1867" kern="1200">
          <a:solidFill>
            <a:schemeClr val="tx1"/>
          </a:solidFill>
          <a:latin typeface="+mn-lt"/>
          <a:ea typeface="+mn-ea"/>
          <a:cs typeface="+mn-cs"/>
        </a:defRPr>
      </a:lvl4pPr>
      <a:lvl5pPr marL="1829413" algn="l" defTabSz="914706" rtl="0" eaLnBrk="1" latinLnBrk="0" hangingPunct="1">
        <a:defRPr sz="1867" kern="1200">
          <a:solidFill>
            <a:schemeClr val="tx1"/>
          </a:solidFill>
          <a:latin typeface="+mn-lt"/>
          <a:ea typeface="+mn-ea"/>
          <a:cs typeface="+mn-cs"/>
        </a:defRPr>
      </a:lvl5pPr>
      <a:lvl6pPr marL="2286767" algn="l" defTabSz="914706" rtl="0" eaLnBrk="1" latinLnBrk="0" hangingPunct="1">
        <a:defRPr sz="1867" kern="1200">
          <a:solidFill>
            <a:schemeClr val="tx1"/>
          </a:solidFill>
          <a:latin typeface="+mn-lt"/>
          <a:ea typeface="+mn-ea"/>
          <a:cs typeface="+mn-cs"/>
        </a:defRPr>
      </a:lvl6pPr>
      <a:lvl7pPr marL="2744118" algn="l" defTabSz="914706" rtl="0" eaLnBrk="1" latinLnBrk="0" hangingPunct="1">
        <a:defRPr sz="1867" kern="1200">
          <a:solidFill>
            <a:schemeClr val="tx1"/>
          </a:solidFill>
          <a:latin typeface="+mn-lt"/>
          <a:ea typeface="+mn-ea"/>
          <a:cs typeface="+mn-cs"/>
        </a:defRPr>
      </a:lvl7pPr>
      <a:lvl8pPr marL="3201472" algn="l" defTabSz="914706" rtl="0" eaLnBrk="1" latinLnBrk="0" hangingPunct="1">
        <a:defRPr sz="1867" kern="1200">
          <a:solidFill>
            <a:schemeClr val="tx1"/>
          </a:solidFill>
          <a:latin typeface="+mn-lt"/>
          <a:ea typeface="+mn-ea"/>
          <a:cs typeface="+mn-cs"/>
        </a:defRPr>
      </a:lvl8pPr>
      <a:lvl9pPr marL="3658826" algn="l" defTabSz="91470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dirlab/kgcomple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F6641D-ADF3-40BD-9BA3-E740E77C8826}"/>
              </a:ext>
            </a:extLst>
          </p:cNvPr>
          <p:cNvSpPr>
            <a:spLocks noGrp="1"/>
          </p:cNvSpPr>
          <p:nvPr>
            <p:ph type="subTitle" idx="4294967295"/>
          </p:nvPr>
        </p:nvSpPr>
        <p:spPr>
          <a:xfrm>
            <a:off x="4691063" y="4779963"/>
            <a:ext cx="7500937" cy="514350"/>
          </a:xfrm>
        </p:spPr>
        <p:txBody>
          <a:bodyPr anchor="t">
            <a:normAutofit fontScale="77500" lnSpcReduction="20000"/>
          </a:bodyPr>
          <a:lstStyle/>
          <a:p>
            <a:r>
              <a:rPr lang="en-US" dirty="0">
                <a:solidFill>
                  <a:srgbClr val="FFFFFF"/>
                </a:solidFill>
              </a:rPr>
              <a:t>Farahnaz Akrami</a:t>
            </a:r>
          </a:p>
        </p:txBody>
      </p:sp>
      <p:grpSp>
        <p:nvGrpSpPr>
          <p:cNvPr id="5" name="Group 4"/>
          <p:cNvGrpSpPr/>
          <p:nvPr/>
        </p:nvGrpSpPr>
        <p:grpSpPr>
          <a:xfrm>
            <a:off x="0" y="1170219"/>
            <a:ext cx="12192000" cy="5687781"/>
            <a:chOff x="0" y="1170219"/>
            <a:chExt cx="12192000" cy="5687781"/>
          </a:xfrm>
        </p:grpSpPr>
        <p:sp>
          <p:nvSpPr>
            <p:cNvPr id="7" name="Rectangle 6"/>
            <p:cNvSpPr/>
            <p:nvPr/>
          </p:nvSpPr>
          <p:spPr>
            <a:xfrm>
              <a:off x="0" y="1170219"/>
              <a:ext cx="12192000" cy="400206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4000" dirty="0">
                <a:latin typeface="Garamond" panose="02020404030301010803" pitchFamily="18" charset="0"/>
              </a:endParaRPr>
            </a:p>
            <a:p>
              <a:pPr algn="ctr"/>
              <a:r>
                <a:rPr lang="en-US" sz="4400" b="1" dirty="0">
                  <a:solidFill>
                    <a:srgbClr val="322B75"/>
                  </a:solidFill>
                  <a:latin typeface="Garamond" panose="02020404030301010803" pitchFamily="18" charset="0"/>
                </a:rPr>
                <a:t>Realistic Re-evaluation of Knowledge Graph Completion Methods: An Experimental Study</a:t>
              </a:r>
            </a:p>
            <a:p>
              <a:pPr algn="ctr"/>
              <a:endParaRPr lang="en-US" sz="4000" b="1" dirty="0">
                <a:solidFill>
                  <a:srgbClr val="322B75"/>
                </a:solidFill>
                <a:latin typeface="Garamond" panose="02020404030301010803" pitchFamily="18" charset="0"/>
              </a:endParaRPr>
            </a:p>
            <a:p>
              <a:pPr algn="ctr"/>
              <a:r>
                <a:rPr lang="en-US" sz="2400" b="1" dirty="0" err="1">
                  <a:solidFill>
                    <a:srgbClr val="322B75"/>
                  </a:solidFill>
                  <a:latin typeface="Garamond" panose="02020404030301010803" pitchFamily="18" charset="0"/>
                </a:rPr>
                <a:t>Farahnaz</a:t>
              </a:r>
              <a:r>
                <a:rPr lang="en-US" sz="2400" b="1" dirty="0">
                  <a:solidFill>
                    <a:srgbClr val="322B75"/>
                  </a:solidFill>
                  <a:latin typeface="Garamond" panose="02020404030301010803" pitchFamily="18" charset="0"/>
                </a:rPr>
                <a:t> Akrami</a:t>
              </a:r>
              <a:r>
                <a:rPr lang="en-US" sz="2400" b="1" baseline="30000" dirty="0">
                  <a:solidFill>
                    <a:srgbClr val="322B75"/>
                  </a:solidFill>
                  <a:latin typeface="Garamond" panose="02020404030301010803" pitchFamily="18" charset="0"/>
                </a:rPr>
                <a:t>1</a:t>
              </a:r>
              <a:r>
                <a:rPr lang="en-US" sz="2400" b="1" dirty="0">
                  <a:solidFill>
                    <a:srgbClr val="322B75"/>
                  </a:solidFill>
                  <a:latin typeface="Garamond" panose="02020404030301010803" pitchFamily="18" charset="0"/>
                </a:rPr>
                <a:t>, Mohammed </a:t>
              </a:r>
              <a:r>
                <a:rPr lang="en-US" sz="2400" b="1" dirty="0" err="1">
                  <a:solidFill>
                    <a:srgbClr val="322B75"/>
                  </a:solidFill>
                  <a:latin typeface="Garamond" panose="02020404030301010803" pitchFamily="18" charset="0"/>
                </a:rPr>
                <a:t>Samiul</a:t>
              </a:r>
              <a:r>
                <a:rPr lang="en-US" sz="2400" b="1" dirty="0">
                  <a:solidFill>
                    <a:srgbClr val="322B75"/>
                  </a:solidFill>
                  <a:latin typeface="Garamond" panose="02020404030301010803" pitchFamily="18" charset="0"/>
                </a:rPr>
                <a:t> Saeef</a:t>
              </a:r>
              <a:r>
                <a:rPr lang="en-US" sz="2400" b="1" baseline="30000" dirty="0">
                  <a:solidFill>
                    <a:srgbClr val="322B75"/>
                  </a:solidFill>
                  <a:latin typeface="Garamond" panose="02020404030301010803" pitchFamily="18" charset="0"/>
                </a:rPr>
                <a:t>1</a:t>
              </a:r>
              <a:r>
                <a:rPr lang="en-US" sz="2400" b="1" dirty="0">
                  <a:solidFill>
                    <a:srgbClr val="322B75"/>
                  </a:solidFill>
                  <a:latin typeface="Garamond" panose="02020404030301010803" pitchFamily="18" charset="0"/>
                </a:rPr>
                <a:t>, </a:t>
              </a:r>
              <a:r>
                <a:rPr lang="en-US" sz="2400" b="1" dirty="0" err="1">
                  <a:solidFill>
                    <a:srgbClr val="322B75"/>
                  </a:solidFill>
                  <a:latin typeface="Garamond" panose="02020404030301010803" pitchFamily="18" charset="0"/>
                </a:rPr>
                <a:t>Qingheng</a:t>
              </a:r>
              <a:r>
                <a:rPr lang="en-US" sz="2400" b="1" dirty="0">
                  <a:solidFill>
                    <a:srgbClr val="322B75"/>
                  </a:solidFill>
                  <a:latin typeface="Garamond" panose="02020404030301010803" pitchFamily="18" charset="0"/>
                </a:rPr>
                <a:t> Zhang</a:t>
              </a:r>
              <a:r>
                <a:rPr lang="en-US" sz="2400" b="1" baseline="30000" dirty="0">
                  <a:solidFill>
                    <a:srgbClr val="322B75"/>
                  </a:solidFill>
                  <a:latin typeface="Garamond" panose="02020404030301010803" pitchFamily="18" charset="0"/>
                </a:rPr>
                <a:t>2</a:t>
              </a:r>
              <a:r>
                <a:rPr lang="en-US" sz="2400" b="1" dirty="0">
                  <a:solidFill>
                    <a:srgbClr val="322B75"/>
                  </a:solidFill>
                  <a:latin typeface="Garamond" panose="02020404030301010803" pitchFamily="18" charset="0"/>
                </a:rPr>
                <a:t>, Wei Hu</a:t>
              </a:r>
              <a:r>
                <a:rPr lang="en-US" sz="2400" b="1" baseline="30000" dirty="0">
                  <a:solidFill>
                    <a:srgbClr val="322B75"/>
                  </a:solidFill>
                  <a:latin typeface="Garamond" panose="02020404030301010803" pitchFamily="18" charset="0"/>
                </a:rPr>
                <a:t>2</a:t>
              </a:r>
              <a:r>
                <a:rPr lang="en-US" sz="2400" b="1" dirty="0">
                  <a:solidFill>
                    <a:srgbClr val="322B75"/>
                  </a:solidFill>
                  <a:latin typeface="Garamond" panose="02020404030301010803" pitchFamily="18" charset="0"/>
                </a:rPr>
                <a:t>, </a:t>
              </a:r>
              <a:r>
                <a:rPr lang="en-US" sz="2400" b="1" dirty="0" err="1">
                  <a:solidFill>
                    <a:srgbClr val="322B75"/>
                  </a:solidFill>
                  <a:latin typeface="Garamond" panose="02020404030301010803" pitchFamily="18" charset="0"/>
                </a:rPr>
                <a:t>Chengkai</a:t>
              </a:r>
              <a:r>
                <a:rPr lang="en-US" sz="2400" b="1" dirty="0">
                  <a:solidFill>
                    <a:srgbClr val="322B75"/>
                  </a:solidFill>
                  <a:latin typeface="Garamond" panose="02020404030301010803" pitchFamily="18" charset="0"/>
                </a:rPr>
                <a:t> Li</a:t>
              </a:r>
              <a:r>
                <a:rPr lang="en-US" sz="2400" b="1" baseline="30000" dirty="0">
                  <a:solidFill>
                    <a:srgbClr val="322B75"/>
                  </a:solidFill>
                  <a:latin typeface="Garamond" panose="02020404030301010803" pitchFamily="18" charset="0"/>
                </a:rPr>
                <a:t>1</a:t>
              </a:r>
              <a:endParaRPr lang="en-US" sz="2400" b="1" dirty="0">
                <a:solidFill>
                  <a:srgbClr val="322B75"/>
                </a:solidFill>
                <a:latin typeface="Garamond" panose="02020404030301010803" pitchFamily="18" charset="0"/>
              </a:endParaRPr>
            </a:p>
            <a:p>
              <a:pPr algn="ctr"/>
              <a:endParaRPr lang="en-US" sz="2400" dirty="0">
                <a:solidFill>
                  <a:srgbClr val="322B75"/>
                </a:solidFill>
                <a:latin typeface="Garamond" panose="02020404030301010803" pitchFamily="18" charset="0"/>
              </a:endParaRPr>
            </a:p>
            <a:p>
              <a:pPr algn="ctr"/>
              <a:r>
                <a:rPr lang="en-US" sz="2400" b="1" dirty="0">
                  <a:solidFill>
                    <a:srgbClr val="322B75"/>
                  </a:solidFill>
                  <a:latin typeface="Garamond" panose="02020404030301010803" pitchFamily="18" charset="0"/>
                </a:rPr>
                <a:t>1-University of Texas at Arlington, 2-Nanjing University</a:t>
              </a:r>
            </a:p>
            <a:p>
              <a:pPr algn="ctr"/>
              <a:endParaRPr lang="en-US" sz="2400" dirty="0">
                <a:latin typeface="Garamond" panose="02020404030301010803" pitchFamily="18" charset="0"/>
              </a:endParaRPr>
            </a:p>
            <a:p>
              <a:pPr algn="ctr"/>
              <a:endParaRPr lang="en-US" sz="2400" dirty="0">
                <a:latin typeface="Garamond" panose="02020404030301010803" pitchFamily="18" charset="0"/>
              </a:endParaRPr>
            </a:p>
            <a:p>
              <a:pPr algn="ctr"/>
              <a:endParaRPr lang="en-US" sz="2400" dirty="0">
                <a:latin typeface="Garamond" panose="02020404030301010803"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 b="21563"/>
            <a:stretch/>
          </p:blipFill>
          <p:spPr>
            <a:xfrm>
              <a:off x="7903018" y="5949863"/>
              <a:ext cx="4288982" cy="908137"/>
            </a:xfrm>
            <a:prstGeom prst="rect">
              <a:avLst/>
            </a:prstGeom>
          </p:spPr>
        </p:pic>
      </p:grpSp>
    </p:spTree>
    <p:extLst>
      <p:ext uri="{BB962C8B-B14F-4D97-AF65-F5344CB8AC3E}">
        <p14:creationId xmlns:p14="http://schemas.microsoft.com/office/powerpoint/2010/main" val="3383866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4996" r="56125"/>
          <a:stretch/>
        </p:blipFill>
        <p:spPr>
          <a:xfrm>
            <a:off x="7788515" y="1165987"/>
            <a:ext cx="3630707" cy="3958209"/>
          </a:xfrm>
          <a:prstGeom prst="rect">
            <a:avLst/>
          </a:prstGeom>
        </p:spPr>
      </p:pic>
      <p:sp>
        <p:nvSpPr>
          <p:cNvPr id="12" name="Content Placeholder 11"/>
          <p:cNvSpPr>
            <a:spLocks noGrp="1"/>
          </p:cNvSpPr>
          <p:nvPr>
            <p:ph idx="1"/>
          </p:nvPr>
        </p:nvSpPr>
        <p:spPr>
          <a:xfrm>
            <a:off x="61816" y="1934843"/>
            <a:ext cx="7086599" cy="4786634"/>
          </a:xfrm>
        </p:spPr>
        <p:txBody>
          <a:bodyPr>
            <a:normAutofit/>
          </a:bodyPr>
          <a:lstStyle/>
          <a:p>
            <a:pPr marL="742950" indent="-742950">
              <a:buFont typeface="+mj-lt"/>
              <a:buAutoNum type="arabicPeriod"/>
            </a:pPr>
            <a:r>
              <a:rPr lang="en-US" b="0" dirty="0">
                <a:solidFill>
                  <a:schemeClr val="tx1"/>
                </a:solidFill>
              </a:rPr>
              <a:t>Problems of the datasets substantially inflated the accuracy of these models.</a:t>
            </a:r>
          </a:p>
          <a:p>
            <a:pPr marL="742950" indent="-742950">
              <a:buFont typeface="+mj-lt"/>
              <a:buAutoNum type="arabicPeriod"/>
            </a:pPr>
            <a:r>
              <a:rPr lang="en-US" b="0" dirty="0">
                <a:solidFill>
                  <a:schemeClr val="tx1"/>
                </a:solidFill>
              </a:rPr>
              <a:t>Given the </a:t>
            </a:r>
            <a:r>
              <a:rPr lang="en-US" b="0" dirty="0" smtClean="0">
                <a:solidFill>
                  <a:schemeClr val="tx1"/>
                </a:solidFill>
              </a:rPr>
              <a:t>problematic data</a:t>
            </a:r>
            <a:r>
              <a:rPr lang="en-US" b="0" dirty="0">
                <a:solidFill>
                  <a:schemeClr val="tx1"/>
                </a:solidFill>
              </a:rPr>
              <a:t>, very simple rules can challenge the accuracy of these complex machine learning models. </a:t>
            </a:r>
          </a:p>
          <a:p>
            <a:pPr marL="742950" indent="-742950">
              <a:buFont typeface="+mj-lt"/>
              <a:buAutoNum type="arabicPeriod"/>
            </a:pPr>
            <a:r>
              <a:rPr lang="en-US" b="0" dirty="0">
                <a:solidFill>
                  <a:schemeClr val="tx1"/>
                </a:solidFill>
              </a:rPr>
              <a:t>The true accuracy of these models is very poor on realistic data. </a:t>
            </a:r>
          </a:p>
          <a:p>
            <a:pPr marL="742950" indent="-742950">
              <a:buFont typeface="+mj-lt"/>
              <a:buAutoNum type="arabicPeriod"/>
            </a:pPr>
            <a:r>
              <a:rPr lang="en-US" b="0" dirty="0">
                <a:solidFill>
                  <a:schemeClr val="tx1"/>
                </a:solidFill>
              </a:rPr>
              <a:t>The link prediction task on the problematic datasets is nonexistent in the real-world.</a:t>
            </a:r>
          </a:p>
          <a:p>
            <a:endParaRPr lang="en-US" sz="3200" dirty="0"/>
          </a:p>
          <a:p>
            <a:endParaRPr lang="en-US" sz="3200" dirty="0"/>
          </a:p>
          <a:p>
            <a:endParaRPr lang="en-US" sz="3200" dirty="0"/>
          </a:p>
          <a:p>
            <a:endParaRPr lang="en-US" sz="3200" dirty="0"/>
          </a:p>
        </p:txBody>
      </p:sp>
      <p:sp>
        <p:nvSpPr>
          <p:cNvPr id="2" name="Title 1"/>
          <p:cNvSpPr>
            <a:spLocks noGrp="1"/>
          </p:cNvSpPr>
          <p:nvPr>
            <p:ph type="title"/>
          </p:nvPr>
        </p:nvSpPr>
        <p:spPr>
          <a:xfrm>
            <a:off x="7035184" y="4987656"/>
            <a:ext cx="5156816" cy="1870344"/>
          </a:xfrm>
        </p:spPr>
        <p:txBody>
          <a:bodyPr>
            <a:noAutofit/>
          </a:bodyPr>
          <a:lstStyle/>
          <a:p>
            <a:r>
              <a:rPr lang="en-US" sz="3200" dirty="0"/>
              <a:t>Performance of Embedding Models on Datasets without Data Redundancy</a:t>
            </a:r>
          </a:p>
        </p:txBody>
      </p:sp>
      <p:sp>
        <p:nvSpPr>
          <p:cNvPr id="9" name="Slide Number Placeholder 8"/>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10</a:t>
            </a:fld>
            <a:endParaRPr lang="en-US" dirty="0"/>
          </a:p>
        </p:txBody>
      </p:sp>
      <p:sp>
        <p:nvSpPr>
          <p:cNvPr id="6" name="Title 1">
            <a:extLst>
              <a:ext uri="{FF2B5EF4-FFF2-40B4-BE49-F238E27FC236}">
                <a16:creationId xmlns:a16="http://schemas.microsoft.com/office/drawing/2014/main" id="{15F0235B-0580-914B-94F9-5BE8E5CB6616}"/>
              </a:ext>
            </a:extLst>
          </p:cNvPr>
          <p:cNvSpPr txBox="1">
            <a:spLocks/>
          </p:cNvSpPr>
          <p:nvPr/>
        </p:nvSpPr>
        <p:spPr>
          <a:xfrm>
            <a:off x="504735" y="274639"/>
            <a:ext cx="11554587" cy="1143000"/>
          </a:xfrm>
          <a:prstGeom prst="rect">
            <a:avLst/>
          </a:prstGeom>
        </p:spPr>
        <p:txBody>
          <a:bodyPr vert="horz" lIns="91440" tIns="45720" rIns="91440" bIns="45720" rtlCol="0" anchor="ctr">
            <a:noAutofit/>
          </a:bodyPr>
          <a:lstStyle>
            <a:lvl1pPr algn="l" defTabSz="609585" rtl="0" eaLnBrk="1" latinLnBrk="0" hangingPunct="1">
              <a:spcBef>
                <a:spcPct val="0"/>
              </a:spcBef>
              <a:buNone/>
              <a:defRPr sz="5333" b="1" kern="1200">
                <a:solidFill>
                  <a:srgbClr val="13409F"/>
                </a:solidFill>
                <a:latin typeface="Garamond" panose="02020404030301010803" pitchFamily="18" charset="0"/>
                <a:ea typeface="Garamond" panose="02020404030301010803" pitchFamily="18" charset="0"/>
                <a:cs typeface="Garamond" panose="02020404030301010803" pitchFamily="18" charset="0"/>
              </a:defRPr>
            </a:lvl1pPr>
          </a:lstStyle>
          <a:p>
            <a:r>
              <a:rPr lang="en-US" sz="4200" dirty="0"/>
              <a:t>Findings: Current Link Prediction Methods Do Not Work</a:t>
            </a:r>
            <a:endParaRPr lang="en-US" sz="4200" dirty="0">
              <a:solidFill>
                <a:srgbClr val="C00000"/>
              </a:solidFill>
            </a:endParaRPr>
          </a:p>
        </p:txBody>
      </p:sp>
    </p:spTree>
    <p:extLst>
      <p:ext uri="{BB962C8B-B14F-4D97-AF65-F5344CB8AC3E}">
        <p14:creationId xmlns:p14="http://schemas.microsoft.com/office/powerpoint/2010/main" val="2912586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4409" y="4280884"/>
            <a:ext cx="11438412" cy="1015511"/>
          </a:xfrm>
        </p:spPr>
        <p:txBody>
          <a:bodyPr>
            <a:normAutofit/>
          </a:bodyPr>
          <a:lstStyle/>
          <a:p>
            <a:r>
              <a:rPr lang="en-US" b="0" dirty="0">
                <a:latin typeface="+mj-lt"/>
              </a:rPr>
              <a:t>Percentages of test triples, on which various models outperformed </a:t>
            </a:r>
            <a:r>
              <a:rPr lang="en-US" b="0" dirty="0" err="1">
                <a:latin typeface="+mj-lt"/>
              </a:rPr>
              <a:t>TransE</a:t>
            </a:r>
            <a:r>
              <a:rPr lang="en-US" b="0" dirty="0">
                <a:latin typeface="+mj-lt"/>
              </a:rPr>
              <a:t>, that have reverse and duplicate triples in training set</a:t>
            </a:r>
            <a:endParaRPr lang="en-US" dirty="0"/>
          </a:p>
          <a:p>
            <a:endParaRPr lang="en-US" dirty="0"/>
          </a:p>
        </p:txBody>
      </p:sp>
      <p:sp>
        <p:nvSpPr>
          <p:cNvPr id="3" name="Title 2"/>
          <p:cNvSpPr>
            <a:spLocks noGrp="1"/>
          </p:cNvSpPr>
          <p:nvPr>
            <p:ph type="title"/>
          </p:nvPr>
        </p:nvSpPr>
        <p:spPr>
          <a:xfrm>
            <a:off x="520039" y="106878"/>
            <a:ext cx="11456807" cy="1593761"/>
          </a:xfrm>
        </p:spPr>
        <p:txBody>
          <a:bodyPr>
            <a:noAutofit/>
          </a:bodyPr>
          <a:lstStyle/>
          <a:p>
            <a:r>
              <a:rPr lang="en-US" sz="3600" dirty="0"/>
              <a:t>Similar or </a:t>
            </a:r>
            <a:r>
              <a:rPr lang="en-US" sz="3600" dirty="0" smtClean="0"/>
              <a:t>Even </a:t>
            </a:r>
            <a:r>
              <a:rPr lang="en-US" sz="3600" dirty="0"/>
              <a:t>Worse Performance of Many Successors of </a:t>
            </a:r>
            <a:r>
              <a:rPr lang="en-US" sz="3600" dirty="0" err="1"/>
              <a:t>TransE</a:t>
            </a:r>
            <a:r>
              <a:rPr lang="en-US" sz="3600" dirty="0"/>
              <a:t> on Datasets without Data Redundancy</a:t>
            </a: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11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25443642"/>
              </p:ext>
            </p:extLst>
          </p:nvPr>
        </p:nvGraphicFramePr>
        <p:xfrm>
          <a:off x="1204127" y="2038558"/>
          <a:ext cx="9618975" cy="1493520"/>
        </p:xfrm>
        <a:graphic>
          <a:graphicData uri="http://schemas.openxmlformats.org/drawingml/2006/table">
            <a:tbl>
              <a:tblPr firstRow="1" bandRow="1">
                <a:tableStyleId>{3B4B98B0-60AC-42C2-AFA5-B58CD77FA1E5}</a:tableStyleId>
              </a:tblPr>
              <a:tblGrid>
                <a:gridCol w="2103120">
                  <a:extLst>
                    <a:ext uri="{9D8B030D-6E8A-4147-A177-3AD203B41FA5}">
                      <a16:colId xmlns:a16="http://schemas.microsoft.com/office/drawing/2014/main" val="949725933"/>
                    </a:ext>
                  </a:extLst>
                </a:gridCol>
                <a:gridCol w="1503171">
                  <a:extLst>
                    <a:ext uri="{9D8B030D-6E8A-4147-A177-3AD203B41FA5}">
                      <a16:colId xmlns:a16="http://schemas.microsoft.com/office/drawing/2014/main" val="651199501"/>
                    </a:ext>
                  </a:extLst>
                </a:gridCol>
                <a:gridCol w="1503171">
                  <a:extLst>
                    <a:ext uri="{9D8B030D-6E8A-4147-A177-3AD203B41FA5}">
                      <a16:colId xmlns:a16="http://schemas.microsoft.com/office/drawing/2014/main" val="1743620030"/>
                    </a:ext>
                  </a:extLst>
                </a:gridCol>
                <a:gridCol w="1503171">
                  <a:extLst>
                    <a:ext uri="{9D8B030D-6E8A-4147-A177-3AD203B41FA5}">
                      <a16:colId xmlns:a16="http://schemas.microsoft.com/office/drawing/2014/main" val="1773189437"/>
                    </a:ext>
                  </a:extLst>
                </a:gridCol>
                <a:gridCol w="1503171">
                  <a:extLst>
                    <a:ext uri="{9D8B030D-6E8A-4147-A177-3AD203B41FA5}">
                      <a16:colId xmlns:a16="http://schemas.microsoft.com/office/drawing/2014/main" val="3951324402"/>
                    </a:ext>
                  </a:extLst>
                </a:gridCol>
                <a:gridCol w="1503171">
                  <a:extLst>
                    <a:ext uri="{9D8B030D-6E8A-4147-A177-3AD203B41FA5}">
                      <a16:colId xmlns:a16="http://schemas.microsoft.com/office/drawing/2014/main" val="1476189660"/>
                    </a:ext>
                  </a:extLst>
                </a:gridCol>
              </a:tblGrid>
              <a:tr h="471542">
                <a:tc>
                  <a:txBody>
                    <a:bodyPr/>
                    <a:lstStyle/>
                    <a:p>
                      <a:r>
                        <a:rPr lang="en-US" sz="2000" dirty="0"/>
                        <a:t>Model</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TransE</a:t>
                      </a:r>
                      <a:endParaRPr lang="en-US" sz="2000" dirty="0"/>
                    </a:p>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 (2013)</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ComplEx</a:t>
                      </a:r>
                      <a:r>
                        <a:rPr lang="en-US" sz="2000" dirty="0"/>
                        <a:t> </a:t>
                      </a:r>
                    </a:p>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(2016)</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ConvE</a:t>
                      </a:r>
                      <a:r>
                        <a:rPr lang="en-US" sz="2000" dirty="0"/>
                        <a:t> </a:t>
                      </a:r>
                    </a:p>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(2018)</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RotatE</a:t>
                      </a:r>
                      <a:r>
                        <a:rPr lang="en-US" sz="2000" dirty="0"/>
                        <a:t> </a:t>
                      </a:r>
                    </a:p>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(2019)</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TuckER</a:t>
                      </a:r>
                      <a:r>
                        <a:rPr lang="en-US" sz="2000" dirty="0"/>
                        <a:t> </a:t>
                      </a:r>
                    </a:p>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(2109)</a:t>
                      </a:r>
                    </a:p>
                  </a:txBody>
                  <a:tcPr/>
                </a:tc>
                <a:extLst>
                  <a:ext uri="{0D108BD9-81ED-4DB2-BD59-A6C34878D82A}">
                    <a16:rowId xmlns:a16="http://schemas.microsoft.com/office/drawing/2014/main" val="4178134478"/>
                  </a:ext>
                </a:extLst>
              </a:tr>
              <a:tr h="309689">
                <a:tc>
                  <a:txBody>
                    <a:bodyPr/>
                    <a:lstStyle/>
                    <a:p>
                      <a:r>
                        <a:rPr lang="en-US" sz="2000" dirty="0"/>
                        <a:t>FMRR(FB15k)</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0.392</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0.685</a:t>
                      </a:r>
                      <a:endParaRPr lang="en-US" sz="2000" b="0" i="0" u="none" strike="noStrike" kern="1200" baseline="0" dirty="0">
                        <a:solidFill>
                          <a:schemeClr val="tx1"/>
                        </a:solidFill>
                        <a:latin typeface="+mn-lt"/>
                        <a:ea typeface="+mn-ea"/>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0.698</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0.791</a:t>
                      </a:r>
                      <a:endParaRPr lang="en-US" sz="2000" dirty="0"/>
                    </a:p>
                  </a:txBody>
                  <a:tcPr/>
                </a:tc>
                <a:tc>
                  <a:txBody>
                    <a:bodyPr/>
                    <a:lstStyle/>
                    <a:p>
                      <a:r>
                        <a:rPr lang="en-US" sz="2000" u="none" strike="noStrike" kern="1200" baseline="0" dirty="0"/>
                        <a:t>0.790</a:t>
                      </a:r>
                      <a:endParaRPr lang="en-US" sz="2000" dirty="0"/>
                    </a:p>
                  </a:txBody>
                  <a:tcPr/>
                </a:tc>
                <a:extLst>
                  <a:ext uri="{0D108BD9-81ED-4DB2-BD59-A6C34878D82A}">
                    <a16:rowId xmlns:a16="http://schemas.microsoft.com/office/drawing/2014/main" val="4266434122"/>
                  </a:ext>
                </a:extLst>
              </a:tr>
              <a:tr h="31223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FMRR(FB15k-237)</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a:t>0.288</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0.249</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0.305</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0.337</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0.355</a:t>
                      </a:r>
                      <a:endParaRPr lang="en-US" sz="2000" dirty="0"/>
                    </a:p>
                  </a:txBody>
                  <a:tcPr/>
                </a:tc>
                <a:extLst>
                  <a:ext uri="{0D108BD9-81ED-4DB2-BD59-A6C34878D82A}">
                    <a16:rowId xmlns:a16="http://schemas.microsoft.com/office/drawing/2014/main" val="53041211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3017846"/>
              </p:ext>
            </p:extLst>
          </p:nvPr>
        </p:nvGraphicFramePr>
        <p:xfrm>
          <a:off x="1220312" y="5512438"/>
          <a:ext cx="9636880" cy="792480"/>
        </p:xfrm>
        <a:graphic>
          <a:graphicData uri="http://schemas.openxmlformats.org/drawingml/2006/table">
            <a:tbl>
              <a:tblPr firstRow="1" bandRow="1">
                <a:tableStyleId>{3B4B98B0-60AC-42C2-AFA5-B58CD77FA1E5}</a:tableStyleId>
              </a:tblPr>
              <a:tblGrid>
                <a:gridCol w="1927376">
                  <a:extLst>
                    <a:ext uri="{9D8B030D-6E8A-4147-A177-3AD203B41FA5}">
                      <a16:colId xmlns:a16="http://schemas.microsoft.com/office/drawing/2014/main" val="949725933"/>
                    </a:ext>
                  </a:extLst>
                </a:gridCol>
                <a:gridCol w="1927376">
                  <a:extLst>
                    <a:ext uri="{9D8B030D-6E8A-4147-A177-3AD203B41FA5}">
                      <a16:colId xmlns:a16="http://schemas.microsoft.com/office/drawing/2014/main" val="1743620030"/>
                    </a:ext>
                  </a:extLst>
                </a:gridCol>
                <a:gridCol w="1927376">
                  <a:extLst>
                    <a:ext uri="{9D8B030D-6E8A-4147-A177-3AD203B41FA5}">
                      <a16:colId xmlns:a16="http://schemas.microsoft.com/office/drawing/2014/main" val="1773189437"/>
                    </a:ext>
                  </a:extLst>
                </a:gridCol>
                <a:gridCol w="1927376">
                  <a:extLst>
                    <a:ext uri="{9D8B030D-6E8A-4147-A177-3AD203B41FA5}">
                      <a16:colId xmlns:a16="http://schemas.microsoft.com/office/drawing/2014/main" val="3951324402"/>
                    </a:ext>
                  </a:extLst>
                </a:gridCol>
                <a:gridCol w="1927376">
                  <a:extLst>
                    <a:ext uri="{9D8B030D-6E8A-4147-A177-3AD203B41FA5}">
                      <a16:colId xmlns:a16="http://schemas.microsoft.com/office/drawing/2014/main" val="1476189660"/>
                    </a:ext>
                  </a:extLst>
                </a:gridCol>
              </a:tblGrid>
              <a:tr h="0">
                <a:tc>
                  <a:txBody>
                    <a:bodyPr/>
                    <a:lstStyle/>
                    <a:p>
                      <a:r>
                        <a:rPr lang="en-US" sz="2000" dirty="0"/>
                        <a:t>Model</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ComplEx</a:t>
                      </a:r>
                      <a:r>
                        <a:rPr lang="en-US" sz="2000" dirty="0"/>
                        <a:t> (2016)</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ConvE</a:t>
                      </a:r>
                      <a:r>
                        <a:rPr lang="en-US" sz="2000" dirty="0"/>
                        <a:t> (2018)</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RotatE</a:t>
                      </a:r>
                      <a:r>
                        <a:rPr lang="en-US" sz="2000" dirty="0"/>
                        <a:t> (2019)</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dirty="0" err="1"/>
                        <a:t>TuckER</a:t>
                      </a:r>
                      <a:r>
                        <a:rPr lang="en-US" sz="2000" dirty="0"/>
                        <a:t> (2109)</a:t>
                      </a:r>
                    </a:p>
                  </a:txBody>
                  <a:tcPr/>
                </a:tc>
                <a:extLst>
                  <a:ext uri="{0D108BD9-81ED-4DB2-BD59-A6C34878D82A}">
                    <a16:rowId xmlns:a16="http://schemas.microsoft.com/office/drawing/2014/main" val="4178134478"/>
                  </a:ext>
                </a:extLst>
              </a:tr>
              <a:tr h="309689">
                <a:tc>
                  <a:txBody>
                    <a:bodyPr/>
                    <a:lstStyle/>
                    <a:p>
                      <a:r>
                        <a:rPr lang="en-US" sz="2000" dirty="0"/>
                        <a:t>FB15k</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84.67 %</a:t>
                      </a:r>
                      <a:endParaRPr lang="en-US" sz="2000" b="0" i="0" u="none" strike="noStrike" kern="1200" baseline="0" dirty="0">
                        <a:solidFill>
                          <a:schemeClr val="tx1"/>
                        </a:solidFill>
                        <a:latin typeface="+mn-lt"/>
                        <a:ea typeface="+mn-ea"/>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78.04 %</a:t>
                      </a:r>
                      <a:endParaRPr lang="en-US" sz="2000" b="0" i="0" u="none" strike="noStrike" kern="1200" baseline="0" dirty="0">
                        <a:solidFill>
                          <a:schemeClr val="tx1"/>
                        </a:solidFill>
                        <a:latin typeface="+mn-lt"/>
                        <a:ea typeface="+mn-ea"/>
                        <a:cs typeface="+mn-cs"/>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78.16%</a:t>
                      </a:r>
                      <a:endParaRPr lang="en-US" sz="2000" dirty="0"/>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2000" u="none" strike="noStrike" kern="1200" baseline="0" dirty="0"/>
                        <a:t>78.87%</a:t>
                      </a:r>
                      <a:endParaRPr lang="en-US" sz="2000" dirty="0"/>
                    </a:p>
                  </a:txBody>
                  <a:tcPr/>
                </a:tc>
                <a:extLst>
                  <a:ext uri="{0D108BD9-81ED-4DB2-BD59-A6C34878D82A}">
                    <a16:rowId xmlns:a16="http://schemas.microsoft.com/office/drawing/2014/main" val="4266434122"/>
                  </a:ext>
                </a:extLst>
              </a:tr>
            </a:tbl>
          </a:graphicData>
        </a:graphic>
      </p:graphicFrame>
    </p:spTree>
    <p:extLst>
      <p:ext uri="{BB962C8B-B14F-4D97-AF65-F5344CB8AC3E}">
        <p14:creationId xmlns:p14="http://schemas.microsoft.com/office/powerpoint/2010/main" val="2196158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248" y="1447800"/>
            <a:ext cx="11151917" cy="5273675"/>
          </a:xfrm>
        </p:spPr>
        <p:txBody>
          <a:bodyPr>
            <a:normAutofit fontScale="92500" lnSpcReduction="10000"/>
          </a:bodyPr>
          <a:lstStyle/>
          <a:p>
            <a:r>
              <a:rPr lang="en-US" b="0" dirty="0"/>
              <a:t>[</a:t>
            </a:r>
            <a:r>
              <a:rPr lang="en-US" b="0" dirty="0" err="1"/>
              <a:t>Toutanova</a:t>
            </a:r>
            <a:r>
              <a:rPr lang="en-US" b="0" dirty="0"/>
              <a:t> and Chen, 2015] </a:t>
            </a:r>
          </a:p>
          <a:p>
            <a:pPr lvl="1"/>
            <a:r>
              <a:rPr lang="en-US" dirty="0" smtClean="0"/>
              <a:t>Detected </a:t>
            </a:r>
            <a:r>
              <a:rPr lang="en-US" dirty="0"/>
              <a:t>the reverse relation problem in FB15k and generated </a:t>
            </a:r>
            <a:r>
              <a:rPr lang="en-US" b="0" dirty="0"/>
              <a:t>FB15k-237</a:t>
            </a:r>
          </a:p>
          <a:p>
            <a:r>
              <a:rPr lang="en-US" b="0" dirty="0"/>
              <a:t>[</a:t>
            </a:r>
            <a:r>
              <a:rPr lang="en-US" b="0" dirty="0" err="1"/>
              <a:t>Dettmers</a:t>
            </a:r>
            <a:r>
              <a:rPr lang="en-US" b="0" dirty="0"/>
              <a:t> et al., 2018]</a:t>
            </a:r>
          </a:p>
          <a:p>
            <a:pPr lvl="1"/>
            <a:r>
              <a:rPr lang="en-US" dirty="0"/>
              <a:t>Detected the reverse relation problem in WN18 and generated WN18RR</a:t>
            </a:r>
            <a:endParaRPr lang="en-US" b="0" dirty="0"/>
          </a:p>
          <a:p>
            <a:r>
              <a:rPr lang="en-US" b="0" dirty="0"/>
              <a:t>[</a:t>
            </a:r>
            <a:r>
              <a:rPr lang="en-US" b="0" dirty="0" err="1"/>
              <a:t>Meilicke</a:t>
            </a:r>
            <a:r>
              <a:rPr lang="en-US" b="0" dirty="0"/>
              <a:t> et al., 2018]</a:t>
            </a:r>
          </a:p>
          <a:p>
            <a:pPr lvl="1"/>
            <a:r>
              <a:rPr lang="en-US" dirty="0"/>
              <a:t>Analysis of the types of rules that help knowledge graph completion</a:t>
            </a:r>
          </a:p>
          <a:p>
            <a:r>
              <a:rPr lang="en-US" b="0" dirty="0"/>
              <a:t>[</a:t>
            </a:r>
            <a:r>
              <a:rPr lang="en-US" b="0" dirty="0" err="1"/>
              <a:t>Akrami</a:t>
            </a:r>
            <a:r>
              <a:rPr lang="en-US" b="0" dirty="0"/>
              <a:t> et al. 2018]</a:t>
            </a:r>
          </a:p>
          <a:p>
            <a:pPr lvl="1"/>
            <a:r>
              <a:rPr lang="en-US" dirty="0"/>
              <a:t>Reevaluation of embedding models</a:t>
            </a:r>
          </a:p>
          <a:p>
            <a:r>
              <a:rPr lang="en-US" b="0" dirty="0"/>
              <a:t>[Wang et al., 2019]</a:t>
            </a:r>
          </a:p>
          <a:p>
            <a:pPr lvl="1"/>
            <a:r>
              <a:rPr lang="en-US" b="0" dirty="0"/>
              <a:t>Analysis of existing evaluation methods</a:t>
            </a:r>
          </a:p>
          <a:p>
            <a:pPr fontAlgn="base"/>
            <a:r>
              <a:rPr lang="en-US" b="0" dirty="0"/>
              <a:t>This paper for the first time</a:t>
            </a:r>
          </a:p>
          <a:p>
            <a:pPr lvl="1" fontAlgn="base"/>
            <a:r>
              <a:rPr lang="en-US" b="0" dirty="0"/>
              <a:t>Conducts a systematic study with the main objective of assessing the true effectiveness of embedding models when the unrealistic triples are removed</a:t>
            </a:r>
          </a:p>
          <a:p>
            <a:pPr lvl="1" fontAlgn="base"/>
            <a:r>
              <a:rPr lang="en-US" dirty="0"/>
              <a:t>Provides a thorough investigation of the data redundancy problem and identifies Cartesian product relations. </a:t>
            </a:r>
            <a:endParaRPr lang="en-US" b="0" dirty="0"/>
          </a:p>
          <a:p>
            <a:endParaRPr lang="en-US" dirty="0"/>
          </a:p>
        </p:txBody>
      </p:sp>
      <p:sp>
        <p:nvSpPr>
          <p:cNvPr id="3" name="Title 2"/>
          <p:cNvSpPr>
            <a:spLocks noGrp="1"/>
          </p:cNvSpPr>
          <p:nvPr>
            <p:ph type="title"/>
          </p:nvPr>
        </p:nvSpPr>
        <p:spPr/>
        <p:txBody>
          <a:bodyPr/>
          <a:lstStyle/>
          <a:p>
            <a:r>
              <a:rPr lang="en-US" dirty="0"/>
              <a:t>Related Work</a:t>
            </a: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12</a:t>
            </a:fld>
            <a:endParaRPr lang="en-US" dirty="0"/>
          </a:p>
        </p:txBody>
      </p:sp>
    </p:spTree>
    <p:extLst>
      <p:ext uri="{BB962C8B-B14F-4D97-AF65-F5344CB8AC3E}">
        <p14:creationId xmlns:p14="http://schemas.microsoft.com/office/powerpoint/2010/main" val="712898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55389-D92D-3D49-A959-C0A744339F7D}"/>
              </a:ext>
            </a:extLst>
          </p:cNvPr>
          <p:cNvSpPr>
            <a:spLocks noGrp="1"/>
          </p:cNvSpPr>
          <p:nvPr>
            <p:ph idx="1"/>
          </p:nvPr>
        </p:nvSpPr>
        <p:spPr>
          <a:xfrm>
            <a:off x="519249" y="1447801"/>
            <a:ext cx="11063152" cy="5096218"/>
          </a:xfrm>
        </p:spPr>
        <p:txBody>
          <a:bodyPr>
            <a:normAutofit/>
          </a:bodyPr>
          <a:lstStyle/>
          <a:p>
            <a:pPr marL="514350" indent="-514350">
              <a:buFont typeface="+mj-lt"/>
              <a:buAutoNum type="arabicPeriod"/>
            </a:pPr>
            <a:r>
              <a:rPr lang="en-US" sz="3200" b="0" dirty="0">
                <a:solidFill>
                  <a:schemeClr val="tx1"/>
                </a:solidFill>
              </a:rPr>
              <a:t>Our community hasn’t been solving real-world challenges in link prediction. </a:t>
            </a:r>
          </a:p>
          <a:p>
            <a:pPr marL="514350" indent="-514350">
              <a:buFont typeface="+mj-lt"/>
              <a:buAutoNum type="arabicPeriod"/>
            </a:pPr>
            <a:r>
              <a:rPr lang="en-US" sz="3200" b="0" dirty="0">
                <a:solidFill>
                  <a:schemeClr val="tx1"/>
                </a:solidFill>
              </a:rPr>
              <a:t>Current link prediction methods, especially the embedding models, have poor accuracy on realistic data. </a:t>
            </a:r>
          </a:p>
          <a:p>
            <a:pPr marL="514350" indent="-514350">
              <a:buFont typeface="+mj-lt"/>
              <a:buAutoNum type="arabicPeriod"/>
            </a:pPr>
            <a:r>
              <a:rPr lang="en-US" sz="3200" b="0" dirty="0">
                <a:solidFill>
                  <a:schemeClr val="tx1"/>
                </a:solidFill>
              </a:rPr>
              <a:t>We shouldn’t use FB15k, WN18, and YAGO3-10 at all. </a:t>
            </a:r>
          </a:p>
          <a:p>
            <a:endParaRPr lang="en-US" sz="3200" b="0" dirty="0">
              <a:solidFill>
                <a:schemeClr val="tx1"/>
              </a:solidFill>
            </a:endParaRPr>
          </a:p>
          <a:p>
            <a:endParaRPr lang="en-US" sz="3200" b="0" dirty="0">
              <a:solidFill>
                <a:schemeClr val="tx1"/>
              </a:solidFill>
            </a:endParaRPr>
          </a:p>
          <a:p>
            <a:r>
              <a:rPr lang="en-US" sz="3200" b="0" dirty="0">
                <a:solidFill>
                  <a:schemeClr val="tx1"/>
                </a:solidFill>
              </a:rPr>
              <a:t>GitHub repository of all source codes, datasets, and results</a:t>
            </a:r>
          </a:p>
          <a:p>
            <a:pPr lvl="1"/>
            <a:r>
              <a:rPr lang="en-US" sz="2800" dirty="0">
                <a:hlinkClick r:id="rId3"/>
              </a:rPr>
              <a:t>https://github.com/idirlab/kgcompletion</a:t>
            </a:r>
            <a:endParaRPr lang="en-US" sz="2800" b="0" dirty="0">
              <a:solidFill>
                <a:schemeClr val="tx1"/>
              </a:solidFill>
            </a:endParaRPr>
          </a:p>
        </p:txBody>
      </p:sp>
      <p:sp>
        <p:nvSpPr>
          <p:cNvPr id="3" name="Title 2">
            <a:extLst>
              <a:ext uri="{FF2B5EF4-FFF2-40B4-BE49-F238E27FC236}">
                <a16:creationId xmlns:a16="http://schemas.microsoft.com/office/drawing/2014/main" id="{5A7EEB57-5ED2-B649-95F4-E60D207F8CD1}"/>
              </a:ext>
            </a:extLst>
          </p:cNvPr>
          <p:cNvSpPr>
            <a:spLocks noGrp="1"/>
          </p:cNvSpPr>
          <p:nvPr>
            <p:ph type="title"/>
          </p:nvPr>
        </p:nvSpPr>
        <p:spPr/>
        <p:txBody>
          <a:bodyPr/>
          <a:lstStyle/>
          <a:p>
            <a:r>
              <a:rPr lang="en-US" dirty="0"/>
              <a:t>Take-Home Messages</a:t>
            </a:r>
          </a:p>
        </p:txBody>
      </p:sp>
      <p:sp>
        <p:nvSpPr>
          <p:cNvPr id="4" name="Slide Number Placeholder 3">
            <a:extLst>
              <a:ext uri="{FF2B5EF4-FFF2-40B4-BE49-F238E27FC236}">
                <a16:creationId xmlns:a16="http://schemas.microsoft.com/office/drawing/2014/main" id="{ACBF744C-E88C-8F4F-99FB-0062449C56CF}"/>
              </a:ext>
            </a:extLst>
          </p:cNvPr>
          <p:cNvSpPr>
            <a:spLocks noGrp="1"/>
          </p:cNvSpPr>
          <p:nvPr>
            <p:ph type="sldNum" sz="quarter" idx="4"/>
          </p:nvPr>
        </p:nvSpPr>
        <p:spPr/>
        <p:txBody>
          <a:bodyPr/>
          <a:lstStyle/>
          <a:p>
            <a:fld id="{55F8838A-33BC-4623-9489-C920D1F09C69}" type="slidenum">
              <a:rPr lang="en-US" smtClean="0"/>
              <a:pPr/>
              <a:t>13</a:t>
            </a:fld>
            <a:endParaRPr lang="en-US" dirty="0"/>
          </a:p>
        </p:txBody>
      </p:sp>
    </p:spTree>
    <p:extLst>
      <p:ext uri="{BB962C8B-B14F-4D97-AF65-F5344CB8AC3E}">
        <p14:creationId xmlns:p14="http://schemas.microsoft.com/office/powerpoint/2010/main" val="293046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ounded Rectangle 140"/>
          <p:cNvSpPr/>
          <p:nvPr/>
        </p:nvSpPr>
        <p:spPr>
          <a:xfrm>
            <a:off x="9052500" y="5277489"/>
            <a:ext cx="2641797" cy="1416338"/>
          </a:xfrm>
          <a:prstGeom prst="roundRect">
            <a:avLst>
              <a:gd name="adj" fmla="val 3962"/>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5283914" y="5277489"/>
            <a:ext cx="3326303" cy="912790"/>
          </a:xfrm>
          <a:prstGeom prst="roundRect">
            <a:avLst>
              <a:gd name="adj" fmla="val 3962"/>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338695" y="1780929"/>
            <a:ext cx="3834152" cy="2194636"/>
          </a:xfrm>
          <a:prstGeom prst="roundRect">
            <a:avLst>
              <a:gd name="adj" fmla="val 3962"/>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Content Placeholder 51"/>
          <p:cNvPicPr>
            <a:picLocks noGrp="1" noChangeAspect="1"/>
          </p:cNvPicPr>
          <p:nvPr>
            <p:ph idx="1"/>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98256" y="1773333"/>
            <a:ext cx="1318993" cy="1318993"/>
          </a:xfrm>
        </p:spPr>
      </p:pic>
      <p:sp>
        <p:nvSpPr>
          <p:cNvPr id="3" name="Title 2"/>
          <p:cNvSpPr>
            <a:spLocks noGrp="1"/>
          </p:cNvSpPr>
          <p:nvPr>
            <p:ph type="title"/>
          </p:nvPr>
        </p:nvSpPr>
        <p:spPr>
          <a:xfrm>
            <a:off x="454945" y="59919"/>
            <a:ext cx="11239351" cy="1143000"/>
          </a:xfrm>
        </p:spPr>
        <p:txBody>
          <a:bodyPr>
            <a:normAutofit fontScale="90000"/>
          </a:bodyPr>
          <a:lstStyle/>
          <a:p>
            <a:r>
              <a:rPr lang="en-US" dirty="0"/>
              <a:t>Embedding Models in Link Prediction</a:t>
            </a: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2</a:t>
            </a:fld>
            <a:endParaRPr lang="en-US" dirty="0"/>
          </a:p>
        </p:txBody>
      </p:sp>
      <mc:AlternateContent xmlns:mc="http://schemas.openxmlformats.org/markup-compatibility/2006" xmlns:a14="http://schemas.microsoft.com/office/drawing/2010/main">
        <mc:Choice Requires="a14">
          <p:sp>
            <p:nvSpPr>
              <p:cNvPr id="43" name="TextBox 42"/>
              <p:cNvSpPr txBox="1"/>
              <p:nvPr/>
            </p:nvSpPr>
            <p:spPr>
              <a:xfrm>
                <a:off x="10442743" y="2101990"/>
                <a:ext cx="1490135" cy="1000274"/>
              </a:xfrm>
              <a:prstGeom prst="rect">
                <a:avLst/>
              </a:prstGeom>
            </p:spPr>
            <p:txBody>
              <a:bodyPr vert="horz" wrap="square" lIns="0" tIns="0" rIns="0" bIns="0" numCol="1" rtlCol="0">
                <a:spAutoFit/>
              </a:bodyPr>
              <a:lstStyle/>
              <a:p>
                <a:pPr marL="283464" indent="-283464" algn="ctr">
                  <a:spcAft>
                    <a:spcPts val="200"/>
                  </a:spcAft>
                </a:pPr>
                <a:r>
                  <a:rPr lang="en-US" sz="2000" b="1" dirty="0">
                    <a:solidFill>
                      <a:srgbClr val="C00000"/>
                    </a:solidFill>
                    <a:ea typeface="Garamond" charset="0"/>
                    <a:cs typeface="Garamond" charset="0"/>
                  </a:rPr>
                  <a:t> </a:t>
                </a:r>
                <a14:m>
                  <m:oMath xmlns:m="http://schemas.openxmlformats.org/officeDocument/2006/math">
                    <m:r>
                      <a:rPr lang="en-US" sz="2000" b="1" i="0" dirty="0" smtClean="0">
                        <a:solidFill>
                          <a:srgbClr val="C00000"/>
                        </a:solidFill>
                        <a:latin typeface="Cambria Math" panose="02040503050406030204" pitchFamily="18" charset="0"/>
                        <a:ea typeface="Garamond" charset="0"/>
                        <a:cs typeface="Garamond" charset="0"/>
                      </a:rPr>
                      <m:t>       </m:t>
                    </m:r>
                    <m:r>
                      <a:rPr lang="en-US" sz="2000" b="1" i="1" dirty="0" smtClean="0">
                        <a:solidFill>
                          <a:srgbClr val="C00000"/>
                        </a:solidFill>
                        <a:latin typeface="Cambria Math" panose="02040503050406030204" pitchFamily="18" charset="0"/>
                        <a:ea typeface="Garamond" charset="0"/>
                        <a:cs typeface="Garamond" charset="0"/>
                      </a:rPr>
                      <m:t>𝒔𝒖𝒃𝒋𝒆𝒄𝒕</m:t>
                    </m:r>
                  </m:oMath>
                </a14:m>
                <a:endParaRPr lang="en-US" sz="2000" b="1" i="1" dirty="0">
                  <a:solidFill>
                    <a:srgbClr val="C00000"/>
                  </a:solidFill>
                  <a:latin typeface="Cambria Math" panose="02040503050406030204" pitchFamily="18" charset="0"/>
                  <a:ea typeface="Garamond" charset="0"/>
                  <a:cs typeface="Garamond" charset="0"/>
                </a:endParaRPr>
              </a:p>
              <a:p>
                <a:pPr marL="283464" indent="-283464" algn="ctr">
                  <a:spcAft>
                    <a:spcPts val="200"/>
                  </a:spcAft>
                </a:pPr>
                <a14:m>
                  <m:oMathPara xmlns:m="http://schemas.openxmlformats.org/officeDocument/2006/math">
                    <m:oMathParaPr>
                      <m:jc m:val="centerGroup"/>
                    </m:oMathParaPr>
                    <m:oMath xmlns:m="http://schemas.openxmlformats.org/officeDocument/2006/math">
                      <m:r>
                        <a:rPr lang="en-US" sz="2000" b="1" i="1" dirty="0" smtClean="0">
                          <a:solidFill>
                            <a:srgbClr val="C00000"/>
                          </a:solidFill>
                          <a:latin typeface="Cambria Math" panose="02040503050406030204" pitchFamily="18" charset="0"/>
                          <a:ea typeface="Garamond" charset="0"/>
                          <a:cs typeface="Garamond" charset="0"/>
                        </a:rPr>
                        <m:t>+ </m:t>
                      </m:r>
                      <m:r>
                        <a:rPr lang="en-US" sz="2000" b="1" i="1" dirty="0" smtClean="0">
                          <a:solidFill>
                            <a:srgbClr val="C00000"/>
                          </a:solidFill>
                          <a:latin typeface="Cambria Math" panose="02040503050406030204" pitchFamily="18" charset="0"/>
                          <a:ea typeface="Garamond" charset="0"/>
                          <a:cs typeface="Garamond" charset="0"/>
                        </a:rPr>
                        <m:t>𝒓𝒆𝒍𝒂𝒕𝒊𝒐𝒏</m:t>
                      </m:r>
                    </m:oMath>
                  </m:oMathPara>
                </a14:m>
                <a:endParaRPr lang="en-US" sz="2000" b="1" i="1" dirty="0">
                  <a:solidFill>
                    <a:srgbClr val="C00000"/>
                  </a:solidFill>
                  <a:latin typeface="Cambria Math" panose="02040503050406030204" pitchFamily="18" charset="0"/>
                  <a:ea typeface="Garamond" charset="0"/>
                  <a:cs typeface="Garamond" charset="0"/>
                </a:endParaRPr>
              </a:p>
              <a:p>
                <a:pPr marL="283464" indent="-283464" algn="ctr">
                  <a:spcAft>
                    <a:spcPts val="200"/>
                  </a:spcAft>
                </a:pPr>
                <a14:m>
                  <m:oMathPara xmlns:m="http://schemas.openxmlformats.org/officeDocument/2006/math">
                    <m:oMathParaPr>
                      <m:jc m:val="centerGroup"/>
                    </m:oMathParaPr>
                    <m:oMath xmlns:m="http://schemas.openxmlformats.org/officeDocument/2006/math">
                      <m:r>
                        <a:rPr lang="en-US" sz="2000" b="1" i="1" dirty="0" smtClean="0">
                          <a:solidFill>
                            <a:srgbClr val="C00000"/>
                          </a:solidFill>
                          <a:latin typeface="Cambria Math" panose="02040503050406030204" pitchFamily="18" charset="0"/>
                          <a:ea typeface="Cambria Math" panose="02040503050406030204" pitchFamily="18" charset="0"/>
                          <a:cs typeface="Garamond" charset="0"/>
                        </a:rPr>
                        <m:t>≈</m:t>
                      </m:r>
                      <m:r>
                        <a:rPr lang="en-US" sz="2000" b="1" i="1" dirty="0" smtClean="0">
                          <a:solidFill>
                            <a:srgbClr val="C00000"/>
                          </a:solidFill>
                          <a:latin typeface="Cambria Math" panose="02040503050406030204" pitchFamily="18" charset="0"/>
                          <a:ea typeface="Garamond" charset="0"/>
                          <a:cs typeface="Garamond" charset="0"/>
                        </a:rPr>
                        <m:t>𝒐𝒃𝒋𝒆𝒄𝒕</m:t>
                      </m:r>
                    </m:oMath>
                  </m:oMathPara>
                </a14:m>
                <a:endParaRPr lang="en-US" sz="2000" b="1" spc="0" dirty="0">
                  <a:solidFill>
                    <a:srgbClr val="C00000"/>
                  </a:solidFill>
                  <a:latin typeface="Garamond" charset="0"/>
                  <a:ea typeface="Garamond" charset="0"/>
                  <a:cs typeface="Garamond"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0442743" y="2101990"/>
                <a:ext cx="1490135" cy="1000274"/>
              </a:xfrm>
              <a:prstGeom prst="rect">
                <a:avLst/>
              </a:prstGeom>
              <a:blipFill>
                <a:blip r:embed="rId4"/>
                <a:stretch>
                  <a:fillRect l="-4202" t="-2532" r="-5882" b="-6329"/>
                </a:stretch>
              </a:blipFill>
            </p:spPr>
            <p:txBody>
              <a:bodyPr/>
              <a:lstStyle/>
              <a:p>
                <a:r>
                  <a:rPr lang="en-US">
                    <a:noFill/>
                  </a:rPr>
                  <a:t> </a:t>
                </a:r>
              </a:p>
            </p:txBody>
          </p:sp>
        </mc:Fallback>
      </mc:AlternateContent>
      <p:sp>
        <p:nvSpPr>
          <p:cNvPr id="45" name="Rounded Rectangle 44"/>
          <p:cNvSpPr/>
          <p:nvPr/>
        </p:nvSpPr>
        <p:spPr>
          <a:xfrm>
            <a:off x="1271017" y="1605660"/>
            <a:ext cx="1938528" cy="323099"/>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Training Data</a:t>
            </a:r>
          </a:p>
        </p:txBody>
      </p:sp>
      <p:cxnSp>
        <p:nvCxnSpPr>
          <p:cNvPr id="47" name="Straight Arrow Connector 46"/>
          <p:cNvCxnSpPr/>
          <p:nvPr/>
        </p:nvCxnSpPr>
        <p:spPr>
          <a:xfrm>
            <a:off x="4236856" y="2566838"/>
            <a:ext cx="653624" cy="0"/>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sp>
        <p:nvSpPr>
          <p:cNvPr id="53" name="Rounded Rectangle 52"/>
          <p:cNvSpPr/>
          <p:nvPr/>
        </p:nvSpPr>
        <p:spPr>
          <a:xfrm>
            <a:off x="4935506" y="3034626"/>
            <a:ext cx="1726898" cy="347893"/>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Model Training</a:t>
            </a:r>
          </a:p>
        </p:txBody>
      </p:sp>
      <p:sp>
        <p:nvSpPr>
          <p:cNvPr id="54" name="Rounded Rectangle 53"/>
          <p:cNvSpPr/>
          <p:nvPr/>
        </p:nvSpPr>
        <p:spPr>
          <a:xfrm>
            <a:off x="7996861" y="1303955"/>
            <a:ext cx="1915730" cy="323620"/>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Learned Vectors</a:t>
            </a:r>
          </a:p>
        </p:txBody>
      </p:sp>
      <p:cxnSp>
        <p:nvCxnSpPr>
          <p:cNvPr id="55" name="Straight Arrow Connector 54"/>
          <p:cNvCxnSpPr/>
          <p:nvPr/>
        </p:nvCxnSpPr>
        <p:spPr>
          <a:xfrm>
            <a:off x="6557160" y="2566838"/>
            <a:ext cx="565431" cy="2975"/>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sp>
        <p:nvSpPr>
          <p:cNvPr id="82" name="Rounded Rectangle 81"/>
          <p:cNvSpPr/>
          <p:nvPr/>
        </p:nvSpPr>
        <p:spPr>
          <a:xfrm>
            <a:off x="6421441" y="5126070"/>
            <a:ext cx="1120086" cy="277372"/>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Test Data</a:t>
            </a:r>
          </a:p>
        </p:txBody>
      </p:sp>
      <p:sp>
        <p:nvSpPr>
          <p:cNvPr id="117" name="Rectangle 116"/>
          <p:cNvSpPr/>
          <p:nvPr/>
        </p:nvSpPr>
        <p:spPr>
          <a:xfrm>
            <a:off x="9279602" y="5597658"/>
            <a:ext cx="2251757" cy="1133644"/>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marL="342900" indent="-342900">
              <a:spcAft>
                <a:spcPts val="200"/>
              </a:spcAft>
              <a:buFont typeface="+mj-lt"/>
              <a:buAutoNum type="arabicPeriod"/>
            </a:pPr>
            <a:r>
              <a:rPr lang="en-US" dirty="0">
                <a:solidFill>
                  <a:schemeClr val="tx1"/>
                </a:solidFill>
              </a:rPr>
              <a:t>James Cameron</a:t>
            </a:r>
          </a:p>
          <a:p>
            <a:pPr marL="342900" indent="-342900">
              <a:spcAft>
                <a:spcPts val="200"/>
              </a:spcAft>
              <a:buFont typeface="+mj-lt"/>
              <a:buAutoNum type="arabicPeriod"/>
            </a:pPr>
            <a:r>
              <a:rPr lang="en-US" dirty="0">
                <a:solidFill>
                  <a:schemeClr val="tx1"/>
                </a:solidFill>
              </a:rPr>
              <a:t>Steven Spielberg</a:t>
            </a:r>
          </a:p>
          <a:p>
            <a:pPr lvl="2">
              <a:lnSpc>
                <a:spcPts val="1000"/>
              </a:lnSpc>
              <a:spcAft>
                <a:spcPts val="200"/>
              </a:spcAft>
            </a:pPr>
            <a:r>
              <a:rPr lang="en-US" sz="2000" b="1" dirty="0">
                <a:solidFill>
                  <a:schemeClr val="tx1"/>
                </a:solidFill>
              </a:rPr>
              <a:t>.</a:t>
            </a:r>
          </a:p>
          <a:p>
            <a:pPr lvl="2">
              <a:lnSpc>
                <a:spcPts val="1000"/>
              </a:lnSpc>
              <a:spcAft>
                <a:spcPts val="200"/>
              </a:spcAft>
            </a:pPr>
            <a:r>
              <a:rPr lang="en-US" sz="2000" b="1" dirty="0">
                <a:solidFill>
                  <a:schemeClr val="tx1"/>
                </a:solidFill>
              </a:rPr>
              <a:t>.</a:t>
            </a:r>
          </a:p>
          <a:p>
            <a:pPr lvl="2">
              <a:lnSpc>
                <a:spcPts val="1000"/>
              </a:lnSpc>
              <a:spcAft>
                <a:spcPts val="200"/>
              </a:spcAft>
            </a:pPr>
            <a:r>
              <a:rPr lang="en-US" sz="2000" b="1" dirty="0">
                <a:solidFill>
                  <a:schemeClr val="tx1"/>
                </a:solidFill>
              </a:rPr>
              <a:t>.</a:t>
            </a:r>
          </a:p>
        </p:txBody>
      </p:sp>
      <p:sp>
        <p:nvSpPr>
          <p:cNvPr id="60" name="TextBox 59"/>
          <p:cNvSpPr txBox="1"/>
          <p:nvPr/>
        </p:nvSpPr>
        <p:spPr>
          <a:xfrm>
            <a:off x="424192" y="2480306"/>
            <a:ext cx="3748655" cy="1670970"/>
          </a:xfrm>
          <a:prstGeom prst="rect">
            <a:avLst/>
          </a:prstGeom>
        </p:spPr>
        <p:txBody>
          <a:bodyPr vert="horz" wrap="none" lIns="0" tIns="0" rIns="0" bIns="0" numCol="1" rtlCol="0">
            <a:spAutoFit/>
          </a:bodyPr>
          <a:lstStyle/>
          <a:p>
            <a:pPr marL="283464" indent="-283464" defTabSz="457200">
              <a:lnSpc>
                <a:spcPct val="100000"/>
              </a:lnSpc>
              <a:spcAft>
                <a:spcPts val="200"/>
              </a:spcAft>
            </a:pPr>
            <a:r>
              <a:rPr lang="en-US" sz="1600" b="1" spc="0" dirty="0">
                <a:latin typeface="Garamond" charset="0"/>
                <a:ea typeface="Garamond" charset="0"/>
                <a:cs typeface="Garamond" charset="0"/>
              </a:rPr>
              <a:t>(Steven Spielberg,</a:t>
            </a:r>
            <a:r>
              <a:rPr lang="en-US" sz="1600" b="1" spc="0" dirty="0">
                <a:solidFill>
                  <a:srgbClr val="C00000"/>
                </a:solidFill>
                <a:latin typeface="Garamond" charset="0"/>
                <a:ea typeface="Garamond" charset="0"/>
                <a:cs typeface="Garamond" charset="0"/>
              </a:rPr>
              <a:t>  </a:t>
            </a:r>
            <a:r>
              <a:rPr lang="en-US" sz="2000" i="1" dirty="0">
                <a:solidFill>
                  <a:srgbClr val="C00000"/>
                </a:solidFill>
                <a:latin typeface="Bell MT" panose="02020503060305020303" pitchFamily="18" charset="0"/>
                <a:ea typeface="Garamond" charset="0"/>
                <a:cs typeface="Garamond" charset="0"/>
              </a:rPr>
              <a:t>director</a:t>
            </a:r>
            <a:r>
              <a:rPr lang="en-US" sz="1600" b="1" spc="0" dirty="0">
                <a:latin typeface="Garamond" charset="0"/>
                <a:ea typeface="Garamond" charset="0"/>
                <a:cs typeface="Garamond" charset="0"/>
              </a:rPr>
              <a:t>,</a:t>
            </a:r>
            <a:r>
              <a:rPr lang="en-US" sz="1600" b="1" spc="0" dirty="0">
                <a:solidFill>
                  <a:srgbClr val="C00000"/>
                </a:solidFill>
                <a:latin typeface="Garamond" charset="0"/>
                <a:ea typeface="Garamond" charset="0"/>
                <a:cs typeface="Garamond" charset="0"/>
              </a:rPr>
              <a:t>  </a:t>
            </a:r>
            <a:r>
              <a:rPr lang="en-US" sz="1600" b="1" spc="0" dirty="0">
                <a:latin typeface="Garamond" charset="0"/>
                <a:ea typeface="Garamond" charset="0"/>
                <a:cs typeface="Garamond" charset="0"/>
              </a:rPr>
              <a:t>Jurassic Park)</a:t>
            </a:r>
          </a:p>
          <a:p>
            <a:pPr marL="283464" indent="-283464">
              <a:spcAft>
                <a:spcPts val="200"/>
              </a:spcAft>
            </a:pPr>
            <a:r>
              <a:rPr lang="en-US" sz="1600" b="1" dirty="0">
                <a:latin typeface="Garamond" charset="0"/>
                <a:ea typeface="Garamond" charset="0"/>
                <a:cs typeface="Garamond" charset="0"/>
              </a:rPr>
              <a:t>(Jurassic Park ,</a:t>
            </a:r>
            <a:r>
              <a:rPr lang="en-US" sz="1600" b="1" dirty="0">
                <a:solidFill>
                  <a:srgbClr val="C00000"/>
                </a:solidFill>
                <a:latin typeface="Garamond" charset="0"/>
                <a:ea typeface="Garamond" charset="0"/>
                <a:cs typeface="Garamond" charset="0"/>
              </a:rPr>
              <a:t>  </a:t>
            </a:r>
            <a:r>
              <a:rPr lang="en-US" sz="2000" i="1" dirty="0">
                <a:solidFill>
                  <a:srgbClr val="C00000"/>
                </a:solidFill>
                <a:latin typeface="Bell MT" panose="02020503060305020303" pitchFamily="18" charset="0"/>
                <a:ea typeface="Garamond" charset="0"/>
                <a:cs typeface="Garamond" charset="0"/>
              </a:rPr>
              <a:t>genre</a:t>
            </a:r>
            <a:r>
              <a:rPr lang="en-US" sz="1600" b="1" dirty="0">
                <a:latin typeface="Garamond" charset="0"/>
                <a:ea typeface="Garamond" charset="0"/>
                <a:cs typeface="Garamond" charset="0"/>
              </a:rPr>
              <a:t>, Adventure)</a:t>
            </a:r>
          </a:p>
          <a:p>
            <a:pPr marL="283464" indent="-283464">
              <a:spcAft>
                <a:spcPts val="200"/>
              </a:spcAft>
            </a:pPr>
            <a:r>
              <a:rPr lang="en-US" sz="1600" b="1" dirty="0">
                <a:latin typeface="Garamond" charset="0"/>
                <a:ea typeface="Garamond" charset="0"/>
                <a:cs typeface="Garamond" charset="0"/>
              </a:rPr>
              <a:t>(James Cameron</a:t>
            </a:r>
            <a:r>
              <a:rPr lang="en-US" sz="1200" b="1" dirty="0">
                <a:latin typeface="Garamond" charset="0"/>
                <a:ea typeface="Garamond" charset="0"/>
                <a:cs typeface="Garamond" charset="0"/>
              </a:rPr>
              <a:t> ,</a:t>
            </a:r>
            <a:r>
              <a:rPr lang="en-US" sz="1200" b="1" dirty="0">
                <a:solidFill>
                  <a:srgbClr val="C00000"/>
                </a:solidFill>
                <a:latin typeface="Garamond" charset="0"/>
                <a:ea typeface="Garamond" charset="0"/>
                <a:cs typeface="Garamond" charset="0"/>
              </a:rPr>
              <a:t> </a:t>
            </a:r>
            <a:r>
              <a:rPr lang="en-US" sz="2000" i="1" dirty="0">
                <a:solidFill>
                  <a:srgbClr val="C00000"/>
                </a:solidFill>
                <a:latin typeface="Bell MT" panose="02020503060305020303" pitchFamily="18" charset="0"/>
                <a:ea typeface="Garamond" charset="0"/>
                <a:cs typeface="Garamond" charset="0"/>
              </a:rPr>
              <a:t>writer</a:t>
            </a:r>
            <a:r>
              <a:rPr lang="en-US" sz="1200" b="1" dirty="0">
                <a:latin typeface="Garamond" charset="0"/>
                <a:ea typeface="Garamond" charset="0"/>
                <a:cs typeface="Garamond" charset="0"/>
              </a:rPr>
              <a:t>,</a:t>
            </a:r>
            <a:r>
              <a:rPr lang="en-US" sz="1600" b="1" dirty="0">
                <a:latin typeface="Garamond" charset="0"/>
                <a:ea typeface="Garamond" charset="0"/>
                <a:cs typeface="Garamond" charset="0"/>
              </a:rPr>
              <a:t> Avatar)</a:t>
            </a:r>
          </a:p>
          <a:p>
            <a:pPr>
              <a:lnSpc>
                <a:spcPts val="1000"/>
              </a:lnSpc>
              <a:spcAft>
                <a:spcPts val="200"/>
              </a:spcAft>
            </a:pPr>
            <a:r>
              <a:rPr lang="en-US" b="1" dirty="0"/>
              <a:t>			. </a:t>
            </a:r>
          </a:p>
          <a:p>
            <a:pPr>
              <a:lnSpc>
                <a:spcPts val="1000"/>
              </a:lnSpc>
              <a:spcAft>
                <a:spcPts val="200"/>
              </a:spcAft>
            </a:pPr>
            <a:r>
              <a:rPr lang="en-US" b="1" dirty="0"/>
              <a:t>			.</a:t>
            </a:r>
          </a:p>
          <a:p>
            <a:pPr>
              <a:lnSpc>
                <a:spcPts val="1000"/>
              </a:lnSpc>
              <a:spcAft>
                <a:spcPts val="200"/>
              </a:spcAft>
            </a:pPr>
            <a:r>
              <a:rPr lang="en-US" b="1" dirty="0"/>
              <a:t>			.</a:t>
            </a:r>
          </a:p>
          <a:p>
            <a:pPr>
              <a:lnSpc>
                <a:spcPts val="1500"/>
              </a:lnSpc>
              <a:spcAft>
                <a:spcPts val="200"/>
              </a:spcAft>
            </a:pPr>
            <a:endParaRPr lang="en-US" b="1" dirty="0">
              <a:latin typeface="Garamond" charset="0"/>
              <a:ea typeface="Garamond" charset="0"/>
              <a:cs typeface="Garamond" charset="0"/>
            </a:endParaRPr>
          </a:p>
        </p:txBody>
      </p:sp>
      <p:sp>
        <p:nvSpPr>
          <p:cNvPr id="61" name="Rounded Rectangle 60"/>
          <p:cNvSpPr/>
          <p:nvPr/>
        </p:nvSpPr>
        <p:spPr>
          <a:xfrm>
            <a:off x="565927" y="2112861"/>
            <a:ext cx="793236" cy="320040"/>
          </a:xfrm>
          <a:prstGeom prst="roundRect">
            <a:avLst/>
          </a:prstGeom>
          <a:solidFill>
            <a:srgbClr val="F9B67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solidFill>
                  <a:schemeClr val="tx1"/>
                </a:solidFill>
              </a:rPr>
              <a:t>subject</a:t>
            </a:r>
          </a:p>
        </p:txBody>
      </p:sp>
      <p:sp>
        <p:nvSpPr>
          <p:cNvPr id="65" name="Rounded Rectangle 64"/>
          <p:cNvSpPr/>
          <p:nvPr/>
        </p:nvSpPr>
        <p:spPr>
          <a:xfrm>
            <a:off x="1887172" y="2131079"/>
            <a:ext cx="822693" cy="320040"/>
          </a:xfrm>
          <a:prstGeom prst="roundRect">
            <a:avLst/>
          </a:prstGeom>
          <a:solidFill>
            <a:srgbClr val="F9B67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solidFill>
                  <a:schemeClr val="tx1"/>
                </a:solidFill>
              </a:rPr>
              <a:t>relation</a:t>
            </a:r>
            <a:endParaRPr lang="en-US" b="1" dirty="0">
              <a:solidFill>
                <a:schemeClr val="tx1"/>
              </a:solidFill>
            </a:endParaRPr>
          </a:p>
        </p:txBody>
      </p:sp>
      <p:sp>
        <p:nvSpPr>
          <p:cNvPr id="66" name="Rounded Rectangle 65"/>
          <p:cNvSpPr/>
          <p:nvPr/>
        </p:nvSpPr>
        <p:spPr>
          <a:xfrm>
            <a:off x="3086002" y="2130169"/>
            <a:ext cx="694798" cy="319258"/>
          </a:xfrm>
          <a:prstGeom prst="roundRect">
            <a:avLst/>
          </a:prstGeom>
          <a:solidFill>
            <a:srgbClr val="F9B67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solidFill>
                  <a:schemeClr val="tx1"/>
                </a:solidFill>
              </a:rPr>
              <a:t>object</a:t>
            </a:r>
          </a:p>
        </p:txBody>
      </p:sp>
      <p:sp>
        <p:nvSpPr>
          <p:cNvPr id="69" name="Oval 68"/>
          <p:cNvSpPr/>
          <p:nvPr/>
        </p:nvSpPr>
        <p:spPr>
          <a:xfrm>
            <a:off x="8040489" y="2611747"/>
            <a:ext cx="128017" cy="1280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7932853" y="2092395"/>
            <a:ext cx="128017" cy="12801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9262302" y="2667288"/>
            <a:ext cx="128017" cy="12801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TextBox 73"/>
          <p:cNvSpPr txBox="1"/>
          <p:nvPr/>
        </p:nvSpPr>
        <p:spPr>
          <a:xfrm>
            <a:off x="7648445" y="1856302"/>
            <a:ext cx="1471941" cy="276999"/>
          </a:xfrm>
          <a:prstGeom prst="rect">
            <a:avLst/>
          </a:prstGeom>
        </p:spPr>
        <p:txBody>
          <a:bodyPr vert="horz" wrap="none" lIns="0" tIns="0" rIns="0" bIns="0" numCol="1" rtlCol="0">
            <a:spAutoFit/>
          </a:bodyPr>
          <a:lstStyle/>
          <a:p>
            <a:pPr marL="283464" indent="-283464">
              <a:spcAft>
                <a:spcPts val="200"/>
              </a:spcAft>
            </a:pPr>
            <a:r>
              <a:rPr lang="en-US" dirty="0"/>
              <a:t>Steven Spielberg</a:t>
            </a:r>
            <a:endParaRPr lang="en-US" sz="1600" b="1" spc="0" dirty="0">
              <a:solidFill>
                <a:srgbClr val="C00000"/>
              </a:solidFill>
              <a:latin typeface="Garamond" charset="0"/>
              <a:ea typeface="Garamond" charset="0"/>
              <a:cs typeface="Garamond" charset="0"/>
            </a:endParaRPr>
          </a:p>
        </p:txBody>
      </p:sp>
      <p:sp>
        <p:nvSpPr>
          <p:cNvPr id="75" name="TextBox 74"/>
          <p:cNvSpPr txBox="1"/>
          <p:nvPr/>
        </p:nvSpPr>
        <p:spPr>
          <a:xfrm>
            <a:off x="9293664" y="2339071"/>
            <a:ext cx="1136465" cy="276999"/>
          </a:xfrm>
          <a:prstGeom prst="rect">
            <a:avLst/>
          </a:prstGeom>
        </p:spPr>
        <p:txBody>
          <a:bodyPr vert="horz" wrap="none" lIns="0" tIns="0" rIns="0" bIns="0" numCol="1" rtlCol="0">
            <a:spAutoFit/>
          </a:bodyPr>
          <a:lstStyle/>
          <a:p>
            <a:pPr marL="283464" indent="-283464">
              <a:spcAft>
                <a:spcPts val="200"/>
              </a:spcAft>
            </a:pPr>
            <a:r>
              <a:rPr lang="en-US" dirty="0"/>
              <a:t>Jurassic Park</a:t>
            </a:r>
            <a:endParaRPr lang="en-US" sz="1600" b="1" spc="0" dirty="0">
              <a:solidFill>
                <a:srgbClr val="C00000"/>
              </a:solidFill>
              <a:latin typeface="Garamond" charset="0"/>
              <a:ea typeface="Garamond" charset="0"/>
              <a:cs typeface="Garamond" charset="0"/>
            </a:endParaRPr>
          </a:p>
        </p:txBody>
      </p:sp>
      <p:cxnSp>
        <p:nvCxnSpPr>
          <p:cNvPr id="76" name="Straight Arrow Connector 75"/>
          <p:cNvCxnSpPr/>
          <p:nvPr/>
        </p:nvCxnSpPr>
        <p:spPr>
          <a:xfrm flipV="1">
            <a:off x="7571505" y="2223434"/>
            <a:ext cx="425357" cy="1585606"/>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3" idx="3"/>
          </p:cNvCxnSpPr>
          <p:nvPr/>
        </p:nvCxnSpPr>
        <p:spPr>
          <a:xfrm flipV="1">
            <a:off x="7548278" y="2776557"/>
            <a:ext cx="1732772" cy="1042617"/>
          </a:xfrm>
          <a:prstGeom prst="straightConnector1">
            <a:avLst/>
          </a:prstGeom>
          <a:ln>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2" idx="5"/>
            <a:endCxn id="73" idx="1"/>
          </p:cNvCxnSpPr>
          <p:nvPr/>
        </p:nvCxnSpPr>
        <p:spPr>
          <a:xfrm>
            <a:off x="8042122" y="2201664"/>
            <a:ext cx="1238928" cy="484372"/>
          </a:xfrm>
          <a:prstGeom prst="straightConnector1">
            <a:avLst/>
          </a:prstGeom>
          <a:ln>
            <a:prstDash val="sysDash"/>
            <a:tailEnd type="stealth" w="lg" len="lg"/>
          </a:ln>
          <a:effectLst/>
        </p:spPr>
        <p:style>
          <a:lnRef idx="2">
            <a:schemeClr val="accent6"/>
          </a:lnRef>
          <a:fillRef idx="0">
            <a:schemeClr val="accent6"/>
          </a:fillRef>
          <a:effectRef idx="1">
            <a:schemeClr val="accent6"/>
          </a:effectRef>
          <a:fontRef idx="minor">
            <a:schemeClr val="tx1"/>
          </a:fontRef>
        </p:style>
      </p:cxnSp>
      <p:sp>
        <p:nvSpPr>
          <p:cNvPr id="86" name="TextBox 85"/>
          <p:cNvSpPr txBox="1"/>
          <p:nvPr/>
        </p:nvSpPr>
        <p:spPr>
          <a:xfrm rot="1230312">
            <a:off x="8114892" y="2209901"/>
            <a:ext cx="713672"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C00000"/>
                </a:solidFill>
                <a:latin typeface="Garamond" charset="0"/>
                <a:ea typeface="Garamond" charset="0"/>
                <a:cs typeface="Garamond" charset="0"/>
              </a:rPr>
              <a:t>director</a:t>
            </a:r>
          </a:p>
        </p:txBody>
      </p:sp>
      <p:cxnSp>
        <p:nvCxnSpPr>
          <p:cNvPr id="89" name="Straight Arrow Connector 88"/>
          <p:cNvCxnSpPr/>
          <p:nvPr/>
        </p:nvCxnSpPr>
        <p:spPr>
          <a:xfrm flipV="1">
            <a:off x="7541527" y="3791884"/>
            <a:ext cx="2667193" cy="2729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flipV="1">
            <a:off x="7541527" y="1702819"/>
            <a:ext cx="32391" cy="211635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94" name="TextBox 93"/>
          <p:cNvSpPr txBox="1"/>
          <p:nvPr/>
        </p:nvSpPr>
        <p:spPr>
          <a:xfrm>
            <a:off x="5446852" y="5638062"/>
            <a:ext cx="3163366" cy="307777"/>
          </a:xfrm>
          <a:prstGeom prst="rect">
            <a:avLst/>
          </a:prstGeom>
        </p:spPr>
        <p:txBody>
          <a:bodyPr vert="horz" wrap="none" lIns="0" tIns="0" rIns="0" bIns="0" numCol="1" rtlCol="0">
            <a:spAutoFit/>
          </a:bodyPr>
          <a:lstStyle/>
          <a:p>
            <a:pPr marL="283464" indent="-283464">
              <a:spcAft>
                <a:spcPts val="200"/>
              </a:spcAft>
            </a:pPr>
            <a:r>
              <a:rPr lang="en-US" sz="1600" b="1" spc="0" dirty="0">
                <a:latin typeface="Garamond" charset="0"/>
                <a:ea typeface="Garamond" charset="0"/>
                <a:cs typeface="Garamond" charset="0"/>
              </a:rPr>
              <a:t>( </a:t>
            </a:r>
            <a:r>
              <a:rPr lang="en-US" sz="1600" b="1" dirty="0">
                <a:latin typeface="Garamond" charset="0"/>
                <a:ea typeface="Garamond" charset="0"/>
                <a:cs typeface="Garamond" charset="0"/>
              </a:rPr>
              <a:t>James Cameron </a:t>
            </a:r>
            <a:r>
              <a:rPr lang="en-US" sz="1600" b="1" spc="0" dirty="0">
                <a:latin typeface="Garamond" charset="0"/>
                <a:ea typeface="Garamond" charset="0"/>
                <a:cs typeface="Garamond" charset="0"/>
              </a:rPr>
              <a:t>,</a:t>
            </a:r>
            <a:r>
              <a:rPr lang="en-US" sz="1600" b="1" spc="0" dirty="0">
                <a:solidFill>
                  <a:srgbClr val="C00000"/>
                </a:solidFill>
                <a:latin typeface="Garamond" charset="0"/>
                <a:ea typeface="Garamond" charset="0"/>
                <a:cs typeface="Garamond" charset="0"/>
              </a:rPr>
              <a:t>  </a:t>
            </a:r>
            <a:r>
              <a:rPr lang="en-US" sz="2000" i="1" spc="0" dirty="0">
                <a:solidFill>
                  <a:srgbClr val="C00000"/>
                </a:solidFill>
                <a:latin typeface="Bell MT" panose="02020503060305020303" pitchFamily="18" charset="0"/>
                <a:ea typeface="Garamond" charset="0"/>
                <a:cs typeface="Garamond" charset="0"/>
              </a:rPr>
              <a:t>director</a:t>
            </a:r>
            <a:r>
              <a:rPr lang="en-US" sz="1600" b="1" spc="0" dirty="0">
                <a:latin typeface="Garamond" charset="0"/>
                <a:ea typeface="Garamond" charset="0"/>
                <a:cs typeface="Garamond" charset="0"/>
              </a:rPr>
              <a:t>,</a:t>
            </a:r>
            <a:r>
              <a:rPr lang="en-US" sz="1600" b="1" spc="0" dirty="0">
                <a:solidFill>
                  <a:srgbClr val="C00000"/>
                </a:solidFill>
                <a:latin typeface="Garamond" charset="0"/>
                <a:ea typeface="Garamond" charset="0"/>
                <a:cs typeface="Garamond" charset="0"/>
              </a:rPr>
              <a:t> </a:t>
            </a:r>
            <a:r>
              <a:rPr lang="en-US" sz="1600" b="1" dirty="0">
                <a:latin typeface="Garamond" charset="0"/>
                <a:ea typeface="Garamond" charset="0"/>
                <a:cs typeface="Garamond" charset="0"/>
              </a:rPr>
              <a:t>Avatar)</a:t>
            </a:r>
            <a:endParaRPr lang="en-US" sz="1600" b="1" spc="0" dirty="0">
              <a:latin typeface="Garamond" charset="0"/>
              <a:ea typeface="Garamond" charset="0"/>
              <a:cs typeface="Garamond" charset="0"/>
            </a:endParaRPr>
          </a:p>
        </p:txBody>
      </p:sp>
      <p:sp>
        <p:nvSpPr>
          <p:cNvPr id="95" name="Oval 94"/>
          <p:cNvSpPr/>
          <p:nvPr/>
        </p:nvSpPr>
        <p:spPr>
          <a:xfrm>
            <a:off x="9198294" y="3092979"/>
            <a:ext cx="128017" cy="12801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1" name="TextBox 100"/>
          <p:cNvSpPr txBox="1"/>
          <p:nvPr/>
        </p:nvSpPr>
        <p:spPr>
          <a:xfrm>
            <a:off x="9120386" y="3208136"/>
            <a:ext cx="581891" cy="276999"/>
          </a:xfrm>
          <a:prstGeom prst="rect">
            <a:avLst/>
          </a:prstGeom>
        </p:spPr>
        <p:txBody>
          <a:bodyPr vert="horz" wrap="none" lIns="0" tIns="0" rIns="0" bIns="0" numCol="1" rtlCol="0">
            <a:spAutoFit/>
          </a:bodyPr>
          <a:lstStyle/>
          <a:p>
            <a:pPr marL="283464" indent="-283464">
              <a:spcAft>
                <a:spcPts val="200"/>
              </a:spcAft>
            </a:pPr>
            <a:r>
              <a:rPr lang="en-US" dirty="0"/>
              <a:t>Avatar</a:t>
            </a:r>
            <a:endParaRPr lang="en-US" b="1" spc="0" dirty="0">
              <a:solidFill>
                <a:srgbClr val="C00000"/>
              </a:solidFill>
              <a:latin typeface="Garamond" charset="0"/>
              <a:ea typeface="Garamond" charset="0"/>
              <a:cs typeface="Garamond" charset="0"/>
            </a:endParaRPr>
          </a:p>
        </p:txBody>
      </p:sp>
      <p:cxnSp>
        <p:nvCxnSpPr>
          <p:cNvPr id="46" name="Straight Arrow Connector 45"/>
          <p:cNvCxnSpPr/>
          <p:nvPr/>
        </p:nvCxnSpPr>
        <p:spPr>
          <a:xfrm flipV="1">
            <a:off x="7560296" y="2712307"/>
            <a:ext cx="534081" cy="1075863"/>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95" idx="2"/>
          </p:cNvCxnSpPr>
          <p:nvPr/>
        </p:nvCxnSpPr>
        <p:spPr>
          <a:xfrm flipV="1">
            <a:off x="7584727" y="3156988"/>
            <a:ext cx="1613567" cy="634895"/>
          </a:xfrm>
          <a:prstGeom prst="straightConnector1">
            <a:avLst/>
          </a:prstGeom>
          <a:ln>
            <a:tailEnd type="stealth" w="lg" len="lg"/>
          </a:ln>
          <a:effectLst/>
        </p:spPr>
        <p:style>
          <a:lnRef idx="2">
            <a:schemeClr val="accent2"/>
          </a:lnRef>
          <a:fillRef idx="0">
            <a:schemeClr val="accent2"/>
          </a:fillRef>
          <a:effectRef idx="1">
            <a:schemeClr val="accent2"/>
          </a:effectRef>
          <a:fontRef idx="minor">
            <a:schemeClr val="tx1"/>
          </a:fontRef>
        </p:style>
      </p:cxnSp>
      <p:sp>
        <p:nvSpPr>
          <p:cNvPr id="70" name="TextBox 69"/>
          <p:cNvSpPr txBox="1"/>
          <p:nvPr/>
        </p:nvSpPr>
        <p:spPr>
          <a:xfrm>
            <a:off x="7607949" y="2379510"/>
            <a:ext cx="1406732" cy="276999"/>
          </a:xfrm>
          <a:prstGeom prst="rect">
            <a:avLst/>
          </a:prstGeom>
        </p:spPr>
        <p:txBody>
          <a:bodyPr vert="horz" wrap="none" lIns="0" tIns="0" rIns="0" bIns="0" numCol="1" rtlCol="0">
            <a:spAutoFit/>
          </a:bodyPr>
          <a:lstStyle/>
          <a:p>
            <a:pPr marL="283464" indent="-283464">
              <a:spcAft>
                <a:spcPts val="200"/>
              </a:spcAft>
            </a:pPr>
            <a:r>
              <a:rPr lang="en-US" dirty="0"/>
              <a:t>James Cameron</a:t>
            </a:r>
            <a:endParaRPr lang="en-US" b="1" spc="0" dirty="0">
              <a:solidFill>
                <a:srgbClr val="C00000"/>
              </a:solidFill>
              <a:latin typeface="Garamond" charset="0"/>
              <a:ea typeface="Garamond" charset="0"/>
              <a:cs typeface="Garamond" charset="0"/>
            </a:endParaRPr>
          </a:p>
        </p:txBody>
      </p:sp>
      <p:cxnSp>
        <p:nvCxnSpPr>
          <p:cNvPr id="136" name="Straight Arrow Connector 135"/>
          <p:cNvCxnSpPr/>
          <p:nvPr/>
        </p:nvCxnSpPr>
        <p:spPr>
          <a:xfrm>
            <a:off x="8154600" y="2683522"/>
            <a:ext cx="1078264" cy="402227"/>
          </a:xfrm>
          <a:prstGeom prst="straightConnector1">
            <a:avLst/>
          </a:prstGeom>
          <a:ln>
            <a:prstDash val="sysDash"/>
            <a:tailEnd type="stealth" w="lg" len="lg"/>
          </a:ln>
          <a:effectLst/>
        </p:spPr>
        <p:style>
          <a:lnRef idx="2">
            <a:schemeClr val="accent6"/>
          </a:lnRef>
          <a:fillRef idx="0">
            <a:schemeClr val="accent6"/>
          </a:fillRef>
          <a:effectRef idx="1">
            <a:schemeClr val="accent6"/>
          </a:effectRef>
          <a:fontRef idx="minor">
            <a:schemeClr val="tx1"/>
          </a:fontRef>
        </p:style>
      </p:cxnSp>
      <p:sp>
        <p:nvSpPr>
          <p:cNvPr id="137" name="TextBox 136"/>
          <p:cNvSpPr txBox="1"/>
          <p:nvPr/>
        </p:nvSpPr>
        <p:spPr>
          <a:xfrm rot="1056879">
            <a:off x="8198321" y="2701535"/>
            <a:ext cx="700174"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C00000"/>
                </a:solidFill>
                <a:latin typeface="Garamond" charset="0"/>
                <a:ea typeface="Garamond" charset="0"/>
                <a:cs typeface="Garamond" charset="0"/>
              </a:rPr>
              <a:t>director</a:t>
            </a:r>
          </a:p>
        </p:txBody>
      </p:sp>
      <p:sp>
        <p:nvSpPr>
          <p:cNvPr id="138" name="Rounded Rectangle 137"/>
          <p:cNvSpPr/>
          <p:nvPr/>
        </p:nvSpPr>
        <p:spPr>
          <a:xfrm>
            <a:off x="5549606" y="5624345"/>
            <a:ext cx="1399032" cy="375426"/>
          </a:xfrm>
          <a:prstGeom prst="roundRect">
            <a:avLst>
              <a:gd name="adj" fmla="val 6924"/>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ed Rectangle 138"/>
          <p:cNvSpPr/>
          <p:nvPr/>
        </p:nvSpPr>
        <p:spPr>
          <a:xfrm>
            <a:off x="9345080" y="5195314"/>
            <a:ext cx="2120802" cy="313979"/>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Ranked Predictions</a:t>
            </a:r>
          </a:p>
        </p:txBody>
      </p:sp>
      <p:sp>
        <p:nvSpPr>
          <p:cNvPr id="144" name="Rectangle 143"/>
          <p:cNvSpPr/>
          <p:nvPr/>
        </p:nvSpPr>
        <p:spPr>
          <a:xfrm>
            <a:off x="6101226" y="5534828"/>
            <a:ext cx="433425" cy="1669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solidFill>
                  <a:srgbClr val="C00000"/>
                </a:solidFill>
              </a:rPr>
              <a:t>?</a:t>
            </a:r>
            <a:endParaRPr lang="en-US" b="1" dirty="0">
              <a:solidFill>
                <a:srgbClr val="C00000"/>
              </a:solidFill>
            </a:endParaRPr>
          </a:p>
        </p:txBody>
      </p:sp>
      <p:cxnSp>
        <p:nvCxnSpPr>
          <p:cNvPr id="51" name="Straight Arrow Connector 50">
            <a:extLst>
              <a:ext uri="{FF2B5EF4-FFF2-40B4-BE49-F238E27FC236}">
                <a16:creationId xmlns:a16="http://schemas.microsoft.com/office/drawing/2014/main" id="{5D9EB4F5-9E7E-164C-958C-3EEF6025A44F}"/>
              </a:ext>
            </a:extLst>
          </p:cNvPr>
          <p:cNvCxnSpPr>
            <a:cxnSpLocks/>
          </p:cNvCxnSpPr>
          <p:nvPr/>
        </p:nvCxnSpPr>
        <p:spPr>
          <a:xfrm flipV="1">
            <a:off x="7932853" y="4064664"/>
            <a:ext cx="677364" cy="806225"/>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117BE0D5-A84A-5640-AC45-97AB1D726B08}"/>
              </a:ext>
            </a:extLst>
          </p:cNvPr>
          <p:cNvCxnSpPr>
            <a:cxnSpLocks/>
          </p:cNvCxnSpPr>
          <p:nvPr/>
        </p:nvCxnSpPr>
        <p:spPr>
          <a:xfrm>
            <a:off x="9576718" y="4129543"/>
            <a:ext cx="671745" cy="741346"/>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05396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9248" y="1447800"/>
            <a:ext cx="6015722" cy="4232238"/>
          </a:xfrm>
        </p:spPr>
        <p:txBody>
          <a:bodyPr>
            <a:normAutofit/>
          </a:bodyPr>
          <a:lstStyle/>
          <a:p>
            <a:r>
              <a:rPr lang="en-US" dirty="0"/>
              <a:t>Evaluation metrics</a:t>
            </a:r>
          </a:p>
          <a:p>
            <a:pPr lvl="1"/>
            <a:r>
              <a:rPr lang="en-US" dirty="0"/>
              <a:t>MR, FMR</a:t>
            </a:r>
          </a:p>
          <a:p>
            <a:pPr lvl="1"/>
            <a:r>
              <a:rPr lang="en-US" dirty="0" err="1"/>
              <a:t>Hits@k</a:t>
            </a:r>
            <a:r>
              <a:rPr lang="en-US" dirty="0"/>
              <a:t>, </a:t>
            </a:r>
            <a:r>
              <a:rPr lang="en-US" dirty="0" err="1"/>
              <a:t>FHits@k</a:t>
            </a:r>
            <a:endParaRPr lang="en-US" dirty="0"/>
          </a:p>
          <a:p>
            <a:pPr lvl="1"/>
            <a:r>
              <a:rPr lang="en-US" dirty="0"/>
              <a:t>MRR, FMRR</a:t>
            </a:r>
          </a:p>
          <a:p>
            <a:pPr marL="457200" indent="-457200"/>
            <a:endParaRPr lang="en-US" dirty="0"/>
          </a:p>
          <a:p>
            <a:pPr marL="457200" indent="-457200"/>
            <a:r>
              <a:rPr lang="en-US" dirty="0"/>
              <a:t>Datasets</a:t>
            </a:r>
          </a:p>
          <a:p>
            <a:pPr lvl="1"/>
            <a:r>
              <a:rPr lang="en-US" dirty="0"/>
              <a:t>FB15k, FB15k-237</a:t>
            </a:r>
          </a:p>
          <a:p>
            <a:pPr lvl="1"/>
            <a:r>
              <a:rPr lang="en-US" dirty="0"/>
              <a:t>WN18, WN18RR</a:t>
            </a:r>
          </a:p>
          <a:p>
            <a:pPr lvl="1"/>
            <a:r>
              <a:rPr lang="en-US" dirty="0"/>
              <a:t>YAGO3-10, YAGO3-10-DR</a:t>
            </a: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6693803"/>
              </p:ext>
            </p:extLst>
          </p:nvPr>
        </p:nvGraphicFramePr>
        <p:xfrm>
          <a:off x="6534970" y="1202919"/>
          <a:ext cx="4705880" cy="5364480"/>
        </p:xfrm>
        <a:graphic>
          <a:graphicData uri="http://schemas.openxmlformats.org/drawingml/2006/table">
            <a:tbl>
              <a:tblPr firstRow="1" bandRow="1">
                <a:tableStyleId>{3B4B98B0-60AC-42C2-AFA5-B58CD77FA1E5}</a:tableStyleId>
              </a:tblPr>
              <a:tblGrid>
                <a:gridCol w="1401130">
                  <a:extLst>
                    <a:ext uri="{9D8B030D-6E8A-4147-A177-3AD203B41FA5}">
                      <a16:colId xmlns:a16="http://schemas.microsoft.com/office/drawing/2014/main" val="2323748674"/>
                    </a:ext>
                  </a:extLst>
                </a:gridCol>
                <a:gridCol w="950016">
                  <a:extLst>
                    <a:ext uri="{9D8B030D-6E8A-4147-A177-3AD203B41FA5}">
                      <a16:colId xmlns:a16="http://schemas.microsoft.com/office/drawing/2014/main" val="1679346294"/>
                    </a:ext>
                  </a:extLst>
                </a:gridCol>
                <a:gridCol w="1443458">
                  <a:extLst>
                    <a:ext uri="{9D8B030D-6E8A-4147-A177-3AD203B41FA5}">
                      <a16:colId xmlns:a16="http://schemas.microsoft.com/office/drawing/2014/main" val="1939002513"/>
                    </a:ext>
                  </a:extLst>
                </a:gridCol>
                <a:gridCol w="911276">
                  <a:extLst>
                    <a:ext uri="{9D8B030D-6E8A-4147-A177-3AD203B41FA5}">
                      <a16:colId xmlns:a16="http://schemas.microsoft.com/office/drawing/2014/main" val="2063877674"/>
                    </a:ext>
                  </a:extLst>
                </a:gridCol>
              </a:tblGrid>
              <a:tr h="0">
                <a:tc>
                  <a:txBody>
                    <a:bodyPr/>
                    <a:lstStyle/>
                    <a:p>
                      <a:r>
                        <a:rPr lang="en-US" sz="1600" dirty="0"/>
                        <a:t>Model</a:t>
                      </a:r>
                      <a:endParaRPr lang="en-US" sz="1600" dirty="0">
                        <a:latin typeface="Garamond" panose="02020404030301010803" pitchFamily="18" charset="0"/>
                      </a:endParaRPr>
                    </a:p>
                  </a:txBody>
                  <a:tcPr/>
                </a:tc>
                <a:tc>
                  <a:txBody>
                    <a:bodyPr/>
                    <a:lstStyle/>
                    <a:p>
                      <a:r>
                        <a:rPr lang="en-US" sz="1600" dirty="0"/>
                        <a:t>Year</a:t>
                      </a:r>
                      <a:endParaRPr lang="en-US" sz="1600" dirty="0">
                        <a:latin typeface="Garamond" panose="02020404030301010803" pitchFamily="18" charset="0"/>
                      </a:endParaRPr>
                    </a:p>
                  </a:txBody>
                  <a:tcPr/>
                </a:tc>
                <a:tc>
                  <a:txBody>
                    <a:bodyPr/>
                    <a:lstStyle/>
                    <a:p>
                      <a:r>
                        <a:rPr lang="en-US" sz="1600" dirty="0"/>
                        <a:t>Performance</a:t>
                      </a:r>
                      <a:endParaRPr lang="en-US" sz="1600" dirty="0">
                        <a:latin typeface="Garamond" panose="02020404030301010803" pitchFamily="18" charset="0"/>
                      </a:endParaRPr>
                    </a:p>
                  </a:txBody>
                  <a:tcPr/>
                </a:tc>
                <a:tc>
                  <a:txBody>
                    <a:bodyPr/>
                    <a:lstStyle/>
                    <a:p>
                      <a:r>
                        <a:rPr lang="en-US" sz="1600" dirty="0"/>
                        <a:t>Citation</a:t>
                      </a:r>
                      <a:endParaRPr lang="en-US" sz="1600" dirty="0">
                        <a:latin typeface="Garamond" panose="02020404030301010803" pitchFamily="18" charset="0"/>
                      </a:endParaRPr>
                    </a:p>
                  </a:txBody>
                  <a:tcPr/>
                </a:tc>
                <a:extLst>
                  <a:ext uri="{0D108BD9-81ED-4DB2-BD59-A6C34878D82A}">
                    <a16:rowId xmlns:a16="http://schemas.microsoft.com/office/drawing/2014/main" val="1252459620"/>
                  </a:ext>
                </a:extLst>
              </a:tr>
              <a:tr h="0">
                <a:tc>
                  <a:txBody>
                    <a:bodyPr/>
                    <a:lstStyle/>
                    <a:p>
                      <a:r>
                        <a:rPr kumimoji="0" lang="en-US" altLang="en-US" sz="1600" u="none" strike="noStrike" cap="none" normalizeH="0" baseline="0" dirty="0" err="1">
                          <a:ln>
                            <a:noFill/>
                          </a:ln>
                          <a:effectLst/>
                        </a:rPr>
                        <a:t>TransE</a:t>
                      </a:r>
                      <a:endParaRPr lang="en-US" sz="1600" dirty="0">
                        <a:latin typeface="Garamond" panose="02020404030301010803" pitchFamily="18" charset="0"/>
                      </a:endParaRPr>
                    </a:p>
                  </a:txBody>
                  <a:tcPr/>
                </a:tc>
                <a:tc>
                  <a:txBody>
                    <a:bodyPr/>
                    <a:lstStyle/>
                    <a:p>
                      <a:r>
                        <a:rPr lang="en-US" sz="1600" dirty="0"/>
                        <a:t>2013</a:t>
                      </a:r>
                      <a:endParaRPr lang="en-US" sz="1600" dirty="0">
                        <a:latin typeface="Garamond" panose="02020404030301010803" pitchFamily="18" charset="0"/>
                      </a:endParaRPr>
                    </a:p>
                  </a:txBody>
                  <a:tcPr/>
                </a:tc>
                <a:tc>
                  <a:txBody>
                    <a:bodyPr/>
                    <a:lstStyle/>
                    <a:p>
                      <a:r>
                        <a:rPr lang="en-US" sz="1600" dirty="0"/>
                        <a:t>47.1</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2053</a:t>
                      </a:r>
                      <a:endParaRPr lang="en-US" sz="1600" dirty="0">
                        <a:latin typeface="Garamond" panose="02020404030301010803" pitchFamily="18" charset="0"/>
                      </a:endParaRPr>
                    </a:p>
                  </a:txBody>
                  <a:tcPr/>
                </a:tc>
                <a:extLst>
                  <a:ext uri="{0D108BD9-81ED-4DB2-BD59-A6C34878D82A}">
                    <a16:rowId xmlns:a16="http://schemas.microsoft.com/office/drawing/2014/main" val="349699240"/>
                  </a:ext>
                </a:extLst>
              </a:tr>
              <a:tr h="0">
                <a:tc>
                  <a:txBody>
                    <a:bodyPr/>
                    <a:lstStyle/>
                    <a:p>
                      <a:r>
                        <a:rPr kumimoji="0" lang="en-US" altLang="en-US" sz="1600" u="none" strike="noStrike" cap="none" normalizeH="0" baseline="0" dirty="0" err="1">
                          <a:ln>
                            <a:noFill/>
                          </a:ln>
                          <a:effectLst/>
                        </a:rPr>
                        <a:t>TransH</a:t>
                      </a:r>
                      <a:endParaRPr lang="en-US" sz="1600" dirty="0">
                        <a:latin typeface="Garamond" panose="02020404030301010803" pitchFamily="18" charset="0"/>
                      </a:endParaRPr>
                    </a:p>
                  </a:txBody>
                  <a:tcPr/>
                </a:tc>
                <a:tc>
                  <a:txBody>
                    <a:bodyPr/>
                    <a:lstStyle/>
                    <a:p>
                      <a:r>
                        <a:rPr lang="en-US" sz="1600" dirty="0"/>
                        <a:t>2014</a:t>
                      </a:r>
                      <a:endParaRPr lang="en-US" sz="1600" dirty="0">
                        <a:latin typeface="Garamond" panose="02020404030301010803" pitchFamily="18" charset="0"/>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t>58.5</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1036</a:t>
                      </a:r>
                      <a:endParaRPr lang="en-US" sz="1600" dirty="0">
                        <a:latin typeface="Garamond" panose="02020404030301010803" pitchFamily="18" charset="0"/>
                      </a:endParaRPr>
                    </a:p>
                  </a:txBody>
                  <a:tcPr/>
                </a:tc>
                <a:extLst>
                  <a:ext uri="{0D108BD9-81ED-4DB2-BD59-A6C34878D82A}">
                    <a16:rowId xmlns:a16="http://schemas.microsoft.com/office/drawing/2014/main" val="2538057397"/>
                  </a:ext>
                </a:extLst>
              </a:tr>
              <a:tr h="0">
                <a:tc>
                  <a:txBody>
                    <a:bodyPr/>
                    <a:lstStyle/>
                    <a:p>
                      <a:r>
                        <a:rPr kumimoji="0" lang="en-US" altLang="en-US" sz="1600" u="none" strike="noStrike" cap="none" normalizeH="0" baseline="0" dirty="0" err="1">
                          <a:ln>
                            <a:noFill/>
                          </a:ln>
                          <a:effectLst/>
                        </a:rPr>
                        <a:t>DistMult</a:t>
                      </a:r>
                      <a:endParaRPr lang="en-US" sz="1600" dirty="0">
                        <a:latin typeface="Garamond" panose="02020404030301010803" pitchFamily="18" charset="0"/>
                      </a:endParaRPr>
                    </a:p>
                  </a:txBody>
                  <a:tcPr/>
                </a:tc>
                <a:tc>
                  <a:txBody>
                    <a:bodyPr/>
                    <a:lstStyle/>
                    <a:p>
                      <a:r>
                        <a:rPr lang="en-US" sz="1600" dirty="0"/>
                        <a:t>2015</a:t>
                      </a:r>
                      <a:endParaRPr lang="en-US" sz="1600" dirty="0">
                        <a:latin typeface="Garamond" panose="02020404030301010803" pitchFamily="18" charset="0"/>
                      </a:endParaRPr>
                    </a:p>
                  </a:txBody>
                  <a:tcPr/>
                </a:tc>
                <a:tc>
                  <a:txBody>
                    <a:bodyPr/>
                    <a:lstStyle/>
                    <a:p>
                      <a:r>
                        <a:rPr lang="en-US" sz="1600" dirty="0"/>
                        <a:t>57.7</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578</a:t>
                      </a:r>
                      <a:endParaRPr lang="en-US" sz="1600" dirty="0">
                        <a:latin typeface="Garamond" panose="02020404030301010803" pitchFamily="18" charset="0"/>
                      </a:endParaRPr>
                    </a:p>
                  </a:txBody>
                  <a:tcPr/>
                </a:tc>
                <a:extLst>
                  <a:ext uri="{0D108BD9-81ED-4DB2-BD59-A6C34878D82A}">
                    <a16:rowId xmlns:a16="http://schemas.microsoft.com/office/drawing/2014/main" val="3503671072"/>
                  </a:ext>
                </a:extLst>
              </a:tr>
              <a:tr h="0">
                <a:tc>
                  <a:txBody>
                    <a:bodyPr/>
                    <a:lstStyle/>
                    <a:p>
                      <a:r>
                        <a:rPr kumimoji="0" lang="en-US" altLang="en-US" sz="1600" u="none" strike="noStrike" cap="none" normalizeH="0" baseline="0" dirty="0" err="1">
                          <a:ln>
                            <a:noFill/>
                          </a:ln>
                          <a:effectLst/>
                        </a:rPr>
                        <a:t>TransR</a:t>
                      </a:r>
                      <a:endParaRPr lang="en-US" sz="1600" dirty="0">
                        <a:latin typeface="Garamond" panose="02020404030301010803" pitchFamily="18" charset="0"/>
                      </a:endParaRPr>
                    </a:p>
                  </a:txBody>
                  <a:tcPr/>
                </a:tc>
                <a:tc>
                  <a:txBody>
                    <a:bodyPr/>
                    <a:lstStyle/>
                    <a:p>
                      <a:r>
                        <a:rPr lang="en-US" sz="1600" dirty="0"/>
                        <a:t>2015</a:t>
                      </a:r>
                      <a:endParaRPr lang="en-US" sz="1600" dirty="0">
                        <a:latin typeface="Garamond" panose="02020404030301010803" pitchFamily="18" charset="0"/>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t>65.5</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1120</a:t>
                      </a:r>
                      <a:endParaRPr lang="en-US" sz="1600" dirty="0">
                        <a:latin typeface="Garamond" panose="02020404030301010803" pitchFamily="18" charset="0"/>
                      </a:endParaRPr>
                    </a:p>
                  </a:txBody>
                  <a:tcPr/>
                </a:tc>
                <a:extLst>
                  <a:ext uri="{0D108BD9-81ED-4DB2-BD59-A6C34878D82A}">
                    <a16:rowId xmlns:a16="http://schemas.microsoft.com/office/drawing/2014/main" val="3355406216"/>
                  </a:ext>
                </a:extLst>
              </a:tr>
              <a:tr h="0">
                <a:tc>
                  <a:txBody>
                    <a:bodyPr/>
                    <a:lstStyle/>
                    <a:p>
                      <a:r>
                        <a:rPr kumimoji="0" lang="en-US" altLang="en-US" sz="1600" u="none" strike="noStrike" cap="none" normalizeH="0" baseline="0" dirty="0" err="1">
                          <a:ln>
                            <a:noFill/>
                          </a:ln>
                          <a:effectLst/>
                        </a:rPr>
                        <a:t>TransD</a:t>
                      </a:r>
                      <a:endParaRPr lang="en-US" sz="1600" dirty="0">
                        <a:latin typeface="Garamond" panose="02020404030301010803" pitchFamily="18" charset="0"/>
                      </a:endParaRPr>
                    </a:p>
                  </a:txBody>
                  <a:tcPr/>
                </a:tc>
                <a:tc>
                  <a:txBody>
                    <a:bodyPr/>
                    <a:lstStyle/>
                    <a:p>
                      <a:r>
                        <a:rPr lang="en-US" sz="1600" dirty="0"/>
                        <a:t>2015</a:t>
                      </a:r>
                      <a:endParaRPr lang="en-US" sz="1600" dirty="0">
                        <a:latin typeface="Garamond" panose="02020404030301010803" pitchFamily="18" charset="0"/>
                      </a:endParaRPr>
                    </a:p>
                  </a:txBody>
                  <a:tcPr/>
                </a:tc>
                <a:tc>
                  <a:txBody>
                    <a:bodyPr/>
                    <a:lstStyle/>
                    <a:p>
                      <a:r>
                        <a:rPr lang="en-US" sz="1600" dirty="0"/>
                        <a:t>74.2</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452</a:t>
                      </a:r>
                      <a:endParaRPr lang="en-US" sz="1600" dirty="0">
                        <a:latin typeface="Garamond" panose="02020404030301010803" pitchFamily="18" charset="0"/>
                      </a:endParaRPr>
                    </a:p>
                  </a:txBody>
                  <a:tcPr/>
                </a:tc>
                <a:extLst>
                  <a:ext uri="{0D108BD9-81ED-4DB2-BD59-A6C34878D82A}">
                    <a16:rowId xmlns:a16="http://schemas.microsoft.com/office/drawing/2014/main" val="3913614118"/>
                  </a:ext>
                </a:extLst>
              </a:tr>
              <a:tr h="0">
                <a:tc>
                  <a:txBody>
                    <a:bodyPr/>
                    <a:lstStyle/>
                    <a:p>
                      <a:r>
                        <a:rPr kumimoji="0" lang="en-US" altLang="en-US" sz="1600" u="none" strike="noStrike" cap="none" normalizeH="0" baseline="0" dirty="0">
                          <a:ln>
                            <a:noFill/>
                          </a:ln>
                          <a:effectLst/>
                        </a:rPr>
                        <a:t>DKRL</a:t>
                      </a:r>
                      <a:endParaRPr lang="en-US" sz="1600" dirty="0">
                        <a:latin typeface="Garamond" panose="02020404030301010803" pitchFamily="18" charset="0"/>
                      </a:endParaRPr>
                    </a:p>
                  </a:txBody>
                  <a:tcPr/>
                </a:tc>
                <a:tc>
                  <a:txBody>
                    <a:bodyPr/>
                    <a:lstStyle/>
                    <a:p>
                      <a:r>
                        <a:rPr lang="en-US" sz="1600" dirty="0"/>
                        <a:t>2016</a:t>
                      </a:r>
                      <a:endParaRPr lang="en-US" sz="1600" dirty="0">
                        <a:latin typeface="Garamond" panose="02020404030301010803" pitchFamily="18" charset="0"/>
                      </a:endParaRPr>
                    </a:p>
                  </a:txBody>
                  <a:tcPr/>
                </a:tc>
                <a:tc>
                  <a:txBody>
                    <a:bodyPr/>
                    <a:lstStyle/>
                    <a:p>
                      <a:r>
                        <a:rPr lang="en-US" sz="1600" dirty="0"/>
                        <a:t>57.6</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245</a:t>
                      </a:r>
                      <a:endParaRPr lang="en-US" sz="1600" dirty="0">
                        <a:latin typeface="Garamond" panose="02020404030301010803" pitchFamily="18" charset="0"/>
                      </a:endParaRPr>
                    </a:p>
                  </a:txBody>
                  <a:tcPr/>
                </a:tc>
                <a:extLst>
                  <a:ext uri="{0D108BD9-81ED-4DB2-BD59-A6C34878D82A}">
                    <a16:rowId xmlns:a16="http://schemas.microsoft.com/office/drawing/2014/main" val="2871771949"/>
                  </a:ext>
                </a:extLst>
              </a:tr>
              <a:tr h="0">
                <a:tc>
                  <a:txBody>
                    <a:bodyPr/>
                    <a:lstStyle/>
                    <a:p>
                      <a:r>
                        <a:rPr kumimoji="0" lang="en-US" altLang="en-US" sz="1600" u="none" strike="noStrike" cap="none" normalizeH="0" baseline="0" dirty="0" err="1">
                          <a:ln>
                            <a:noFill/>
                          </a:ln>
                          <a:effectLst/>
                        </a:rPr>
                        <a:t>HoLE</a:t>
                      </a:r>
                      <a:endParaRPr lang="en-US" sz="1600" dirty="0">
                        <a:latin typeface="Garamond" panose="02020404030301010803" pitchFamily="18" charset="0"/>
                      </a:endParaRPr>
                    </a:p>
                  </a:txBody>
                  <a:tcPr/>
                </a:tc>
                <a:tc>
                  <a:txBody>
                    <a:bodyPr/>
                    <a:lstStyle/>
                    <a:p>
                      <a:r>
                        <a:rPr lang="en-US" sz="1600" dirty="0"/>
                        <a:t>2016</a:t>
                      </a:r>
                      <a:endParaRPr lang="en-US" sz="1600" dirty="0">
                        <a:latin typeface="Garamond" panose="02020404030301010803" pitchFamily="18" charset="0"/>
                      </a:endParaRPr>
                    </a:p>
                  </a:txBody>
                  <a:tcPr/>
                </a:tc>
                <a:tc>
                  <a:txBody>
                    <a:bodyPr/>
                    <a:lstStyle/>
                    <a:p>
                      <a:r>
                        <a:rPr lang="en-US" sz="1600" dirty="0"/>
                        <a:t>73.9</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431</a:t>
                      </a:r>
                      <a:endParaRPr lang="en-US" sz="1600" dirty="0">
                        <a:latin typeface="Garamond" panose="02020404030301010803" pitchFamily="18" charset="0"/>
                      </a:endParaRPr>
                    </a:p>
                  </a:txBody>
                  <a:tcPr/>
                </a:tc>
                <a:extLst>
                  <a:ext uri="{0D108BD9-81ED-4DB2-BD59-A6C34878D82A}">
                    <a16:rowId xmlns:a16="http://schemas.microsoft.com/office/drawing/2014/main" val="1602174932"/>
                  </a:ext>
                </a:extLst>
              </a:tr>
              <a:tr h="0">
                <a:tc>
                  <a:txBody>
                    <a:bodyPr/>
                    <a:lstStyle/>
                    <a:p>
                      <a:r>
                        <a:rPr kumimoji="0" lang="en-US" altLang="en-US" sz="1600" u="none" strike="noStrike" cap="none" normalizeH="0" baseline="0" dirty="0" err="1">
                          <a:ln>
                            <a:noFill/>
                          </a:ln>
                          <a:effectLst/>
                        </a:rPr>
                        <a:t>TranSparse</a:t>
                      </a:r>
                      <a:endParaRPr lang="en-US" sz="1600" dirty="0">
                        <a:latin typeface="Garamond" panose="02020404030301010803" pitchFamily="18" charset="0"/>
                      </a:endParaRPr>
                    </a:p>
                  </a:txBody>
                  <a:tcPr/>
                </a:tc>
                <a:tc>
                  <a:txBody>
                    <a:bodyPr/>
                    <a:lstStyle/>
                    <a:p>
                      <a:r>
                        <a:rPr lang="en-US" sz="1600" dirty="0"/>
                        <a:t>2016</a:t>
                      </a:r>
                      <a:endParaRPr lang="en-US" sz="1600" dirty="0">
                        <a:latin typeface="Garamond" panose="02020404030301010803" pitchFamily="18" charset="0"/>
                      </a:endParaRPr>
                    </a:p>
                  </a:txBody>
                  <a:tcPr/>
                </a:tc>
                <a:tc>
                  <a:txBody>
                    <a:bodyPr/>
                    <a:lstStyle/>
                    <a:p>
                      <a:r>
                        <a:rPr lang="en-US" sz="1600" dirty="0"/>
                        <a:t>78.3</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177</a:t>
                      </a:r>
                      <a:endParaRPr lang="en-US" sz="1600" dirty="0">
                        <a:latin typeface="Garamond" panose="02020404030301010803" pitchFamily="18" charset="0"/>
                      </a:endParaRPr>
                    </a:p>
                  </a:txBody>
                  <a:tcPr/>
                </a:tc>
                <a:extLst>
                  <a:ext uri="{0D108BD9-81ED-4DB2-BD59-A6C34878D82A}">
                    <a16:rowId xmlns:a16="http://schemas.microsoft.com/office/drawing/2014/main" val="181083795"/>
                  </a:ext>
                </a:extLst>
              </a:tr>
              <a:tr h="0">
                <a:tc>
                  <a:txBody>
                    <a:bodyPr/>
                    <a:lstStyle/>
                    <a:p>
                      <a:r>
                        <a:rPr kumimoji="0" lang="en-US" altLang="en-US" sz="1600" u="none" strike="noStrike" cap="none" normalizeH="0" baseline="0" dirty="0" err="1">
                          <a:ln>
                            <a:noFill/>
                          </a:ln>
                          <a:effectLst/>
                        </a:rPr>
                        <a:t>ComplEx</a:t>
                      </a:r>
                      <a:endParaRPr lang="en-US" sz="1600" dirty="0">
                        <a:latin typeface="Garamond" panose="02020404030301010803" pitchFamily="18" charset="0"/>
                      </a:endParaRPr>
                    </a:p>
                  </a:txBody>
                  <a:tcPr/>
                </a:tc>
                <a:tc>
                  <a:txBody>
                    <a:bodyPr/>
                    <a:lstStyle/>
                    <a:p>
                      <a:r>
                        <a:rPr lang="en-US" sz="1600" dirty="0"/>
                        <a:t>2016</a:t>
                      </a:r>
                      <a:endParaRPr lang="en-US" sz="1600" dirty="0">
                        <a:latin typeface="Garamond" panose="02020404030301010803" pitchFamily="18" charset="0"/>
                      </a:endParaRPr>
                    </a:p>
                  </a:txBody>
                  <a:tcPr/>
                </a:tc>
                <a:tc>
                  <a:txBody>
                    <a:bodyPr/>
                    <a:lstStyle/>
                    <a:p>
                      <a:r>
                        <a:rPr lang="en-US" sz="1600" dirty="0"/>
                        <a:t>84.0</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468</a:t>
                      </a:r>
                      <a:endParaRPr lang="en-US" sz="1600" dirty="0">
                        <a:latin typeface="Garamond" panose="02020404030301010803" pitchFamily="18" charset="0"/>
                      </a:endParaRPr>
                    </a:p>
                  </a:txBody>
                  <a:tcPr/>
                </a:tc>
                <a:extLst>
                  <a:ext uri="{0D108BD9-81ED-4DB2-BD59-A6C34878D82A}">
                    <a16:rowId xmlns:a16="http://schemas.microsoft.com/office/drawing/2014/main" val="2294561022"/>
                  </a:ext>
                </a:extLst>
              </a:tr>
              <a:tr h="0">
                <a:tc>
                  <a:txBody>
                    <a:bodyPr/>
                    <a:lstStyle/>
                    <a:p>
                      <a:r>
                        <a:rPr kumimoji="0" lang="en-US" altLang="en-US" sz="1600" u="none" strike="noStrike" cap="none" normalizeH="0" baseline="0" dirty="0">
                          <a:ln>
                            <a:noFill/>
                          </a:ln>
                          <a:effectLst/>
                        </a:rPr>
                        <a:t>R-GCN</a:t>
                      </a:r>
                      <a:endParaRPr lang="en-US" sz="1600" dirty="0">
                        <a:latin typeface="Garamond" panose="02020404030301010803" pitchFamily="18" charset="0"/>
                      </a:endParaRPr>
                    </a:p>
                  </a:txBody>
                  <a:tcPr/>
                </a:tc>
                <a:tc>
                  <a:txBody>
                    <a:bodyPr/>
                    <a:lstStyle/>
                    <a:p>
                      <a:r>
                        <a:rPr lang="en-US" sz="1600" dirty="0"/>
                        <a:t>2017</a:t>
                      </a:r>
                      <a:endParaRPr lang="en-US" sz="1600" dirty="0">
                        <a:latin typeface="Garamond" panose="02020404030301010803" pitchFamily="18" charset="0"/>
                      </a:endParaRPr>
                    </a:p>
                  </a:txBody>
                  <a:tcPr/>
                </a:tc>
                <a:tc>
                  <a:txBody>
                    <a:bodyPr/>
                    <a:lstStyle/>
                    <a:p>
                      <a:r>
                        <a:rPr lang="en-US" sz="1600" dirty="0"/>
                        <a:t>84.2</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494</a:t>
                      </a:r>
                      <a:endParaRPr lang="en-US" sz="1600" dirty="0">
                        <a:latin typeface="Garamond" panose="02020404030301010803" pitchFamily="18" charset="0"/>
                      </a:endParaRPr>
                    </a:p>
                  </a:txBody>
                  <a:tcPr/>
                </a:tc>
                <a:extLst>
                  <a:ext uri="{0D108BD9-81ED-4DB2-BD59-A6C34878D82A}">
                    <a16:rowId xmlns:a16="http://schemas.microsoft.com/office/drawing/2014/main" val="1062177456"/>
                  </a:ext>
                </a:extLst>
              </a:tr>
              <a:tr h="0">
                <a:tc>
                  <a:txBody>
                    <a:bodyPr/>
                    <a:lstStyle/>
                    <a:p>
                      <a:r>
                        <a:rPr kumimoji="0" lang="en-US" altLang="en-US" sz="1600" u="none" strike="noStrike" cap="none" normalizeH="0" baseline="0" dirty="0">
                          <a:ln>
                            <a:noFill/>
                          </a:ln>
                          <a:effectLst/>
                        </a:rPr>
                        <a:t>ANALOGY</a:t>
                      </a:r>
                      <a:endParaRPr lang="en-US" sz="1600" dirty="0">
                        <a:latin typeface="Garamond" panose="02020404030301010803" pitchFamily="18" charset="0"/>
                      </a:endParaRPr>
                    </a:p>
                  </a:txBody>
                  <a:tcPr/>
                </a:tc>
                <a:tc>
                  <a:txBody>
                    <a:bodyPr/>
                    <a:lstStyle/>
                    <a:p>
                      <a:r>
                        <a:rPr lang="en-US" sz="1600" dirty="0"/>
                        <a:t>2017</a:t>
                      </a:r>
                      <a:endParaRPr lang="en-US" sz="1600" dirty="0">
                        <a:latin typeface="Garamond" panose="02020404030301010803" pitchFamily="18" charset="0"/>
                      </a:endParaRPr>
                    </a:p>
                  </a:txBody>
                  <a:tcPr/>
                </a:tc>
                <a:tc>
                  <a:txBody>
                    <a:bodyPr/>
                    <a:lstStyle/>
                    <a:p>
                      <a:r>
                        <a:rPr lang="en-US" sz="1600" dirty="0"/>
                        <a:t>85.4</a:t>
                      </a:r>
                      <a:endParaRPr lang="en-US" sz="1600" dirty="0">
                        <a:latin typeface="Garamond" panose="02020404030301010803" pitchFamily="18" charset="0"/>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en-US" sz="1600" u="none" strike="noStrike" cap="none" normalizeH="0" baseline="0" dirty="0">
                          <a:ln>
                            <a:noFill/>
                          </a:ln>
                          <a:effectLst/>
                        </a:rPr>
                        <a:t>107</a:t>
                      </a:r>
                      <a:endParaRPr kumimoji="0" lang="en-US" altLang="en-US" sz="1600" b="0" i="0" u="none" strike="noStrike" cap="none" normalizeH="0" baseline="0" dirty="0">
                        <a:ln>
                          <a:noFill/>
                        </a:ln>
                        <a:solidFill>
                          <a:schemeClr val="tx1"/>
                        </a:solidFill>
                        <a:effectLst/>
                        <a:latin typeface="Garamond" panose="02020404030301010803" pitchFamily="18" charset="0"/>
                      </a:endParaRPr>
                    </a:p>
                  </a:txBody>
                  <a:tcPr/>
                </a:tc>
                <a:extLst>
                  <a:ext uri="{0D108BD9-81ED-4DB2-BD59-A6C34878D82A}">
                    <a16:rowId xmlns:a16="http://schemas.microsoft.com/office/drawing/2014/main" val="627615604"/>
                  </a:ext>
                </a:extLst>
              </a:tr>
              <a:tr h="0">
                <a:tc>
                  <a:txBody>
                    <a:bodyPr/>
                    <a:lstStyle/>
                    <a:p>
                      <a:r>
                        <a:rPr kumimoji="0" lang="en-US" altLang="en-US" sz="1600" u="none" strike="noStrike" cap="none" normalizeH="0" baseline="0" dirty="0" err="1">
                          <a:ln>
                            <a:noFill/>
                          </a:ln>
                          <a:effectLst/>
                        </a:rPr>
                        <a:t>ProjE</a:t>
                      </a:r>
                      <a:endParaRPr lang="en-US" sz="1600" dirty="0">
                        <a:latin typeface="Garamond" panose="02020404030301010803" pitchFamily="18" charset="0"/>
                      </a:endParaRPr>
                    </a:p>
                  </a:txBody>
                  <a:tcPr/>
                </a:tc>
                <a:tc>
                  <a:txBody>
                    <a:bodyPr/>
                    <a:lstStyle/>
                    <a:p>
                      <a:r>
                        <a:rPr lang="en-US" sz="1600" dirty="0"/>
                        <a:t>2017</a:t>
                      </a:r>
                      <a:endParaRPr lang="en-US" sz="1600" dirty="0">
                        <a:latin typeface="Garamond" panose="02020404030301010803" pitchFamily="18" charset="0"/>
                      </a:endParaRPr>
                    </a:p>
                  </a:txBody>
                  <a:tcPr/>
                </a:tc>
                <a:tc>
                  <a:txBody>
                    <a:bodyPr/>
                    <a:lstStyle/>
                    <a:p>
                      <a:r>
                        <a:rPr lang="en-US" sz="1600" dirty="0"/>
                        <a:t>88.4</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117</a:t>
                      </a:r>
                      <a:endParaRPr lang="en-US" sz="1600" dirty="0">
                        <a:latin typeface="Garamond" panose="02020404030301010803" pitchFamily="18" charset="0"/>
                      </a:endParaRPr>
                    </a:p>
                  </a:txBody>
                  <a:tcPr/>
                </a:tc>
                <a:extLst>
                  <a:ext uri="{0D108BD9-81ED-4DB2-BD59-A6C34878D82A}">
                    <a16:rowId xmlns:a16="http://schemas.microsoft.com/office/drawing/2014/main" val="2737344055"/>
                  </a:ext>
                </a:extLst>
              </a:tr>
              <a:tr h="0">
                <a:tc>
                  <a:txBody>
                    <a:bodyPr/>
                    <a:lstStyle/>
                    <a:p>
                      <a:r>
                        <a:rPr kumimoji="0" lang="en-US" altLang="en-US" sz="1600" u="none" strike="noStrike" cap="none" normalizeH="0" baseline="0" dirty="0" err="1">
                          <a:ln>
                            <a:noFill/>
                          </a:ln>
                          <a:effectLst/>
                        </a:rPr>
                        <a:t>ConvE</a:t>
                      </a:r>
                      <a:endParaRPr lang="en-US" sz="1600" dirty="0">
                        <a:latin typeface="Garamond" panose="02020404030301010803" pitchFamily="18" charset="0"/>
                      </a:endParaRPr>
                    </a:p>
                  </a:txBody>
                  <a:tcPr/>
                </a:tc>
                <a:tc>
                  <a:txBody>
                    <a:bodyPr/>
                    <a:lstStyle/>
                    <a:p>
                      <a:r>
                        <a:rPr lang="en-US" sz="1600" dirty="0"/>
                        <a:t>2018</a:t>
                      </a:r>
                      <a:endParaRPr lang="en-US" sz="1600" dirty="0">
                        <a:latin typeface="Garamond" panose="02020404030301010803" pitchFamily="18" charset="0"/>
                      </a:endParaRPr>
                    </a:p>
                  </a:txBody>
                  <a:tcPr/>
                </a:tc>
                <a:tc>
                  <a:txBody>
                    <a:bodyPr/>
                    <a:lstStyle/>
                    <a:p>
                      <a:r>
                        <a:rPr lang="en-US" sz="1600" dirty="0"/>
                        <a:t>87.3</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297</a:t>
                      </a:r>
                      <a:endParaRPr lang="en-US" sz="1600" dirty="0">
                        <a:latin typeface="Garamond" panose="02020404030301010803" pitchFamily="18" charset="0"/>
                      </a:endParaRPr>
                    </a:p>
                  </a:txBody>
                  <a:tcPr/>
                </a:tc>
                <a:extLst>
                  <a:ext uri="{0D108BD9-81ED-4DB2-BD59-A6C34878D82A}">
                    <a16:rowId xmlns:a16="http://schemas.microsoft.com/office/drawing/2014/main" val="17029175"/>
                  </a:ext>
                </a:extLst>
              </a:tr>
              <a:tr h="0">
                <a:tc>
                  <a:txBody>
                    <a:bodyPr/>
                    <a:lstStyle/>
                    <a:p>
                      <a:r>
                        <a:rPr kumimoji="0" lang="en-US" altLang="en-US" sz="1600" u="none" strike="noStrike" cap="none" normalizeH="0" baseline="0" dirty="0" err="1">
                          <a:ln>
                            <a:noFill/>
                          </a:ln>
                          <a:effectLst/>
                        </a:rPr>
                        <a:t>RotatE</a:t>
                      </a:r>
                      <a:endParaRPr lang="en-US" sz="1600" dirty="0">
                        <a:latin typeface="Garamond" panose="02020404030301010803" pitchFamily="18" charset="0"/>
                      </a:endParaRPr>
                    </a:p>
                  </a:txBody>
                  <a:tcPr/>
                </a:tc>
                <a:tc>
                  <a:txBody>
                    <a:bodyPr/>
                    <a:lstStyle/>
                    <a:p>
                      <a:r>
                        <a:rPr lang="en-US" sz="1600" dirty="0"/>
                        <a:t>2019</a:t>
                      </a:r>
                      <a:endParaRPr lang="en-US" sz="1600" dirty="0">
                        <a:latin typeface="Garamond" panose="02020404030301010803" pitchFamily="18" charset="0"/>
                      </a:endParaRPr>
                    </a:p>
                  </a:txBody>
                  <a:tcPr/>
                </a:tc>
                <a:tc>
                  <a:txBody>
                    <a:bodyPr/>
                    <a:lstStyle/>
                    <a:p>
                      <a:r>
                        <a:rPr lang="en-US" sz="1600" dirty="0"/>
                        <a:t>88.4</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89</a:t>
                      </a:r>
                      <a:endParaRPr lang="en-US" sz="1600" dirty="0">
                        <a:latin typeface="Garamond" panose="02020404030301010803" pitchFamily="18" charset="0"/>
                      </a:endParaRPr>
                    </a:p>
                  </a:txBody>
                  <a:tcPr/>
                </a:tc>
                <a:extLst>
                  <a:ext uri="{0D108BD9-81ED-4DB2-BD59-A6C34878D82A}">
                    <a16:rowId xmlns:a16="http://schemas.microsoft.com/office/drawing/2014/main" val="2650257528"/>
                  </a:ext>
                </a:extLst>
              </a:tr>
              <a:tr h="0">
                <a:tc>
                  <a:txBody>
                    <a:bodyPr/>
                    <a:lstStyle/>
                    <a:p>
                      <a:r>
                        <a:rPr kumimoji="0" lang="en-US" altLang="en-US" sz="1600" u="none" strike="noStrike" cap="none" normalizeH="0" baseline="0" dirty="0" err="1">
                          <a:ln>
                            <a:noFill/>
                          </a:ln>
                          <a:effectLst/>
                        </a:rPr>
                        <a:t>TuckER</a:t>
                      </a:r>
                      <a:endParaRPr lang="en-US" sz="1600" dirty="0">
                        <a:latin typeface="Garamond" panose="02020404030301010803" pitchFamily="18" charset="0"/>
                      </a:endParaRPr>
                    </a:p>
                  </a:txBody>
                  <a:tcPr/>
                </a:tc>
                <a:tc>
                  <a:txBody>
                    <a:bodyPr/>
                    <a:lstStyle/>
                    <a:p>
                      <a:r>
                        <a:rPr lang="en-US" sz="1600" dirty="0"/>
                        <a:t>2019</a:t>
                      </a:r>
                      <a:endParaRPr lang="en-US" sz="1600" dirty="0">
                        <a:latin typeface="Garamond" panose="02020404030301010803" pitchFamily="18" charset="0"/>
                      </a:endParaRPr>
                    </a:p>
                  </a:txBody>
                  <a:tcPr/>
                </a:tc>
                <a:tc>
                  <a:txBody>
                    <a:bodyPr/>
                    <a:lstStyle/>
                    <a:p>
                      <a:r>
                        <a:rPr lang="en-US" sz="1600" dirty="0"/>
                        <a:t>89.2</a:t>
                      </a:r>
                      <a:endParaRPr lang="en-US" sz="1600" dirty="0">
                        <a:latin typeface="Garamond" panose="02020404030301010803" pitchFamily="18" charset="0"/>
                      </a:endParaRPr>
                    </a:p>
                  </a:txBody>
                  <a:tcPr/>
                </a:tc>
                <a:tc>
                  <a:txBody>
                    <a:bodyPr/>
                    <a:lstStyle/>
                    <a:p>
                      <a:r>
                        <a:rPr kumimoji="0" lang="en-US" altLang="en-US" sz="1600" u="none" strike="noStrike" cap="none" normalizeH="0" baseline="0" dirty="0">
                          <a:ln>
                            <a:noFill/>
                          </a:ln>
                          <a:effectLst/>
                        </a:rPr>
                        <a:t>34</a:t>
                      </a:r>
                      <a:endParaRPr lang="en-US" sz="1600" dirty="0">
                        <a:latin typeface="Garamond" panose="02020404030301010803" pitchFamily="18" charset="0"/>
                      </a:endParaRPr>
                    </a:p>
                  </a:txBody>
                  <a:tcPr/>
                </a:tc>
                <a:extLst>
                  <a:ext uri="{0D108BD9-81ED-4DB2-BD59-A6C34878D82A}">
                    <a16:rowId xmlns:a16="http://schemas.microsoft.com/office/drawing/2014/main" val="4056045822"/>
                  </a:ext>
                </a:extLst>
              </a:tr>
            </a:tbl>
          </a:graphicData>
        </a:graphic>
      </p:graphicFrame>
      <p:sp>
        <p:nvSpPr>
          <p:cNvPr id="8" name="Title 2">
            <a:extLst>
              <a:ext uri="{FF2B5EF4-FFF2-40B4-BE49-F238E27FC236}">
                <a16:creationId xmlns:a16="http://schemas.microsoft.com/office/drawing/2014/main" id="{D7B098D5-7365-084E-943B-14DF19D841E4}"/>
              </a:ext>
            </a:extLst>
          </p:cNvPr>
          <p:cNvSpPr txBox="1">
            <a:spLocks/>
          </p:cNvSpPr>
          <p:nvPr/>
        </p:nvSpPr>
        <p:spPr>
          <a:xfrm>
            <a:off x="454946" y="59919"/>
            <a:ext cx="10972800" cy="114300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5333" b="1" kern="1200">
                <a:solidFill>
                  <a:srgbClr val="13409F"/>
                </a:solidFill>
                <a:latin typeface="Garamond" panose="02020404030301010803" pitchFamily="18" charset="0"/>
                <a:ea typeface="Garamond" panose="02020404030301010803" pitchFamily="18" charset="0"/>
                <a:cs typeface="Garamond" panose="02020404030301010803" pitchFamily="18" charset="0"/>
              </a:defRPr>
            </a:lvl1pPr>
          </a:lstStyle>
          <a:p>
            <a:r>
              <a:rPr lang="en-US"/>
              <a:t>Evaluation of Embedding Models</a:t>
            </a:r>
            <a:endParaRPr lang="en-US" dirty="0"/>
          </a:p>
        </p:txBody>
      </p:sp>
    </p:spTree>
    <p:extLst>
      <p:ext uri="{BB962C8B-B14F-4D97-AF65-F5344CB8AC3E}">
        <p14:creationId xmlns:p14="http://schemas.microsoft.com/office/powerpoint/2010/main" val="1429635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735" y="1659013"/>
            <a:ext cx="11360164" cy="5062464"/>
          </a:xfrm>
        </p:spPr>
        <p:txBody>
          <a:bodyPr>
            <a:noAutofit/>
          </a:bodyPr>
          <a:lstStyle/>
          <a:p>
            <a:pPr marL="0" indent="0">
              <a:buNone/>
            </a:pPr>
            <a:r>
              <a:rPr lang="en-US" sz="4000" dirty="0"/>
              <a:t>Current link prediction methods do not work</a:t>
            </a:r>
          </a:p>
          <a:p>
            <a:pPr marL="742950" indent="-742950">
              <a:buFont typeface="+mj-lt"/>
              <a:buAutoNum type="arabicPeriod"/>
            </a:pPr>
            <a:r>
              <a:rPr lang="en-US" b="0" dirty="0">
                <a:solidFill>
                  <a:schemeClr val="tx1"/>
                </a:solidFill>
              </a:rPr>
              <a:t>Problems of the datasets substantially inflated the accuracy of these models.</a:t>
            </a:r>
          </a:p>
          <a:p>
            <a:pPr lvl="1"/>
            <a:r>
              <a:rPr lang="en-US" sz="2800" dirty="0">
                <a:solidFill>
                  <a:srgbClr val="C00000"/>
                </a:solidFill>
              </a:rPr>
              <a:t>Reverse relations</a:t>
            </a:r>
          </a:p>
          <a:p>
            <a:pPr lvl="1"/>
            <a:r>
              <a:rPr lang="en-US" sz="2800" dirty="0">
                <a:solidFill>
                  <a:srgbClr val="C00000"/>
                </a:solidFill>
              </a:rPr>
              <a:t>Duplicate relations</a:t>
            </a:r>
          </a:p>
          <a:p>
            <a:pPr lvl="1"/>
            <a:r>
              <a:rPr lang="en-US" sz="2800" dirty="0">
                <a:solidFill>
                  <a:srgbClr val="C00000"/>
                </a:solidFill>
              </a:rPr>
              <a:t>Cartesian product relations</a:t>
            </a:r>
            <a:endParaRPr lang="en-US" b="0" dirty="0">
              <a:solidFill>
                <a:schemeClr val="tx1"/>
              </a:solidFill>
            </a:endParaRPr>
          </a:p>
          <a:p>
            <a:pPr marL="742950" indent="-742950">
              <a:buFont typeface="+mj-lt"/>
              <a:buAutoNum type="arabicPeriod"/>
            </a:pPr>
            <a:r>
              <a:rPr lang="en-US" b="0" dirty="0">
                <a:solidFill>
                  <a:schemeClr val="tx1"/>
                </a:solidFill>
              </a:rPr>
              <a:t>Given the problematic data, very simple rules can challenge the accuracy of these complex machine learning models. </a:t>
            </a:r>
          </a:p>
          <a:p>
            <a:pPr marL="742950" indent="-742950">
              <a:buFont typeface="+mj-lt"/>
              <a:buAutoNum type="arabicPeriod"/>
            </a:pPr>
            <a:r>
              <a:rPr lang="en-US" b="0" dirty="0">
                <a:solidFill>
                  <a:schemeClr val="tx1"/>
                </a:solidFill>
              </a:rPr>
              <a:t>The true accuracy of these models is very poor on realistic data. </a:t>
            </a:r>
          </a:p>
          <a:p>
            <a:pPr marL="742950" indent="-742950">
              <a:buFont typeface="+mj-lt"/>
              <a:buAutoNum type="arabicPeriod"/>
            </a:pPr>
            <a:r>
              <a:rPr lang="en-US" b="0" dirty="0">
                <a:solidFill>
                  <a:schemeClr val="tx1"/>
                </a:solidFill>
              </a:rPr>
              <a:t>The link prediction task on the problematic datasets is nonexistent in the real-world.</a:t>
            </a:r>
          </a:p>
        </p:txBody>
      </p:sp>
      <p:sp>
        <p:nvSpPr>
          <p:cNvPr id="2" name="Title 1"/>
          <p:cNvSpPr>
            <a:spLocks noGrp="1"/>
          </p:cNvSpPr>
          <p:nvPr>
            <p:ph type="title"/>
          </p:nvPr>
        </p:nvSpPr>
        <p:spPr>
          <a:xfrm>
            <a:off x="504735" y="274639"/>
            <a:ext cx="11554587" cy="1143000"/>
          </a:xfrm>
        </p:spPr>
        <p:txBody>
          <a:bodyPr>
            <a:noAutofit/>
          </a:bodyPr>
          <a:lstStyle/>
          <a:p>
            <a:r>
              <a:rPr lang="en-US" sz="4200" dirty="0"/>
              <a:t>Findings from Our Re-Evaluation of the Models</a:t>
            </a:r>
          </a:p>
        </p:txBody>
      </p:sp>
      <p:sp>
        <p:nvSpPr>
          <p:cNvPr id="6" name="Slide Number Placeholder 5"/>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4</a:t>
            </a:fld>
            <a:endParaRPr lang="en-US" dirty="0"/>
          </a:p>
        </p:txBody>
      </p:sp>
    </p:spTree>
    <p:extLst>
      <p:ext uri="{BB962C8B-B14F-4D97-AF65-F5344CB8AC3E}">
        <p14:creationId xmlns:p14="http://schemas.microsoft.com/office/powerpoint/2010/main" val="252116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p:cNvSpPr/>
          <p:nvPr/>
        </p:nvSpPr>
        <p:spPr bwMode="auto">
          <a:xfrm>
            <a:off x="309569" y="2672151"/>
            <a:ext cx="8156077" cy="3977599"/>
          </a:xfrm>
          <a:prstGeom prst="roundRect">
            <a:avLst>
              <a:gd name="adj" fmla="val 1446"/>
            </a:avLst>
          </a:prstGeom>
          <a:noFill/>
          <a:ln w="9525">
            <a:solidFill>
              <a:srgbClr val="13409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Rounded Rectangle 91"/>
          <p:cNvSpPr/>
          <p:nvPr/>
        </p:nvSpPr>
        <p:spPr bwMode="auto">
          <a:xfrm>
            <a:off x="8582201" y="2672151"/>
            <a:ext cx="3135925" cy="3977599"/>
          </a:xfrm>
          <a:prstGeom prst="roundRect">
            <a:avLst>
              <a:gd name="adj" fmla="val 1446"/>
            </a:avLst>
          </a:prstGeom>
          <a:noFill/>
          <a:ln w="9525">
            <a:solidFill>
              <a:srgbClr val="13409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566209" y="1110044"/>
            <a:ext cx="11151917" cy="975343"/>
          </a:xfrm>
        </p:spPr>
        <p:txBody>
          <a:bodyPr>
            <a:normAutofit lnSpcReduction="10000"/>
          </a:bodyPr>
          <a:lstStyle/>
          <a:p>
            <a:pPr>
              <a:spcBef>
                <a:spcPts val="600"/>
              </a:spcBef>
            </a:pPr>
            <a:r>
              <a:rPr lang="en-US" sz="3200" dirty="0"/>
              <a:t>70% of training triples are reverse of each other</a:t>
            </a:r>
          </a:p>
          <a:p>
            <a:pPr>
              <a:spcBef>
                <a:spcPts val="600"/>
              </a:spcBef>
            </a:pPr>
            <a:r>
              <a:rPr lang="en-US" sz="3200" dirty="0"/>
              <a:t>70% of test triples have their reverse available in training set</a:t>
            </a:r>
          </a:p>
          <a:p>
            <a:pPr>
              <a:spcBef>
                <a:spcPts val="600"/>
              </a:spcBef>
            </a:pPr>
            <a:endParaRPr lang="en-US" sz="3200" dirty="0"/>
          </a:p>
          <a:p>
            <a:pPr lvl="1"/>
            <a:endParaRPr lang="en-US" sz="3200" dirty="0"/>
          </a:p>
        </p:txBody>
      </p:sp>
      <p:sp>
        <p:nvSpPr>
          <p:cNvPr id="2" name="Title 1"/>
          <p:cNvSpPr>
            <a:spLocks noGrp="1"/>
          </p:cNvSpPr>
          <p:nvPr>
            <p:ph type="title"/>
          </p:nvPr>
        </p:nvSpPr>
        <p:spPr>
          <a:xfrm>
            <a:off x="519248" y="228600"/>
            <a:ext cx="11443256" cy="830997"/>
          </a:xfrm>
        </p:spPr>
        <p:txBody>
          <a:bodyPr>
            <a:noAutofit/>
          </a:bodyPr>
          <a:lstStyle/>
          <a:p>
            <a:pPr>
              <a:spcBef>
                <a:spcPts val="600"/>
              </a:spcBef>
            </a:pPr>
            <a:r>
              <a:rPr lang="en-US" sz="4400" dirty="0"/>
              <a:t>FB15k Contains Many Pairs of Reverse Triples</a:t>
            </a:r>
          </a:p>
        </p:txBody>
      </p:sp>
      <p:grpSp>
        <p:nvGrpSpPr>
          <p:cNvPr id="6" name="Group 5"/>
          <p:cNvGrpSpPr/>
          <p:nvPr/>
        </p:nvGrpSpPr>
        <p:grpSpPr>
          <a:xfrm>
            <a:off x="9100122" y="2482765"/>
            <a:ext cx="2154945" cy="372535"/>
            <a:chOff x="8721560" y="2197517"/>
            <a:chExt cx="2606330" cy="417009"/>
          </a:xfrm>
          <a:solidFill>
            <a:srgbClr val="13409F"/>
          </a:solidFill>
        </p:grpSpPr>
        <p:sp>
          <p:nvSpPr>
            <p:cNvPr id="91" name="Rounded Rectangle 90"/>
            <p:cNvSpPr/>
            <p:nvPr/>
          </p:nvSpPr>
          <p:spPr bwMode="auto">
            <a:xfrm rot="5400000">
              <a:off x="9816220" y="1102857"/>
              <a:ext cx="417009" cy="260633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40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5" name="TextBox 74"/>
            <p:cNvSpPr txBox="1"/>
            <p:nvPr/>
          </p:nvSpPr>
          <p:spPr>
            <a:xfrm>
              <a:off x="8850775" y="2205315"/>
              <a:ext cx="2247583" cy="322766"/>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rtlCol="0">
              <a:spAutoFit/>
            </a:bodyPr>
            <a:lstStyle/>
            <a:p>
              <a:pPr algn="ctr"/>
              <a:r>
                <a:rPr lang="en-US" sz="2000" dirty="0">
                  <a:solidFill>
                    <a:schemeClr val="bg1"/>
                  </a:solidFill>
                  <a:latin typeface="Garamond" panose="02020404030301010803" pitchFamily="18" charset="0"/>
                </a:rPr>
                <a:t>Test set of FB15k</a:t>
              </a:r>
            </a:p>
          </p:txBody>
        </p:sp>
      </p:grpSp>
      <p:sp>
        <p:nvSpPr>
          <p:cNvPr id="49" name="Oval 48"/>
          <p:cNvSpPr/>
          <p:nvPr/>
        </p:nvSpPr>
        <p:spPr>
          <a:xfrm>
            <a:off x="566209" y="3407005"/>
            <a:ext cx="388307" cy="3883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endCxn id="59" idx="2"/>
          </p:cNvCxnSpPr>
          <p:nvPr/>
        </p:nvCxnSpPr>
        <p:spPr>
          <a:xfrm>
            <a:off x="927304" y="3676997"/>
            <a:ext cx="2496989" cy="18660"/>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9" idx="4"/>
          </p:cNvCxnSpPr>
          <p:nvPr/>
        </p:nvCxnSpPr>
        <p:spPr>
          <a:xfrm>
            <a:off x="760363" y="3795312"/>
            <a:ext cx="451937" cy="2137785"/>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036272" y="5924206"/>
            <a:ext cx="388307" cy="38830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Oval 58"/>
          <p:cNvSpPr/>
          <p:nvPr/>
        </p:nvSpPr>
        <p:spPr>
          <a:xfrm>
            <a:off x="3424293" y="3501503"/>
            <a:ext cx="388307" cy="38830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TextBox 59"/>
          <p:cNvSpPr txBox="1"/>
          <p:nvPr/>
        </p:nvSpPr>
        <p:spPr>
          <a:xfrm>
            <a:off x="461210" y="2892604"/>
            <a:ext cx="1471941" cy="276999"/>
          </a:xfrm>
          <a:prstGeom prst="rect">
            <a:avLst/>
          </a:prstGeom>
        </p:spPr>
        <p:txBody>
          <a:bodyPr vert="horz" wrap="none" lIns="0" tIns="0" rIns="0" bIns="0" numCol="1" rtlCol="0">
            <a:spAutoFit/>
          </a:bodyPr>
          <a:lstStyle/>
          <a:p>
            <a:pPr marL="283464" indent="-283464">
              <a:spcAft>
                <a:spcPts val="200"/>
              </a:spcAft>
            </a:pPr>
            <a:r>
              <a:rPr lang="en-US" dirty="0"/>
              <a:t>Steven Spielberg</a:t>
            </a:r>
            <a:endParaRPr lang="en-US" sz="1600" b="1" spc="0" dirty="0">
              <a:solidFill>
                <a:srgbClr val="C00000"/>
              </a:solidFill>
              <a:latin typeface="Garamond" charset="0"/>
              <a:ea typeface="Garamond" charset="0"/>
              <a:cs typeface="Garamond" charset="0"/>
            </a:endParaRPr>
          </a:p>
        </p:txBody>
      </p:sp>
      <p:sp>
        <p:nvSpPr>
          <p:cNvPr id="61" name="TextBox 60"/>
          <p:cNvSpPr txBox="1"/>
          <p:nvPr/>
        </p:nvSpPr>
        <p:spPr>
          <a:xfrm>
            <a:off x="3424293" y="3194978"/>
            <a:ext cx="1136465" cy="276999"/>
          </a:xfrm>
          <a:prstGeom prst="rect">
            <a:avLst/>
          </a:prstGeom>
        </p:spPr>
        <p:txBody>
          <a:bodyPr vert="horz" wrap="none" lIns="0" tIns="0" rIns="0" bIns="0" numCol="1" rtlCol="0">
            <a:spAutoFit/>
          </a:bodyPr>
          <a:lstStyle/>
          <a:p>
            <a:pPr marL="283464" indent="-283464">
              <a:spcAft>
                <a:spcPts val="200"/>
              </a:spcAft>
            </a:pPr>
            <a:r>
              <a:rPr lang="en-US" dirty="0"/>
              <a:t>Jurassic Park</a:t>
            </a:r>
            <a:endParaRPr lang="en-US" sz="1600" b="1" spc="0" dirty="0">
              <a:solidFill>
                <a:srgbClr val="C00000"/>
              </a:solidFill>
              <a:latin typeface="Garamond" charset="0"/>
              <a:ea typeface="Garamond" charset="0"/>
              <a:cs typeface="Garamond" charset="0"/>
            </a:endParaRPr>
          </a:p>
        </p:txBody>
      </p:sp>
      <p:sp>
        <p:nvSpPr>
          <p:cNvPr id="62" name="TextBox 61"/>
          <p:cNvSpPr txBox="1"/>
          <p:nvPr/>
        </p:nvSpPr>
        <p:spPr>
          <a:xfrm>
            <a:off x="368384" y="6372751"/>
            <a:ext cx="1223797" cy="276999"/>
          </a:xfrm>
          <a:prstGeom prst="rect">
            <a:avLst/>
          </a:prstGeom>
        </p:spPr>
        <p:txBody>
          <a:bodyPr vert="horz" wrap="none" lIns="0" tIns="0" rIns="0" bIns="0" numCol="1" rtlCol="0">
            <a:spAutoFit/>
          </a:bodyPr>
          <a:lstStyle/>
          <a:p>
            <a:pPr marL="283464" indent="-283464">
              <a:spcAft>
                <a:spcPts val="200"/>
              </a:spcAft>
            </a:pPr>
            <a:r>
              <a:rPr lang="en-US" dirty="0"/>
              <a:t>The Terminal</a:t>
            </a:r>
            <a:endParaRPr lang="en-US" sz="1600" b="1" spc="0" dirty="0">
              <a:solidFill>
                <a:srgbClr val="C00000"/>
              </a:solidFill>
              <a:latin typeface="Garamond" charset="0"/>
              <a:ea typeface="Garamond" charset="0"/>
              <a:cs typeface="Garamond" charset="0"/>
            </a:endParaRPr>
          </a:p>
        </p:txBody>
      </p:sp>
      <p:sp>
        <p:nvSpPr>
          <p:cNvPr id="72" name="TextBox 71"/>
          <p:cNvSpPr txBox="1"/>
          <p:nvPr/>
        </p:nvSpPr>
        <p:spPr>
          <a:xfrm>
            <a:off x="1952054" y="3620311"/>
            <a:ext cx="722694"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C00000"/>
                </a:solidFill>
                <a:latin typeface="Garamond" charset="0"/>
                <a:ea typeface="Garamond" charset="0"/>
                <a:cs typeface="Garamond" charset="0"/>
              </a:rPr>
              <a:t>director</a:t>
            </a:r>
          </a:p>
        </p:txBody>
      </p:sp>
      <p:sp>
        <p:nvSpPr>
          <p:cNvPr id="76" name="TextBox 75"/>
          <p:cNvSpPr txBox="1"/>
          <p:nvPr/>
        </p:nvSpPr>
        <p:spPr>
          <a:xfrm rot="4685270">
            <a:off x="649786" y="4920089"/>
            <a:ext cx="819743"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C00000"/>
                </a:solidFill>
                <a:latin typeface="Garamond" charset="0"/>
                <a:ea typeface="Garamond" charset="0"/>
                <a:cs typeface="Garamond" charset="0"/>
              </a:rPr>
              <a:t>director</a:t>
            </a:r>
          </a:p>
        </p:txBody>
      </p:sp>
      <p:cxnSp>
        <p:nvCxnSpPr>
          <p:cNvPr id="9" name="Curved Connector 8"/>
          <p:cNvCxnSpPr/>
          <p:nvPr/>
        </p:nvCxnSpPr>
        <p:spPr>
          <a:xfrm rot="5400000" flipH="1">
            <a:off x="2132493" y="2243804"/>
            <a:ext cx="94498" cy="2583509"/>
          </a:xfrm>
          <a:prstGeom prst="curvedConnector3">
            <a:avLst>
              <a:gd name="adj1" fmla="val 175103"/>
            </a:avLst>
          </a:prstGeom>
          <a:ln>
            <a:tailEnd type="stealth" w="lg" len="lg"/>
          </a:ln>
          <a:effectLst/>
        </p:spPr>
        <p:style>
          <a:lnRef idx="2">
            <a:schemeClr val="accent4"/>
          </a:lnRef>
          <a:fillRef idx="0">
            <a:schemeClr val="accent4"/>
          </a:fillRef>
          <a:effectRef idx="1">
            <a:schemeClr val="accent4"/>
          </a:effectRef>
          <a:fontRef idx="minor">
            <a:schemeClr val="tx1"/>
          </a:fontRef>
        </p:style>
      </p:cxnSp>
      <p:sp>
        <p:nvSpPr>
          <p:cNvPr id="85" name="TextBox 84"/>
          <p:cNvSpPr txBox="1"/>
          <p:nvPr/>
        </p:nvSpPr>
        <p:spPr>
          <a:xfrm>
            <a:off x="1390834" y="3222239"/>
            <a:ext cx="1500810"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00B050"/>
                </a:solidFill>
                <a:latin typeface="Garamond" charset="0"/>
                <a:ea typeface="Garamond" charset="0"/>
                <a:cs typeface="Garamond" charset="0"/>
              </a:rPr>
              <a:t>directed_by</a:t>
            </a:r>
          </a:p>
        </p:txBody>
      </p:sp>
      <p:sp>
        <p:nvSpPr>
          <p:cNvPr id="93" name="Oval 92"/>
          <p:cNvSpPr/>
          <p:nvPr/>
        </p:nvSpPr>
        <p:spPr>
          <a:xfrm>
            <a:off x="2949473" y="5286563"/>
            <a:ext cx="388307" cy="38830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TextBox 93"/>
          <p:cNvSpPr txBox="1"/>
          <p:nvPr/>
        </p:nvSpPr>
        <p:spPr>
          <a:xfrm>
            <a:off x="2301786" y="5742226"/>
            <a:ext cx="1486561" cy="276999"/>
          </a:xfrm>
          <a:prstGeom prst="rect">
            <a:avLst/>
          </a:prstGeom>
        </p:spPr>
        <p:txBody>
          <a:bodyPr vert="horz" wrap="none" lIns="0" tIns="0" rIns="0" bIns="0" numCol="1" rtlCol="0">
            <a:spAutoFit/>
          </a:bodyPr>
          <a:lstStyle/>
          <a:p>
            <a:pPr marL="283464" indent="-283464">
              <a:spcAft>
                <a:spcPts val="200"/>
              </a:spcAft>
            </a:pPr>
            <a:r>
              <a:rPr lang="en-US" dirty="0"/>
              <a:t>Schindler's List</a:t>
            </a:r>
            <a:endParaRPr lang="en-US" sz="1600" b="1" spc="0" dirty="0">
              <a:solidFill>
                <a:srgbClr val="C00000"/>
              </a:solidFill>
              <a:latin typeface="Garamond" charset="0"/>
              <a:ea typeface="Garamond" charset="0"/>
              <a:cs typeface="Garamond" charset="0"/>
            </a:endParaRPr>
          </a:p>
        </p:txBody>
      </p:sp>
      <p:cxnSp>
        <p:nvCxnSpPr>
          <p:cNvPr id="98" name="Straight Arrow Connector 97"/>
          <p:cNvCxnSpPr>
            <a:endCxn id="49" idx="5"/>
          </p:cNvCxnSpPr>
          <p:nvPr/>
        </p:nvCxnSpPr>
        <p:spPr>
          <a:xfrm flipH="1" flipV="1">
            <a:off x="897650" y="3738446"/>
            <a:ext cx="1992161" cy="1618146"/>
          </a:xfrm>
          <a:prstGeom prst="straightConnector1">
            <a:avLst/>
          </a:prstGeom>
          <a:ln>
            <a:tailEnd type="stealth" w="lg" len="lg"/>
          </a:ln>
          <a:effectLst/>
        </p:spPr>
        <p:style>
          <a:lnRef idx="2">
            <a:schemeClr val="accent4"/>
          </a:lnRef>
          <a:fillRef idx="0">
            <a:schemeClr val="accent4"/>
          </a:fillRef>
          <a:effectRef idx="1">
            <a:schemeClr val="accent4"/>
          </a:effectRef>
          <a:fontRef idx="minor">
            <a:schemeClr val="tx1"/>
          </a:fontRef>
        </p:style>
      </p:cxnSp>
      <p:sp>
        <p:nvSpPr>
          <p:cNvPr id="102" name="TextBox 101"/>
          <p:cNvSpPr txBox="1"/>
          <p:nvPr/>
        </p:nvSpPr>
        <p:spPr>
          <a:xfrm rot="2375365">
            <a:off x="1493295" y="4500720"/>
            <a:ext cx="1215142"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00B050"/>
                </a:solidFill>
                <a:latin typeface="Garamond" charset="0"/>
                <a:ea typeface="Garamond" charset="0"/>
                <a:cs typeface="Garamond" charset="0"/>
              </a:rPr>
              <a:t>directed_by</a:t>
            </a:r>
          </a:p>
        </p:txBody>
      </p:sp>
      <p:sp>
        <p:nvSpPr>
          <p:cNvPr id="111" name="Oval 110"/>
          <p:cNvSpPr/>
          <p:nvPr/>
        </p:nvSpPr>
        <p:spPr>
          <a:xfrm>
            <a:off x="9714015" y="3396954"/>
            <a:ext cx="388307" cy="3883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10626246" y="5105898"/>
            <a:ext cx="388307" cy="38830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4" name="TextBox 113"/>
          <p:cNvSpPr txBox="1"/>
          <p:nvPr/>
        </p:nvSpPr>
        <p:spPr>
          <a:xfrm>
            <a:off x="10129831" y="5528334"/>
            <a:ext cx="1486561" cy="276999"/>
          </a:xfrm>
          <a:prstGeom prst="rect">
            <a:avLst/>
          </a:prstGeom>
        </p:spPr>
        <p:txBody>
          <a:bodyPr vert="horz" wrap="square" lIns="0" tIns="0" rIns="0" bIns="0" numCol="1" rtlCol="0">
            <a:spAutoFit/>
          </a:bodyPr>
          <a:lstStyle/>
          <a:p>
            <a:pPr marL="283464" indent="-283464">
              <a:spcAft>
                <a:spcPts val="200"/>
              </a:spcAft>
            </a:pPr>
            <a:r>
              <a:rPr lang="en-US" dirty="0"/>
              <a:t>Schindler's List</a:t>
            </a:r>
            <a:endParaRPr lang="en-US" sz="1600" b="1" spc="0" dirty="0">
              <a:solidFill>
                <a:srgbClr val="C00000"/>
              </a:solidFill>
              <a:latin typeface="Garamond" charset="0"/>
              <a:ea typeface="Garamond" charset="0"/>
              <a:cs typeface="Garamond" charset="0"/>
            </a:endParaRPr>
          </a:p>
        </p:txBody>
      </p:sp>
      <p:cxnSp>
        <p:nvCxnSpPr>
          <p:cNvPr id="115" name="Straight Arrow Connector 114"/>
          <p:cNvCxnSpPr/>
          <p:nvPr/>
        </p:nvCxnSpPr>
        <p:spPr>
          <a:xfrm>
            <a:off x="10024724" y="3785261"/>
            <a:ext cx="717025" cy="1320637"/>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rot="3510334">
            <a:off x="9937137" y="4227733"/>
            <a:ext cx="806694" cy="246221"/>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1600" b="1" spc="0" dirty="0">
                <a:solidFill>
                  <a:srgbClr val="C00000"/>
                </a:solidFill>
                <a:latin typeface="Garamond" charset="0"/>
                <a:ea typeface="Garamond" charset="0"/>
                <a:cs typeface="Garamond" charset="0"/>
              </a:rPr>
              <a:t>director</a:t>
            </a:r>
          </a:p>
        </p:txBody>
      </p:sp>
      <p:sp>
        <p:nvSpPr>
          <p:cNvPr id="131" name="Oval 130"/>
          <p:cNvSpPr/>
          <p:nvPr/>
        </p:nvSpPr>
        <p:spPr bwMode="auto">
          <a:xfrm rot="2326612">
            <a:off x="9475" y="4115552"/>
            <a:ext cx="3935909" cy="887685"/>
          </a:xfrm>
          <a:prstGeom prst="ellipse">
            <a:avLst/>
          </a:prstGeom>
          <a:noFill/>
          <a:ln w="19050">
            <a:solidFill>
              <a:srgbClr val="C00000"/>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 name="Curved Connector 10"/>
          <p:cNvCxnSpPr>
            <a:stCxn id="49" idx="3"/>
            <a:endCxn id="58" idx="2"/>
          </p:cNvCxnSpPr>
          <p:nvPr/>
        </p:nvCxnSpPr>
        <p:spPr>
          <a:xfrm rot="16200000" flipH="1">
            <a:off x="-360284" y="4721804"/>
            <a:ext cx="2379914" cy="413197"/>
          </a:xfrm>
          <a:prstGeom prst="curvedConnector2">
            <a:avLst/>
          </a:prstGeom>
          <a:ln>
            <a:headEnd type="stealth" w="lg" len="lg"/>
            <a:tailEnd type="none" w="med" len="med"/>
          </a:ln>
          <a:effectLst/>
        </p:spPr>
        <p:style>
          <a:lnRef idx="2">
            <a:schemeClr val="accent4"/>
          </a:lnRef>
          <a:fillRef idx="0">
            <a:schemeClr val="accent4"/>
          </a:fillRef>
          <a:effectRef idx="1">
            <a:schemeClr val="accent4"/>
          </a:effectRef>
          <a:fontRef idx="minor">
            <a:schemeClr val="tx1"/>
          </a:fontRef>
        </p:style>
      </p:cxnSp>
      <p:sp>
        <p:nvSpPr>
          <p:cNvPr id="87" name="TextBox 86"/>
          <p:cNvSpPr txBox="1"/>
          <p:nvPr/>
        </p:nvSpPr>
        <p:spPr>
          <a:xfrm rot="4943118">
            <a:off x="144461" y="4928207"/>
            <a:ext cx="1205886" cy="132460"/>
          </a:xfrm>
          <a:prstGeom prst="rect">
            <a:avLst/>
          </a:prstGeom>
          <a:solidFill>
            <a:schemeClr val="bg1"/>
          </a:solidFill>
        </p:spPr>
        <p:txBody>
          <a:bodyPr vert="horz" wrap="square" lIns="0" tIns="0" rIns="0" bIns="0" numCol="1" rtlCol="0">
            <a:prstTxWarp prst="textArchDown">
              <a:avLst/>
            </a:prstTxWarp>
            <a:spAutoFit/>
          </a:bodyPr>
          <a:lstStyle/>
          <a:p>
            <a:pPr marL="283464" indent="-283464" algn="ctr" defTabSz="457200">
              <a:lnSpc>
                <a:spcPct val="100000"/>
              </a:lnSpc>
              <a:spcAft>
                <a:spcPts val="200"/>
              </a:spcAft>
            </a:pPr>
            <a:r>
              <a:rPr lang="en-US" sz="1600" b="1" spc="0" dirty="0">
                <a:solidFill>
                  <a:srgbClr val="00B050"/>
                </a:solidFill>
                <a:latin typeface="Garamond" charset="0"/>
                <a:ea typeface="Garamond" charset="0"/>
                <a:cs typeface="Garamond" charset="0"/>
              </a:rPr>
              <a:t>directed_by</a:t>
            </a:r>
          </a:p>
        </p:txBody>
      </p:sp>
      <p:grpSp>
        <p:nvGrpSpPr>
          <p:cNvPr id="7" name="Group 6"/>
          <p:cNvGrpSpPr/>
          <p:nvPr/>
        </p:nvGrpSpPr>
        <p:grpSpPr>
          <a:xfrm>
            <a:off x="2690384" y="2477206"/>
            <a:ext cx="3332347" cy="412911"/>
            <a:chOff x="2564628" y="2238849"/>
            <a:chExt cx="3231163" cy="330742"/>
          </a:xfrm>
          <a:solidFill>
            <a:srgbClr val="13409F"/>
          </a:solidFill>
        </p:grpSpPr>
        <p:sp>
          <p:nvSpPr>
            <p:cNvPr id="90" name="Rounded Rectangle 89"/>
            <p:cNvSpPr/>
            <p:nvPr/>
          </p:nvSpPr>
          <p:spPr bwMode="auto">
            <a:xfrm rot="5400000">
              <a:off x="4014839" y="788638"/>
              <a:ext cx="330742" cy="3231163"/>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4" name="TextBox 73"/>
            <p:cNvSpPr txBox="1"/>
            <p:nvPr/>
          </p:nvSpPr>
          <p:spPr>
            <a:xfrm>
              <a:off x="2778387" y="2241735"/>
              <a:ext cx="2836172" cy="307777"/>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rtlCol="0">
              <a:spAutoFit/>
            </a:bodyPr>
            <a:lstStyle/>
            <a:p>
              <a:pPr algn="ctr"/>
              <a:r>
                <a:rPr lang="en-US" sz="2000" dirty="0">
                  <a:solidFill>
                    <a:schemeClr val="bg1"/>
                  </a:solidFill>
                  <a:latin typeface="Garamond" panose="02020404030301010803" pitchFamily="18" charset="0"/>
                </a:rPr>
                <a:t>Training set of FB15k</a:t>
              </a:r>
            </a:p>
          </p:txBody>
        </p:sp>
      </p:grpSp>
      <p:sp>
        <p:nvSpPr>
          <p:cNvPr id="37" name="TextBox 36"/>
          <p:cNvSpPr txBox="1"/>
          <p:nvPr/>
        </p:nvSpPr>
        <p:spPr>
          <a:xfrm>
            <a:off x="9172197" y="3133792"/>
            <a:ext cx="1471941" cy="276999"/>
          </a:xfrm>
          <a:prstGeom prst="rect">
            <a:avLst/>
          </a:prstGeom>
        </p:spPr>
        <p:txBody>
          <a:bodyPr vert="horz" wrap="none" lIns="0" tIns="0" rIns="0" bIns="0" numCol="1" rtlCol="0">
            <a:spAutoFit/>
          </a:bodyPr>
          <a:lstStyle/>
          <a:p>
            <a:pPr marL="283464" indent="-283464">
              <a:spcAft>
                <a:spcPts val="200"/>
              </a:spcAft>
            </a:pPr>
            <a:r>
              <a:rPr lang="en-US" dirty="0"/>
              <a:t>Steven Spielberg</a:t>
            </a:r>
            <a:endParaRPr lang="en-US" sz="1600" b="1" spc="0" dirty="0">
              <a:solidFill>
                <a:srgbClr val="C00000"/>
              </a:solidFill>
              <a:latin typeface="Garamond" charset="0"/>
              <a:ea typeface="Garamond" charset="0"/>
              <a:cs typeface="Garamond" charset="0"/>
            </a:endParaRPr>
          </a:p>
        </p:txBody>
      </p:sp>
      <p:sp>
        <p:nvSpPr>
          <p:cNvPr id="40" name="TextBox 39"/>
          <p:cNvSpPr txBox="1"/>
          <p:nvPr/>
        </p:nvSpPr>
        <p:spPr>
          <a:xfrm>
            <a:off x="4374907" y="4360258"/>
            <a:ext cx="3960786" cy="2185214"/>
          </a:xfrm>
          <a:prstGeom prst="rect">
            <a:avLst/>
          </a:prstGeom>
          <a:noFill/>
        </p:spPr>
        <p:txBody>
          <a:bodyPr vert="horz" wrap="square" lIns="0" tIns="0" rIns="0" bIns="0" numCol="1" rtlCol="0">
            <a:spAutoFit/>
          </a:bodyPr>
          <a:lstStyle/>
          <a:p>
            <a:pPr marL="283464" indent="-283464">
              <a:spcAft>
                <a:spcPts val="200"/>
              </a:spcAft>
            </a:pPr>
            <a:r>
              <a:rPr lang="en-US" sz="1600" dirty="0">
                <a:ea typeface="Garamond" charset="0"/>
                <a:cs typeface="Garamond" charset="0"/>
              </a:rPr>
              <a:t>(</a:t>
            </a:r>
            <a:r>
              <a:rPr lang="en-US" sz="1600" dirty="0"/>
              <a:t>Steven Spielberg</a:t>
            </a:r>
            <a:r>
              <a:rPr lang="en-US" sz="1600" dirty="0">
                <a:ea typeface="Garamond" charset="0"/>
                <a:cs typeface="Garamond" charset="0"/>
              </a:rPr>
              <a:t>, </a:t>
            </a:r>
            <a:r>
              <a:rPr lang="en-US" sz="2000" i="1" dirty="0">
                <a:solidFill>
                  <a:srgbClr val="C00000"/>
                </a:solidFill>
                <a:latin typeface="Bell MT" panose="02020503060305020303" pitchFamily="18" charset="0"/>
                <a:ea typeface="Garamond" charset="0"/>
                <a:cs typeface="Garamond" charset="0"/>
              </a:rPr>
              <a:t>director</a:t>
            </a:r>
            <a:r>
              <a:rPr lang="en-US" sz="1600" dirty="0">
                <a:ea typeface="Garamond" charset="0"/>
                <a:cs typeface="Garamond" charset="0"/>
              </a:rPr>
              <a:t>, </a:t>
            </a:r>
            <a:r>
              <a:rPr lang="en-US" sz="1600" dirty="0"/>
              <a:t>Jurassic Park</a:t>
            </a:r>
            <a:r>
              <a:rPr lang="en-US" sz="1600" dirty="0">
                <a:ea typeface="Garamond" charset="0"/>
                <a:cs typeface="Garamond" charset="0"/>
              </a:rPr>
              <a:t> </a:t>
            </a:r>
            <a:r>
              <a:rPr lang="en-US" sz="1600" dirty="0"/>
              <a:t>)</a:t>
            </a:r>
          </a:p>
          <a:p>
            <a:pPr marL="283464" indent="-283464">
              <a:spcAft>
                <a:spcPts val="200"/>
              </a:spcAft>
            </a:pPr>
            <a:r>
              <a:rPr lang="en-US" sz="1600" dirty="0">
                <a:ea typeface="Garamond" charset="0"/>
                <a:cs typeface="Garamond" charset="0"/>
              </a:rPr>
              <a:t>(</a:t>
            </a:r>
            <a:r>
              <a:rPr lang="en-US" sz="1600" dirty="0"/>
              <a:t>Jurassic Park</a:t>
            </a:r>
            <a:r>
              <a:rPr lang="en-US" sz="1600" dirty="0">
                <a:ea typeface="Garamond" charset="0"/>
                <a:cs typeface="Garamond" charset="0"/>
              </a:rPr>
              <a:t>, </a:t>
            </a:r>
            <a:r>
              <a:rPr lang="en-US" sz="2000" i="1" dirty="0" err="1">
                <a:solidFill>
                  <a:srgbClr val="00B050"/>
                </a:solidFill>
                <a:latin typeface="Bell MT" panose="02020503060305020303" pitchFamily="18" charset="0"/>
                <a:ea typeface="Garamond" charset="0"/>
                <a:cs typeface="Garamond" charset="0"/>
              </a:rPr>
              <a:t>directed_by</a:t>
            </a:r>
            <a:r>
              <a:rPr lang="en-US" sz="1600" dirty="0">
                <a:ea typeface="Garamond" charset="0"/>
                <a:cs typeface="Garamond" charset="0"/>
              </a:rPr>
              <a:t>, </a:t>
            </a:r>
            <a:r>
              <a:rPr lang="en-US" sz="1600" dirty="0"/>
              <a:t>Steven Spielberg)</a:t>
            </a:r>
          </a:p>
          <a:p>
            <a:pPr marL="283464" indent="-283464">
              <a:spcAft>
                <a:spcPts val="200"/>
              </a:spcAft>
            </a:pPr>
            <a:r>
              <a:rPr lang="en-US" sz="1600" dirty="0">
                <a:ea typeface="Garamond" charset="0"/>
                <a:cs typeface="Garamond" charset="0"/>
              </a:rPr>
              <a:t>(</a:t>
            </a:r>
            <a:r>
              <a:rPr lang="en-US" sz="1600" dirty="0"/>
              <a:t>Steven Spielberg</a:t>
            </a:r>
            <a:r>
              <a:rPr lang="en-US" sz="1600" dirty="0">
                <a:ea typeface="Garamond" charset="0"/>
                <a:cs typeface="Garamond" charset="0"/>
              </a:rPr>
              <a:t>, </a:t>
            </a:r>
            <a:r>
              <a:rPr lang="en-US" sz="2000" i="1" dirty="0">
                <a:solidFill>
                  <a:srgbClr val="C00000"/>
                </a:solidFill>
                <a:latin typeface="Bell MT" panose="02020503060305020303" pitchFamily="18" charset="0"/>
                <a:ea typeface="Garamond" charset="0"/>
                <a:cs typeface="Garamond" charset="0"/>
              </a:rPr>
              <a:t>director</a:t>
            </a:r>
            <a:r>
              <a:rPr lang="en-US" sz="1600" dirty="0">
                <a:ea typeface="Garamond" charset="0"/>
                <a:cs typeface="Garamond" charset="0"/>
              </a:rPr>
              <a:t>, </a:t>
            </a:r>
            <a:r>
              <a:rPr lang="en-US" sz="1600" dirty="0"/>
              <a:t>The Terminal)</a:t>
            </a:r>
          </a:p>
          <a:p>
            <a:pPr marL="283464" indent="-283464">
              <a:spcAft>
                <a:spcPts val="200"/>
              </a:spcAft>
            </a:pPr>
            <a:r>
              <a:rPr lang="en-US" sz="1600" dirty="0">
                <a:ea typeface="Garamond" charset="0"/>
                <a:cs typeface="Garamond" charset="0"/>
              </a:rPr>
              <a:t>(</a:t>
            </a:r>
            <a:r>
              <a:rPr lang="en-US" sz="1600" dirty="0"/>
              <a:t>The Terminal</a:t>
            </a:r>
            <a:r>
              <a:rPr lang="en-US" sz="1600" dirty="0">
                <a:ea typeface="Garamond" charset="0"/>
                <a:cs typeface="Garamond" charset="0"/>
              </a:rPr>
              <a:t>, </a:t>
            </a:r>
            <a:r>
              <a:rPr lang="en-US" sz="2000" i="1" dirty="0" err="1">
                <a:solidFill>
                  <a:srgbClr val="00B050"/>
                </a:solidFill>
                <a:latin typeface="Bell MT" panose="02020503060305020303" pitchFamily="18" charset="0"/>
                <a:ea typeface="Garamond" charset="0"/>
                <a:cs typeface="Garamond" charset="0"/>
              </a:rPr>
              <a:t>directed_by</a:t>
            </a:r>
            <a:r>
              <a:rPr lang="en-US" sz="1600" dirty="0">
                <a:ea typeface="Garamond" charset="0"/>
                <a:cs typeface="Garamond" charset="0"/>
              </a:rPr>
              <a:t>, </a:t>
            </a:r>
            <a:r>
              <a:rPr lang="en-US" sz="1600" dirty="0"/>
              <a:t>Steven Spielberg)</a:t>
            </a:r>
          </a:p>
          <a:p>
            <a:pPr marL="283464" indent="-283464">
              <a:spcAft>
                <a:spcPts val="200"/>
              </a:spcAft>
            </a:pPr>
            <a:endParaRPr lang="en-US" sz="1600" dirty="0"/>
          </a:p>
          <a:p>
            <a:pPr marL="283464" indent="-283464">
              <a:spcAft>
                <a:spcPts val="200"/>
              </a:spcAft>
            </a:pPr>
            <a:endParaRPr lang="en-US" sz="1600" b="1" dirty="0">
              <a:solidFill>
                <a:srgbClr val="C00000"/>
              </a:solidFill>
              <a:latin typeface="Garamond" charset="0"/>
              <a:ea typeface="Garamond" charset="0"/>
              <a:cs typeface="Garamond" charset="0"/>
            </a:endParaRPr>
          </a:p>
          <a:p>
            <a:pPr marL="283464" indent="-283464" algn="ctr">
              <a:spcAft>
                <a:spcPts val="200"/>
              </a:spcAft>
            </a:pPr>
            <a:r>
              <a:rPr lang="en-US" sz="1600" b="1" spc="0" dirty="0">
                <a:solidFill>
                  <a:srgbClr val="C00000"/>
                </a:solidFill>
                <a:latin typeface="Garamond" charset="0"/>
                <a:ea typeface="Garamond" charset="0"/>
                <a:cs typeface="Garamond" charset="0"/>
              </a:rPr>
              <a:t> </a:t>
            </a:r>
          </a:p>
        </p:txBody>
      </p:sp>
      <p:sp>
        <p:nvSpPr>
          <p:cNvPr id="10" name="Right Brace 9"/>
          <p:cNvSpPr/>
          <p:nvPr/>
        </p:nvSpPr>
        <p:spPr>
          <a:xfrm rot="5400000">
            <a:off x="6118271" y="3842424"/>
            <a:ext cx="346103" cy="3843931"/>
          </a:xfrm>
          <a:prstGeom prst="rightBrace">
            <a:avLst>
              <a:gd name="adj1" fmla="val 51056"/>
              <a:gd name="adj2" fmla="val 48869"/>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Rectangle 44"/>
          <p:cNvSpPr/>
          <p:nvPr/>
        </p:nvSpPr>
        <p:spPr>
          <a:xfrm>
            <a:off x="4082123" y="5959893"/>
            <a:ext cx="4131165" cy="400110"/>
          </a:xfrm>
          <a:prstGeom prst="rect">
            <a:avLst/>
          </a:prstGeom>
        </p:spPr>
        <p:txBody>
          <a:bodyPr wrap="square">
            <a:spAutoFit/>
          </a:bodyPr>
          <a:lstStyle/>
          <a:p>
            <a:pPr marL="613818" lvl="1" indent="0">
              <a:buNone/>
            </a:pPr>
            <a:r>
              <a:rPr lang="pt-BR" sz="2000" dirty="0"/>
              <a:t>(h, </a:t>
            </a:r>
            <a:r>
              <a:rPr lang="pt-BR" sz="2000" i="1" dirty="0">
                <a:solidFill>
                  <a:srgbClr val="C00000"/>
                </a:solidFill>
                <a:latin typeface="Bell MT" panose="02020503060305020303" pitchFamily="18" charset="0"/>
              </a:rPr>
              <a:t>director</a:t>
            </a:r>
            <a:r>
              <a:rPr lang="pt-BR" sz="2000" dirty="0"/>
              <a:t>, t)⇒(t, </a:t>
            </a:r>
            <a:r>
              <a:rPr lang="pt-BR" sz="2000" i="1" dirty="0">
                <a:solidFill>
                  <a:srgbClr val="00B050"/>
                </a:solidFill>
                <a:latin typeface="Bell MT" panose="02020503060305020303" pitchFamily="18" charset="0"/>
              </a:rPr>
              <a:t>directed_by</a:t>
            </a:r>
            <a:r>
              <a:rPr lang="pt-BR" sz="2000" dirty="0"/>
              <a:t>, h)</a:t>
            </a:r>
          </a:p>
        </p:txBody>
      </p:sp>
      <p:sp>
        <p:nvSpPr>
          <p:cNvPr id="14" name="Rounded Rectangle 13"/>
          <p:cNvSpPr/>
          <p:nvPr/>
        </p:nvSpPr>
        <p:spPr>
          <a:xfrm>
            <a:off x="9044015" y="3015842"/>
            <a:ext cx="1657880" cy="835429"/>
          </a:xfrm>
          <a:prstGeom prst="roundRect">
            <a:avLst>
              <a:gd name="adj" fmla="val 2438"/>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TextBox 14"/>
          <p:cNvSpPr txBox="1"/>
          <p:nvPr/>
        </p:nvSpPr>
        <p:spPr>
          <a:xfrm flipH="1">
            <a:off x="9339434" y="2851766"/>
            <a:ext cx="309713" cy="369332"/>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2400" b="1" spc="0" dirty="0">
                <a:solidFill>
                  <a:srgbClr val="C00000"/>
                </a:solidFill>
                <a:latin typeface="Garamond" charset="0"/>
                <a:ea typeface="Garamond" charset="0"/>
                <a:cs typeface="Garamond" charset="0"/>
              </a:rPr>
              <a:t>?</a:t>
            </a:r>
            <a:endParaRPr lang="en-US" b="1" spc="0" dirty="0">
              <a:solidFill>
                <a:srgbClr val="C00000"/>
              </a:solidFill>
              <a:latin typeface="Garamond" charset="0"/>
              <a:ea typeface="Garamond" charset="0"/>
              <a:cs typeface="Garamond" charset="0"/>
            </a:endParaRPr>
          </a:p>
        </p:txBody>
      </p:sp>
      <p:sp>
        <p:nvSpPr>
          <p:cNvPr id="44" name="Slide Number Placeholder 3">
            <a:extLst>
              <a:ext uri="{FF2B5EF4-FFF2-40B4-BE49-F238E27FC236}">
                <a16:creationId xmlns:a16="http://schemas.microsoft.com/office/drawing/2014/main" id="{A68197BD-D2D3-B841-BB18-67C8E22776C4}"/>
              </a:ext>
            </a:extLst>
          </p:cNvPr>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5</a:t>
            </a:fld>
            <a:endParaRPr lang="en-US" dirty="0"/>
          </a:p>
        </p:txBody>
      </p:sp>
    </p:spTree>
    <p:extLst>
      <p:ext uri="{BB962C8B-B14F-4D97-AF65-F5344CB8AC3E}">
        <p14:creationId xmlns:p14="http://schemas.microsoft.com/office/powerpoint/2010/main" val="338019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t>On Fb15k Very Simple Rules Can Challenge the Accuracy of Complex Machine Learning Models</a:t>
            </a: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5926867"/>
              </p:ext>
            </p:extLst>
          </p:nvPr>
        </p:nvGraphicFramePr>
        <p:xfrm>
          <a:off x="5840697" y="1953484"/>
          <a:ext cx="4620039" cy="4091717"/>
        </p:xfrm>
        <a:graphic>
          <a:graphicData uri="http://schemas.openxmlformats.org/drawingml/2006/table">
            <a:tbl>
              <a:tblPr firstRow="1" bandRow="1">
                <a:tableStyleId>{3B4B98B0-60AC-42C2-AFA5-B58CD77FA1E5}</a:tableStyleId>
              </a:tblPr>
              <a:tblGrid>
                <a:gridCol w="3416487">
                  <a:extLst>
                    <a:ext uri="{9D8B030D-6E8A-4147-A177-3AD203B41FA5}">
                      <a16:colId xmlns:a16="http://schemas.microsoft.com/office/drawing/2014/main" val="4280238534"/>
                    </a:ext>
                  </a:extLst>
                </a:gridCol>
                <a:gridCol w="1203552">
                  <a:extLst>
                    <a:ext uri="{9D8B030D-6E8A-4147-A177-3AD203B41FA5}">
                      <a16:colId xmlns:a16="http://schemas.microsoft.com/office/drawing/2014/main" val="400824869"/>
                    </a:ext>
                  </a:extLst>
                </a:gridCol>
              </a:tblGrid>
              <a:tr h="584531">
                <a:tc>
                  <a:txBody>
                    <a:bodyPr/>
                    <a:lstStyle/>
                    <a:p>
                      <a:r>
                        <a:rPr lang="en-US" dirty="0"/>
                        <a:t>Model</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t>Hits@1</a:t>
                      </a:r>
                    </a:p>
                  </a:txBody>
                  <a:tcPr/>
                </a:tc>
                <a:extLst>
                  <a:ext uri="{0D108BD9-81ED-4DB2-BD59-A6C34878D82A}">
                    <a16:rowId xmlns:a16="http://schemas.microsoft.com/office/drawing/2014/main" val="3747575228"/>
                  </a:ext>
                </a:extLst>
              </a:tr>
              <a:tr h="584531">
                <a:tc>
                  <a:txBody>
                    <a:bodyPr/>
                    <a:lstStyle/>
                    <a:p>
                      <a:r>
                        <a:rPr lang="en-US" dirty="0" err="1"/>
                        <a:t>TransE</a:t>
                      </a:r>
                      <a:r>
                        <a:rPr lang="en-US" dirty="0"/>
                        <a:t> (2013)</a:t>
                      </a:r>
                    </a:p>
                  </a:txBody>
                  <a:tcPr/>
                </a:tc>
                <a:tc>
                  <a:txBody>
                    <a:bodyPr/>
                    <a:lstStyle/>
                    <a:p>
                      <a:r>
                        <a:rPr lang="en-US" sz="2400" u="none" strike="noStrike" kern="1200" baseline="0" dirty="0"/>
                        <a:t>26.9</a:t>
                      </a:r>
                      <a:endParaRPr lang="en-US"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76454715"/>
                  </a:ext>
                </a:extLst>
              </a:tr>
              <a:tr h="584531">
                <a:tc>
                  <a:txBody>
                    <a:bodyPr/>
                    <a:lstStyle/>
                    <a:p>
                      <a:r>
                        <a:rPr lang="en-US" dirty="0" err="1"/>
                        <a:t>ComplEx</a:t>
                      </a:r>
                      <a:r>
                        <a:rPr lang="en-US" dirty="0"/>
                        <a:t> (2016)</a:t>
                      </a:r>
                    </a:p>
                  </a:txBody>
                  <a:tcPr/>
                </a:tc>
                <a:tc>
                  <a:txBody>
                    <a:bodyPr/>
                    <a:lstStyle/>
                    <a:p>
                      <a:r>
                        <a:rPr lang="en-US" sz="2400" u="none" strike="noStrike" kern="1200" baseline="0" dirty="0"/>
                        <a:t>59.5</a:t>
                      </a:r>
                      <a:endParaRPr lang="en-US"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110294954"/>
                  </a:ext>
                </a:extLst>
              </a:tr>
              <a:tr h="584531">
                <a:tc>
                  <a:txBody>
                    <a:bodyPr/>
                    <a:lstStyle/>
                    <a:p>
                      <a:r>
                        <a:rPr lang="en-US" dirty="0" err="1"/>
                        <a:t>ConvE</a:t>
                      </a:r>
                      <a:r>
                        <a:rPr lang="en-US" dirty="0"/>
                        <a:t> (2018)</a:t>
                      </a:r>
                    </a:p>
                  </a:txBody>
                  <a:tcPr/>
                </a:tc>
                <a:tc>
                  <a:txBody>
                    <a:bodyPr/>
                    <a:lstStyle/>
                    <a:p>
                      <a:r>
                        <a:rPr lang="en-US" sz="2400" u="none" strike="noStrike" kern="1200" baseline="0" dirty="0"/>
                        <a:t>60.7</a:t>
                      </a:r>
                      <a:endParaRPr lang="en-US" sz="24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579471920"/>
                  </a:ext>
                </a:extLst>
              </a:tr>
              <a:tr h="584531">
                <a:tc>
                  <a:txBody>
                    <a:bodyPr/>
                    <a:lstStyle/>
                    <a:p>
                      <a:r>
                        <a:rPr lang="en-US" dirty="0" err="1"/>
                        <a:t>RotatE</a:t>
                      </a:r>
                      <a:r>
                        <a:rPr lang="en-US" dirty="0"/>
                        <a:t> (2019)</a:t>
                      </a:r>
                    </a:p>
                  </a:txBody>
                  <a:tcPr/>
                </a:tc>
                <a:tc>
                  <a:txBody>
                    <a:bodyPr/>
                    <a:lstStyle/>
                    <a:p>
                      <a:r>
                        <a:rPr lang="en-US" sz="2400" u="none" strike="noStrike" kern="1200" baseline="0" dirty="0"/>
                        <a:t>73.8</a:t>
                      </a:r>
                      <a:endParaRPr lang="en-US" dirty="0"/>
                    </a:p>
                  </a:txBody>
                  <a:tcPr/>
                </a:tc>
                <a:extLst>
                  <a:ext uri="{0D108BD9-81ED-4DB2-BD59-A6C34878D82A}">
                    <a16:rowId xmlns:a16="http://schemas.microsoft.com/office/drawing/2014/main" val="569196190"/>
                  </a:ext>
                </a:extLst>
              </a:tr>
              <a:tr h="584531">
                <a:tc>
                  <a:txBody>
                    <a:bodyPr/>
                    <a:lstStyle/>
                    <a:p>
                      <a:r>
                        <a:rPr lang="en-US" dirty="0" err="1"/>
                        <a:t>TuckER</a:t>
                      </a:r>
                      <a:r>
                        <a:rPr lang="en-US" dirty="0"/>
                        <a:t> (2109)</a:t>
                      </a:r>
                    </a:p>
                  </a:txBody>
                  <a:tcPr/>
                </a:tc>
                <a:tc>
                  <a:txBody>
                    <a:bodyPr/>
                    <a:lstStyle/>
                    <a:p>
                      <a:r>
                        <a:rPr lang="en-US" sz="2400" u="none" strike="noStrike" kern="1200" baseline="0" dirty="0"/>
                        <a:t>72.5</a:t>
                      </a:r>
                      <a:endParaRPr lang="en-US" dirty="0"/>
                    </a:p>
                  </a:txBody>
                  <a:tcPr/>
                </a:tc>
                <a:extLst>
                  <a:ext uri="{0D108BD9-81ED-4DB2-BD59-A6C34878D82A}">
                    <a16:rowId xmlns:a16="http://schemas.microsoft.com/office/drawing/2014/main" val="2761189483"/>
                  </a:ext>
                </a:extLst>
              </a:tr>
              <a:tr h="584531">
                <a:tc>
                  <a:txBody>
                    <a:bodyPr/>
                    <a:lstStyle/>
                    <a:p>
                      <a:r>
                        <a:rPr lang="en-US" dirty="0"/>
                        <a:t>Simple Model</a:t>
                      </a:r>
                    </a:p>
                  </a:txBody>
                  <a:tcPr/>
                </a:tc>
                <a:tc>
                  <a:txBody>
                    <a:bodyPr/>
                    <a:lstStyle/>
                    <a:p>
                      <a:r>
                        <a:rPr lang="en-US" dirty="0"/>
                        <a:t>71.6</a:t>
                      </a:r>
                    </a:p>
                  </a:txBody>
                  <a:tcPr/>
                </a:tc>
                <a:extLst>
                  <a:ext uri="{0D108BD9-81ED-4DB2-BD59-A6C34878D82A}">
                    <a16:rowId xmlns:a16="http://schemas.microsoft.com/office/drawing/2014/main" val="202802000"/>
                  </a:ext>
                </a:extLst>
              </a:tr>
            </a:tbl>
          </a:graphicData>
        </a:graphic>
      </p:graphicFrame>
      <p:sp>
        <p:nvSpPr>
          <p:cNvPr id="10" name="Rectangle 9"/>
          <p:cNvSpPr/>
          <p:nvPr/>
        </p:nvSpPr>
        <p:spPr>
          <a:xfrm>
            <a:off x="518457" y="5214204"/>
            <a:ext cx="5033777" cy="830997"/>
          </a:xfrm>
          <a:prstGeom prst="rect">
            <a:avLst/>
          </a:prstGeom>
        </p:spPr>
        <p:txBody>
          <a:bodyPr wrap="square">
            <a:spAutoFit/>
          </a:bodyPr>
          <a:lstStyle/>
          <a:p>
            <a:pPr marL="613818" lvl="1" indent="0" algn="ctr">
              <a:buNone/>
            </a:pPr>
            <a:r>
              <a:rPr lang="pt-BR" sz="4800" dirty="0"/>
              <a:t>(h, r</a:t>
            </a:r>
            <a:r>
              <a:rPr lang="pt-BR" sz="4800" baseline="-25000" dirty="0"/>
              <a:t>1</a:t>
            </a:r>
            <a:r>
              <a:rPr lang="pt-BR" sz="4800" dirty="0"/>
              <a:t>, t)⇒(t, r</a:t>
            </a:r>
            <a:r>
              <a:rPr lang="pt-BR" sz="4800" baseline="-25000" dirty="0"/>
              <a:t>2</a:t>
            </a:r>
            <a:r>
              <a:rPr lang="pt-BR" sz="4800" dirty="0"/>
              <a:t>, h)</a:t>
            </a:r>
          </a:p>
        </p:txBody>
      </p:sp>
    </p:spTree>
    <p:extLst>
      <p:ext uri="{BB962C8B-B14F-4D97-AF65-F5344CB8AC3E}">
        <p14:creationId xmlns:p14="http://schemas.microsoft.com/office/powerpoint/2010/main" val="3668651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339635" y="4815358"/>
            <a:ext cx="1347165" cy="4871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ounded Rectangle 39"/>
          <p:cNvSpPr/>
          <p:nvPr/>
        </p:nvSpPr>
        <p:spPr>
          <a:xfrm>
            <a:off x="3268933" y="4814320"/>
            <a:ext cx="1169797" cy="4871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09600" y="274639"/>
            <a:ext cx="10972800" cy="1570418"/>
          </a:xfrm>
        </p:spPr>
        <p:txBody>
          <a:bodyPr>
            <a:normAutofit fontScale="90000"/>
          </a:bodyPr>
          <a:lstStyle/>
          <a:p>
            <a:pPr>
              <a:spcBef>
                <a:spcPts val="0"/>
              </a:spcBef>
            </a:pPr>
            <a:r>
              <a:rPr lang="en-US" sz="5400" dirty="0"/>
              <a:t>The Link Prediction Scenario on such Data </a:t>
            </a:r>
            <a:r>
              <a:rPr lang="en-US" sz="5400" dirty="0" smtClean="0"/>
              <a:t>Is </a:t>
            </a:r>
            <a:r>
              <a:rPr lang="en-US" sz="5400" dirty="0"/>
              <a:t>Non-Existent in the Real-World</a:t>
            </a:r>
          </a:p>
        </p:txBody>
      </p:sp>
      <p:sp>
        <p:nvSpPr>
          <p:cNvPr id="76" name="TextBox 75"/>
          <p:cNvSpPr txBox="1"/>
          <p:nvPr/>
        </p:nvSpPr>
        <p:spPr>
          <a:xfrm>
            <a:off x="3414604" y="4874044"/>
            <a:ext cx="832693" cy="306467"/>
          </a:xfrm>
          <a:prstGeom prst="roundRect">
            <a:avLst/>
          </a:prstGeom>
          <a:noFill/>
          <a:ln>
            <a:noFill/>
          </a:ln>
        </p:spPr>
        <p:style>
          <a:lnRef idx="2">
            <a:schemeClr val="dk1"/>
          </a:lnRef>
          <a:fillRef idx="1">
            <a:schemeClr val="lt1"/>
          </a:fillRef>
          <a:effectRef idx="0">
            <a:schemeClr val="dk1"/>
          </a:effectRef>
          <a:fontRef idx="minor">
            <a:schemeClr val="dk1"/>
          </a:fontRef>
        </p:style>
        <p:txBody>
          <a:bodyPr vert="horz" wrap="square" lIns="0" tIns="0" rIns="0" bIns="0" numCol="1" rtlCol="0">
            <a:spAutoFit/>
          </a:bodyPr>
          <a:lstStyle/>
          <a:p>
            <a:pPr marL="283464" indent="-283464" algn="ctr" defTabSz="457200">
              <a:lnSpc>
                <a:spcPct val="100000"/>
              </a:lnSpc>
              <a:spcAft>
                <a:spcPts val="200"/>
              </a:spcAft>
            </a:pPr>
            <a:r>
              <a:rPr lang="en-US" b="1" spc="0" dirty="0">
                <a:solidFill>
                  <a:srgbClr val="C00000"/>
                </a:solidFill>
                <a:latin typeface="Garamond" charset="0"/>
                <a:ea typeface="Garamond" charset="0"/>
                <a:cs typeface="Garamond" charset="0"/>
              </a:rPr>
              <a:t>director</a:t>
            </a:r>
            <a:endParaRPr lang="en-US" sz="1600" b="1" spc="0" dirty="0">
              <a:solidFill>
                <a:srgbClr val="C00000"/>
              </a:solidFill>
              <a:latin typeface="Garamond" charset="0"/>
              <a:ea typeface="Garamond" charset="0"/>
              <a:cs typeface="Garamond" charset="0"/>
            </a:endParaRPr>
          </a:p>
        </p:txBody>
      </p:sp>
      <p:cxnSp>
        <p:nvCxnSpPr>
          <p:cNvPr id="6" name="Straight Arrow Connector 5"/>
          <p:cNvCxnSpPr>
            <a:stCxn id="40" idx="3"/>
            <a:endCxn id="28" idx="1"/>
          </p:cNvCxnSpPr>
          <p:nvPr/>
        </p:nvCxnSpPr>
        <p:spPr>
          <a:xfrm>
            <a:off x="4438730" y="5057882"/>
            <a:ext cx="2900905" cy="1038"/>
          </a:xfrm>
          <a:prstGeom prst="straightConnector1">
            <a:avLst/>
          </a:prstGeom>
          <a:ln>
            <a:solidFill>
              <a:schemeClr val="tx1"/>
            </a:solidFill>
            <a:prstDash val="dash"/>
            <a:headEnd type="none" w="med" len="med"/>
            <a:tailEnd type="arrow" w="med" len="med"/>
          </a:ln>
          <a:effectLst/>
        </p:spPr>
        <p:style>
          <a:lnRef idx="2">
            <a:schemeClr val="accent6"/>
          </a:lnRef>
          <a:fillRef idx="0">
            <a:schemeClr val="accent6"/>
          </a:fillRef>
          <a:effectRef idx="1">
            <a:schemeClr val="accent6"/>
          </a:effectRef>
          <a:fontRef idx="minor">
            <a:schemeClr val="tx1"/>
          </a:fontRef>
        </p:style>
      </p:cxnSp>
      <p:sp>
        <p:nvSpPr>
          <p:cNvPr id="77" name="TextBox 76"/>
          <p:cNvSpPr txBox="1"/>
          <p:nvPr/>
        </p:nvSpPr>
        <p:spPr>
          <a:xfrm>
            <a:off x="5005137" y="4881170"/>
            <a:ext cx="1841087" cy="307777"/>
          </a:xfrm>
          <a:prstGeom prst="rect">
            <a:avLst/>
          </a:prstGeom>
          <a:solidFill>
            <a:schemeClr val="bg1"/>
          </a:solidFill>
        </p:spPr>
        <p:txBody>
          <a:bodyPr vert="horz" wrap="square" lIns="0" tIns="0" rIns="0" bIns="0" numCol="1" rtlCol="0">
            <a:spAutoFit/>
          </a:bodyPr>
          <a:lstStyle/>
          <a:p>
            <a:pPr marL="283464" indent="-283464" algn="ctr" defTabSz="457200">
              <a:lnSpc>
                <a:spcPct val="100000"/>
              </a:lnSpc>
              <a:spcAft>
                <a:spcPts val="200"/>
              </a:spcAft>
            </a:pPr>
            <a:r>
              <a:rPr lang="en-US" sz="2000" b="1" dirty="0" err="1">
                <a:latin typeface="Garamond" charset="0"/>
                <a:ea typeface="Garamond" charset="0"/>
                <a:cs typeface="Garamond" charset="0"/>
              </a:rPr>
              <a:t>r</a:t>
            </a:r>
            <a:r>
              <a:rPr lang="en-US" sz="2000" b="1" spc="0" dirty="0" err="1">
                <a:latin typeface="Garamond" charset="0"/>
                <a:ea typeface="Garamond" charset="0"/>
                <a:cs typeface="Garamond" charset="0"/>
              </a:rPr>
              <a:t>everse_property</a:t>
            </a:r>
            <a:endParaRPr lang="en-US" sz="2000" b="1" spc="0" dirty="0">
              <a:latin typeface="Garamond" charset="0"/>
              <a:ea typeface="Garamond" charset="0"/>
              <a:cs typeface="Garamond" charset="0"/>
            </a:endParaRPr>
          </a:p>
        </p:txBody>
      </p:sp>
      <p:sp>
        <p:nvSpPr>
          <p:cNvPr id="78" name="TextBox 77"/>
          <p:cNvSpPr txBox="1"/>
          <p:nvPr/>
        </p:nvSpPr>
        <p:spPr>
          <a:xfrm>
            <a:off x="7399096" y="4907943"/>
            <a:ext cx="1214551" cy="306467"/>
          </a:xfrm>
          <a:prstGeom prst="roundRect">
            <a:avLst/>
          </a:prstGeom>
          <a:noFill/>
          <a:ln>
            <a:noFill/>
          </a:ln>
        </p:spPr>
        <p:style>
          <a:lnRef idx="2">
            <a:schemeClr val="dk1"/>
          </a:lnRef>
          <a:fillRef idx="1">
            <a:schemeClr val="lt1"/>
          </a:fillRef>
          <a:effectRef idx="0">
            <a:schemeClr val="dk1"/>
          </a:effectRef>
          <a:fontRef idx="minor">
            <a:schemeClr val="dk1"/>
          </a:fontRef>
        </p:style>
        <p:txBody>
          <a:bodyPr vert="horz" wrap="square" lIns="0" tIns="0" rIns="0" bIns="0" numCol="1" rtlCol="0">
            <a:spAutoFit/>
          </a:bodyPr>
          <a:lstStyle/>
          <a:p>
            <a:pPr marL="283464" indent="-283464" algn="ctr" defTabSz="457200">
              <a:lnSpc>
                <a:spcPct val="100000"/>
              </a:lnSpc>
              <a:spcAft>
                <a:spcPts val="200"/>
              </a:spcAft>
            </a:pPr>
            <a:r>
              <a:rPr lang="en-US" b="1" spc="0" dirty="0">
                <a:solidFill>
                  <a:srgbClr val="00B050"/>
                </a:solidFill>
                <a:latin typeface="Garamond" charset="0"/>
                <a:ea typeface="Garamond" charset="0"/>
                <a:cs typeface="Garamond" charset="0"/>
              </a:rPr>
              <a:t>directed_by</a:t>
            </a:r>
            <a:endParaRPr lang="en-US" sz="1600" b="1" spc="0" dirty="0">
              <a:solidFill>
                <a:srgbClr val="00B050"/>
              </a:solidFill>
              <a:latin typeface="Garamond" charset="0"/>
              <a:ea typeface="Garamond" charset="0"/>
              <a:cs typeface="Garamond" charset="0"/>
            </a:endParaRPr>
          </a:p>
        </p:txBody>
      </p:sp>
      <p:sp>
        <p:nvSpPr>
          <p:cNvPr id="18" name="Oval 17"/>
          <p:cNvSpPr/>
          <p:nvPr/>
        </p:nvSpPr>
        <p:spPr>
          <a:xfrm>
            <a:off x="3877388" y="3135535"/>
            <a:ext cx="388307" cy="38830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cxnSp>
        <p:nvCxnSpPr>
          <p:cNvPr id="19" name="Straight Arrow Connector 18"/>
          <p:cNvCxnSpPr>
            <a:stCxn id="18" idx="6"/>
            <a:endCxn id="20" idx="2"/>
          </p:cNvCxnSpPr>
          <p:nvPr/>
        </p:nvCxnSpPr>
        <p:spPr>
          <a:xfrm>
            <a:off x="4265695" y="3329689"/>
            <a:ext cx="2587631" cy="0"/>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853326" y="3135535"/>
            <a:ext cx="388307" cy="388307"/>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2" name="TextBox 21"/>
          <p:cNvSpPr txBox="1"/>
          <p:nvPr/>
        </p:nvSpPr>
        <p:spPr>
          <a:xfrm>
            <a:off x="3268933" y="2805644"/>
            <a:ext cx="1471941" cy="276999"/>
          </a:xfrm>
          <a:prstGeom prst="rect">
            <a:avLst/>
          </a:prstGeom>
        </p:spPr>
        <p:txBody>
          <a:bodyPr vert="horz" wrap="none" lIns="0" tIns="0" rIns="0" bIns="0" numCol="1" rtlCol="0">
            <a:spAutoFit/>
          </a:bodyPr>
          <a:lstStyle/>
          <a:p>
            <a:pPr marL="283464" indent="-283464">
              <a:spcAft>
                <a:spcPts val="200"/>
              </a:spcAft>
            </a:pPr>
            <a:r>
              <a:rPr lang="en-US" dirty="0">
                <a:solidFill>
                  <a:srgbClr val="000000"/>
                </a:solidFill>
                <a:latin typeface="Segoe UI"/>
              </a:rPr>
              <a:t>Steven Spielberg</a:t>
            </a:r>
            <a:endParaRPr lang="en-US" sz="1600" b="1" dirty="0">
              <a:solidFill>
                <a:srgbClr val="C00000"/>
              </a:solidFill>
              <a:ea typeface="Garamond" charset="0"/>
              <a:cs typeface="Garamond" charset="0"/>
            </a:endParaRPr>
          </a:p>
        </p:txBody>
      </p:sp>
      <p:sp>
        <p:nvSpPr>
          <p:cNvPr id="23" name="TextBox 22"/>
          <p:cNvSpPr txBox="1"/>
          <p:nvPr/>
        </p:nvSpPr>
        <p:spPr>
          <a:xfrm>
            <a:off x="6673400" y="2800199"/>
            <a:ext cx="1136465" cy="276999"/>
          </a:xfrm>
          <a:prstGeom prst="rect">
            <a:avLst/>
          </a:prstGeom>
        </p:spPr>
        <p:txBody>
          <a:bodyPr vert="horz" wrap="none" lIns="0" tIns="0" rIns="0" bIns="0" numCol="1" rtlCol="0">
            <a:spAutoFit/>
          </a:bodyPr>
          <a:lstStyle/>
          <a:p>
            <a:pPr marL="283464" indent="-283464">
              <a:spcAft>
                <a:spcPts val="200"/>
              </a:spcAft>
            </a:pPr>
            <a:r>
              <a:rPr lang="en-US" dirty="0">
                <a:solidFill>
                  <a:srgbClr val="000000"/>
                </a:solidFill>
                <a:latin typeface="Segoe UI"/>
              </a:rPr>
              <a:t>Jurassic Park</a:t>
            </a:r>
            <a:endParaRPr lang="en-US" sz="1600" b="1" dirty="0">
              <a:solidFill>
                <a:srgbClr val="C00000"/>
              </a:solidFill>
              <a:ea typeface="Garamond" charset="0"/>
              <a:cs typeface="Garamond" charset="0"/>
            </a:endParaRPr>
          </a:p>
        </p:txBody>
      </p:sp>
      <p:sp>
        <p:nvSpPr>
          <p:cNvPr id="24" name="TextBox 23"/>
          <p:cNvSpPr txBox="1"/>
          <p:nvPr/>
        </p:nvSpPr>
        <p:spPr>
          <a:xfrm>
            <a:off x="5111961" y="3159581"/>
            <a:ext cx="884037" cy="276999"/>
          </a:xfrm>
          <a:prstGeom prst="rect">
            <a:avLst/>
          </a:prstGeom>
          <a:solidFill>
            <a:srgbClr val="FFFFFF"/>
          </a:solidFill>
        </p:spPr>
        <p:txBody>
          <a:bodyPr vert="horz" wrap="square" lIns="0" tIns="0" rIns="0" bIns="0" numCol="1" rtlCol="0">
            <a:spAutoFit/>
          </a:bodyPr>
          <a:lstStyle/>
          <a:p>
            <a:pPr marL="283464" marR="0" lvl="0" indent="-283464" algn="ctr" defTabSz="914400" eaLnBrk="1" fontAlgn="auto" latinLnBrk="0" hangingPunct="1">
              <a:lnSpc>
                <a:spcPct val="100000"/>
              </a:lnSpc>
              <a:spcBef>
                <a:spcPts val="0"/>
              </a:spcBef>
              <a:spcAft>
                <a:spcPts val="200"/>
              </a:spcAft>
              <a:buClrTx/>
              <a:buSzTx/>
              <a:buFontTx/>
              <a:buNone/>
              <a:tabLst/>
              <a:defRPr/>
            </a:pPr>
            <a:r>
              <a:rPr kumimoji="0" lang="en-US" b="1" i="0" u="none" strike="noStrike" kern="0" cap="none" spc="0" normalizeH="0" baseline="0" noProof="0" dirty="0">
                <a:ln>
                  <a:noFill/>
                </a:ln>
                <a:solidFill>
                  <a:srgbClr val="C00000"/>
                </a:solidFill>
                <a:effectLst/>
                <a:uLnTx/>
                <a:uFillTx/>
                <a:ea typeface="Garamond" charset="0"/>
                <a:cs typeface="Garamond" charset="0"/>
              </a:rPr>
              <a:t>director</a:t>
            </a:r>
            <a:endParaRPr kumimoji="0" lang="en-US" sz="1600" b="1" i="0" u="none" strike="noStrike" kern="0" cap="none" spc="0" normalizeH="0" baseline="0" noProof="0" dirty="0">
              <a:ln>
                <a:noFill/>
              </a:ln>
              <a:solidFill>
                <a:srgbClr val="C00000"/>
              </a:solidFill>
              <a:effectLst/>
              <a:uLnTx/>
              <a:uFillTx/>
              <a:ea typeface="Garamond" charset="0"/>
              <a:cs typeface="Garamond" charset="0"/>
            </a:endParaRPr>
          </a:p>
        </p:txBody>
      </p:sp>
      <p:cxnSp>
        <p:nvCxnSpPr>
          <p:cNvPr id="16" name="Curved Connector 15"/>
          <p:cNvCxnSpPr>
            <a:stCxn id="20" idx="3"/>
            <a:endCxn id="18" idx="5"/>
          </p:cNvCxnSpPr>
          <p:nvPr/>
        </p:nvCxnSpPr>
        <p:spPr>
          <a:xfrm rot="5400000">
            <a:off x="5559511" y="2116295"/>
            <a:ext cx="12700" cy="2701363"/>
          </a:xfrm>
          <a:prstGeom prst="curvedConnector3">
            <a:avLst>
              <a:gd name="adj1" fmla="val 2247764"/>
            </a:avLst>
          </a:prstGeom>
          <a:ln>
            <a:tailEnd type="stealth" w="lg" len="lg"/>
          </a:ln>
          <a:effectLst/>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35919" y="3596439"/>
            <a:ext cx="1500810" cy="276999"/>
          </a:xfrm>
          <a:prstGeom prst="rect">
            <a:avLst/>
          </a:prstGeom>
          <a:solidFill>
            <a:srgbClr val="FFFFFF"/>
          </a:solidFill>
        </p:spPr>
        <p:txBody>
          <a:bodyPr vert="horz" wrap="square" lIns="0" tIns="0" rIns="0" bIns="0" numCol="1" rtlCol="0">
            <a:spAutoFit/>
          </a:bodyPr>
          <a:lstStyle/>
          <a:p>
            <a:pPr marL="283464" marR="0" lvl="0" indent="-283464" algn="ctr" defTabSz="914400" eaLnBrk="1" fontAlgn="auto" latinLnBrk="0" hangingPunct="1">
              <a:lnSpc>
                <a:spcPct val="100000"/>
              </a:lnSpc>
              <a:spcBef>
                <a:spcPts val="0"/>
              </a:spcBef>
              <a:spcAft>
                <a:spcPts val="200"/>
              </a:spcAft>
              <a:buClrTx/>
              <a:buSzTx/>
              <a:buFontTx/>
              <a:buNone/>
              <a:tabLst/>
              <a:defRPr/>
            </a:pPr>
            <a:r>
              <a:rPr kumimoji="0" lang="en-US" b="1" i="0" u="none" strike="noStrike" kern="0" cap="none" spc="0" normalizeH="0" baseline="0" noProof="0" dirty="0">
                <a:ln>
                  <a:noFill/>
                </a:ln>
                <a:solidFill>
                  <a:srgbClr val="00B050"/>
                </a:solidFill>
                <a:effectLst/>
                <a:uLnTx/>
                <a:uFillTx/>
                <a:ea typeface="Garamond" charset="0"/>
                <a:cs typeface="Garamond" charset="0"/>
              </a:rPr>
              <a:t>directed_by</a:t>
            </a:r>
            <a:endParaRPr kumimoji="0" lang="en-US" sz="1600" b="1" i="0" u="none" strike="noStrike" kern="0" cap="none" spc="0" normalizeH="0" baseline="0" noProof="0" dirty="0">
              <a:ln>
                <a:noFill/>
              </a:ln>
              <a:solidFill>
                <a:srgbClr val="00B050"/>
              </a:solidFill>
              <a:effectLst/>
              <a:uLnTx/>
              <a:uFillTx/>
              <a:ea typeface="Garamond" charset="0"/>
              <a:cs typeface="Garamond" charset="0"/>
            </a:endParaRPr>
          </a:p>
        </p:txBody>
      </p:sp>
      <p:sp>
        <p:nvSpPr>
          <p:cNvPr id="25" name="Slide Number Placeholder 3">
            <a:extLst>
              <a:ext uri="{FF2B5EF4-FFF2-40B4-BE49-F238E27FC236}">
                <a16:creationId xmlns:a16="http://schemas.microsoft.com/office/drawing/2014/main" id="{7860AA1C-C47A-6247-9175-5641359CAF63}"/>
              </a:ext>
            </a:extLst>
          </p:cNvPr>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7</a:t>
            </a:fld>
            <a:endParaRPr lang="en-US" dirty="0"/>
          </a:p>
        </p:txBody>
      </p:sp>
    </p:spTree>
    <p:extLst>
      <p:ext uri="{BB962C8B-B14F-4D97-AF65-F5344CB8AC3E}">
        <p14:creationId xmlns:p14="http://schemas.microsoft.com/office/powerpoint/2010/main" val="403037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right)">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left)">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P spid="76" grpId="0"/>
      <p:bldP spid="77" grpId="0" animBg="1"/>
      <p:bldP spid="78" grpId="0"/>
      <p:bldP spid="18" grpId="0" animBg="1"/>
      <p:bldP spid="20" grpId="0" animBg="1"/>
      <p:bldP spid="22" grpId="0"/>
      <p:bldP spid="23" grpId="0"/>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248" y="1447800"/>
            <a:ext cx="11204666" cy="5050971"/>
          </a:xfrm>
        </p:spPr>
        <p:txBody>
          <a:bodyPr>
            <a:normAutofit/>
          </a:bodyPr>
          <a:lstStyle/>
          <a:p>
            <a:pPr marL="0" indent="0">
              <a:buNone/>
            </a:pPr>
            <a:endParaRPr lang="en-US" sz="2400" b="0" dirty="0">
              <a:solidFill>
                <a:schemeClr val="tx1"/>
              </a:solidFill>
            </a:endParaRPr>
          </a:p>
          <a:p>
            <a:pPr marL="0" indent="0">
              <a:buNone/>
            </a:pPr>
            <a:endParaRPr lang="en-US" sz="2400" b="0" dirty="0">
              <a:solidFill>
                <a:schemeClr val="tx1"/>
              </a:solidFill>
            </a:endParaRPr>
          </a:p>
          <a:p>
            <a:pPr marL="0" indent="0">
              <a:buNone/>
            </a:pPr>
            <a:endParaRPr lang="en-US" sz="2400" b="0" dirty="0">
              <a:solidFill>
                <a:schemeClr val="tx1"/>
              </a:solidFill>
            </a:endParaRPr>
          </a:p>
          <a:p>
            <a:pPr marL="0" indent="0">
              <a:buNone/>
            </a:pPr>
            <a:endParaRPr lang="en-US" sz="2400" b="0" dirty="0">
              <a:solidFill>
                <a:schemeClr val="tx1"/>
              </a:solidFill>
            </a:endParaRPr>
          </a:p>
          <a:p>
            <a:pPr marL="0" indent="0">
              <a:buNone/>
            </a:pPr>
            <a:endParaRPr lang="en-US" sz="2400" b="0" dirty="0">
              <a:solidFill>
                <a:schemeClr val="tx1"/>
              </a:solidFill>
            </a:endParaRPr>
          </a:p>
          <a:p>
            <a:pPr marL="0" indent="0">
              <a:buNone/>
            </a:pPr>
            <a:endParaRPr lang="en-US" sz="2400" b="0" dirty="0">
              <a:solidFill>
                <a:schemeClr val="tx1"/>
              </a:solidFill>
            </a:endParaRPr>
          </a:p>
          <a:p>
            <a:pPr marL="0" indent="0">
              <a:buNone/>
            </a:pPr>
            <a:endParaRPr lang="en-US" sz="2400" b="0" dirty="0">
              <a:solidFill>
                <a:schemeClr val="tx1"/>
              </a:solidFill>
            </a:endParaRPr>
          </a:p>
        </p:txBody>
      </p:sp>
      <p:sp>
        <p:nvSpPr>
          <p:cNvPr id="6" name="Title 5"/>
          <p:cNvSpPr>
            <a:spLocks noGrp="1"/>
          </p:cNvSpPr>
          <p:nvPr>
            <p:ph type="title"/>
          </p:nvPr>
        </p:nvSpPr>
        <p:spPr/>
        <p:txBody>
          <a:bodyPr>
            <a:normAutofit fontScale="90000"/>
          </a:bodyPr>
          <a:lstStyle/>
          <a:p>
            <a:r>
              <a:rPr lang="en-US" sz="5400" dirty="0"/>
              <a:t>Out of 1345 Relations in FB15k, 168 A</a:t>
            </a:r>
            <a:r>
              <a:rPr lang="en-US" sz="5400" dirty="0" smtClean="0"/>
              <a:t>re </a:t>
            </a:r>
            <a:r>
              <a:rPr lang="en-US" sz="5400" dirty="0"/>
              <a:t>Duplicate Relations</a:t>
            </a:r>
            <a:endParaRPr lang="en-US" sz="4800" dirty="0">
              <a:solidFill>
                <a:schemeClr val="tx1"/>
              </a:solidFill>
            </a:endParaRPr>
          </a:p>
        </p:txBody>
      </p:sp>
      <p:sp>
        <p:nvSpPr>
          <p:cNvPr id="4" name="Slide Number Placeholder 3"/>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8</a:t>
            </a:fld>
            <a:endParaRPr lang="en-US" dirty="0"/>
          </a:p>
        </p:txBody>
      </p:sp>
      <p:grpSp>
        <p:nvGrpSpPr>
          <p:cNvPr id="5" name="Group 4"/>
          <p:cNvGrpSpPr/>
          <p:nvPr/>
        </p:nvGrpSpPr>
        <p:grpSpPr>
          <a:xfrm>
            <a:off x="1692055" y="5051156"/>
            <a:ext cx="8184227" cy="1628852"/>
            <a:chOff x="2517639" y="1862465"/>
            <a:chExt cx="8184227" cy="1628852"/>
          </a:xfrm>
        </p:grpSpPr>
        <p:sp>
          <p:nvSpPr>
            <p:cNvPr id="66" name="Rounded Rectangle 65"/>
            <p:cNvSpPr/>
            <p:nvPr/>
          </p:nvSpPr>
          <p:spPr>
            <a:xfrm>
              <a:off x="2517639" y="2221360"/>
              <a:ext cx="926544" cy="457200"/>
            </a:xfrm>
            <a:prstGeom prst="roundRect">
              <a:avLst>
                <a:gd name="adj" fmla="val 6667"/>
              </a:avLst>
            </a:prstGeom>
            <a:solidFill>
              <a:schemeClr val="tx2">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player</a:t>
              </a:r>
            </a:p>
          </p:txBody>
        </p:sp>
        <p:sp>
          <p:nvSpPr>
            <p:cNvPr id="67" name="Rounded Rectangle 66"/>
            <p:cNvSpPr/>
            <p:nvPr/>
          </p:nvSpPr>
          <p:spPr>
            <a:xfrm>
              <a:off x="9525270" y="2200323"/>
              <a:ext cx="1176596" cy="459560"/>
            </a:xfrm>
            <a:prstGeom prst="roundRect">
              <a:avLst>
                <a:gd name="adj" fmla="val 6667"/>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position</a:t>
              </a:r>
            </a:p>
          </p:txBody>
        </p:sp>
        <p:cxnSp>
          <p:nvCxnSpPr>
            <p:cNvPr id="71" name="Straight Arrow Connector 70"/>
            <p:cNvCxnSpPr>
              <a:stCxn id="67" idx="1"/>
              <a:endCxn id="66" idx="3"/>
            </p:cNvCxnSpPr>
            <p:nvPr/>
          </p:nvCxnSpPr>
          <p:spPr>
            <a:xfrm flipH="1">
              <a:off x="3444183" y="2430103"/>
              <a:ext cx="6081087" cy="19857"/>
            </a:xfrm>
            <a:prstGeom prst="straightConnector1">
              <a:avLst/>
            </a:prstGeom>
            <a:ln w="28575">
              <a:solidFill>
                <a:srgbClr val="00B050"/>
              </a:solidFill>
              <a:tailEnd type="stealth" w="lg" len="lg"/>
            </a:ln>
            <a:effectLst/>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919262" y="1862465"/>
              <a:ext cx="5242333" cy="646331"/>
            </a:xfrm>
            <a:prstGeom prst="rect">
              <a:avLst/>
            </a:prstGeom>
          </p:spPr>
          <p:txBody>
            <a:bodyPr wrap="none">
              <a:spAutoFit/>
            </a:bodyPr>
            <a:lstStyle/>
            <a:p>
              <a:pPr algn="ctr"/>
              <a:r>
                <a:rPr lang="en-US" dirty="0" err="1" smtClean="0"/>
                <a:t>football_roster_position</a:t>
              </a:r>
              <a:r>
                <a:rPr lang="en-US" dirty="0" smtClean="0"/>
                <a:t>/player</a:t>
              </a:r>
              <a:r>
                <a:rPr lang="en-US" b="1" dirty="0"/>
                <a:t>. </a:t>
              </a:r>
              <a:r>
                <a:rPr lang="en-US" dirty="0" err="1" smtClean="0"/>
                <a:t>sports_position</a:t>
              </a:r>
              <a:r>
                <a:rPr lang="en-US" dirty="0" smtClean="0"/>
                <a:t>/players</a:t>
              </a:r>
            </a:p>
            <a:p>
              <a:pPr algn="ctr"/>
              <a:r>
                <a:rPr lang="en-US" b="1" dirty="0"/>
                <a:t>(2)</a:t>
              </a:r>
              <a:endParaRPr lang="en-US" dirty="0"/>
            </a:p>
          </p:txBody>
        </p:sp>
        <p:cxnSp>
          <p:nvCxnSpPr>
            <p:cNvPr id="81" name="Curved Connector 80"/>
            <p:cNvCxnSpPr>
              <a:stCxn id="67" idx="2"/>
              <a:endCxn id="66" idx="2"/>
            </p:cNvCxnSpPr>
            <p:nvPr/>
          </p:nvCxnSpPr>
          <p:spPr>
            <a:xfrm rot="5400000">
              <a:off x="6537902" y="-897107"/>
              <a:ext cx="18677" cy="7132657"/>
            </a:xfrm>
            <a:prstGeom prst="curvedConnector3">
              <a:avLst>
                <a:gd name="adj1" fmla="val 1323965"/>
              </a:avLst>
            </a:prstGeom>
            <a:ln w="28575">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5347371" y="2844986"/>
              <a:ext cx="2507610" cy="646331"/>
            </a:xfrm>
            <a:prstGeom prst="rect">
              <a:avLst/>
            </a:prstGeom>
          </p:spPr>
          <p:txBody>
            <a:bodyPr wrap="none">
              <a:spAutoFit/>
            </a:bodyPr>
            <a:lstStyle/>
            <a:p>
              <a:pPr algn="ctr"/>
              <a:r>
                <a:rPr lang="en-US" b="1" dirty="0"/>
                <a:t>(1)</a:t>
              </a:r>
            </a:p>
            <a:p>
              <a:r>
                <a:rPr lang="en-US" dirty="0" err="1" smtClean="0"/>
                <a:t>football_position</a:t>
              </a:r>
              <a:r>
                <a:rPr lang="en-US" dirty="0" smtClean="0"/>
                <a:t>/players </a:t>
              </a:r>
            </a:p>
          </p:txBody>
        </p:sp>
      </p:grpSp>
      <p:grpSp>
        <p:nvGrpSpPr>
          <p:cNvPr id="3" name="Group 2"/>
          <p:cNvGrpSpPr/>
          <p:nvPr/>
        </p:nvGrpSpPr>
        <p:grpSpPr>
          <a:xfrm>
            <a:off x="1677376" y="2104235"/>
            <a:ext cx="8168640" cy="2245315"/>
            <a:chOff x="2674072" y="3955979"/>
            <a:chExt cx="8168640" cy="2245315"/>
          </a:xfrm>
        </p:grpSpPr>
        <p:sp>
          <p:nvSpPr>
            <p:cNvPr id="7" name="Rounded Rectangle 6"/>
            <p:cNvSpPr/>
            <p:nvPr/>
          </p:nvSpPr>
          <p:spPr>
            <a:xfrm>
              <a:off x="2674072" y="5190836"/>
              <a:ext cx="916652" cy="457200"/>
            </a:xfrm>
            <a:prstGeom prst="roundRect">
              <a:avLst>
                <a:gd name="adj" fmla="val 6667"/>
              </a:avLst>
            </a:prstGeom>
            <a:solidFill>
              <a:schemeClr val="tx2">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player</a:t>
              </a:r>
            </a:p>
          </p:txBody>
        </p:sp>
        <p:sp>
          <p:nvSpPr>
            <p:cNvPr id="16" name="Rounded Rectangle 15"/>
            <p:cNvSpPr/>
            <p:nvPr/>
          </p:nvSpPr>
          <p:spPr>
            <a:xfrm>
              <a:off x="9626801" y="5175560"/>
              <a:ext cx="1215911" cy="459560"/>
            </a:xfrm>
            <a:prstGeom prst="roundRect">
              <a:avLst>
                <a:gd name="adj" fmla="val 6667"/>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position</a:t>
              </a:r>
            </a:p>
          </p:txBody>
        </p:sp>
        <p:grpSp>
          <p:nvGrpSpPr>
            <p:cNvPr id="34" name="Group 33"/>
            <p:cNvGrpSpPr/>
            <p:nvPr/>
          </p:nvGrpSpPr>
          <p:grpSpPr>
            <a:xfrm>
              <a:off x="6500466" y="5212189"/>
              <a:ext cx="433725" cy="433725"/>
              <a:chOff x="4433242" y="3240961"/>
              <a:chExt cx="433725" cy="433725"/>
            </a:xfrm>
          </p:grpSpPr>
          <p:sp>
            <p:nvSpPr>
              <p:cNvPr id="11" name="Oval 10"/>
              <p:cNvSpPr/>
              <p:nvPr/>
            </p:nvSpPr>
            <p:spPr>
              <a:xfrm>
                <a:off x="4433242" y="3240961"/>
                <a:ext cx="433725" cy="433725"/>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 name="TextBox 11"/>
              <p:cNvSpPr txBox="1"/>
              <p:nvPr/>
            </p:nvSpPr>
            <p:spPr>
              <a:xfrm>
                <a:off x="4451909" y="3346900"/>
                <a:ext cx="395942" cy="246221"/>
              </a:xfrm>
              <a:prstGeom prst="rect">
                <a:avLst/>
              </a:prstGeom>
            </p:spPr>
            <p:txBody>
              <a:bodyPr vert="horz" wrap="none" lIns="0" tIns="0" rIns="0" bIns="0" numCol="1" rtlCol="0">
                <a:spAutoFit/>
              </a:bodyPr>
              <a:lstStyle/>
              <a:p>
                <a:pPr marL="283464" indent="-283464" algn="l" defTabSz="457200">
                  <a:lnSpc>
                    <a:spcPct val="100000"/>
                  </a:lnSpc>
                  <a:spcAft>
                    <a:spcPts val="200"/>
                  </a:spcAft>
                </a:pPr>
                <a:r>
                  <a:rPr lang="en-US" sz="1600" spc="0" dirty="0">
                    <a:latin typeface="Garamond" charset="0"/>
                    <a:ea typeface="Garamond" charset="0"/>
                    <a:cs typeface="Garamond" charset="0"/>
                  </a:rPr>
                  <a:t>CVT</a:t>
                </a:r>
                <a:endParaRPr lang="en-US" spc="0" dirty="0">
                  <a:latin typeface="Garamond" charset="0"/>
                  <a:ea typeface="Garamond" charset="0"/>
                  <a:cs typeface="Garamond" charset="0"/>
                </a:endParaRPr>
              </a:p>
            </p:txBody>
          </p:sp>
        </p:grpSp>
        <p:cxnSp>
          <p:nvCxnSpPr>
            <p:cNvPr id="20" name="Straight Arrow Connector 19"/>
            <p:cNvCxnSpPr>
              <a:stCxn id="16" idx="1"/>
              <a:endCxn id="11" idx="6"/>
            </p:cNvCxnSpPr>
            <p:nvPr/>
          </p:nvCxnSpPr>
          <p:spPr>
            <a:xfrm flipH="1">
              <a:off x="6934191" y="5405340"/>
              <a:ext cx="2692610" cy="23712"/>
            </a:xfrm>
            <a:prstGeom prst="straightConnector1">
              <a:avLst/>
            </a:prstGeom>
            <a:ln w="2857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7" idx="3"/>
            </p:cNvCxnSpPr>
            <p:nvPr/>
          </p:nvCxnSpPr>
          <p:spPr>
            <a:xfrm flipH="1" flipV="1">
              <a:off x="3590724" y="5419436"/>
              <a:ext cx="2909742" cy="9616"/>
            </a:xfrm>
            <a:prstGeom prst="straightConnector1">
              <a:avLst/>
            </a:prstGeom>
            <a:ln w="28575">
              <a:solidFill>
                <a:srgbClr val="00B050"/>
              </a:solidFill>
              <a:headEnd w="lg" len="lg"/>
              <a:tailEnd type="stealth" w="lg" len="lg"/>
            </a:ln>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349249" y="4730392"/>
              <a:ext cx="1694503" cy="646331"/>
            </a:xfrm>
            <a:prstGeom prst="rect">
              <a:avLst/>
            </a:prstGeom>
          </p:spPr>
          <p:txBody>
            <a:bodyPr wrap="none">
              <a:spAutoFit/>
            </a:bodyPr>
            <a:lstStyle/>
            <a:p>
              <a:r>
                <a:rPr lang="en-US" dirty="0" err="1"/>
                <a:t>sports_position</a:t>
              </a:r>
              <a:r>
                <a:rPr lang="en-US" dirty="0"/>
                <a:t>/</a:t>
              </a:r>
            </a:p>
            <a:p>
              <a:pPr algn="ctr"/>
              <a:r>
                <a:rPr lang="en-US" dirty="0"/>
                <a:t>players </a:t>
              </a:r>
            </a:p>
          </p:txBody>
        </p:sp>
        <p:sp>
          <p:nvSpPr>
            <p:cNvPr id="30" name="Rectangle 29"/>
            <p:cNvSpPr/>
            <p:nvPr/>
          </p:nvSpPr>
          <p:spPr>
            <a:xfrm>
              <a:off x="3617182" y="4743309"/>
              <a:ext cx="2468945" cy="646331"/>
            </a:xfrm>
            <a:prstGeom prst="rect">
              <a:avLst/>
            </a:prstGeom>
          </p:spPr>
          <p:txBody>
            <a:bodyPr wrap="none">
              <a:spAutoFit/>
            </a:bodyPr>
            <a:lstStyle/>
            <a:p>
              <a:pPr algn="ctr"/>
              <a:r>
                <a:rPr lang="en-US" dirty="0" err="1"/>
                <a:t>football_roster_position</a:t>
              </a:r>
              <a:r>
                <a:rPr lang="en-US" dirty="0"/>
                <a:t>/</a:t>
              </a:r>
            </a:p>
            <a:p>
              <a:pPr algn="ctr"/>
              <a:r>
                <a:rPr lang="en-US" dirty="0"/>
                <a:t>player</a:t>
              </a:r>
            </a:p>
          </p:txBody>
        </p:sp>
        <p:cxnSp>
          <p:nvCxnSpPr>
            <p:cNvPr id="39" name="Straight Arrow Connector 38"/>
            <p:cNvCxnSpPr>
              <a:stCxn id="11" idx="7"/>
              <a:endCxn id="53" idx="2"/>
            </p:cNvCxnSpPr>
            <p:nvPr/>
          </p:nvCxnSpPr>
          <p:spPr>
            <a:xfrm flipV="1">
              <a:off x="6870673" y="4602954"/>
              <a:ext cx="658208" cy="672753"/>
            </a:xfrm>
            <a:prstGeom prst="straightConnector1">
              <a:avLst/>
            </a:prstGeom>
            <a:ln w="28575">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1" idx="0"/>
              <a:endCxn id="57" idx="2"/>
            </p:cNvCxnSpPr>
            <p:nvPr/>
          </p:nvCxnSpPr>
          <p:spPr>
            <a:xfrm flipV="1">
              <a:off x="6717329" y="4324135"/>
              <a:ext cx="10563" cy="888054"/>
            </a:xfrm>
            <a:prstGeom prst="straightConnector1">
              <a:avLst/>
            </a:prstGeom>
            <a:ln w="28575">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1" idx="1"/>
              <a:endCxn id="59" idx="2"/>
            </p:cNvCxnSpPr>
            <p:nvPr/>
          </p:nvCxnSpPr>
          <p:spPr>
            <a:xfrm flipH="1" flipV="1">
              <a:off x="5926903" y="4604082"/>
              <a:ext cx="637081" cy="671625"/>
            </a:xfrm>
            <a:prstGeom prst="straightConnector1">
              <a:avLst/>
            </a:prstGeom>
            <a:ln w="28575">
              <a:tailEnd type="stealth" w="lg" len="lg"/>
            </a:ln>
            <a:effectLst/>
          </p:spPr>
          <p:style>
            <a:lnRef idx="2">
              <a:schemeClr val="accent1"/>
            </a:lnRef>
            <a:fillRef idx="0">
              <a:schemeClr val="accent1"/>
            </a:fillRef>
            <a:effectRef idx="1">
              <a:schemeClr val="accent1"/>
            </a:effectRef>
            <a:fontRef idx="minor">
              <a:schemeClr val="tx1"/>
            </a:fontRef>
          </p:style>
        </p:cxnSp>
        <p:sp>
          <p:nvSpPr>
            <p:cNvPr id="53" name="Rounded Rectangle 52"/>
            <p:cNvSpPr/>
            <p:nvPr/>
          </p:nvSpPr>
          <p:spPr>
            <a:xfrm>
              <a:off x="7153744" y="4234798"/>
              <a:ext cx="750273" cy="368156"/>
            </a:xfrm>
            <a:prstGeom prst="roundRect">
              <a:avLst>
                <a:gd name="adj" fmla="val 6667"/>
              </a:avLst>
            </a:prstGeom>
            <a:solidFill>
              <a:srgbClr val="FFC7C7"/>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year</a:t>
              </a:r>
            </a:p>
          </p:txBody>
        </p:sp>
        <p:sp>
          <p:nvSpPr>
            <p:cNvPr id="57" name="Rounded Rectangle 56"/>
            <p:cNvSpPr/>
            <p:nvPr/>
          </p:nvSpPr>
          <p:spPr>
            <a:xfrm>
              <a:off x="6352755" y="3955979"/>
              <a:ext cx="750273" cy="368156"/>
            </a:xfrm>
            <a:prstGeom prst="roundRect">
              <a:avLst>
                <a:gd name="adj" fmla="val 6667"/>
              </a:avLst>
            </a:prstGeom>
            <a:solidFill>
              <a:srgbClr val="FFC7C7"/>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team</a:t>
              </a:r>
            </a:p>
          </p:txBody>
        </p:sp>
        <p:sp>
          <p:nvSpPr>
            <p:cNvPr id="59" name="Rounded Rectangle 58"/>
            <p:cNvSpPr/>
            <p:nvPr/>
          </p:nvSpPr>
          <p:spPr>
            <a:xfrm>
              <a:off x="5551766" y="4235926"/>
              <a:ext cx="750273" cy="368156"/>
            </a:xfrm>
            <a:prstGeom prst="roundRect">
              <a:avLst>
                <a:gd name="adj" fmla="val 6667"/>
              </a:avLst>
            </a:prstGeom>
            <a:solidFill>
              <a:srgbClr val="FFC7C7"/>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goals</a:t>
              </a:r>
            </a:p>
          </p:txBody>
        </p:sp>
        <p:sp>
          <p:nvSpPr>
            <p:cNvPr id="64" name="Rectangle 63"/>
            <p:cNvSpPr/>
            <p:nvPr/>
          </p:nvSpPr>
          <p:spPr>
            <a:xfrm>
              <a:off x="5524501" y="5831962"/>
              <a:ext cx="2397003" cy="369332"/>
            </a:xfrm>
            <a:prstGeom prst="rect">
              <a:avLst/>
            </a:prstGeom>
          </p:spPr>
          <p:txBody>
            <a:bodyPr wrap="none">
              <a:spAutoFit/>
            </a:bodyPr>
            <a:lstStyle/>
            <a:p>
              <a:r>
                <a:rPr lang="en-US" dirty="0" err="1"/>
                <a:t>footbal_position</a:t>
              </a:r>
              <a:r>
                <a:rPr lang="en-US" dirty="0"/>
                <a:t>/players</a:t>
              </a:r>
            </a:p>
          </p:txBody>
        </p:sp>
        <p:cxnSp>
          <p:nvCxnSpPr>
            <p:cNvPr id="29" name="Curved Connector 28"/>
            <p:cNvCxnSpPr>
              <a:stCxn id="16" idx="2"/>
              <a:endCxn id="7" idx="2"/>
            </p:cNvCxnSpPr>
            <p:nvPr/>
          </p:nvCxnSpPr>
          <p:spPr>
            <a:xfrm rot="5400000">
              <a:off x="6677120" y="2090399"/>
              <a:ext cx="12916" cy="7102359"/>
            </a:xfrm>
            <a:prstGeom prst="curvedConnector3">
              <a:avLst>
                <a:gd name="adj1" fmla="val 1869898"/>
              </a:avLst>
            </a:prstGeom>
            <a:ln w="28575">
              <a:solidFill>
                <a:srgbClr val="FF0000"/>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grpSp>
      <p:sp>
        <p:nvSpPr>
          <p:cNvPr id="32" name="Rounded Rectangle 31"/>
          <p:cNvSpPr/>
          <p:nvPr/>
        </p:nvSpPr>
        <p:spPr>
          <a:xfrm>
            <a:off x="1472184" y="4682762"/>
            <a:ext cx="8718256" cy="2012851"/>
          </a:xfrm>
          <a:prstGeom prst="roundRect">
            <a:avLst>
              <a:gd name="adj" fmla="val 3962"/>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4555070" y="4582084"/>
            <a:ext cx="2165538" cy="274320"/>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FB15k</a:t>
            </a:r>
            <a:endParaRPr lang="en-US" dirty="0"/>
          </a:p>
        </p:txBody>
      </p:sp>
      <p:sp>
        <p:nvSpPr>
          <p:cNvPr id="35" name="Rounded Rectangle 34"/>
          <p:cNvSpPr/>
          <p:nvPr/>
        </p:nvSpPr>
        <p:spPr>
          <a:xfrm>
            <a:off x="1472184" y="1931260"/>
            <a:ext cx="8696355" cy="2495674"/>
          </a:xfrm>
          <a:prstGeom prst="roundRect">
            <a:avLst>
              <a:gd name="adj" fmla="val 3962"/>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4555070" y="1733458"/>
            <a:ext cx="2165538" cy="274320"/>
          </a:xfrm>
          <a:prstGeom prst="roundRect">
            <a:avLst/>
          </a:prstGeom>
          <a:solidFill>
            <a:srgbClr val="13409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Freebase</a:t>
            </a:r>
            <a:endParaRPr lang="en-US" sz="2000" dirty="0"/>
          </a:p>
        </p:txBody>
      </p:sp>
      <p:cxnSp>
        <p:nvCxnSpPr>
          <p:cNvPr id="60" name="Straight Arrow Connector 59"/>
          <p:cNvCxnSpPr/>
          <p:nvPr/>
        </p:nvCxnSpPr>
        <p:spPr>
          <a:xfrm flipH="1">
            <a:off x="2618598" y="4267392"/>
            <a:ext cx="15878" cy="674643"/>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56768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779299" y="1693111"/>
            <a:ext cx="5028896" cy="2795274"/>
          </a:xfrm>
          <a:prstGeom prst="roundRect">
            <a:avLst>
              <a:gd name="adj" fmla="val 2359"/>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31155" y="1693110"/>
            <a:ext cx="4413560" cy="2795274"/>
          </a:xfrm>
          <a:prstGeom prst="roundRect">
            <a:avLst>
              <a:gd name="adj" fmla="val 2359"/>
            </a:avLst>
          </a:prstGeom>
          <a:noFill/>
          <a:ln>
            <a:solidFill>
              <a:srgbClr val="13409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88" y="4550743"/>
            <a:ext cx="11650515" cy="2170734"/>
          </a:xfrm>
        </p:spPr>
        <p:txBody>
          <a:bodyPr>
            <a:normAutofit fontScale="25000" lnSpcReduction="20000"/>
          </a:bodyPr>
          <a:lstStyle/>
          <a:p>
            <a:pPr>
              <a:lnSpc>
                <a:spcPct val="120000"/>
              </a:lnSpc>
            </a:pPr>
            <a:r>
              <a:rPr lang="en-US" sz="9600" b="0" dirty="0">
                <a:solidFill>
                  <a:schemeClr val="tx1"/>
                </a:solidFill>
              </a:rPr>
              <a:t>The link prediction (whether a city has a climate in a month) is meaningless in the real-world. </a:t>
            </a:r>
          </a:p>
          <a:p>
            <a:pPr>
              <a:lnSpc>
                <a:spcPct val="120000"/>
              </a:lnSpc>
            </a:pPr>
            <a:r>
              <a:rPr lang="en-US" sz="9600" b="0" dirty="0">
                <a:solidFill>
                  <a:schemeClr val="tx1"/>
                </a:solidFill>
              </a:rPr>
              <a:t>Simple method: If bipartite graph of a relation is almost complete, it is a Cartesian product relation; missing links in the complete bipartite graph are predicted to be true. </a:t>
            </a:r>
          </a:p>
          <a:p>
            <a:pPr>
              <a:lnSpc>
                <a:spcPct val="120000"/>
              </a:lnSpc>
            </a:pPr>
            <a:r>
              <a:rPr lang="en-US" sz="9600" b="0" dirty="0">
                <a:solidFill>
                  <a:schemeClr val="tx1"/>
                </a:solidFill>
              </a:rPr>
              <a:t>On all 9 Cartesian product relations in FB15k , this simple model has an average FHits@10↑ of 98.3% which is higher than the 96.3% FHits@10↑ of </a:t>
            </a:r>
            <a:r>
              <a:rPr lang="en-US" sz="9600" b="0" dirty="0" err="1">
                <a:solidFill>
                  <a:schemeClr val="tx1"/>
                </a:solidFill>
              </a:rPr>
              <a:t>TransE</a:t>
            </a:r>
            <a:r>
              <a:rPr lang="en-US" sz="9600" b="0" dirty="0">
                <a:solidFill>
                  <a:schemeClr val="tx1"/>
                </a:solidFill>
              </a:rPr>
              <a:t>.</a:t>
            </a:r>
            <a:endParaRPr lang="en-US" dirty="0"/>
          </a:p>
        </p:txBody>
      </p:sp>
      <p:sp>
        <p:nvSpPr>
          <p:cNvPr id="2" name="Title 1"/>
          <p:cNvSpPr>
            <a:spLocks noGrp="1"/>
          </p:cNvSpPr>
          <p:nvPr>
            <p:ph type="title"/>
          </p:nvPr>
        </p:nvSpPr>
        <p:spPr>
          <a:xfrm>
            <a:off x="588888" y="194508"/>
            <a:ext cx="11403415" cy="1039056"/>
          </a:xfrm>
        </p:spPr>
        <p:txBody>
          <a:bodyPr>
            <a:noAutofit/>
          </a:bodyPr>
          <a:lstStyle/>
          <a:p>
            <a:r>
              <a:rPr lang="en-US" sz="3600" dirty="0"/>
              <a:t>In FB15k, 142 out of the 1345 Relations Are Cartesian Product Relations</a:t>
            </a:r>
          </a:p>
        </p:txBody>
      </p:sp>
      <p:sp>
        <p:nvSpPr>
          <p:cNvPr id="4" name="Oval 3"/>
          <p:cNvSpPr/>
          <p:nvPr/>
        </p:nvSpPr>
        <p:spPr bwMode="auto">
          <a:xfrm>
            <a:off x="7727874" y="2337105"/>
            <a:ext cx="373240" cy="37324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Oval 27"/>
          <p:cNvSpPr/>
          <p:nvPr/>
        </p:nvSpPr>
        <p:spPr bwMode="auto">
          <a:xfrm>
            <a:off x="7721555" y="3052037"/>
            <a:ext cx="373240" cy="37324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Oval 28"/>
          <p:cNvSpPr/>
          <p:nvPr/>
        </p:nvSpPr>
        <p:spPr bwMode="auto">
          <a:xfrm>
            <a:off x="10358428" y="2337105"/>
            <a:ext cx="373240" cy="373240"/>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Oval 29"/>
          <p:cNvSpPr/>
          <p:nvPr/>
        </p:nvSpPr>
        <p:spPr bwMode="auto">
          <a:xfrm>
            <a:off x="10358428" y="3991372"/>
            <a:ext cx="373240" cy="373240"/>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Oval 31"/>
          <p:cNvSpPr/>
          <p:nvPr/>
        </p:nvSpPr>
        <p:spPr bwMode="auto">
          <a:xfrm>
            <a:off x="10364747" y="3024608"/>
            <a:ext cx="373240" cy="373240"/>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 name="Straight Arrow Connector 6"/>
          <p:cNvCxnSpPr>
            <a:stCxn id="4" idx="6"/>
            <a:endCxn id="29" idx="2"/>
          </p:cNvCxnSpPr>
          <p:nvPr/>
        </p:nvCxnSpPr>
        <p:spPr>
          <a:xfrm>
            <a:off x="8101114" y="2523725"/>
            <a:ext cx="2257314" cy="0"/>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8443678" y="2330549"/>
            <a:ext cx="1447832" cy="338554"/>
          </a:xfrm>
          <a:prstGeom prst="rect">
            <a:avLst/>
          </a:prstGeom>
          <a:solidFill>
            <a:schemeClr val="bg1"/>
          </a:solidFill>
        </p:spPr>
        <p:txBody>
          <a:bodyPr wrap="none" rtlCol="0">
            <a:spAutoFit/>
          </a:bodyPr>
          <a:lstStyle/>
          <a:p>
            <a:r>
              <a:rPr lang="en-US" sz="1600" b="1" dirty="0" err="1">
                <a:latin typeface="Garamond" panose="02020404030301010803" pitchFamily="18" charset="0"/>
                <a:cs typeface="Segoe UI" panose="020B0502040204020203" pitchFamily="34" charset="0"/>
              </a:rPr>
              <a:t>climate.month</a:t>
            </a:r>
            <a:endParaRPr lang="en-US" sz="1600" b="1" dirty="0">
              <a:latin typeface="Garamond" panose="02020404030301010803" pitchFamily="18" charset="0"/>
              <a:cs typeface="Segoe UI" panose="020B0502040204020203" pitchFamily="34" charset="0"/>
            </a:endParaRPr>
          </a:p>
        </p:txBody>
      </p:sp>
      <p:cxnSp>
        <p:nvCxnSpPr>
          <p:cNvPr id="38" name="Straight Arrow Connector 37"/>
          <p:cNvCxnSpPr>
            <a:stCxn id="4" idx="6"/>
            <a:endCxn id="32" idx="2"/>
          </p:cNvCxnSpPr>
          <p:nvPr/>
        </p:nvCxnSpPr>
        <p:spPr>
          <a:xfrm>
            <a:off x="8101114" y="2523725"/>
            <a:ext cx="2263633" cy="687503"/>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4" idx="6"/>
            <a:endCxn id="30" idx="2"/>
          </p:cNvCxnSpPr>
          <p:nvPr/>
        </p:nvCxnSpPr>
        <p:spPr>
          <a:xfrm>
            <a:off x="8101114" y="2523725"/>
            <a:ext cx="2257314" cy="1654267"/>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8" idx="6"/>
            <a:endCxn id="29" idx="2"/>
          </p:cNvCxnSpPr>
          <p:nvPr/>
        </p:nvCxnSpPr>
        <p:spPr>
          <a:xfrm flipV="1">
            <a:off x="8094795" y="2523725"/>
            <a:ext cx="2263633" cy="714932"/>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28" idx="6"/>
            <a:endCxn id="32" idx="2"/>
          </p:cNvCxnSpPr>
          <p:nvPr/>
        </p:nvCxnSpPr>
        <p:spPr>
          <a:xfrm flipV="1">
            <a:off x="8094795" y="3211228"/>
            <a:ext cx="2269952" cy="27429"/>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8" idx="6"/>
          </p:cNvCxnSpPr>
          <p:nvPr/>
        </p:nvCxnSpPr>
        <p:spPr>
          <a:xfrm>
            <a:off x="8094795" y="3238657"/>
            <a:ext cx="2263633" cy="939335"/>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7622367" y="2088148"/>
            <a:ext cx="527645"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Tokyo</a:t>
            </a:r>
            <a:endParaRPr lang="en-US" sz="1400" b="1" dirty="0">
              <a:solidFill>
                <a:srgbClr val="C00000"/>
              </a:solidFill>
              <a:ea typeface="Garamond" charset="0"/>
              <a:cs typeface="Garamond" charset="0"/>
            </a:endParaRPr>
          </a:p>
        </p:txBody>
      </p:sp>
      <p:sp>
        <p:nvSpPr>
          <p:cNvPr id="59" name="TextBox 58"/>
          <p:cNvSpPr txBox="1"/>
          <p:nvPr/>
        </p:nvSpPr>
        <p:spPr>
          <a:xfrm>
            <a:off x="7638871" y="2858932"/>
            <a:ext cx="538609"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Dallas</a:t>
            </a:r>
            <a:endParaRPr lang="en-US" sz="1400" b="1" dirty="0">
              <a:solidFill>
                <a:srgbClr val="C00000"/>
              </a:solidFill>
              <a:ea typeface="Garamond" charset="0"/>
              <a:cs typeface="Garamond" charset="0"/>
            </a:endParaRPr>
          </a:p>
        </p:txBody>
      </p:sp>
      <p:sp>
        <p:nvSpPr>
          <p:cNvPr id="60" name="TextBox 59"/>
          <p:cNvSpPr txBox="1"/>
          <p:nvPr/>
        </p:nvSpPr>
        <p:spPr>
          <a:xfrm>
            <a:off x="10200049" y="2105755"/>
            <a:ext cx="689997"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January</a:t>
            </a:r>
            <a:endParaRPr lang="en-US" sz="1600" b="1" dirty="0">
              <a:solidFill>
                <a:srgbClr val="C00000"/>
              </a:solidFill>
              <a:ea typeface="Garamond" charset="0"/>
              <a:cs typeface="Garamond" charset="0"/>
            </a:endParaRPr>
          </a:p>
        </p:txBody>
      </p:sp>
      <p:sp>
        <p:nvSpPr>
          <p:cNvPr id="61" name="TextBox 60"/>
          <p:cNvSpPr txBox="1"/>
          <p:nvPr/>
        </p:nvSpPr>
        <p:spPr>
          <a:xfrm>
            <a:off x="10109892" y="2798121"/>
            <a:ext cx="800091"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February</a:t>
            </a:r>
            <a:endParaRPr lang="en-US" sz="1600" b="1" dirty="0">
              <a:solidFill>
                <a:srgbClr val="C00000"/>
              </a:solidFill>
              <a:ea typeface="Garamond" charset="0"/>
              <a:cs typeface="Garamond" charset="0"/>
            </a:endParaRPr>
          </a:p>
        </p:txBody>
      </p:sp>
      <p:sp>
        <p:nvSpPr>
          <p:cNvPr id="62" name="TextBox 61"/>
          <p:cNvSpPr txBox="1"/>
          <p:nvPr/>
        </p:nvSpPr>
        <p:spPr>
          <a:xfrm>
            <a:off x="10102591" y="3763242"/>
            <a:ext cx="929742"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December</a:t>
            </a:r>
            <a:endParaRPr lang="en-US" sz="1600" b="1" dirty="0">
              <a:solidFill>
                <a:srgbClr val="C00000"/>
              </a:solidFill>
              <a:ea typeface="Garamond" charset="0"/>
              <a:cs typeface="Garamond" charset="0"/>
            </a:endParaRPr>
          </a:p>
        </p:txBody>
      </p:sp>
      <p:sp>
        <p:nvSpPr>
          <p:cNvPr id="79" name="Oval 78"/>
          <p:cNvSpPr/>
          <p:nvPr/>
        </p:nvSpPr>
        <p:spPr bwMode="auto">
          <a:xfrm>
            <a:off x="1178620" y="2529288"/>
            <a:ext cx="373240" cy="37324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Oval 79"/>
          <p:cNvSpPr/>
          <p:nvPr/>
        </p:nvSpPr>
        <p:spPr bwMode="auto">
          <a:xfrm>
            <a:off x="4692248" y="2520258"/>
            <a:ext cx="373240" cy="373240"/>
          </a:xfrm>
          <a:prstGeom prst="ellips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1" name="Oval 80"/>
          <p:cNvSpPr/>
          <p:nvPr/>
        </p:nvSpPr>
        <p:spPr>
          <a:xfrm>
            <a:off x="2966218" y="2521014"/>
            <a:ext cx="365760" cy="36576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82" name="TextBox 81"/>
          <p:cNvSpPr txBox="1"/>
          <p:nvPr/>
        </p:nvSpPr>
        <p:spPr>
          <a:xfrm>
            <a:off x="3000801" y="2630076"/>
            <a:ext cx="272126" cy="184666"/>
          </a:xfrm>
          <a:prstGeom prst="rect">
            <a:avLst/>
          </a:prstGeom>
          <a:noFill/>
        </p:spPr>
        <p:txBody>
          <a:bodyPr wrap="none" lIns="0" tIns="0" rIns="0" bIns="0" rtlCol="0">
            <a:spAutoFit/>
          </a:bodyPr>
          <a:lstStyle/>
          <a:p>
            <a:r>
              <a:rPr lang="en-US" sz="1200" b="1" dirty="0">
                <a:latin typeface="Segoe UI Light" pitchFamily="34" charset="0"/>
              </a:rPr>
              <a:t>CVT</a:t>
            </a:r>
          </a:p>
        </p:txBody>
      </p:sp>
      <p:cxnSp>
        <p:nvCxnSpPr>
          <p:cNvPr id="83" name="Straight Arrow Connector 82"/>
          <p:cNvCxnSpPr>
            <a:stCxn id="79" idx="6"/>
            <a:endCxn id="81" idx="2"/>
          </p:cNvCxnSpPr>
          <p:nvPr/>
        </p:nvCxnSpPr>
        <p:spPr>
          <a:xfrm flipV="1">
            <a:off x="1551860" y="2703894"/>
            <a:ext cx="1414358" cy="12014"/>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1843258" y="2501032"/>
            <a:ext cx="906017" cy="369332"/>
          </a:xfrm>
          <a:prstGeom prst="rect">
            <a:avLst/>
          </a:prstGeom>
          <a:solidFill>
            <a:schemeClr val="bg1"/>
          </a:solidFill>
        </p:spPr>
        <p:txBody>
          <a:bodyPr wrap="none" rtlCol="0">
            <a:spAutoFit/>
          </a:bodyPr>
          <a:lstStyle/>
          <a:p>
            <a:r>
              <a:rPr lang="en-US" b="1" dirty="0">
                <a:latin typeface="Garamond" panose="02020404030301010803" pitchFamily="18" charset="0"/>
              </a:rPr>
              <a:t>climate</a:t>
            </a:r>
            <a:endParaRPr lang="en-US" sz="1400" b="1" dirty="0">
              <a:latin typeface="Garamond" panose="02020404030301010803" pitchFamily="18" charset="0"/>
            </a:endParaRPr>
          </a:p>
        </p:txBody>
      </p:sp>
      <p:cxnSp>
        <p:nvCxnSpPr>
          <p:cNvPr id="89" name="Straight Arrow Connector 88"/>
          <p:cNvCxnSpPr>
            <a:stCxn id="81" idx="6"/>
            <a:endCxn id="80" idx="2"/>
          </p:cNvCxnSpPr>
          <p:nvPr/>
        </p:nvCxnSpPr>
        <p:spPr>
          <a:xfrm>
            <a:off x="3331978" y="2703894"/>
            <a:ext cx="1360270" cy="2984"/>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3582111" y="2510863"/>
            <a:ext cx="829073" cy="369332"/>
          </a:xfrm>
          <a:prstGeom prst="rect">
            <a:avLst/>
          </a:prstGeom>
          <a:solidFill>
            <a:schemeClr val="bg1"/>
          </a:solidFill>
        </p:spPr>
        <p:txBody>
          <a:bodyPr wrap="none" rtlCol="0">
            <a:spAutoFit/>
          </a:bodyPr>
          <a:lstStyle/>
          <a:p>
            <a:r>
              <a:rPr lang="en-US" b="1" dirty="0">
                <a:latin typeface="Garamond" panose="02020404030301010803" pitchFamily="18" charset="0"/>
              </a:rPr>
              <a:t>month</a:t>
            </a:r>
            <a:endParaRPr lang="en-US" sz="1400" b="1" dirty="0">
              <a:latin typeface="Garamond" panose="02020404030301010803" pitchFamily="18" charset="0"/>
            </a:endParaRPr>
          </a:p>
        </p:txBody>
      </p:sp>
      <p:cxnSp>
        <p:nvCxnSpPr>
          <p:cNvPr id="96" name="Straight Arrow Connector 95"/>
          <p:cNvCxnSpPr>
            <a:endCxn id="93" idx="0"/>
          </p:cNvCxnSpPr>
          <p:nvPr/>
        </p:nvCxnSpPr>
        <p:spPr>
          <a:xfrm flipH="1">
            <a:off x="2064570" y="2927185"/>
            <a:ext cx="826171" cy="864824"/>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5" idx="0"/>
          </p:cNvCxnSpPr>
          <p:nvPr/>
        </p:nvCxnSpPr>
        <p:spPr>
          <a:xfrm>
            <a:off x="3163651" y="2927185"/>
            <a:ext cx="6989" cy="1112792"/>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endCxn id="94" idx="0"/>
          </p:cNvCxnSpPr>
          <p:nvPr/>
        </p:nvCxnSpPr>
        <p:spPr>
          <a:xfrm>
            <a:off x="3436561" y="2927185"/>
            <a:ext cx="831313" cy="904657"/>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1064065" y="2219922"/>
            <a:ext cx="527645"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Tokyo</a:t>
            </a:r>
            <a:endParaRPr lang="en-US" sz="1600" b="1" dirty="0">
              <a:solidFill>
                <a:srgbClr val="C00000"/>
              </a:solidFill>
              <a:ea typeface="Garamond" charset="0"/>
              <a:cs typeface="Garamond" charset="0"/>
            </a:endParaRPr>
          </a:p>
        </p:txBody>
      </p:sp>
      <p:sp>
        <p:nvSpPr>
          <p:cNvPr id="107" name="TextBox 106"/>
          <p:cNvSpPr txBox="1"/>
          <p:nvPr/>
        </p:nvSpPr>
        <p:spPr>
          <a:xfrm>
            <a:off x="4515602" y="2248871"/>
            <a:ext cx="689997"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January</a:t>
            </a:r>
            <a:endParaRPr lang="en-US" sz="1600" b="1" dirty="0">
              <a:solidFill>
                <a:srgbClr val="C00000"/>
              </a:solidFill>
              <a:ea typeface="Garamond" charset="0"/>
              <a:cs typeface="Garamond" charset="0"/>
            </a:endParaRPr>
          </a:p>
        </p:txBody>
      </p:sp>
      <p:grpSp>
        <p:nvGrpSpPr>
          <p:cNvPr id="13" name="Group 12"/>
          <p:cNvGrpSpPr/>
          <p:nvPr/>
        </p:nvGrpSpPr>
        <p:grpSpPr>
          <a:xfrm>
            <a:off x="1877950" y="3792009"/>
            <a:ext cx="373240" cy="373240"/>
            <a:chOff x="6475196" y="6155647"/>
            <a:chExt cx="373240" cy="373240"/>
          </a:xfrm>
        </p:grpSpPr>
        <p:sp>
          <p:nvSpPr>
            <p:cNvPr id="93" name="Oval 92"/>
            <p:cNvSpPr/>
            <p:nvPr/>
          </p:nvSpPr>
          <p:spPr bwMode="auto">
            <a:xfrm>
              <a:off x="6475196" y="6155647"/>
              <a:ext cx="373240" cy="37324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TextBox 107"/>
            <p:cNvSpPr txBox="1"/>
            <p:nvPr/>
          </p:nvSpPr>
          <p:spPr>
            <a:xfrm>
              <a:off x="6536782" y="6197602"/>
              <a:ext cx="250068" cy="276999"/>
            </a:xfrm>
            <a:prstGeom prst="rect">
              <a:avLst/>
            </a:prstGeom>
          </p:spPr>
          <p:txBody>
            <a:bodyPr vert="horz" wrap="none" lIns="0" tIns="0" rIns="0" bIns="0" numCol="1" rtlCol="0">
              <a:spAutoFit/>
            </a:bodyPr>
            <a:lstStyle/>
            <a:p>
              <a:pPr marL="283464" indent="-283464">
                <a:spcAft>
                  <a:spcPts val="200"/>
                </a:spcAft>
              </a:pPr>
              <a:r>
                <a:rPr lang="en-US" dirty="0">
                  <a:solidFill>
                    <a:srgbClr val="000000"/>
                  </a:solidFill>
                  <a:latin typeface="Segoe UI"/>
                </a:rPr>
                <a:t>34</a:t>
              </a:r>
              <a:endParaRPr lang="en-US" sz="1600" b="1" dirty="0">
                <a:solidFill>
                  <a:srgbClr val="C00000"/>
                </a:solidFill>
                <a:ea typeface="Garamond" charset="0"/>
                <a:cs typeface="Garamond" charset="0"/>
              </a:endParaRPr>
            </a:p>
          </p:txBody>
        </p:sp>
      </p:grpSp>
      <p:grpSp>
        <p:nvGrpSpPr>
          <p:cNvPr id="9" name="Group 8"/>
          <p:cNvGrpSpPr/>
          <p:nvPr/>
        </p:nvGrpSpPr>
        <p:grpSpPr>
          <a:xfrm>
            <a:off x="2984020" y="4039977"/>
            <a:ext cx="373240" cy="373240"/>
            <a:chOff x="9559863" y="5671961"/>
            <a:chExt cx="373240" cy="373240"/>
          </a:xfrm>
        </p:grpSpPr>
        <p:sp>
          <p:nvSpPr>
            <p:cNvPr id="95" name="Oval 94"/>
            <p:cNvSpPr/>
            <p:nvPr/>
          </p:nvSpPr>
          <p:spPr bwMode="auto">
            <a:xfrm>
              <a:off x="9559863" y="5671961"/>
              <a:ext cx="373240" cy="37324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TextBox 108"/>
            <p:cNvSpPr txBox="1"/>
            <p:nvPr/>
          </p:nvSpPr>
          <p:spPr>
            <a:xfrm>
              <a:off x="9569899" y="5720081"/>
              <a:ext cx="299762" cy="276999"/>
            </a:xfrm>
            <a:prstGeom prst="rect">
              <a:avLst/>
            </a:prstGeom>
          </p:spPr>
          <p:txBody>
            <a:bodyPr vert="horz" wrap="none" lIns="0" tIns="0" rIns="0" bIns="0" numCol="1" rtlCol="0">
              <a:spAutoFit/>
            </a:bodyPr>
            <a:lstStyle/>
            <a:p>
              <a:pPr marL="283464" indent="-283464">
                <a:spcAft>
                  <a:spcPts val="200"/>
                </a:spcAft>
              </a:pPr>
              <a:r>
                <a:rPr lang="en-US" dirty="0">
                  <a:solidFill>
                    <a:srgbClr val="000000"/>
                  </a:solidFill>
                  <a:latin typeface="Segoe UI"/>
                </a:rPr>
                <a:t>1.9</a:t>
              </a:r>
              <a:endParaRPr lang="en-US" sz="1600" b="1" dirty="0">
                <a:solidFill>
                  <a:srgbClr val="C00000"/>
                </a:solidFill>
                <a:ea typeface="Garamond" charset="0"/>
                <a:cs typeface="Garamond" charset="0"/>
              </a:endParaRPr>
            </a:p>
          </p:txBody>
        </p:sp>
      </p:grpSp>
      <p:grpSp>
        <p:nvGrpSpPr>
          <p:cNvPr id="11" name="Group 10"/>
          <p:cNvGrpSpPr/>
          <p:nvPr/>
        </p:nvGrpSpPr>
        <p:grpSpPr>
          <a:xfrm>
            <a:off x="4081254" y="3831842"/>
            <a:ext cx="373240" cy="373240"/>
            <a:chOff x="9295886" y="6170585"/>
            <a:chExt cx="373240" cy="373240"/>
          </a:xfrm>
        </p:grpSpPr>
        <p:sp>
          <p:nvSpPr>
            <p:cNvPr id="94" name="Oval 93"/>
            <p:cNvSpPr/>
            <p:nvPr/>
          </p:nvSpPr>
          <p:spPr bwMode="auto">
            <a:xfrm>
              <a:off x="9295886" y="6170585"/>
              <a:ext cx="373240" cy="37324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TextBox 109"/>
            <p:cNvSpPr txBox="1"/>
            <p:nvPr/>
          </p:nvSpPr>
          <p:spPr>
            <a:xfrm>
              <a:off x="9364003" y="6211755"/>
              <a:ext cx="250068" cy="276999"/>
            </a:xfrm>
            <a:prstGeom prst="rect">
              <a:avLst/>
            </a:prstGeom>
          </p:spPr>
          <p:txBody>
            <a:bodyPr vert="horz" wrap="none" lIns="0" tIns="0" rIns="0" bIns="0" numCol="1" rtlCol="0">
              <a:spAutoFit/>
            </a:bodyPr>
            <a:lstStyle/>
            <a:p>
              <a:pPr marL="283464" indent="-283464">
                <a:spcAft>
                  <a:spcPts val="200"/>
                </a:spcAft>
              </a:pPr>
              <a:r>
                <a:rPr lang="en-US" dirty="0">
                  <a:solidFill>
                    <a:srgbClr val="000000"/>
                  </a:solidFill>
                  <a:latin typeface="Segoe UI"/>
                </a:rPr>
                <a:t>49</a:t>
              </a:r>
              <a:endParaRPr lang="en-US" sz="1600" b="1" dirty="0">
                <a:solidFill>
                  <a:srgbClr val="C00000"/>
                </a:solidFill>
                <a:ea typeface="Garamond" charset="0"/>
                <a:cs typeface="Garamond" charset="0"/>
              </a:endParaRPr>
            </a:p>
          </p:txBody>
        </p:sp>
      </p:grpSp>
      <p:sp>
        <p:nvSpPr>
          <p:cNvPr id="70" name="Rectangle 69"/>
          <p:cNvSpPr/>
          <p:nvPr/>
        </p:nvSpPr>
        <p:spPr>
          <a:xfrm>
            <a:off x="901462" y="3117615"/>
            <a:ext cx="2057807" cy="369332"/>
          </a:xfrm>
          <a:prstGeom prst="rect">
            <a:avLst/>
          </a:prstGeom>
        </p:spPr>
        <p:txBody>
          <a:bodyPr wrap="none">
            <a:spAutoFit/>
          </a:bodyPr>
          <a:lstStyle/>
          <a:p>
            <a:r>
              <a:rPr lang="en-US" b="1" dirty="0" err="1">
                <a:latin typeface="Garamond" panose="02020404030301010803" pitchFamily="18" charset="0"/>
              </a:rPr>
              <a:t>average_min_temp</a:t>
            </a:r>
            <a:endParaRPr lang="en-US" b="1" dirty="0">
              <a:latin typeface="Garamond" panose="02020404030301010803" pitchFamily="18" charset="0"/>
            </a:endParaRPr>
          </a:p>
        </p:txBody>
      </p:sp>
      <p:sp>
        <p:nvSpPr>
          <p:cNvPr id="78" name="Rectangle 77"/>
          <p:cNvSpPr/>
          <p:nvPr/>
        </p:nvSpPr>
        <p:spPr>
          <a:xfrm>
            <a:off x="2572195" y="3417765"/>
            <a:ext cx="986809" cy="369332"/>
          </a:xfrm>
          <a:prstGeom prst="rect">
            <a:avLst/>
          </a:prstGeom>
        </p:spPr>
        <p:txBody>
          <a:bodyPr wrap="none">
            <a:spAutoFit/>
          </a:bodyPr>
          <a:lstStyle/>
          <a:p>
            <a:r>
              <a:rPr lang="en-US" b="1" dirty="0" err="1">
                <a:latin typeface="Garamond" panose="02020404030301010803" pitchFamily="18" charset="0"/>
              </a:rPr>
              <a:t>rain_fall</a:t>
            </a:r>
            <a:endParaRPr lang="en-US" sz="2400" b="1" dirty="0">
              <a:latin typeface="Garamond" panose="02020404030301010803" pitchFamily="18" charset="0"/>
            </a:endParaRPr>
          </a:p>
        </p:txBody>
      </p:sp>
      <p:sp>
        <p:nvSpPr>
          <p:cNvPr id="77" name="Rectangle 76"/>
          <p:cNvSpPr/>
          <p:nvPr/>
        </p:nvSpPr>
        <p:spPr>
          <a:xfrm>
            <a:off x="3464893" y="3164885"/>
            <a:ext cx="2089867" cy="369332"/>
          </a:xfrm>
          <a:prstGeom prst="rect">
            <a:avLst/>
          </a:prstGeom>
        </p:spPr>
        <p:txBody>
          <a:bodyPr wrap="none">
            <a:spAutoFit/>
          </a:bodyPr>
          <a:lstStyle/>
          <a:p>
            <a:r>
              <a:rPr lang="en-US" b="1" dirty="0" err="1">
                <a:latin typeface="Garamond" panose="02020404030301010803" pitchFamily="18" charset="0"/>
              </a:rPr>
              <a:t>average_max_temp</a:t>
            </a:r>
            <a:endParaRPr lang="en-US" b="1" dirty="0">
              <a:latin typeface="Garamond" panose="02020404030301010803" pitchFamily="18" charset="0"/>
            </a:endParaRPr>
          </a:p>
        </p:txBody>
      </p:sp>
      <p:grpSp>
        <p:nvGrpSpPr>
          <p:cNvPr id="118" name="Group 117"/>
          <p:cNvGrpSpPr/>
          <p:nvPr/>
        </p:nvGrpSpPr>
        <p:grpSpPr>
          <a:xfrm flipH="1">
            <a:off x="10528911" y="3422206"/>
            <a:ext cx="51423" cy="314381"/>
            <a:chOff x="7391400" y="4720854"/>
            <a:chExt cx="77579" cy="489812"/>
          </a:xfrm>
          <a:solidFill>
            <a:schemeClr val="tx1">
              <a:lumMod val="85000"/>
              <a:lumOff val="15000"/>
            </a:schemeClr>
          </a:solidFill>
        </p:grpSpPr>
        <p:sp>
          <p:nvSpPr>
            <p:cNvPr id="119" name="Oval 118"/>
            <p:cNvSpPr/>
            <p:nvPr/>
          </p:nvSpPr>
          <p:spPr>
            <a:xfrm>
              <a:off x="7392288" y="4720854"/>
              <a:ext cx="76691" cy="7669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0" name="Oval 119"/>
            <p:cNvSpPr/>
            <p:nvPr/>
          </p:nvSpPr>
          <p:spPr>
            <a:xfrm>
              <a:off x="7391400" y="4933950"/>
              <a:ext cx="76691" cy="7669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Oval 120"/>
            <p:cNvSpPr/>
            <p:nvPr/>
          </p:nvSpPr>
          <p:spPr>
            <a:xfrm>
              <a:off x="7391400" y="5133975"/>
              <a:ext cx="76691" cy="7669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3" name="Slide Number Placeholder 3">
            <a:extLst>
              <a:ext uri="{FF2B5EF4-FFF2-40B4-BE49-F238E27FC236}">
                <a16:creationId xmlns:a16="http://schemas.microsoft.com/office/drawing/2014/main" id="{895B203B-C89E-7F45-9C91-B3A8688588F6}"/>
              </a:ext>
            </a:extLst>
          </p:cNvPr>
          <p:cNvSpPr>
            <a:spLocks noGrp="1"/>
          </p:cNvSpPr>
          <p:nvPr>
            <p:ph type="sldNum" sz="quarter" idx="4"/>
          </p:nvPr>
        </p:nvSpPr>
        <p:spPr>
          <a:xfrm>
            <a:off x="10701866" y="6045201"/>
            <a:ext cx="1434713" cy="676276"/>
          </a:xfrm>
        </p:spPr>
        <p:txBody>
          <a:bodyPr>
            <a:normAutofit lnSpcReduction="10000"/>
          </a:bodyPr>
          <a:lstStyle/>
          <a:p>
            <a:fld id="{55F8838A-33BC-4623-9489-C920D1F09C69}" type="slidenum">
              <a:rPr lang="en-US" smtClean="0"/>
              <a:pPr/>
              <a:t>9</a:t>
            </a:fld>
            <a:endParaRPr lang="en-US" dirty="0"/>
          </a:p>
        </p:txBody>
      </p:sp>
      <p:sp>
        <p:nvSpPr>
          <p:cNvPr id="22" name="Rounded Rectangle 21"/>
          <p:cNvSpPr/>
          <p:nvPr/>
        </p:nvSpPr>
        <p:spPr>
          <a:xfrm rot="16200000">
            <a:off x="3249614" y="-124118"/>
            <a:ext cx="397483" cy="3657600"/>
          </a:xfrm>
          <a:prstGeom prst="roundRect">
            <a:avLst/>
          </a:prstGeom>
          <a:solidFill>
            <a:srgbClr val="13409F"/>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000" dirty="0">
                <a:solidFill>
                  <a:schemeClr val="bg1"/>
                </a:solidFill>
              </a:rPr>
              <a:t>Original triples in </a:t>
            </a:r>
            <a:r>
              <a:rPr lang="en-US" sz="2000" b="1" dirty="0">
                <a:solidFill>
                  <a:schemeClr val="bg1"/>
                </a:solidFill>
              </a:rPr>
              <a:t>Freebase</a:t>
            </a:r>
          </a:p>
        </p:txBody>
      </p:sp>
      <p:sp>
        <p:nvSpPr>
          <p:cNvPr id="69" name="Rounded Rectangle 68"/>
          <p:cNvSpPr/>
          <p:nvPr/>
        </p:nvSpPr>
        <p:spPr>
          <a:xfrm rot="16200000">
            <a:off x="8913402" y="-158809"/>
            <a:ext cx="428045" cy="3657600"/>
          </a:xfrm>
          <a:prstGeom prst="roundRect">
            <a:avLst/>
          </a:prstGeom>
          <a:solidFill>
            <a:srgbClr val="13409F"/>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000" dirty="0">
                <a:solidFill>
                  <a:schemeClr val="bg1"/>
                </a:solidFill>
              </a:rPr>
              <a:t>Concatenated triples in </a:t>
            </a:r>
            <a:r>
              <a:rPr lang="en-US" sz="2000" b="1" dirty="0">
                <a:solidFill>
                  <a:schemeClr val="bg1"/>
                </a:solidFill>
              </a:rPr>
              <a:t>FB15k</a:t>
            </a:r>
          </a:p>
        </p:txBody>
      </p:sp>
      <p:sp>
        <p:nvSpPr>
          <p:cNvPr id="65" name="Oval 64"/>
          <p:cNvSpPr/>
          <p:nvPr/>
        </p:nvSpPr>
        <p:spPr bwMode="auto">
          <a:xfrm>
            <a:off x="7703618" y="3866816"/>
            <a:ext cx="373240" cy="37324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TextBox 65"/>
          <p:cNvSpPr txBox="1"/>
          <p:nvPr/>
        </p:nvSpPr>
        <p:spPr>
          <a:xfrm>
            <a:off x="7651600" y="3648723"/>
            <a:ext cx="511358" cy="246221"/>
          </a:xfrm>
          <a:prstGeom prst="rect">
            <a:avLst/>
          </a:prstGeom>
        </p:spPr>
        <p:txBody>
          <a:bodyPr vert="horz" wrap="none" lIns="0" tIns="0" rIns="0" bIns="0" numCol="1" rtlCol="0">
            <a:spAutoFit/>
          </a:bodyPr>
          <a:lstStyle/>
          <a:p>
            <a:pPr marL="283464" indent="-283464">
              <a:spcAft>
                <a:spcPts val="200"/>
              </a:spcAft>
            </a:pPr>
            <a:r>
              <a:rPr lang="en-US" sz="1600" dirty="0">
                <a:solidFill>
                  <a:srgbClr val="000000"/>
                </a:solidFill>
                <a:latin typeface="Segoe UI"/>
              </a:rPr>
              <a:t>Berlin</a:t>
            </a:r>
            <a:endParaRPr lang="en-US" sz="1400" b="1" dirty="0">
              <a:solidFill>
                <a:srgbClr val="C00000"/>
              </a:solidFill>
              <a:ea typeface="Garamond" charset="0"/>
              <a:cs typeface="Garamond" charset="0"/>
            </a:endParaRPr>
          </a:p>
        </p:txBody>
      </p:sp>
      <p:cxnSp>
        <p:nvCxnSpPr>
          <p:cNvPr id="16" name="Straight Arrow Connector 15"/>
          <p:cNvCxnSpPr>
            <a:stCxn id="65" idx="6"/>
            <a:endCxn id="29" idx="2"/>
          </p:cNvCxnSpPr>
          <p:nvPr/>
        </p:nvCxnSpPr>
        <p:spPr>
          <a:xfrm flipV="1">
            <a:off x="8076858" y="2523725"/>
            <a:ext cx="2281570" cy="1529711"/>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5" idx="6"/>
          </p:cNvCxnSpPr>
          <p:nvPr/>
        </p:nvCxnSpPr>
        <p:spPr>
          <a:xfrm>
            <a:off x="8076858" y="4053436"/>
            <a:ext cx="2281570" cy="124556"/>
          </a:xfrm>
          <a:prstGeom prst="straightConnector1">
            <a:avLst/>
          </a:prstGeom>
          <a:ln>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5" idx="6"/>
            <a:endCxn id="32" idx="2"/>
          </p:cNvCxnSpPr>
          <p:nvPr/>
        </p:nvCxnSpPr>
        <p:spPr>
          <a:xfrm flipV="1">
            <a:off x="8076858" y="3211228"/>
            <a:ext cx="2287889" cy="842208"/>
          </a:xfrm>
          <a:prstGeom prst="straightConnector1">
            <a:avLst/>
          </a:prstGeom>
          <a:ln w="28575">
            <a:prstDash val="dash"/>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76" name="Straight Arrow Connector 75"/>
          <p:cNvCxnSpPr/>
          <p:nvPr/>
        </p:nvCxnSpPr>
        <p:spPr>
          <a:xfrm>
            <a:off x="6015386" y="2921875"/>
            <a:ext cx="795528" cy="0"/>
          </a:xfrm>
          <a:prstGeom prst="straightConnector1">
            <a:avLst/>
          </a:prstGeom>
          <a:ln w="127000" cap="flat" cmpd="tri">
            <a:round/>
            <a:tailEnd type="triangle" w="sm" len="sm"/>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42236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idi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numCol="1" rtlCol="0">
        <a:spAutoFit/>
      </a:bodyPr>
      <a:lstStyle>
        <a:defPPr marL="283464" indent="-283464" algn="l" defTabSz="457200">
          <a:lnSpc>
            <a:spcPct val="100000"/>
          </a:lnSpc>
          <a:spcAft>
            <a:spcPts val="200"/>
          </a:spcAft>
          <a:defRPr sz="1600" b="1" spc="0" dirty="0">
            <a:solidFill>
              <a:srgbClr val="C00000"/>
            </a:solidFill>
            <a:latin typeface="Garamond" charset="0"/>
            <a:ea typeface="Garamond" charset="0"/>
            <a:cs typeface="Garamond" charset="0"/>
          </a:defRPr>
        </a:defPPr>
      </a:lstStyle>
    </a:txDef>
  </a:objectDefaults>
  <a:extraClrSchemeLst/>
  <a:extLst>
    <a:ext uri="{05A4C25C-085E-4340-85A3-A5531E510DB2}">
      <thm15:themeFamily xmlns:thm15="http://schemas.microsoft.com/office/thememl/2012/main" name="Theme_idir" id="{C6CBC6ED-18F2-4E3A-BD23-65C73A6486A1}" vid="{78BAE590-EF6B-49AF-8331-B41F5A82E427}"/>
    </a:ext>
  </a:extLst>
</a:theme>
</file>

<file path=ppt/theme/theme2.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www.w3.org/XML/1998/namespace"/>
    <ds:schemaRef ds:uri="http://purl.org/dc/elements/1.1/"/>
    <ds:schemaRef ds:uri="http://purl.org/dc/dcmitype/"/>
    <ds:schemaRef ds:uri="16c05727-aa75-4e4a-9b5f-8a80a116589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Theme_idir</Template>
  <TotalTime>0</TotalTime>
  <Words>3073</Words>
  <Application>Microsoft Office PowerPoint</Application>
  <PresentationFormat>Widescreen</PresentationFormat>
  <Paragraphs>337</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Apple Symbols</vt:lpstr>
      <vt:lpstr>Arial</vt:lpstr>
      <vt:lpstr>Bell MT</vt:lpstr>
      <vt:lpstr>Calibri</vt:lpstr>
      <vt:lpstr>Cambria Math</vt:lpstr>
      <vt:lpstr>Courier New</vt:lpstr>
      <vt:lpstr>Garamond</vt:lpstr>
      <vt:lpstr>Segoe UI</vt:lpstr>
      <vt:lpstr>Segoe UI Light</vt:lpstr>
      <vt:lpstr>System Font Regular</vt:lpstr>
      <vt:lpstr>Theme_idir</vt:lpstr>
      <vt:lpstr>Data Analytics for Computational Journalism</vt:lpstr>
      <vt:lpstr>PowerPoint Presentation</vt:lpstr>
      <vt:lpstr>Embedding Models in Link Prediction</vt:lpstr>
      <vt:lpstr>PowerPoint Presentation</vt:lpstr>
      <vt:lpstr>Findings from Our Re-Evaluation of the Models</vt:lpstr>
      <vt:lpstr>FB15k Contains Many Pairs of Reverse Triples</vt:lpstr>
      <vt:lpstr>On Fb15k Very Simple Rules Can Challenge the Accuracy of Complex Machine Learning Models</vt:lpstr>
      <vt:lpstr>The Link Prediction Scenario on such Data Is Non-Existent in the Real-World</vt:lpstr>
      <vt:lpstr>Out of 1345 Relations in FB15k, 168 Are Duplicate Relations</vt:lpstr>
      <vt:lpstr>In FB15k, 142 out of the 1345 Relations Are Cartesian Product Relations</vt:lpstr>
      <vt:lpstr>Performance of Embedding Models on Datasets without Data Redundancy</vt:lpstr>
      <vt:lpstr>Similar or Even Worse Performance of Many Successors of TransE on Datasets without Data Redundancy</vt:lpstr>
      <vt:lpstr>Related Work</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2020-02-16T19:31:14Z</dcterms:created>
  <dcterms:modified xsi:type="dcterms:W3CDTF">2020-07-14T03:52:46Z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