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Garamond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QuattrocentoSans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19" Type="http://schemas.openxmlformats.org/officeDocument/2006/relationships/font" Target="fonts/QuattrocentoSans-bold.fntdata"/><Relationship Id="rId1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27de9772_0_18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227de9772_0_18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268dcf91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endParaRPr/>
          </a:p>
        </p:txBody>
      </p:sp>
      <p:sp>
        <p:nvSpPr>
          <p:cNvPr id="115" name="Google Shape;115;gc268dcf91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268dcf91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endParaRPr/>
          </a:p>
        </p:txBody>
      </p:sp>
      <p:sp>
        <p:nvSpPr>
          <p:cNvPr id="124" name="Google Shape;124;gc268dcf91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268dcf91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endParaRPr/>
          </a:p>
        </p:txBody>
      </p:sp>
      <p:sp>
        <p:nvSpPr>
          <p:cNvPr id="133" name="Google Shape;133;gc268dcf91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89436" y="171450"/>
            <a:ext cx="8363938" cy="66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89436" y="1085850"/>
            <a:ext cx="8363938" cy="193283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o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 Non-Bulleted Content">
  <p:cSld name="2_Title and  Non-Bullete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89436" y="171450"/>
            <a:ext cx="8363938" cy="66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89436" y="1085850"/>
            <a:ext cx="8363938" cy="782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7956646" y="4462818"/>
            <a:ext cx="1187355" cy="1238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o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8646"/>
            <a:ext cx="2133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30475" spcFirstLastPara="1" rIns="30475" wrap="square" tIns="30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89436" y="1085850"/>
            <a:ext cx="8363938" cy="1932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2880"/>
              <a:buChar char="o"/>
              <a:defRPr/>
            </a:lvl1pPr>
            <a:lvl2pPr indent="-388619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Char char="−"/>
              <a:defRPr/>
            </a:lvl2pPr>
            <a:lvl3pPr indent="-36576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89436" y="171450"/>
            <a:ext cx="836393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Non-Bulleted Content">
  <p:cSld name="Title and  Non-Bullete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89436" y="171450"/>
            <a:ext cx="8363938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89436" y="1085850"/>
            <a:ext cx="8363938" cy="809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80"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 Color 1 Layout">
  <p:cSld name="3_Blank Color 1 Layou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4673" y="1531144"/>
            <a:ext cx="84235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5400"/>
              <a:buNone/>
              <a:defRPr i="0" sz="600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−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−"/>
              <a:defRPr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384673" y="2337930"/>
            <a:ext cx="5636696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−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−"/>
              <a:defRPr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9436" y="171450"/>
            <a:ext cx="8363938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89436" y="1085850"/>
            <a:ext cx="8363938" cy="193283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620"/>
              <a:buChar char="o"/>
              <a:defRPr/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−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−"/>
              <a:defRPr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 Non-Bulleted Content">
  <p:cSld name="2_Title and  Non-Bullete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89436" y="171450"/>
            <a:ext cx="8363938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9436" y="1085850"/>
            <a:ext cx="8363938" cy="782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80"/>
              <a:buNone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19600" y="4628646"/>
            <a:ext cx="2133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30475" spcFirstLastPara="1" rIns="30475" wrap="square" tIns="30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89436" y="1085850"/>
            <a:ext cx="8363938" cy="193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ourier New"/>
              <a:buChar char="o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Non-Bulleted Content">
  <p:cSld name="Title and  Non-Bullete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89436" y="171450"/>
            <a:ext cx="8363938" cy="66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4000"/>
              <a:buFont typeface="Open Sans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9436" y="1085850"/>
            <a:ext cx="8363938" cy="80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9436" y="1085850"/>
            <a:ext cx="8363938" cy="193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o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039884"/>
            <a:ext cx="8229600" cy="85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Open Sans"/>
              <a:buNone/>
              <a:defRPr b="1" i="0" sz="40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 Non-Bulleted Content">
  <p:cSld name="1_Title and  Non-Bullete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89436" y="171450"/>
            <a:ext cx="8363938" cy="664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89436" y="1085850"/>
            <a:ext cx="8363938" cy="80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89436" y="1085850"/>
            <a:ext cx="8363938" cy="193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o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 Color 1 Layout">
  <p:cSld name="3_Blank Color 1 Layou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84673" y="1531144"/>
            <a:ext cx="8423524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i="0" sz="7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384673" y="2337930"/>
            <a:ext cx="5636696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4000"/>
              <a:buFont typeface="Open Sans"/>
              <a:buNone/>
              <a:defRPr b="1" i="0" sz="4000" u="none" cap="none" strike="noStrike">
                <a:solidFill>
                  <a:srgbClr val="1340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ourier New"/>
              <a:buChar char="o"/>
              <a:defRPr b="1" i="0" sz="32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5784" y="36977"/>
            <a:ext cx="994415" cy="4112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89436" y="171450"/>
            <a:ext cx="8363938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4400"/>
              <a:buFont typeface="Open Sans"/>
              <a:buNone/>
              <a:defRPr b="1" i="0" sz="4400" u="none" cap="none" strike="noStrike">
                <a:solidFill>
                  <a:srgbClr val="1340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89437" y="1085851"/>
            <a:ext cx="836393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2880"/>
              <a:buFont typeface="Courier New"/>
              <a:buChar char="o"/>
              <a:defRPr b="1" i="0" sz="32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TR"/>
              <a:buChar char="−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576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−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⨠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5784" y="36977"/>
            <a:ext cx="994415" cy="4112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379250" y="1585025"/>
            <a:ext cx="83934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3409F"/>
                </a:solidFill>
                <a:latin typeface="Open Sans"/>
                <a:ea typeface="Open Sans"/>
                <a:cs typeface="Open Sans"/>
                <a:sym typeface="Open Sans"/>
              </a:rPr>
              <a:t>A Dashboard for Mitigating the COVID-19 Misinfodemic</a:t>
            </a:r>
            <a:endParaRPr b="1" sz="3200">
              <a:solidFill>
                <a:srgbClr val="1340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379257" y="3089421"/>
            <a:ext cx="85344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Zhengyuan Zhu, Kevin Meng, Josue Caraballo, Israa Jaradat, Xiao Shi, Zeyu Zhang, Farahnaz Akrami, Haojin Liao, Fatma Arslan, Damian Jimenez, Mohammed Samiul Saeef, Paras Pathak, Chengkai Li</a:t>
            </a:r>
            <a:endParaRPr sz="7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Presenter: Zhengyuan Zhu </a:t>
            </a:r>
            <a:endParaRPr/>
          </a:p>
        </p:txBody>
      </p:sp>
      <p:cxnSp>
        <p:nvCxnSpPr>
          <p:cNvPr id="87" name="Google Shape;87;p21"/>
          <p:cNvCxnSpPr/>
          <p:nvPr/>
        </p:nvCxnSpPr>
        <p:spPr>
          <a:xfrm>
            <a:off x="2202975" y="2914374"/>
            <a:ext cx="488696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252247" y="1001769"/>
            <a:ext cx="8741531" cy="3486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o"/>
            </a:pPr>
            <a:r>
              <a:rPr lang="en-US" sz="2400"/>
              <a:t>Project Goal</a:t>
            </a:r>
            <a:endParaRPr b="0"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0" lang="en-US" sz="2400">
                <a:solidFill>
                  <a:schemeClr val="dk1"/>
                </a:solidFill>
              </a:rPr>
              <a:t>Project Demo</a:t>
            </a:r>
            <a:endParaRPr b="0"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0" lang="en-US" sz="2400">
                <a:solidFill>
                  <a:schemeClr val="dk1"/>
                </a:solidFill>
              </a:rPr>
              <a:t>Model Architecture</a:t>
            </a:r>
            <a:endParaRPr b="0"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0" lang="en-US" sz="2400">
                <a:solidFill>
                  <a:schemeClr val="dk1"/>
                </a:solidFill>
              </a:rPr>
              <a:t>Experiments</a:t>
            </a:r>
            <a:endParaRPr b="0"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0" lang="en-US" sz="2400">
                <a:solidFill>
                  <a:schemeClr val="dk1"/>
                </a:solidFill>
              </a:rPr>
              <a:t>Findings</a:t>
            </a:r>
            <a:endParaRPr b="0"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0" lang="en-US" sz="2400">
                <a:solidFill>
                  <a:schemeClr val="dk1"/>
                </a:solidFill>
              </a:rPr>
              <a:t>Conclusion</a:t>
            </a:r>
            <a:endParaRPr b="0" sz="2400">
              <a:solidFill>
                <a:schemeClr val="dk1"/>
              </a:solidFill>
            </a:endParaRPr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4000"/>
              <a:buFont typeface="Open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6968835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23"/>
          <p:cNvSpPr txBox="1"/>
          <p:nvPr>
            <p:ph type="title"/>
          </p:nvPr>
        </p:nvSpPr>
        <p:spPr>
          <a:xfrm>
            <a:off x="162838" y="52231"/>
            <a:ext cx="7928976" cy="72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4000"/>
              <a:buFont typeface="Open Sans"/>
              <a:buNone/>
            </a:pPr>
            <a:r>
              <a:rPr lang="en-US" sz="4000"/>
              <a:t>Project Goal</a:t>
            </a:r>
            <a:endParaRPr/>
          </a:p>
        </p:txBody>
      </p:sp>
      <p:sp>
        <p:nvSpPr>
          <p:cNvPr id="101" name="Google Shape;101;p23"/>
          <p:cNvSpPr txBox="1"/>
          <p:nvPr/>
        </p:nvSpPr>
        <p:spPr>
          <a:xfrm>
            <a:off x="430050" y="684350"/>
            <a:ext cx="83496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Build a </a:t>
            </a:r>
            <a:r>
              <a:rPr b="1" lang="en-US"/>
              <a:t>dashboard</a:t>
            </a:r>
            <a:r>
              <a:rPr lang="en-US"/>
              <a:t> </a:t>
            </a:r>
            <a:r>
              <a:rPr b="1" lang="en-US"/>
              <a:t>displays the most prevalent facts and debunks of misinformation</a:t>
            </a:r>
            <a:r>
              <a:rPr lang="en-US"/>
              <a:t> among Twitter users in any user selected U.S. geographic region.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Facts and debunks: </a:t>
            </a:r>
            <a:r>
              <a:rPr lang="en-US">
                <a:solidFill>
                  <a:schemeClr val="dk1"/>
                </a:solidFill>
              </a:rPr>
              <a:t>Curate </a:t>
            </a:r>
            <a:r>
              <a:rPr lang="en-US"/>
              <a:t>facts and debunks come from a catalog of COVID-19.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Misinformation: </a:t>
            </a:r>
            <a:r>
              <a:rPr lang="en-US">
                <a:solidFill>
                  <a:schemeClr val="dk1"/>
                </a:solidFill>
              </a:rPr>
              <a:t>Social media tweets hold a disagree stance towards a fact/debunk.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Example: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Tweet</a:t>
            </a:r>
            <a:r>
              <a:rPr lang="en-US"/>
              <a:t>: Coronavirus cannot be passed by dogs or cats but they can test positive.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Fact</a:t>
            </a:r>
            <a:r>
              <a:rPr lang="en-US"/>
              <a:t>: There has been no evidence that pets such as dogs or cats can spread the coronavirus.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Stance: </a:t>
            </a:r>
            <a:r>
              <a:rPr b="1" lang="en-US"/>
              <a:t>agree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7086600" y="48688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24"/>
          <p:cNvSpPr txBox="1"/>
          <p:nvPr>
            <p:ph type="title"/>
          </p:nvPr>
        </p:nvSpPr>
        <p:spPr>
          <a:xfrm>
            <a:off x="162838" y="52231"/>
            <a:ext cx="7929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4000"/>
              <a:buFont typeface="Open Sans"/>
              <a:buNone/>
            </a:pPr>
            <a:r>
              <a:rPr lang="en-US" sz="4000"/>
              <a:t>Model structure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472550" y="3216825"/>
            <a:ext cx="8349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Tweet: u</a:t>
            </a:r>
            <a:r>
              <a:rPr lang="en-US"/>
              <a:t>sing a collection of approximately 250 million COVID-19 related tweets.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Facts: manually curated a catalog, which currently has 9,512 entries from 21 credible websites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Methods: </a:t>
            </a:r>
            <a:r>
              <a:rPr b="1" lang="en-US"/>
              <a:t>two-stage </a:t>
            </a:r>
            <a:r>
              <a:rPr b="1" lang="en-US"/>
              <a:t>pipeline</a:t>
            </a:r>
            <a:r>
              <a:rPr b="1" lang="en-US"/>
              <a:t> for detecting misinformation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Claim Matching: Sentence BERT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Stance Detection: Stance BERT</a:t>
            </a:r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59450"/>
            <a:ext cx="7854306" cy="2533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/>
          <p:nvPr/>
        </p:nvSpPr>
        <p:spPr>
          <a:xfrm>
            <a:off x="3316200" y="732150"/>
            <a:ext cx="5094300" cy="23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6097150" y="774925"/>
            <a:ext cx="2245500" cy="23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7450700" y="774925"/>
            <a:ext cx="892200" cy="23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7086600" y="48688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5"/>
          <p:cNvSpPr txBox="1"/>
          <p:nvPr>
            <p:ph type="title"/>
          </p:nvPr>
        </p:nvSpPr>
        <p:spPr>
          <a:xfrm>
            <a:off x="162838" y="52231"/>
            <a:ext cx="7929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4000"/>
              <a:buFont typeface="Open Sans"/>
              <a:buNone/>
            </a:pPr>
            <a:r>
              <a:rPr lang="en-US" sz="4000"/>
              <a:t>Experiments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397200" y="811200"/>
            <a:ext cx="8349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Stance BERT performance on FNC-1 Dataset: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Stance BERT performance on COVID-19 Dataset: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538" y="1206800"/>
            <a:ext cx="4769625" cy="15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249" y="3250150"/>
            <a:ext cx="4069900" cy="9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7086600" y="48688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26"/>
          <p:cNvSpPr txBox="1"/>
          <p:nvPr>
            <p:ph type="title"/>
          </p:nvPr>
        </p:nvSpPr>
        <p:spPr>
          <a:xfrm>
            <a:off x="162838" y="52231"/>
            <a:ext cx="7929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4000"/>
              <a:buFont typeface="Open Sans"/>
              <a:buNone/>
            </a:pPr>
            <a:r>
              <a:rPr lang="en-US" sz="4000"/>
              <a:t>Findings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397200" y="698725"/>
            <a:ext cx="8349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Top 6 countries with the most misinformation tweets: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Correlation between the percentage of confirmed/deceased/recovered cases and the percentage 578 of misinformation tweets.</a:t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109" y="1023275"/>
            <a:ext cx="2630475" cy="187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925" y="3426600"/>
            <a:ext cx="2928850" cy="1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397200" y="1003525"/>
            <a:ext cx="8349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 this </a:t>
            </a:r>
            <a:r>
              <a:rPr lang="en-US"/>
              <a:t>demonstration</a:t>
            </a:r>
            <a:r>
              <a:rPr lang="en-US"/>
              <a:t>, we</a:t>
            </a:r>
            <a:r>
              <a:rPr lang="en-US"/>
              <a:t> introduce an information dashboard constructed in the context of our ongoing project regarding the COVID-19 misinfodemic.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Going forward, we will focus on developing the dashboard at scale, including more comprehensive tweet collection and catalog discovery and collection.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will collect more labeled data for improving and evaluating our Stance-BERT models.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will also introduce more functions into the dashboard that are aligned with our project goal of studying the surveillance of</a:t>
            </a:r>
            <a:r>
              <a:rPr lang="en-US"/>
              <a:t>, impact of, </a:t>
            </a:r>
            <a:r>
              <a:rPr lang="en-US"/>
              <a:t>and intervention on COVID-19 misinfodemic.</a:t>
            </a:r>
            <a:endParaRPr/>
          </a:p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7086600" y="48688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1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27"/>
          <p:cNvSpPr txBox="1"/>
          <p:nvPr>
            <p:ph type="title"/>
          </p:nvPr>
        </p:nvSpPr>
        <p:spPr>
          <a:xfrm>
            <a:off x="162838" y="52231"/>
            <a:ext cx="7929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09F"/>
              </a:buClr>
              <a:buSzPts val="4000"/>
              <a:buFont typeface="Open Sans"/>
              <a:buNone/>
            </a:pPr>
            <a:r>
              <a:rPr lang="en-US" sz="4000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for Computational Journalism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