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Garamond"/>
      <p:regular r:id="rId38"/>
      <p:bold r:id="rId39"/>
      <p:italic r:id="rId40"/>
      <p:boldItalic r:id="rId41"/>
    </p:embeddedFont>
    <p:embeddedFont>
      <p:font typeface="Quattrocento Sans"/>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aramond-italic.fntdata"/><Relationship Id="rId42" Type="http://schemas.openxmlformats.org/officeDocument/2006/relationships/font" Target="fonts/QuattrocentoSans-regular.fntdata"/><Relationship Id="rId41" Type="http://schemas.openxmlformats.org/officeDocument/2006/relationships/font" Target="fonts/Garamond-boldItalic.fntdata"/><Relationship Id="rId44" Type="http://schemas.openxmlformats.org/officeDocument/2006/relationships/font" Target="fonts/QuattrocentoSans-italic.fntdata"/><Relationship Id="rId43" Type="http://schemas.openxmlformats.org/officeDocument/2006/relationships/font" Target="fonts/QuattrocentoSans-bold.fntdata"/><Relationship Id="rId46" Type="http://schemas.openxmlformats.org/officeDocument/2006/relationships/font" Target="fonts/OpenSans-regular.fntdata"/><Relationship Id="rId45"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Garamond-bold.fntdata"/><Relationship Id="rId38" Type="http://schemas.openxmlformats.org/officeDocument/2006/relationships/font" Target="fonts/Garamond-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t/>
            </a:r>
            <a:endParaRPr/>
          </a:p>
        </p:txBody>
      </p:sp>
      <p:sp>
        <p:nvSpPr>
          <p:cNvPr id="79" name="Google Shape;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39041b50e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339041b50e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1.</a:t>
            </a:r>
            <a:r>
              <a:rPr lang="en-US"/>
              <a:t>False claim examples: “The COVID-19 vaccine is the deadliest vaccine ever made”  “A viral photo shows the freedom convoy in Canberra, Australia, with over 1.5 million”  “CNN confirms Trump WILL be ARRESTED” </a:t>
            </a:r>
            <a:endParaRPr/>
          </a:p>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2.</a:t>
            </a:r>
            <a:r>
              <a:rPr lang="en-US"/>
              <a:t>vicious impact examples: Drown out credible information  Interfere with measures to contain the outbreak  Deplete resources and overloads the health care system</a:t>
            </a:r>
            <a:endParaRPr/>
          </a:p>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3.</a:t>
            </a:r>
            <a:r>
              <a:rPr lang="en-US"/>
              <a:t>In stance detection example: the factual claim is misinformation</a:t>
            </a:r>
            <a:endParaRPr/>
          </a:p>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02aea6dc0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302aea6dc0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39041b50e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339041b50e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39041b50e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1339041b50e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39041b50e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339041b50e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02aea6dc0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302aea6dc0_0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Clr>
                <a:schemeClr val="dk1"/>
              </a:buClr>
              <a:buSzPts val="1600"/>
              <a:buFont typeface="Open Sans"/>
              <a:buChar char="●"/>
            </a:pPr>
            <a:r>
              <a:rPr lang="en-US" sz="1600">
                <a:latin typeface="Open Sans"/>
                <a:ea typeface="Open Sans"/>
                <a:cs typeface="Open Sans"/>
                <a:sym typeface="Open Sans"/>
              </a:rPr>
              <a:t>53,724 </a:t>
            </a:r>
            <a:endParaRPr sz="1600">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0aef9a5d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130aef9a5d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latin typeface="Open Sans"/>
                <a:ea typeface="Open Sans"/>
                <a:cs typeface="Open Sans"/>
                <a:sym typeface="Open Sans"/>
              </a:rPr>
              <a:t>18,088</a:t>
            </a:r>
            <a:endParaRPr sz="1600">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0aef9a5dd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130aef9a5dd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39041b50e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339041b50e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1800">
              <a:solidFill>
                <a:srgbClr val="FF0000"/>
              </a:solidFill>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20652ee3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320652ee3e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1800">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20652ee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320652ee3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39041b50e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339041b50e_2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1800">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0aef9a5d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130aef9a5dd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20652ee3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1320652ee3e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0aef9a5d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130aef9a5dd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latin typeface="Open Sans"/>
                <a:ea typeface="Open Sans"/>
                <a:cs typeface="Open Sans"/>
                <a:sym typeface="Open Sans"/>
              </a:rPr>
              <a:t>18,088</a:t>
            </a:r>
            <a:endParaRPr sz="1600">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0aef9a5dd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130aef9a5dd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latin typeface="Open Sans"/>
                <a:ea typeface="Open Sans"/>
                <a:cs typeface="Open Sans"/>
                <a:sym typeface="Open Sans"/>
              </a:rPr>
              <a:t>Put related works around overview.</a:t>
            </a:r>
            <a:endParaRPr sz="1600">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39041b50e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1339041b50e_2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SzPts val="1600"/>
              <a:buFont typeface="Open Sans"/>
              <a:buAutoNum type="arabicPeriod"/>
            </a:pPr>
            <a:r>
              <a:t/>
            </a:r>
            <a:endParaRPr sz="1600">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0aef9a5dd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130aef9a5dd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SzPts val="1600"/>
              <a:buFont typeface="Open Sans"/>
              <a:buAutoNum type="arabicPeriod"/>
            </a:pPr>
            <a:r>
              <a:t/>
            </a:r>
            <a:endParaRPr sz="1600">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932ee72c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9932ee72c6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39041b50e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1339041b50e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39041b50e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1339041b50e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39041b50e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1339041b50e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39041b50e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339041b50e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Font typeface="Open Sans"/>
              <a:buAutoNum type="arabicPeriod"/>
            </a:pPr>
            <a:r>
              <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a:p>
            <a:pPr indent="0" lvl="0" marL="0" rtl="0" algn="l">
              <a:lnSpc>
                <a:spcPct val="115000"/>
              </a:lnSpc>
              <a:spcBef>
                <a:spcPts val="0"/>
              </a:spcBef>
              <a:spcAft>
                <a:spcPts val="0"/>
              </a:spcAft>
              <a:buNone/>
            </a:pPr>
            <a:r>
              <a:rPr lang="en-US">
                <a:latin typeface="Open Sans"/>
                <a:ea typeface="Open Sans"/>
                <a:cs typeface="Open Sans"/>
                <a:sym typeface="Open Sans"/>
              </a:rPr>
              <a:t>Social media posts make false claim</a:t>
            </a:r>
            <a:r>
              <a:rPr lang="en-US" sz="1400">
                <a:latin typeface="Arial"/>
                <a:ea typeface="Arial"/>
                <a:cs typeface="Arial"/>
                <a:sym typeface="Arial"/>
              </a:rPr>
              <a:t>.</a:t>
            </a:r>
            <a:endParaRPr sz="1400">
              <a:latin typeface="Arial"/>
              <a:ea typeface="Arial"/>
              <a:cs typeface="Arial"/>
              <a:sym typeface="Arial"/>
            </a:endParaRPr>
          </a:p>
          <a:p>
            <a:pPr indent="457200" lvl="0" marL="0" rtl="0" algn="l">
              <a:lnSpc>
                <a:spcPct val="115000"/>
              </a:lnSpc>
              <a:spcBef>
                <a:spcPts val="0"/>
              </a:spcBef>
              <a:spcAft>
                <a:spcPts val="0"/>
              </a:spcAft>
              <a:buNone/>
            </a:pPr>
            <a:r>
              <a:rPr lang="en-US"/>
              <a:t>False claim examples: “The COVID-19 vaccine is the deadliest vaccine ever made”  “A viral photo shows the freedom convoy in Canberra, Australia, with over 1.5 million”  “CNN confirms Trump WILL be ARRESTED”</a:t>
            </a:r>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a:p>
            <a:pPr indent="0" lvl="0" marL="0" rtl="0" algn="l">
              <a:lnSpc>
                <a:spcPct val="115000"/>
              </a:lnSpc>
              <a:spcBef>
                <a:spcPts val="0"/>
              </a:spcBef>
              <a:spcAft>
                <a:spcPts val="0"/>
              </a:spcAft>
              <a:buNone/>
            </a:pPr>
            <a:r>
              <a:rPr lang="en-US">
                <a:latin typeface="Open Sans"/>
                <a:ea typeface="Open Sans"/>
                <a:cs typeface="Open Sans"/>
                <a:sym typeface="Open Sans"/>
              </a:rPr>
              <a:t>Misinformation exacerbates the vicious impact</a:t>
            </a:r>
            <a:endParaRPr>
              <a:latin typeface="Open Sans"/>
              <a:ea typeface="Open Sans"/>
              <a:cs typeface="Open Sans"/>
              <a:sym typeface="Open Sans"/>
            </a:endParaRPr>
          </a:p>
          <a:p>
            <a:pPr indent="457200" lvl="0" marL="0" rtl="0" algn="l">
              <a:lnSpc>
                <a:spcPct val="115000"/>
              </a:lnSpc>
              <a:spcBef>
                <a:spcPts val="0"/>
              </a:spcBef>
              <a:spcAft>
                <a:spcPts val="0"/>
              </a:spcAft>
              <a:buNone/>
            </a:pPr>
            <a:r>
              <a:rPr lang="en-US"/>
              <a:t>vicious impact examples: Drown out credible information  Interfere with measures to contain the outbreak  Deplete resources and overloads the health care system</a:t>
            </a:r>
            <a:endParaRPr/>
          </a:p>
          <a:p>
            <a:pPr indent="0" lvl="0" marL="0" rtl="0" algn="l">
              <a:spcBef>
                <a:spcPts val="0"/>
              </a:spcBef>
              <a:spcAft>
                <a:spcPts val="0"/>
              </a:spcAft>
              <a:buNone/>
            </a:pPr>
            <a:r>
              <a:t/>
            </a:r>
            <a:endParaRPr b="1"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39041b50e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1339041b50e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39041b50e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339041b50e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1.</a:t>
            </a:r>
            <a:r>
              <a:rPr lang="en-US"/>
              <a:t>False claim examples: “The COVID-19 vaccine is the deadliest vaccine ever made”  “A viral photo shows the freedom convoy in Canberra, Australia, with over 1.5 million”  “CNN confirms Trump WILL be ARRESTED” </a:t>
            </a:r>
            <a:endParaRPr/>
          </a:p>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2.</a:t>
            </a:r>
            <a:r>
              <a:rPr lang="en-US"/>
              <a:t>vicious impact examples: Drown out credible information  Interfere with measures to contain the outbreak  Deplete resources and overloads the health care system</a:t>
            </a:r>
            <a:endParaRPr/>
          </a:p>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3.</a:t>
            </a:r>
            <a:r>
              <a:rPr lang="en-US"/>
              <a:t>In stance detection example: the factual claim is misinformation</a:t>
            </a:r>
            <a:endParaRPr/>
          </a:p>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39041b50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1339041b50e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p:spTree>
      <p:nvGrpSpPr>
        <p:cNvPr id="44" name="Shape 44"/>
        <p:cNvGrpSpPr/>
        <p:nvPr/>
      </p:nvGrpSpPr>
      <p:grpSpPr>
        <a:xfrm>
          <a:off x="0" y="0"/>
          <a:ext cx="0" cy="0"/>
          <a:chOff x="0" y="0"/>
          <a:chExt cx="0" cy="0"/>
        </a:xfrm>
      </p:grpSpPr>
      <p:sp>
        <p:nvSpPr>
          <p:cNvPr id="45" name="Google Shape;45;p11"/>
          <p:cNvSpPr txBox="1"/>
          <p:nvPr>
            <p:ph type="title"/>
          </p:nvPr>
        </p:nvSpPr>
        <p:spPr>
          <a:xfrm>
            <a:off x="389436" y="171450"/>
            <a:ext cx="8363938" cy="6647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 type="body"/>
          </p:nvPr>
        </p:nvSpPr>
        <p:spPr>
          <a:xfrm>
            <a:off x="389436" y="1085850"/>
            <a:ext cx="8363938" cy="193283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lvl1pPr indent="-342900" lvl="0" marL="457200" algn="l">
              <a:spcBef>
                <a:spcPts val="360"/>
              </a:spcBef>
              <a:spcAft>
                <a:spcPts val="0"/>
              </a:spcAft>
              <a:buClr>
                <a:srgbClr val="C00000"/>
              </a:buClr>
              <a:buSzPts val="1800"/>
              <a:buChar char="o"/>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11"/>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Non-Bulleted Content">
  <p:cSld name="2_Title and  Non-Bulleted Content">
    <p:spTree>
      <p:nvGrpSpPr>
        <p:cNvPr id="48" name="Shape 48"/>
        <p:cNvGrpSpPr/>
        <p:nvPr/>
      </p:nvGrpSpPr>
      <p:grpSpPr>
        <a:xfrm>
          <a:off x="0" y="0"/>
          <a:ext cx="0" cy="0"/>
          <a:chOff x="0" y="0"/>
          <a:chExt cx="0" cy="0"/>
        </a:xfrm>
      </p:grpSpPr>
      <p:sp>
        <p:nvSpPr>
          <p:cNvPr id="49" name="Google Shape;49;p12"/>
          <p:cNvSpPr txBox="1"/>
          <p:nvPr>
            <p:ph type="title"/>
          </p:nvPr>
        </p:nvSpPr>
        <p:spPr>
          <a:xfrm>
            <a:off x="389436" y="171450"/>
            <a:ext cx="8363938" cy="6647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2"/>
          <p:cNvSpPr txBox="1"/>
          <p:nvPr>
            <p:ph idx="1" type="body"/>
          </p:nvPr>
        </p:nvSpPr>
        <p:spPr>
          <a:xfrm>
            <a:off x="389436" y="1085850"/>
            <a:ext cx="8363938" cy="782265"/>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rgbClr val="C00000"/>
              </a:buClr>
              <a:buSzPts val="3200"/>
              <a:buNone/>
              <a:defRPr sz="3200">
                <a:latin typeface="Quattrocento Sans"/>
                <a:ea typeface="Quattrocento Sans"/>
                <a:cs typeface="Quattrocento Sans"/>
                <a:sym typeface="Quattrocento Sans"/>
              </a:defRPr>
            </a:lvl1pPr>
            <a:lvl2pPr indent="-228600" lvl="1" marL="914400" algn="l">
              <a:spcBef>
                <a:spcPts val="675"/>
              </a:spcBef>
              <a:spcAft>
                <a:spcPts val="0"/>
              </a:spcAft>
              <a:buClr>
                <a:schemeClr val="dk1"/>
              </a:buClr>
              <a:buSzPts val="1800"/>
              <a:buNone/>
              <a:defRPr sz="1800"/>
            </a:lvl2pPr>
            <a:lvl3pPr indent="-228600" lvl="2" marL="1371600" algn="l">
              <a:spcBef>
                <a:spcPts val="300"/>
              </a:spcBef>
              <a:spcAft>
                <a:spcPts val="0"/>
              </a:spcAft>
              <a:buClr>
                <a:schemeClr val="dk1"/>
              </a:buClr>
              <a:buSzPts val="1500"/>
              <a:buNone/>
              <a:defRPr sz="1500"/>
            </a:lvl3pPr>
            <a:lvl4pPr indent="-228600" lvl="3" marL="1828800" algn="l">
              <a:spcBef>
                <a:spcPts val="300"/>
              </a:spcBef>
              <a:spcAft>
                <a:spcPts val="0"/>
              </a:spcAft>
              <a:buClr>
                <a:schemeClr val="dk1"/>
              </a:buClr>
              <a:buSzPts val="2000"/>
              <a:buNone/>
              <a:defRPr/>
            </a:lvl4pPr>
            <a:lvl5pPr indent="-228600" lvl="4" marL="2286000" algn="l">
              <a:spcBef>
                <a:spcPts val="3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2"/>
          <p:cNvSpPr txBox="1"/>
          <p:nvPr>
            <p:ph idx="2" type="body"/>
          </p:nvPr>
        </p:nvSpPr>
        <p:spPr>
          <a:xfrm>
            <a:off x="7956646" y="4462818"/>
            <a:ext cx="1187355" cy="12381851"/>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C00000"/>
              </a:buClr>
              <a:buSzPts val="1800"/>
              <a:buChar char="o"/>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14"/>
          <p:cNvSpPr txBox="1"/>
          <p:nvPr>
            <p:ph idx="1" type="body"/>
          </p:nvPr>
        </p:nvSpPr>
        <p:spPr>
          <a:xfrm>
            <a:off x="389436" y="1085850"/>
            <a:ext cx="8363938" cy="1932837"/>
          </a:xfrm>
          <a:prstGeom prst="rect">
            <a:avLst/>
          </a:prstGeom>
          <a:noFill/>
          <a:ln>
            <a:noFill/>
          </a:ln>
        </p:spPr>
        <p:txBody>
          <a:bodyPr anchorCtr="0" anchor="t" bIns="0" lIns="0" spcFirstLastPara="1" rIns="0" wrap="square" tIns="0">
            <a:noAutofit/>
          </a:bodyPr>
          <a:lstStyle>
            <a:lvl1pPr indent="-411480" lvl="0" marL="457200" algn="l">
              <a:lnSpc>
                <a:spcPct val="90000"/>
              </a:lnSpc>
              <a:spcBef>
                <a:spcPts val="640"/>
              </a:spcBef>
              <a:spcAft>
                <a:spcPts val="0"/>
              </a:spcAft>
              <a:buClr>
                <a:srgbClr val="C00000"/>
              </a:buClr>
              <a:buSzPts val="2880"/>
              <a:buChar char="o"/>
              <a:defRPr/>
            </a:lvl1pPr>
            <a:lvl2pPr indent="-388619" lvl="1" marL="914400" algn="l">
              <a:lnSpc>
                <a:spcPct val="90000"/>
              </a:lnSpc>
              <a:spcBef>
                <a:spcPts val="560"/>
              </a:spcBef>
              <a:spcAft>
                <a:spcPts val="0"/>
              </a:spcAft>
              <a:buClr>
                <a:schemeClr val="dk1"/>
              </a:buClr>
              <a:buSzPts val="2520"/>
              <a:buChar char="−"/>
              <a:defRPr/>
            </a:lvl2pPr>
            <a:lvl3pPr indent="-365760" lvl="2" marL="1371600" algn="l">
              <a:lnSpc>
                <a:spcPct val="90000"/>
              </a:lnSpc>
              <a:spcBef>
                <a:spcPts val="480"/>
              </a:spcBef>
              <a:spcAft>
                <a:spcPts val="0"/>
              </a:spcAft>
              <a:buClr>
                <a:schemeClr val="dk1"/>
              </a:buClr>
              <a:buSzPts val="2160"/>
              <a:buChar char="•"/>
              <a:defRPr/>
            </a:lvl3pPr>
            <a:lvl4pPr indent="-342900" lvl="3" marL="1828800" algn="l">
              <a:lnSpc>
                <a:spcPct val="90000"/>
              </a:lnSpc>
              <a:spcBef>
                <a:spcPts val="400"/>
              </a:spcBef>
              <a:spcAft>
                <a:spcPts val="0"/>
              </a:spcAft>
              <a:buClr>
                <a:schemeClr val="dk1"/>
              </a:buClr>
              <a:buSzPts val="1800"/>
              <a:buChar char="−"/>
              <a:defRPr/>
            </a:lvl4pPr>
            <a:lvl5pPr indent="-228600" lvl="4" marL="2286000" algn="l">
              <a:lnSpc>
                <a:spcPct val="90000"/>
              </a:lnSpc>
              <a:spcBef>
                <a:spcPts val="360"/>
              </a:spcBef>
              <a:spcAft>
                <a:spcPts val="0"/>
              </a:spcAft>
              <a:buClr>
                <a:schemeClr val="dk1"/>
              </a:buClr>
              <a:buSzPts val="16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14"/>
          <p:cNvSpPr txBox="1"/>
          <p:nvPr>
            <p:ph type="title"/>
          </p:nvPr>
        </p:nvSpPr>
        <p:spPr>
          <a:xfrm>
            <a:off x="389436" y="171450"/>
            <a:ext cx="8363938" cy="5539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2" type="sldNum"/>
          </p:nvPr>
        </p:nvSpPr>
        <p:spPr>
          <a:xfrm>
            <a:off x="7086600" y="4868863"/>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on-Bulleted Content">
  <p:cSld name="Title and  Non-Bulleted Content">
    <p:spTree>
      <p:nvGrpSpPr>
        <p:cNvPr id="61" name="Shape 61"/>
        <p:cNvGrpSpPr/>
        <p:nvPr/>
      </p:nvGrpSpPr>
      <p:grpSpPr>
        <a:xfrm>
          <a:off x="0" y="0"/>
          <a:ext cx="0" cy="0"/>
          <a:chOff x="0" y="0"/>
          <a:chExt cx="0" cy="0"/>
        </a:xfrm>
      </p:grpSpPr>
      <p:sp>
        <p:nvSpPr>
          <p:cNvPr id="62" name="Google Shape;62;p15"/>
          <p:cNvSpPr txBox="1"/>
          <p:nvPr>
            <p:ph type="title"/>
          </p:nvPr>
        </p:nvSpPr>
        <p:spPr>
          <a:xfrm>
            <a:off x="389436" y="171450"/>
            <a:ext cx="8363938"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body"/>
          </p:nvPr>
        </p:nvSpPr>
        <p:spPr>
          <a:xfrm>
            <a:off x="389436" y="1085850"/>
            <a:ext cx="8363938" cy="80996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C00000"/>
              </a:buClr>
              <a:buSzPts val="2880"/>
              <a:buNone/>
              <a:defRPr sz="3200">
                <a:latin typeface="Garamond"/>
                <a:ea typeface="Garamond"/>
                <a:cs typeface="Garamond"/>
                <a:sym typeface="Garamond"/>
              </a:defRPr>
            </a:lvl1pPr>
            <a:lvl2pPr indent="-228600" lvl="1" marL="914400" algn="l">
              <a:lnSpc>
                <a:spcPct val="90000"/>
              </a:lnSpc>
              <a:spcBef>
                <a:spcPts val="675"/>
              </a:spcBef>
              <a:spcAft>
                <a:spcPts val="0"/>
              </a:spcAft>
              <a:buClr>
                <a:schemeClr val="dk1"/>
              </a:buClr>
              <a:buSzPts val="1800"/>
              <a:buNone/>
              <a:defRPr sz="2000">
                <a:latin typeface="Garamond"/>
                <a:ea typeface="Garamond"/>
                <a:cs typeface="Garamond"/>
                <a:sym typeface="Garamond"/>
              </a:defRPr>
            </a:lvl2pPr>
            <a:lvl3pPr indent="-228600" lvl="2" marL="1371600" algn="l">
              <a:lnSpc>
                <a:spcPct val="90000"/>
              </a:lnSpc>
              <a:spcBef>
                <a:spcPts val="300"/>
              </a:spcBef>
              <a:spcAft>
                <a:spcPts val="0"/>
              </a:spcAft>
              <a:buClr>
                <a:schemeClr val="dk1"/>
              </a:buClr>
              <a:buSzPts val="1350"/>
              <a:buNone/>
              <a:defRPr sz="1500"/>
            </a:lvl3pPr>
            <a:lvl4pPr indent="-228600" lvl="3" marL="1828800" algn="l">
              <a:lnSpc>
                <a:spcPct val="90000"/>
              </a:lnSpc>
              <a:spcBef>
                <a:spcPts val="300"/>
              </a:spcBef>
              <a:spcAft>
                <a:spcPts val="0"/>
              </a:spcAft>
              <a:buClr>
                <a:schemeClr val="dk1"/>
              </a:buClr>
              <a:buSzPts val="1800"/>
              <a:buNone/>
              <a:defRPr/>
            </a:lvl4pPr>
            <a:lvl5pPr indent="-228600" lvl="4" marL="2286000" algn="l">
              <a:lnSpc>
                <a:spcPct val="90000"/>
              </a:lnSpc>
              <a:spcBef>
                <a:spcPts val="300"/>
              </a:spcBef>
              <a:spcAft>
                <a:spcPts val="0"/>
              </a:spcAft>
              <a:buClr>
                <a:schemeClr val="dk1"/>
              </a:buClr>
              <a:buSzPts val="16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15"/>
          <p:cNvSpPr txBox="1"/>
          <p:nvPr>
            <p:ph idx="12" type="sldNum"/>
          </p:nvPr>
        </p:nvSpPr>
        <p:spPr>
          <a:xfrm>
            <a:off x="7086600" y="4868863"/>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Color 1 Layout">
  <p:cSld name="3_Blank Color 1 Layout">
    <p:bg>
      <p:bgPr>
        <a:solidFill>
          <a:schemeClr val="lt1"/>
        </a:solidFill>
      </p:bgPr>
    </p:bg>
    <p:spTree>
      <p:nvGrpSpPr>
        <p:cNvPr id="65" name="Shape 65"/>
        <p:cNvGrpSpPr/>
        <p:nvPr/>
      </p:nvGrpSpPr>
      <p:grpSpPr>
        <a:xfrm>
          <a:off x="0" y="0"/>
          <a:ext cx="0" cy="0"/>
          <a:chOff x="0" y="0"/>
          <a:chExt cx="0" cy="0"/>
        </a:xfrm>
      </p:grpSpPr>
      <p:sp>
        <p:nvSpPr>
          <p:cNvPr id="66" name="Google Shape;66;p16"/>
          <p:cNvSpPr txBox="1"/>
          <p:nvPr>
            <p:ph idx="1" type="body"/>
          </p:nvPr>
        </p:nvSpPr>
        <p:spPr>
          <a:xfrm>
            <a:off x="384673" y="1531144"/>
            <a:ext cx="8423524" cy="8309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rgbClr val="C00000"/>
              </a:buClr>
              <a:buSzPts val="5400"/>
              <a:buNone/>
              <a:defRPr i="0" sz="6000">
                <a:solidFill>
                  <a:srgbClr val="C00000"/>
                </a:solidFill>
                <a:latin typeface="Open Sans"/>
                <a:ea typeface="Open Sans"/>
                <a:cs typeface="Open Sans"/>
                <a:sym typeface="Open Sans"/>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228600" lvl="4" marL="2286000" algn="l">
              <a:lnSpc>
                <a:spcPct val="90000"/>
              </a:lnSpc>
              <a:spcBef>
                <a:spcPts val="360"/>
              </a:spcBef>
              <a:spcAft>
                <a:spcPts val="0"/>
              </a:spcAft>
              <a:buClr>
                <a:schemeClr val="dk1"/>
              </a:buClr>
              <a:buSzPts val="16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16"/>
          <p:cNvSpPr txBox="1"/>
          <p:nvPr>
            <p:ph idx="2" type="body"/>
          </p:nvPr>
        </p:nvSpPr>
        <p:spPr>
          <a:xfrm>
            <a:off x="384673" y="2337930"/>
            <a:ext cx="5636696" cy="3323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80"/>
              </a:spcBef>
              <a:spcAft>
                <a:spcPts val="0"/>
              </a:spcAft>
              <a:buClr>
                <a:schemeClr val="dk1"/>
              </a:buClr>
              <a:buSzPts val="2160"/>
              <a:buNone/>
              <a:defRPr sz="2400">
                <a:solidFill>
                  <a:schemeClr val="dk1"/>
                </a:solidFill>
                <a:latin typeface="Garamond"/>
                <a:ea typeface="Garamond"/>
                <a:cs typeface="Garamond"/>
                <a:sym typeface="Garamond"/>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228600" lvl="4" marL="2286000" algn="l">
              <a:lnSpc>
                <a:spcPct val="90000"/>
              </a:lnSpc>
              <a:spcBef>
                <a:spcPts val="360"/>
              </a:spcBef>
              <a:spcAft>
                <a:spcPts val="0"/>
              </a:spcAft>
              <a:buClr>
                <a:schemeClr val="dk1"/>
              </a:buClr>
              <a:buSzPts val="16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6"/>
          <p:cNvSpPr txBox="1"/>
          <p:nvPr>
            <p:ph idx="12" type="sldNum"/>
          </p:nvPr>
        </p:nvSpPr>
        <p:spPr>
          <a:xfrm>
            <a:off x="7086600" y="4868863"/>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69" name="Shape 69"/>
        <p:cNvGrpSpPr/>
        <p:nvPr/>
      </p:nvGrpSpPr>
      <p:grpSpPr>
        <a:xfrm>
          <a:off x="0" y="0"/>
          <a:ext cx="0" cy="0"/>
          <a:chOff x="0" y="0"/>
          <a:chExt cx="0" cy="0"/>
        </a:xfrm>
      </p:grpSpPr>
      <p:sp>
        <p:nvSpPr>
          <p:cNvPr id="70" name="Google Shape;70;p17"/>
          <p:cNvSpPr txBox="1"/>
          <p:nvPr>
            <p:ph type="title"/>
          </p:nvPr>
        </p:nvSpPr>
        <p:spPr>
          <a:xfrm>
            <a:off x="389436" y="171450"/>
            <a:ext cx="8363938"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7"/>
          <p:cNvSpPr txBox="1"/>
          <p:nvPr>
            <p:ph idx="1" type="body"/>
          </p:nvPr>
        </p:nvSpPr>
        <p:spPr>
          <a:xfrm>
            <a:off x="389436" y="1085850"/>
            <a:ext cx="8363938" cy="1932837"/>
          </a:xfrm>
          <a:prstGeom prst="rect">
            <a:avLst/>
          </a:prstGeom>
          <a:noFill/>
          <a:ln cap="flat" cmpd="sng" w="9525">
            <a:solidFill>
              <a:schemeClr val="accent1"/>
            </a:solidFill>
            <a:prstDash val="solid"/>
            <a:round/>
            <a:headEnd len="sm" w="sm" type="none"/>
            <a:tailEnd len="sm" w="sm" type="none"/>
          </a:ln>
        </p:spPr>
        <p:txBody>
          <a:bodyPr anchorCtr="0" anchor="t" bIns="0" lIns="0" spcFirstLastPara="1" rIns="0" wrap="square" tIns="0">
            <a:noAutofit/>
          </a:bodyPr>
          <a:lstStyle>
            <a:lvl1pPr indent="-331470" lvl="0" marL="457200" algn="l">
              <a:lnSpc>
                <a:spcPct val="90000"/>
              </a:lnSpc>
              <a:spcBef>
                <a:spcPts val="360"/>
              </a:spcBef>
              <a:spcAft>
                <a:spcPts val="0"/>
              </a:spcAft>
              <a:buClr>
                <a:srgbClr val="C00000"/>
              </a:buClr>
              <a:buSzPts val="1620"/>
              <a:buChar char="o"/>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228600" lvl="4" marL="2286000" algn="l">
              <a:lnSpc>
                <a:spcPct val="90000"/>
              </a:lnSpc>
              <a:spcBef>
                <a:spcPts val="360"/>
              </a:spcBef>
              <a:spcAft>
                <a:spcPts val="0"/>
              </a:spcAft>
              <a:buClr>
                <a:schemeClr val="dk1"/>
              </a:buClr>
              <a:buSzPts val="16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7"/>
          <p:cNvSpPr txBox="1"/>
          <p:nvPr>
            <p:ph idx="12" type="sldNum"/>
          </p:nvPr>
        </p:nvSpPr>
        <p:spPr>
          <a:xfrm>
            <a:off x="7086600" y="4868863"/>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Non-Bulleted Content">
  <p:cSld name="2_Title and  Non-Bulleted Content">
    <p:spTree>
      <p:nvGrpSpPr>
        <p:cNvPr id="73" name="Shape 73"/>
        <p:cNvGrpSpPr/>
        <p:nvPr/>
      </p:nvGrpSpPr>
      <p:grpSpPr>
        <a:xfrm>
          <a:off x="0" y="0"/>
          <a:ext cx="0" cy="0"/>
          <a:chOff x="0" y="0"/>
          <a:chExt cx="0" cy="0"/>
        </a:xfrm>
      </p:grpSpPr>
      <p:sp>
        <p:nvSpPr>
          <p:cNvPr id="74" name="Google Shape;74;p18"/>
          <p:cNvSpPr txBox="1"/>
          <p:nvPr>
            <p:ph type="title"/>
          </p:nvPr>
        </p:nvSpPr>
        <p:spPr>
          <a:xfrm>
            <a:off x="389436" y="171450"/>
            <a:ext cx="8363938"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8"/>
          <p:cNvSpPr txBox="1"/>
          <p:nvPr>
            <p:ph idx="1" type="body"/>
          </p:nvPr>
        </p:nvSpPr>
        <p:spPr>
          <a:xfrm>
            <a:off x="389436" y="1085850"/>
            <a:ext cx="8363938" cy="78226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C00000"/>
              </a:buClr>
              <a:buSzPts val="2880"/>
              <a:buNone/>
              <a:defRPr sz="3200">
                <a:latin typeface="Quattrocento Sans"/>
                <a:ea typeface="Quattrocento Sans"/>
                <a:cs typeface="Quattrocento Sans"/>
                <a:sym typeface="Quattrocento Sans"/>
              </a:defRPr>
            </a:lvl1pPr>
            <a:lvl2pPr indent="-228600" lvl="1" marL="914400" algn="l">
              <a:lnSpc>
                <a:spcPct val="90000"/>
              </a:lnSpc>
              <a:spcBef>
                <a:spcPts val="675"/>
              </a:spcBef>
              <a:spcAft>
                <a:spcPts val="0"/>
              </a:spcAft>
              <a:buClr>
                <a:schemeClr val="dk1"/>
              </a:buClr>
              <a:buSzPts val="1620"/>
              <a:buNone/>
              <a:defRPr sz="1800"/>
            </a:lvl2pPr>
            <a:lvl3pPr indent="-228600" lvl="2" marL="1371600" algn="l">
              <a:lnSpc>
                <a:spcPct val="90000"/>
              </a:lnSpc>
              <a:spcBef>
                <a:spcPts val="300"/>
              </a:spcBef>
              <a:spcAft>
                <a:spcPts val="0"/>
              </a:spcAft>
              <a:buClr>
                <a:schemeClr val="dk1"/>
              </a:buClr>
              <a:buSzPts val="1350"/>
              <a:buNone/>
              <a:defRPr sz="1500"/>
            </a:lvl3pPr>
            <a:lvl4pPr indent="-228600" lvl="3" marL="1828800" algn="l">
              <a:lnSpc>
                <a:spcPct val="90000"/>
              </a:lnSpc>
              <a:spcBef>
                <a:spcPts val="300"/>
              </a:spcBef>
              <a:spcAft>
                <a:spcPts val="0"/>
              </a:spcAft>
              <a:buClr>
                <a:schemeClr val="dk1"/>
              </a:buClr>
              <a:buSzPts val="1800"/>
              <a:buNone/>
              <a:defRPr/>
            </a:lvl4pPr>
            <a:lvl5pPr indent="-228600" lvl="4" marL="2286000" algn="l">
              <a:lnSpc>
                <a:spcPct val="90000"/>
              </a:lnSpc>
              <a:spcBef>
                <a:spcPts val="300"/>
              </a:spcBef>
              <a:spcAft>
                <a:spcPts val="0"/>
              </a:spcAft>
              <a:buClr>
                <a:schemeClr val="dk1"/>
              </a:buClr>
              <a:buSzPts val="16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8"/>
          <p:cNvSpPr txBox="1"/>
          <p:nvPr>
            <p:ph idx="12" type="sldNum"/>
          </p:nvPr>
        </p:nvSpPr>
        <p:spPr>
          <a:xfrm>
            <a:off x="7086600" y="4868863"/>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5" name="Shape 15"/>
        <p:cNvGrpSpPr/>
        <p:nvPr/>
      </p:nvGrpSpPr>
      <p:grpSpPr>
        <a:xfrm>
          <a:off x="0" y="0"/>
          <a:ext cx="0" cy="0"/>
          <a:chOff x="0" y="0"/>
          <a:chExt cx="0" cy="0"/>
        </a:xfrm>
      </p:grpSpPr>
      <p:sp>
        <p:nvSpPr>
          <p:cNvPr id="16" name="Google Shape;16;p3"/>
          <p:cNvSpPr txBox="1"/>
          <p:nvPr>
            <p:ph idx="1" type="body"/>
          </p:nvPr>
        </p:nvSpPr>
        <p:spPr>
          <a:xfrm>
            <a:off x="389436" y="1085850"/>
            <a:ext cx="8363938" cy="1932837"/>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C00000"/>
              </a:buClr>
              <a:buSzPts val="3200"/>
              <a:buFont typeface="Courier New"/>
              <a:buChar char="o"/>
              <a:defRPr/>
            </a:lvl1pPr>
            <a:lvl2pPr indent="-406400" lvl="1" marL="914400" algn="l">
              <a:lnSpc>
                <a:spcPct val="100000"/>
              </a:lnSpc>
              <a:spcBef>
                <a:spcPts val="560"/>
              </a:spcBef>
              <a:spcAft>
                <a:spcPts val="0"/>
              </a:spcAft>
              <a:buClr>
                <a:schemeClr val="dk1"/>
              </a:buClr>
              <a:buSzPts val="2800"/>
              <a:buChar char="–"/>
              <a:defRPr/>
            </a:lvl2pPr>
            <a:lvl3pPr indent="-381000" lvl="2" marL="1371600" algn="l">
              <a:lnSpc>
                <a:spcPct val="100000"/>
              </a:lnSpc>
              <a:spcBef>
                <a:spcPts val="480"/>
              </a:spcBef>
              <a:spcAft>
                <a:spcPts val="0"/>
              </a:spcAft>
              <a:buClr>
                <a:schemeClr val="dk1"/>
              </a:buClr>
              <a:buSzPts val="2400"/>
              <a:buChar char="•"/>
              <a:defRPr/>
            </a:lvl3pPr>
            <a:lvl4pPr indent="-355600" lvl="3" marL="1828800" algn="l">
              <a:lnSpc>
                <a:spcPct val="100000"/>
              </a:lnSpc>
              <a:spcBef>
                <a:spcPts val="400"/>
              </a:spcBef>
              <a:spcAft>
                <a:spcPts val="0"/>
              </a:spcAft>
              <a:buClr>
                <a:schemeClr val="dk1"/>
              </a:buClr>
              <a:buSzPts val="2000"/>
              <a:buChar char="–"/>
              <a:defRPr/>
            </a:lvl4pPr>
            <a:lvl5pPr indent="-355600" lvl="4" marL="2286000" algn="l">
              <a:lnSpc>
                <a:spcPct val="100000"/>
              </a:lnSpc>
              <a:spcBef>
                <a:spcPts val="400"/>
              </a:spcBef>
              <a:spcAft>
                <a:spcPts val="0"/>
              </a:spcAft>
              <a:buClr>
                <a:schemeClr val="dk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on-Bulleted Content">
  <p:cSld name="Title and  Non-Bulleted Content">
    <p:spTree>
      <p:nvGrpSpPr>
        <p:cNvPr id="19" name="Shape 19"/>
        <p:cNvGrpSpPr/>
        <p:nvPr/>
      </p:nvGrpSpPr>
      <p:grpSpPr>
        <a:xfrm>
          <a:off x="0" y="0"/>
          <a:ext cx="0" cy="0"/>
          <a:chOff x="0" y="0"/>
          <a:chExt cx="0" cy="0"/>
        </a:xfrm>
      </p:grpSpPr>
      <p:sp>
        <p:nvSpPr>
          <p:cNvPr id="20" name="Google Shape;20;p4"/>
          <p:cNvSpPr txBox="1"/>
          <p:nvPr>
            <p:ph type="title"/>
          </p:nvPr>
        </p:nvSpPr>
        <p:spPr>
          <a:xfrm>
            <a:off x="389436" y="171450"/>
            <a:ext cx="8363938" cy="6647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13409F"/>
              </a:buClr>
              <a:buSzPts val="4000"/>
              <a:buFont typeface="Open Sans"/>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body"/>
          </p:nvPr>
        </p:nvSpPr>
        <p:spPr>
          <a:xfrm>
            <a:off x="389436" y="1085850"/>
            <a:ext cx="8363938" cy="809965"/>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rgbClr val="C00000"/>
              </a:buClr>
              <a:buSzPts val="3200"/>
              <a:buNone/>
              <a:defRPr sz="3200">
                <a:latin typeface="Open Sans"/>
                <a:ea typeface="Open Sans"/>
                <a:cs typeface="Open Sans"/>
                <a:sym typeface="Open Sans"/>
              </a:defRPr>
            </a:lvl1pPr>
            <a:lvl2pPr indent="-228600" lvl="1" marL="914400" algn="l">
              <a:spcBef>
                <a:spcPts val="675"/>
              </a:spcBef>
              <a:spcAft>
                <a:spcPts val="0"/>
              </a:spcAft>
              <a:buClr>
                <a:schemeClr val="dk1"/>
              </a:buClr>
              <a:buSzPts val="2000"/>
              <a:buNone/>
              <a:defRPr sz="2000">
                <a:latin typeface="Open Sans"/>
                <a:ea typeface="Open Sans"/>
                <a:cs typeface="Open Sans"/>
                <a:sym typeface="Open Sans"/>
              </a:defRPr>
            </a:lvl2pPr>
            <a:lvl3pPr indent="-228600" lvl="2" marL="1371600" algn="l">
              <a:spcBef>
                <a:spcPts val="300"/>
              </a:spcBef>
              <a:spcAft>
                <a:spcPts val="0"/>
              </a:spcAft>
              <a:buClr>
                <a:schemeClr val="dk1"/>
              </a:buClr>
              <a:buSzPts val="1500"/>
              <a:buNone/>
              <a:defRPr sz="1500"/>
            </a:lvl3pPr>
            <a:lvl4pPr indent="-228600" lvl="3" marL="1828800" algn="l">
              <a:spcBef>
                <a:spcPts val="300"/>
              </a:spcBef>
              <a:spcAft>
                <a:spcPts val="0"/>
              </a:spcAft>
              <a:buClr>
                <a:schemeClr val="dk1"/>
              </a:buClr>
              <a:buSzPts val="2000"/>
              <a:buNone/>
              <a:defRPr/>
            </a:lvl4pPr>
            <a:lvl5pPr indent="-228600" lvl="4" marL="2286000" algn="l">
              <a:spcBef>
                <a:spcPts val="3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i="0" sz="1800">
                <a:solidFill>
                  <a:schemeClr val="lt1"/>
                </a:solidFill>
                <a:latin typeface="Open Sans"/>
                <a:ea typeface="Open Sans"/>
                <a:cs typeface="Open Sans"/>
                <a:sym typeface="Open Sans"/>
              </a:defRPr>
            </a:lvl1pPr>
            <a:lvl2pPr indent="0" lvl="1" marL="0" algn="r">
              <a:spcBef>
                <a:spcPts val="0"/>
              </a:spcBef>
              <a:buNone/>
              <a:defRPr b="1" i="0" sz="1800">
                <a:solidFill>
                  <a:schemeClr val="lt1"/>
                </a:solidFill>
                <a:latin typeface="Open Sans"/>
                <a:ea typeface="Open Sans"/>
                <a:cs typeface="Open Sans"/>
                <a:sym typeface="Open Sans"/>
              </a:defRPr>
            </a:lvl2pPr>
            <a:lvl3pPr indent="0" lvl="2" marL="0" algn="r">
              <a:spcBef>
                <a:spcPts val="0"/>
              </a:spcBef>
              <a:buNone/>
              <a:defRPr b="1" i="0" sz="1800">
                <a:solidFill>
                  <a:schemeClr val="lt1"/>
                </a:solidFill>
                <a:latin typeface="Open Sans"/>
                <a:ea typeface="Open Sans"/>
                <a:cs typeface="Open Sans"/>
                <a:sym typeface="Open Sans"/>
              </a:defRPr>
            </a:lvl3pPr>
            <a:lvl4pPr indent="0" lvl="3" marL="0" algn="r">
              <a:spcBef>
                <a:spcPts val="0"/>
              </a:spcBef>
              <a:buNone/>
              <a:defRPr b="1" i="0" sz="1800">
                <a:solidFill>
                  <a:schemeClr val="lt1"/>
                </a:solidFill>
                <a:latin typeface="Open Sans"/>
                <a:ea typeface="Open Sans"/>
                <a:cs typeface="Open Sans"/>
                <a:sym typeface="Open Sans"/>
              </a:defRPr>
            </a:lvl4pPr>
            <a:lvl5pPr indent="0" lvl="4" marL="0" algn="r">
              <a:spcBef>
                <a:spcPts val="0"/>
              </a:spcBef>
              <a:buNone/>
              <a:defRPr b="1" i="0" sz="1800">
                <a:solidFill>
                  <a:schemeClr val="lt1"/>
                </a:solidFill>
                <a:latin typeface="Open Sans"/>
                <a:ea typeface="Open Sans"/>
                <a:cs typeface="Open Sans"/>
                <a:sym typeface="Open Sans"/>
              </a:defRPr>
            </a:lvl5pPr>
            <a:lvl6pPr indent="0" lvl="5" marL="0" algn="r">
              <a:spcBef>
                <a:spcPts val="0"/>
              </a:spcBef>
              <a:buNone/>
              <a:defRPr b="1" i="0" sz="1800">
                <a:solidFill>
                  <a:schemeClr val="lt1"/>
                </a:solidFill>
                <a:latin typeface="Open Sans"/>
                <a:ea typeface="Open Sans"/>
                <a:cs typeface="Open Sans"/>
                <a:sym typeface="Open Sans"/>
              </a:defRPr>
            </a:lvl6pPr>
            <a:lvl7pPr indent="0" lvl="6" marL="0" algn="r">
              <a:spcBef>
                <a:spcPts val="0"/>
              </a:spcBef>
              <a:buNone/>
              <a:defRPr b="1" i="0" sz="1800">
                <a:solidFill>
                  <a:schemeClr val="lt1"/>
                </a:solidFill>
                <a:latin typeface="Open Sans"/>
                <a:ea typeface="Open Sans"/>
                <a:cs typeface="Open Sans"/>
                <a:sym typeface="Open Sans"/>
              </a:defRPr>
            </a:lvl7pPr>
            <a:lvl8pPr indent="0" lvl="7" marL="0" algn="r">
              <a:spcBef>
                <a:spcPts val="0"/>
              </a:spcBef>
              <a:buNone/>
              <a:defRPr b="1" i="0" sz="1800">
                <a:solidFill>
                  <a:schemeClr val="lt1"/>
                </a:solidFill>
                <a:latin typeface="Open Sans"/>
                <a:ea typeface="Open Sans"/>
                <a:cs typeface="Open Sans"/>
                <a:sym typeface="Open Sans"/>
              </a:defRPr>
            </a:lvl8pPr>
            <a:lvl9pPr indent="0" lvl="8" marL="0" algn="r">
              <a:spcBef>
                <a:spcPts val="0"/>
              </a:spcBef>
              <a:buNone/>
              <a:defRPr b="1" i="0" sz="18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spTree>
      <p:nvGrpSpPr>
        <p:cNvPr id="23" name="Shape 23"/>
        <p:cNvGrpSpPr/>
        <p:nvPr/>
      </p:nvGrpSpPr>
      <p:grpSpPr>
        <a:xfrm>
          <a:off x="0" y="0"/>
          <a:ext cx="0" cy="0"/>
          <a:chOff x="0" y="0"/>
          <a:chExt cx="0" cy="0"/>
        </a:xfrm>
      </p:grpSpPr>
      <p:sp>
        <p:nvSpPr>
          <p:cNvPr id="24" name="Google Shape;24;p5"/>
          <p:cNvSpPr txBox="1"/>
          <p:nvPr>
            <p:ph idx="1" type="body"/>
          </p:nvPr>
        </p:nvSpPr>
        <p:spPr>
          <a:xfrm>
            <a:off x="389436" y="1085850"/>
            <a:ext cx="8363938" cy="1932837"/>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640"/>
              </a:spcBef>
              <a:spcAft>
                <a:spcPts val="0"/>
              </a:spcAft>
              <a:buClr>
                <a:srgbClr val="C00000"/>
              </a:buClr>
              <a:buSzPts val="3200"/>
              <a:buChar char="o"/>
              <a:defRPr/>
            </a:lvl1pPr>
            <a:lvl2pPr indent="-406400" lvl="1" marL="914400" algn="l">
              <a:lnSpc>
                <a:spcPct val="90000"/>
              </a:lnSpc>
              <a:spcBef>
                <a:spcPts val="560"/>
              </a:spcBef>
              <a:spcAft>
                <a:spcPts val="0"/>
              </a:spcAft>
              <a:buClr>
                <a:schemeClr val="dk1"/>
              </a:buClr>
              <a:buSzPts val="2800"/>
              <a:buChar char="–"/>
              <a:defRPr/>
            </a:lvl2pPr>
            <a:lvl3pPr indent="-381000" lvl="2" marL="1371600" algn="l">
              <a:lnSpc>
                <a:spcPct val="90000"/>
              </a:lnSpc>
              <a:spcBef>
                <a:spcPts val="480"/>
              </a:spcBef>
              <a:spcAft>
                <a:spcPts val="0"/>
              </a:spcAft>
              <a:buClr>
                <a:schemeClr val="dk1"/>
              </a:buClr>
              <a:buSzPts val="24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ph type="title"/>
          </p:nvPr>
        </p:nvSpPr>
        <p:spPr>
          <a:xfrm>
            <a:off x="457200" y="2039884"/>
            <a:ext cx="8229600" cy="8572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C00000"/>
              </a:buClr>
              <a:buSzPts val="4000"/>
              <a:buFont typeface="Open Sans"/>
              <a:buNone/>
              <a:defRPr b="1" i="0" sz="40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i="0" sz="1800">
                <a:solidFill>
                  <a:schemeClr val="lt1"/>
                </a:solidFill>
                <a:latin typeface="Open Sans"/>
                <a:ea typeface="Open Sans"/>
                <a:cs typeface="Open Sans"/>
                <a:sym typeface="Open Sans"/>
              </a:defRPr>
            </a:lvl1pPr>
            <a:lvl2pPr indent="0" lvl="1" marL="0" algn="r">
              <a:spcBef>
                <a:spcPts val="0"/>
              </a:spcBef>
              <a:buNone/>
              <a:defRPr b="1" i="0" sz="1800">
                <a:solidFill>
                  <a:schemeClr val="lt1"/>
                </a:solidFill>
                <a:latin typeface="Open Sans"/>
                <a:ea typeface="Open Sans"/>
                <a:cs typeface="Open Sans"/>
                <a:sym typeface="Open Sans"/>
              </a:defRPr>
            </a:lvl2pPr>
            <a:lvl3pPr indent="0" lvl="2" marL="0" algn="r">
              <a:spcBef>
                <a:spcPts val="0"/>
              </a:spcBef>
              <a:buNone/>
              <a:defRPr b="1" i="0" sz="1800">
                <a:solidFill>
                  <a:schemeClr val="lt1"/>
                </a:solidFill>
                <a:latin typeface="Open Sans"/>
                <a:ea typeface="Open Sans"/>
                <a:cs typeface="Open Sans"/>
                <a:sym typeface="Open Sans"/>
              </a:defRPr>
            </a:lvl3pPr>
            <a:lvl4pPr indent="0" lvl="3" marL="0" algn="r">
              <a:spcBef>
                <a:spcPts val="0"/>
              </a:spcBef>
              <a:buNone/>
              <a:defRPr b="1" i="0" sz="1800">
                <a:solidFill>
                  <a:schemeClr val="lt1"/>
                </a:solidFill>
                <a:latin typeface="Open Sans"/>
                <a:ea typeface="Open Sans"/>
                <a:cs typeface="Open Sans"/>
                <a:sym typeface="Open Sans"/>
              </a:defRPr>
            </a:lvl4pPr>
            <a:lvl5pPr indent="0" lvl="4" marL="0" algn="r">
              <a:spcBef>
                <a:spcPts val="0"/>
              </a:spcBef>
              <a:buNone/>
              <a:defRPr b="1" i="0" sz="1800">
                <a:solidFill>
                  <a:schemeClr val="lt1"/>
                </a:solidFill>
                <a:latin typeface="Open Sans"/>
                <a:ea typeface="Open Sans"/>
                <a:cs typeface="Open Sans"/>
                <a:sym typeface="Open Sans"/>
              </a:defRPr>
            </a:lvl5pPr>
            <a:lvl6pPr indent="0" lvl="5" marL="0" algn="r">
              <a:spcBef>
                <a:spcPts val="0"/>
              </a:spcBef>
              <a:buNone/>
              <a:defRPr b="1" i="0" sz="1800">
                <a:solidFill>
                  <a:schemeClr val="lt1"/>
                </a:solidFill>
                <a:latin typeface="Open Sans"/>
                <a:ea typeface="Open Sans"/>
                <a:cs typeface="Open Sans"/>
                <a:sym typeface="Open Sans"/>
              </a:defRPr>
            </a:lvl6pPr>
            <a:lvl7pPr indent="0" lvl="6" marL="0" algn="r">
              <a:spcBef>
                <a:spcPts val="0"/>
              </a:spcBef>
              <a:buNone/>
              <a:defRPr b="1" i="0" sz="1800">
                <a:solidFill>
                  <a:schemeClr val="lt1"/>
                </a:solidFill>
                <a:latin typeface="Open Sans"/>
                <a:ea typeface="Open Sans"/>
                <a:cs typeface="Open Sans"/>
                <a:sym typeface="Open Sans"/>
              </a:defRPr>
            </a:lvl7pPr>
            <a:lvl8pPr indent="0" lvl="7" marL="0" algn="r">
              <a:spcBef>
                <a:spcPts val="0"/>
              </a:spcBef>
              <a:buNone/>
              <a:defRPr b="1" i="0" sz="1800">
                <a:solidFill>
                  <a:schemeClr val="lt1"/>
                </a:solidFill>
                <a:latin typeface="Open Sans"/>
                <a:ea typeface="Open Sans"/>
                <a:cs typeface="Open Sans"/>
                <a:sym typeface="Open Sans"/>
              </a:defRPr>
            </a:lvl8pPr>
            <a:lvl9pPr indent="0" lvl="8" marL="0" algn="r">
              <a:spcBef>
                <a:spcPts val="0"/>
              </a:spcBef>
              <a:buNone/>
              <a:defRPr b="1" i="0" sz="18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7"/>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i="0" sz="1800">
                <a:solidFill>
                  <a:schemeClr val="lt1"/>
                </a:solidFill>
                <a:latin typeface="Open Sans"/>
                <a:ea typeface="Open Sans"/>
                <a:cs typeface="Open Sans"/>
                <a:sym typeface="Open Sans"/>
              </a:defRPr>
            </a:lvl1pPr>
            <a:lvl2pPr indent="0" lvl="1" marL="0" algn="r">
              <a:spcBef>
                <a:spcPts val="0"/>
              </a:spcBef>
              <a:buNone/>
              <a:defRPr b="1" i="0" sz="1800">
                <a:solidFill>
                  <a:schemeClr val="lt1"/>
                </a:solidFill>
                <a:latin typeface="Open Sans"/>
                <a:ea typeface="Open Sans"/>
                <a:cs typeface="Open Sans"/>
                <a:sym typeface="Open Sans"/>
              </a:defRPr>
            </a:lvl2pPr>
            <a:lvl3pPr indent="0" lvl="2" marL="0" algn="r">
              <a:spcBef>
                <a:spcPts val="0"/>
              </a:spcBef>
              <a:buNone/>
              <a:defRPr b="1" i="0" sz="1800">
                <a:solidFill>
                  <a:schemeClr val="lt1"/>
                </a:solidFill>
                <a:latin typeface="Open Sans"/>
                <a:ea typeface="Open Sans"/>
                <a:cs typeface="Open Sans"/>
                <a:sym typeface="Open Sans"/>
              </a:defRPr>
            </a:lvl3pPr>
            <a:lvl4pPr indent="0" lvl="3" marL="0" algn="r">
              <a:spcBef>
                <a:spcPts val="0"/>
              </a:spcBef>
              <a:buNone/>
              <a:defRPr b="1" i="0" sz="1800">
                <a:solidFill>
                  <a:schemeClr val="lt1"/>
                </a:solidFill>
                <a:latin typeface="Open Sans"/>
                <a:ea typeface="Open Sans"/>
                <a:cs typeface="Open Sans"/>
                <a:sym typeface="Open Sans"/>
              </a:defRPr>
            </a:lvl4pPr>
            <a:lvl5pPr indent="0" lvl="4" marL="0" algn="r">
              <a:spcBef>
                <a:spcPts val="0"/>
              </a:spcBef>
              <a:buNone/>
              <a:defRPr b="1" i="0" sz="1800">
                <a:solidFill>
                  <a:schemeClr val="lt1"/>
                </a:solidFill>
                <a:latin typeface="Open Sans"/>
                <a:ea typeface="Open Sans"/>
                <a:cs typeface="Open Sans"/>
                <a:sym typeface="Open Sans"/>
              </a:defRPr>
            </a:lvl5pPr>
            <a:lvl6pPr indent="0" lvl="5" marL="0" algn="r">
              <a:spcBef>
                <a:spcPts val="0"/>
              </a:spcBef>
              <a:buNone/>
              <a:defRPr b="1" i="0" sz="1800">
                <a:solidFill>
                  <a:schemeClr val="lt1"/>
                </a:solidFill>
                <a:latin typeface="Open Sans"/>
                <a:ea typeface="Open Sans"/>
                <a:cs typeface="Open Sans"/>
                <a:sym typeface="Open Sans"/>
              </a:defRPr>
            </a:lvl6pPr>
            <a:lvl7pPr indent="0" lvl="6" marL="0" algn="r">
              <a:spcBef>
                <a:spcPts val="0"/>
              </a:spcBef>
              <a:buNone/>
              <a:defRPr b="1" i="0" sz="1800">
                <a:solidFill>
                  <a:schemeClr val="lt1"/>
                </a:solidFill>
                <a:latin typeface="Open Sans"/>
                <a:ea typeface="Open Sans"/>
                <a:cs typeface="Open Sans"/>
                <a:sym typeface="Open Sans"/>
              </a:defRPr>
            </a:lvl7pPr>
            <a:lvl8pPr indent="0" lvl="7" marL="0" algn="r">
              <a:spcBef>
                <a:spcPts val="0"/>
              </a:spcBef>
              <a:buNone/>
              <a:defRPr b="1" i="0" sz="1800">
                <a:solidFill>
                  <a:schemeClr val="lt1"/>
                </a:solidFill>
                <a:latin typeface="Open Sans"/>
                <a:ea typeface="Open Sans"/>
                <a:cs typeface="Open Sans"/>
                <a:sym typeface="Open Sans"/>
              </a:defRPr>
            </a:lvl8pPr>
            <a:lvl9pPr indent="0" lvl="8" marL="0" algn="r">
              <a:spcBef>
                <a:spcPts val="0"/>
              </a:spcBef>
              <a:buNone/>
              <a:defRPr b="1" i="0" sz="18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Non-Bulleted Content">
  <p:cSld name="1_Title and  Non-Bulleted Content">
    <p:spTree>
      <p:nvGrpSpPr>
        <p:cNvPr id="32" name="Shape 32"/>
        <p:cNvGrpSpPr/>
        <p:nvPr/>
      </p:nvGrpSpPr>
      <p:grpSpPr>
        <a:xfrm>
          <a:off x="0" y="0"/>
          <a:ext cx="0" cy="0"/>
          <a:chOff x="0" y="0"/>
          <a:chExt cx="0" cy="0"/>
        </a:xfrm>
      </p:grpSpPr>
      <p:sp>
        <p:nvSpPr>
          <p:cNvPr id="33" name="Google Shape;33;p8"/>
          <p:cNvSpPr txBox="1"/>
          <p:nvPr>
            <p:ph type="title"/>
          </p:nvPr>
        </p:nvSpPr>
        <p:spPr>
          <a:xfrm>
            <a:off x="389436" y="171450"/>
            <a:ext cx="8363938" cy="6647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p:nvPr>
            <p:ph idx="1" type="body"/>
          </p:nvPr>
        </p:nvSpPr>
        <p:spPr>
          <a:xfrm>
            <a:off x="389436" y="1085850"/>
            <a:ext cx="8363938" cy="809965"/>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rgbClr val="C00000"/>
              </a:buClr>
              <a:buSzPts val="3200"/>
              <a:buNone/>
              <a:defRPr sz="3200">
                <a:latin typeface="Garamond"/>
                <a:ea typeface="Garamond"/>
                <a:cs typeface="Garamond"/>
                <a:sym typeface="Garamond"/>
              </a:defRPr>
            </a:lvl1pPr>
            <a:lvl2pPr indent="-228600" lvl="1" marL="914400" algn="l">
              <a:spcBef>
                <a:spcPts val="675"/>
              </a:spcBef>
              <a:spcAft>
                <a:spcPts val="0"/>
              </a:spcAft>
              <a:buClr>
                <a:schemeClr val="dk1"/>
              </a:buClr>
              <a:buSzPts val="2000"/>
              <a:buNone/>
              <a:defRPr sz="2000">
                <a:latin typeface="Garamond"/>
                <a:ea typeface="Garamond"/>
                <a:cs typeface="Garamond"/>
                <a:sym typeface="Garamond"/>
              </a:defRPr>
            </a:lvl2pPr>
            <a:lvl3pPr indent="-228600" lvl="2" marL="1371600" algn="l">
              <a:spcBef>
                <a:spcPts val="300"/>
              </a:spcBef>
              <a:spcAft>
                <a:spcPts val="0"/>
              </a:spcAft>
              <a:buClr>
                <a:schemeClr val="dk1"/>
              </a:buClr>
              <a:buSzPts val="1500"/>
              <a:buNone/>
              <a:defRPr sz="1500"/>
            </a:lvl3pPr>
            <a:lvl4pPr indent="-228600" lvl="3" marL="1828800" algn="l">
              <a:spcBef>
                <a:spcPts val="300"/>
              </a:spcBef>
              <a:spcAft>
                <a:spcPts val="0"/>
              </a:spcAft>
              <a:buClr>
                <a:schemeClr val="dk1"/>
              </a:buClr>
              <a:buSzPts val="2000"/>
              <a:buNone/>
              <a:defRPr/>
            </a:lvl4pPr>
            <a:lvl5pPr indent="-228600" lvl="4" marL="2286000" algn="l">
              <a:spcBef>
                <a:spcPts val="3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8"/>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9"/>
          <p:cNvSpPr txBox="1"/>
          <p:nvPr>
            <p:ph idx="1" type="body"/>
          </p:nvPr>
        </p:nvSpPr>
        <p:spPr>
          <a:xfrm>
            <a:off x="389436" y="1085850"/>
            <a:ext cx="8363938" cy="1932837"/>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640"/>
              </a:spcBef>
              <a:spcAft>
                <a:spcPts val="0"/>
              </a:spcAft>
              <a:buClr>
                <a:srgbClr val="C00000"/>
              </a:buClr>
              <a:buSzPts val="3200"/>
              <a:buChar char="o"/>
              <a:defRPr/>
            </a:lvl1pPr>
            <a:lvl2pPr indent="-406400" lvl="1" marL="914400" algn="l">
              <a:lnSpc>
                <a:spcPct val="90000"/>
              </a:lnSpc>
              <a:spcBef>
                <a:spcPts val="560"/>
              </a:spcBef>
              <a:spcAft>
                <a:spcPts val="0"/>
              </a:spcAft>
              <a:buClr>
                <a:schemeClr val="dk1"/>
              </a:buClr>
              <a:buSzPts val="2800"/>
              <a:buChar char="–"/>
              <a:defRPr/>
            </a:lvl2pPr>
            <a:lvl3pPr indent="-381000" lvl="2" marL="1371600" algn="l">
              <a:lnSpc>
                <a:spcPct val="90000"/>
              </a:lnSpc>
              <a:spcBef>
                <a:spcPts val="480"/>
              </a:spcBef>
              <a:spcAft>
                <a:spcPts val="0"/>
              </a:spcAft>
              <a:buClr>
                <a:schemeClr val="dk1"/>
              </a:buClr>
              <a:buSzPts val="24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13409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Color 1 Layout">
  <p:cSld name="3_Blank Color 1 Layout">
    <p:bg>
      <p:bgPr>
        <a:solidFill>
          <a:schemeClr val="lt1"/>
        </a:solidFill>
      </p:bgPr>
    </p:bg>
    <p:spTree>
      <p:nvGrpSpPr>
        <p:cNvPr id="40" name="Shape 40"/>
        <p:cNvGrpSpPr/>
        <p:nvPr/>
      </p:nvGrpSpPr>
      <p:grpSpPr>
        <a:xfrm>
          <a:off x="0" y="0"/>
          <a:ext cx="0" cy="0"/>
          <a:chOff x="0" y="0"/>
          <a:chExt cx="0" cy="0"/>
        </a:xfrm>
      </p:grpSpPr>
      <p:sp>
        <p:nvSpPr>
          <p:cNvPr id="41" name="Google Shape;41;p10"/>
          <p:cNvSpPr txBox="1"/>
          <p:nvPr>
            <p:ph idx="1" type="body"/>
          </p:nvPr>
        </p:nvSpPr>
        <p:spPr>
          <a:xfrm>
            <a:off x="384673" y="1531144"/>
            <a:ext cx="8423524" cy="997196"/>
          </a:xfrm>
          <a:prstGeom prst="rect">
            <a:avLst/>
          </a:prstGeom>
          <a:noFill/>
          <a:ln>
            <a:noFill/>
          </a:ln>
        </p:spPr>
        <p:txBody>
          <a:bodyPr anchorCtr="0" anchor="t" bIns="45700" lIns="91425" spcFirstLastPara="1" rIns="91425" wrap="square" tIns="45700">
            <a:noAutofit/>
          </a:bodyPr>
          <a:lstStyle>
            <a:lvl1pPr indent="-228600" lvl="0" marL="457200" algn="l">
              <a:spcBef>
                <a:spcPts val="1440"/>
              </a:spcBef>
              <a:spcAft>
                <a:spcPts val="0"/>
              </a:spcAft>
              <a:buClr>
                <a:schemeClr val="dk1"/>
              </a:buClr>
              <a:buSzPts val="7200"/>
              <a:buNone/>
              <a:defRPr i="0" sz="7200">
                <a:solidFill>
                  <a:schemeClr val="dk1"/>
                </a:solidFill>
                <a:latin typeface="Garamond"/>
                <a:ea typeface="Garamond"/>
                <a:cs typeface="Garamond"/>
                <a:sym typeface="Garamon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10"/>
          <p:cNvSpPr txBox="1"/>
          <p:nvPr>
            <p:ph idx="2" type="body"/>
          </p:nvPr>
        </p:nvSpPr>
        <p:spPr>
          <a:xfrm>
            <a:off x="384673" y="2337930"/>
            <a:ext cx="5636696" cy="332399"/>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None/>
              <a:defRPr sz="2400">
                <a:solidFill>
                  <a:schemeClr val="dk1"/>
                </a:solidFill>
                <a:latin typeface="Garamond"/>
                <a:ea typeface="Garamond"/>
                <a:cs typeface="Garamond"/>
                <a:sym typeface="Garamon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10"/>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13409F"/>
              </a:buClr>
              <a:buSzPts val="4000"/>
              <a:buFont typeface="Open Sans"/>
              <a:buNone/>
              <a:defRPr b="1" i="0" sz="4000" u="none" cap="none" strike="noStrike">
                <a:solidFill>
                  <a:srgbClr val="13409F"/>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Courier New"/>
              <a:buChar char="o"/>
              <a:defRPr i="0" sz="3200" u="none" cap="none" strike="noStrike">
                <a:solidFill>
                  <a:schemeClr val="dk1"/>
                </a:solidFill>
                <a:latin typeface="Open Sans"/>
                <a:ea typeface="Open Sans"/>
                <a:cs typeface="Open Sans"/>
                <a:sym typeface="Open Sans"/>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Google Shape;12;p1"/>
          <p:cNvSpPr txBox="1"/>
          <p:nvPr>
            <p:ph idx="12" type="sldNum"/>
          </p:nvPr>
        </p:nvSpPr>
        <p:spPr>
          <a:xfrm>
            <a:off x="6968835"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800" u="none" cap="none" strike="noStrike">
                <a:solidFill>
                  <a:schemeClr val="lt1"/>
                </a:solidFill>
                <a:latin typeface="Open Sans"/>
                <a:ea typeface="Open Sans"/>
                <a:cs typeface="Open Sans"/>
                <a:sym typeface="Open Sans"/>
              </a:defRPr>
            </a:lvl1pPr>
            <a:lvl2pPr indent="0" lvl="1" marL="0" marR="0" rtl="0" algn="r">
              <a:spcBef>
                <a:spcPts val="0"/>
              </a:spcBef>
              <a:buNone/>
              <a:defRPr b="1" i="0" sz="1800" u="none" cap="none" strike="noStrike">
                <a:solidFill>
                  <a:schemeClr val="lt1"/>
                </a:solidFill>
                <a:latin typeface="Open Sans"/>
                <a:ea typeface="Open Sans"/>
                <a:cs typeface="Open Sans"/>
                <a:sym typeface="Open Sans"/>
              </a:defRPr>
            </a:lvl2pPr>
            <a:lvl3pPr indent="0" lvl="2" marL="0" marR="0" rtl="0" algn="r">
              <a:spcBef>
                <a:spcPts val="0"/>
              </a:spcBef>
              <a:buNone/>
              <a:defRPr b="1" i="0" sz="1800" u="none" cap="none" strike="noStrike">
                <a:solidFill>
                  <a:schemeClr val="lt1"/>
                </a:solidFill>
                <a:latin typeface="Open Sans"/>
                <a:ea typeface="Open Sans"/>
                <a:cs typeface="Open Sans"/>
                <a:sym typeface="Open Sans"/>
              </a:defRPr>
            </a:lvl3pPr>
            <a:lvl4pPr indent="0" lvl="3" marL="0" marR="0" rtl="0" algn="r">
              <a:spcBef>
                <a:spcPts val="0"/>
              </a:spcBef>
              <a:buNone/>
              <a:defRPr b="1" i="0" sz="1800" u="none" cap="none" strike="noStrike">
                <a:solidFill>
                  <a:schemeClr val="lt1"/>
                </a:solidFill>
                <a:latin typeface="Open Sans"/>
                <a:ea typeface="Open Sans"/>
                <a:cs typeface="Open Sans"/>
                <a:sym typeface="Open Sans"/>
              </a:defRPr>
            </a:lvl4pPr>
            <a:lvl5pPr indent="0" lvl="4" marL="0" marR="0" rtl="0" algn="r">
              <a:spcBef>
                <a:spcPts val="0"/>
              </a:spcBef>
              <a:buNone/>
              <a:defRPr b="1" i="0" sz="1800" u="none" cap="none" strike="noStrike">
                <a:solidFill>
                  <a:schemeClr val="lt1"/>
                </a:solidFill>
                <a:latin typeface="Open Sans"/>
                <a:ea typeface="Open Sans"/>
                <a:cs typeface="Open Sans"/>
                <a:sym typeface="Open Sans"/>
              </a:defRPr>
            </a:lvl5pPr>
            <a:lvl6pPr indent="0" lvl="5" marL="0" marR="0" rtl="0" algn="r">
              <a:spcBef>
                <a:spcPts val="0"/>
              </a:spcBef>
              <a:buNone/>
              <a:defRPr b="1" i="0" sz="1800" u="none" cap="none" strike="noStrike">
                <a:solidFill>
                  <a:schemeClr val="lt1"/>
                </a:solidFill>
                <a:latin typeface="Open Sans"/>
                <a:ea typeface="Open Sans"/>
                <a:cs typeface="Open Sans"/>
                <a:sym typeface="Open Sans"/>
              </a:defRPr>
            </a:lvl6pPr>
            <a:lvl7pPr indent="0" lvl="6" marL="0" marR="0" rtl="0" algn="r">
              <a:spcBef>
                <a:spcPts val="0"/>
              </a:spcBef>
              <a:buNone/>
              <a:defRPr b="1" i="0" sz="1800" u="none" cap="none" strike="noStrike">
                <a:solidFill>
                  <a:schemeClr val="lt1"/>
                </a:solidFill>
                <a:latin typeface="Open Sans"/>
                <a:ea typeface="Open Sans"/>
                <a:cs typeface="Open Sans"/>
                <a:sym typeface="Open Sans"/>
              </a:defRPr>
            </a:lvl7pPr>
            <a:lvl8pPr indent="0" lvl="7" marL="0" marR="0" rtl="0" algn="r">
              <a:spcBef>
                <a:spcPts val="0"/>
              </a:spcBef>
              <a:buNone/>
              <a:defRPr b="1" i="0" sz="1800" u="none" cap="none" strike="noStrike">
                <a:solidFill>
                  <a:schemeClr val="lt1"/>
                </a:solidFill>
                <a:latin typeface="Open Sans"/>
                <a:ea typeface="Open Sans"/>
                <a:cs typeface="Open Sans"/>
                <a:sym typeface="Open Sans"/>
              </a:defRPr>
            </a:lvl8pPr>
            <a:lvl9pPr indent="0" lvl="8" marL="0" marR="0" rtl="0" algn="r">
              <a:spcBef>
                <a:spcPts val="0"/>
              </a:spcBef>
              <a:buNone/>
              <a:defRPr b="1" i="0" sz="18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a:blip r:embed="rId2">
            <a:alphaModFix/>
          </a:blip>
          <a:stretch>
            <a:fillRect/>
          </a:stretch>
        </p:blipFill>
        <p:spPr>
          <a:xfrm>
            <a:off x="7528900" y="10725"/>
            <a:ext cx="1594148" cy="4257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89436" y="171450"/>
            <a:ext cx="8363938" cy="60939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13409F"/>
              </a:buClr>
              <a:buSzPts val="4400"/>
              <a:buFont typeface="Open Sans"/>
              <a:buNone/>
              <a:defRPr b="1" i="0" sz="4400" u="none" cap="none" strike="noStrike">
                <a:solidFill>
                  <a:srgbClr val="13409F"/>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389437" y="1085851"/>
            <a:ext cx="8363937" cy="2000548"/>
          </a:xfrm>
          <a:prstGeom prst="rect">
            <a:avLst/>
          </a:prstGeom>
          <a:noFill/>
          <a:ln>
            <a:noFill/>
          </a:ln>
        </p:spPr>
        <p:txBody>
          <a:bodyPr anchorCtr="0" anchor="t" bIns="0" lIns="0" spcFirstLastPara="1" rIns="0" wrap="square" tIns="0">
            <a:noAutofit/>
          </a:bodyPr>
          <a:lstStyle>
            <a:lvl1pPr indent="-411480" lvl="0" marL="457200" marR="0" rtl="0" algn="l">
              <a:lnSpc>
                <a:spcPct val="90000"/>
              </a:lnSpc>
              <a:spcBef>
                <a:spcPts val="640"/>
              </a:spcBef>
              <a:spcAft>
                <a:spcPts val="0"/>
              </a:spcAft>
              <a:buClr>
                <a:srgbClr val="C00000"/>
              </a:buClr>
              <a:buSzPts val="2880"/>
              <a:buFont typeface="Courier New"/>
              <a:buChar char="o"/>
              <a:defRPr b="1" i="0" sz="3200" u="none" cap="none" strike="noStrike">
                <a:solidFill>
                  <a:srgbClr val="C00000"/>
                </a:solidFill>
                <a:latin typeface="Open Sans"/>
                <a:ea typeface="Open Sans"/>
                <a:cs typeface="Open Sans"/>
                <a:sym typeface="Open Sans"/>
              </a:defRPr>
            </a:lvl1pPr>
            <a:lvl2pPr indent="-388619" lvl="1" marL="914400" marR="0" rtl="0" algn="l">
              <a:lnSpc>
                <a:spcPct val="90000"/>
              </a:lnSpc>
              <a:spcBef>
                <a:spcPts val="560"/>
              </a:spcBef>
              <a:spcAft>
                <a:spcPts val="0"/>
              </a:spcAft>
              <a:buClr>
                <a:schemeClr val="dk1"/>
              </a:buClr>
              <a:buSzPts val="2520"/>
              <a:buFont typeface="NTR"/>
              <a:buChar char="−"/>
              <a:defRPr b="0" i="0" sz="2800" u="none" cap="none" strike="noStrike">
                <a:solidFill>
                  <a:schemeClr val="dk1"/>
                </a:solidFill>
                <a:latin typeface="Open Sans"/>
                <a:ea typeface="Open Sans"/>
                <a:cs typeface="Open Sans"/>
                <a:sym typeface="Open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400"/>
              </a:spcBef>
              <a:spcAft>
                <a:spcPts val="0"/>
              </a:spcAft>
              <a:buClr>
                <a:schemeClr val="dk1"/>
              </a:buClr>
              <a:buSzPts val="1800"/>
              <a:buFont typeface="NTR"/>
              <a:buChar char="−"/>
              <a:defRPr b="0" i="0" sz="20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360"/>
              </a:spcBef>
              <a:spcAft>
                <a:spcPts val="0"/>
              </a:spcAft>
              <a:buClr>
                <a:schemeClr val="dk1"/>
              </a:buClr>
              <a:buSzPts val="1620"/>
              <a:buFont typeface="Courier New"/>
              <a:buNone/>
              <a:defRPr b="0" i="0" sz="1800" u="none" cap="none" strike="noStrike">
                <a:solidFill>
                  <a:schemeClr val="dk1"/>
                </a:solidFill>
                <a:latin typeface="Open Sans"/>
                <a:ea typeface="Open Sans"/>
                <a:cs typeface="Open Sans"/>
                <a:sym typeface="Open Sans"/>
              </a:defRPr>
            </a:lvl5pPr>
            <a:lvl6pPr indent="-323850" lvl="5" marL="2743200" marR="0" rtl="0" algn="l">
              <a:spcBef>
                <a:spcPts val="300"/>
              </a:spcBef>
              <a:spcAft>
                <a:spcPts val="0"/>
              </a:spcAft>
              <a:buClr>
                <a:schemeClr val="dk1"/>
              </a:buClr>
              <a:buSzPts val="1500"/>
              <a:buFont typeface="Noto Sans Symbols"/>
              <a:buChar char="⨠"/>
              <a:defRPr b="0" i="0" sz="1500" u="none" cap="none" strike="noStrike">
                <a:solidFill>
                  <a:schemeClr val="dk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9pPr>
          </a:lstStyle>
          <a:p/>
        </p:txBody>
      </p:sp>
      <p:sp>
        <p:nvSpPr>
          <p:cNvPr id="55" name="Google Shape;55;p13"/>
          <p:cNvSpPr txBox="1"/>
          <p:nvPr>
            <p:ph idx="12" type="sldNum"/>
          </p:nvPr>
        </p:nvSpPr>
        <p:spPr>
          <a:xfrm>
            <a:off x="7086600" y="4868863"/>
            <a:ext cx="2057400"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1pPr>
            <a:lvl2pPr indent="0" lvl="1"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2pPr>
            <a:lvl3pPr indent="0" lvl="2"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3pPr>
            <a:lvl4pPr indent="0" lvl="3"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4pPr>
            <a:lvl5pPr indent="0" lvl="4"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5pPr>
            <a:lvl6pPr indent="0" lvl="5"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6pPr>
            <a:lvl7pPr indent="0" lvl="6"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7pPr>
            <a:lvl8pPr indent="0" lvl="7"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8pPr>
            <a:lvl9pPr indent="0" lvl="8" marL="0" marR="0" rtl="0" algn="r">
              <a:spcBef>
                <a:spcPts val="0"/>
              </a:spcBef>
              <a:buNone/>
              <a:defRPr b="1" i="0" sz="1600" u="none" cap="none" strike="noStrike">
                <a:solidFill>
                  <a:schemeClr val="dk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p13"/>
          <p:cNvPicPr preferRelativeResize="0"/>
          <p:nvPr/>
        </p:nvPicPr>
        <p:blipFill>
          <a:blip r:embed="rId1">
            <a:alphaModFix/>
          </a:blip>
          <a:stretch>
            <a:fillRect/>
          </a:stretch>
        </p:blipFill>
        <p:spPr>
          <a:xfrm>
            <a:off x="7566099" y="37750"/>
            <a:ext cx="1536074" cy="4427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9"/>
          <p:cNvSpPr txBox="1"/>
          <p:nvPr/>
        </p:nvSpPr>
        <p:spPr>
          <a:xfrm>
            <a:off x="379250" y="2479826"/>
            <a:ext cx="8534400" cy="25125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b="1" lang="en-US" sz="2000">
                <a:solidFill>
                  <a:schemeClr val="dk1"/>
                </a:solidFill>
                <a:latin typeface="Open Sans"/>
                <a:ea typeface="Open Sans"/>
                <a:cs typeface="Open Sans"/>
                <a:sym typeface="Open Sans"/>
              </a:rPr>
              <a:t>Zhengyuan Zhu, Zeyu Zhang, Foram Patel, Chengkai Li</a:t>
            </a:r>
            <a:endParaRPr b="1" sz="20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t/>
            </a:r>
            <a:endParaRPr b="1" sz="20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b="1" lang="en-US" sz="1600">
                <a:solidFill>
                  <a:schemeClr val="dk1"/>
                </a:solidFill>
                <a:latin typeface="Open Sans"/>
                <a:ea typeface="Open Sans"/>
                <a:cs typeface="Open Sans"/>
                <a:sym typeface="Open Sans"/>
              </a:rPr>
              <a:t>The Innovative Data Intelligence Research Laboratory(</a:t>
            </a:r>
            <a:r>
              <a:rPr b="1" lang="en-US" sz="1600">
                <a:solidFill>
                  <a:schemeClr val="dk1"/>
                </a:solidFill>
                <a:latin typeface="Open Sans"/>
                <a:ea typeface="Open Sans"/>
                <a:cs typeface="Open Sans"/>
                <a:sym typeface="Open Sans"/>
              </a:rPr>
              <a:t>IDIR Lab</a:t>
            </a:r>
            <a:r>
              <a:rPr b="1" lang="en-US" sz="1600">
                <a:solidFill>
                  <a:schemeClr val="dk1"/>
                </a:solidFill>
                <a:latin typeface="Open Sans"/>
                <a:ea typeface="Open Sans"/>
                <a:cs typeface="Open Sans"/>
                <a:sym typeface="Open Sans"/>
              </a:rPr>
              <a:t>)</a:t>
            </a:r>
            <a:endParaRPr b="1" sz="16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b="1" lang="en-US" sz="1600">
                <a:solidFill>
                  <a:schemeClr val="dk1"/>
                </a:solidFill>
                <a:latin typeface="Open Sans"/>
                <a:ea typeface="Open Sans"/>
                <a:cs typeface="Open Sans"/>
                <a:sym typeface="Open Sans"/>
              </a:rPr>
              <a:t>Department of Computer Science and Engineering</a:t>
            </a:r>
            <a:endParaRPr b="1" sz="16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t/>
            </a:r>
            <a:endParaRPr b="1" sz="16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US" sz="2000">
                <a:solidFill>
                  <a:schemeClr val="dk1"/>
                </a:solidFill>
                <a:latin typeface="Open Sans"/>
                <a:ea typeface="Open Sans"/>
                <a:cs typeface="Open Sans"/>
                <a:sym typeface="Open Sans"/>
              </a:rPr>
              <a:t>2022 Computation + Journalism Conference</a:t>
            </a:r>
            <a:endParaRPr sz="20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b="1" lang="en-US" sz="1800">
                <a:solidFill>
                  <a:schemeClr val="dk1"/>
                </a:solidFill>
                <a:latin typeface="Open Sans"/>
                <a:ea typeface="Open Sans"/>
                <a:cs typeface="Open Sans"/>
                <a:sym typeface="Open Sans"/>
              </a:rPr>
              <a:t>June 10th, 2022</a:t>
            </a:r>
            <a:endParaRPr b="1" sz="1800">
              <a:solidFill>
                <a:schemeClr val="dk1"/>
              </a:solidFill>
              <a:latin typeface="Open Sans"/>
              <a:ea typeface="Open Sans"/>
              <a:cs typeface="Open Sans"/>
              <a:sym typeface="Open Sans"/>
            </a:endParaRPr>
          </a:p>
          <a:p>
            <a:pPr indent="0" lvl="0" marL="0" marR="0" rtl="0" algn="ctr">
              <a:spcBef>
                <a:spcPts val="0"/>
              </a:spcBef>
              <a:spcAft>
                <a:spcPts val="0"/>
              </a:spcAft>
              <a:buNone/>
            </a:pPr>
            <a:r>
              <a:t/>
            </a:r>
            <a:endParaRPr b="1" sz="2400">
              <a:solidFill>
                <a:schemeClr val="dk1"/>
              </a:solidFill>
              <a:latin typeface="Open Sans"/>
              <a:ea typeface="Open Sans"/>
              <a:cs typeface="Open Sans"/>
              <a:sym typeface="Open Sans"/>
            </a:endParaRPr>
          </a:p>
        </p:txBody>
      </p:sp>
      <p:sp>
        <p:nvSpPr>
          <p:cNvPr id="82" name="Google Shape;82;p19"/>
          <p:cNvSpPr txBox="1"/>
          <p:nvPr/>
        </p:nvSpPr>
        <p:spPr>
          <a:xfrm>
            <a:off x="645042" y="1051627"/>
            <a:ext cx="7832700" cy="831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US" sz="3200">
                <a:solidFill>
                  <a:srgbClr val="13409F"/>
                </a:solidFill>
                <a:latin typeface="Open Sans"/>
                <a:ea typeface="Open Sans"/>
                <a:cs typeface="Open Sans"/>
                <a:sym typeface="Open Sans"/>
              </a:rPr>
              <a:t>Detecting Stance of Tweets Toward Truthfulness of Factual Claims</a:t>
            </a:r>
            <a:endParaRPr b="1" sz="3200">
              <a:solidFill>
                <a:srgbClr val="13409F"/>
              </a:solidFill>
              <a:latin typeface="Open Sans"/>
              <a:ea typeface="Open Sans"/>
              <a:cs typeface="Open Sans"/>
              <a:sym typeface="Open Sans"/>
            </a:endParaRPr>
          </a:p>
          <a:p>
            <a:pPr indent="0" lvl="0" marL="0" marR="0" rtl="0" algn="ctr">
              <a:spcBef>
                <a:spcPts val="0"/>
              </a:spcBef>
              <a:spcAft>
                <a:spcPts val="0"/>
              </a:spcAft>
              <a:buNone/>
            </a:pPr>
            <a:r>
              <a:t/>
            </a:r>
            <a:endParaRPr b="1" sz="2900">
              <a:solidFill>
                <a:srgbClr val="13409F"/>
              </a:solidFill>
              <a:latin typeface="Open Sans"/>
              <a:ea typeface="Open Sans"/>
              <a:cs typeface="Open Sans"/>
              <a:sym typeface="Open Sans"/>
            </a:endParaRPr>
          </a:p>
        </p:txBody>
      </p:sp>
      <p:cxnSp>
        <p:nvCxnSpPr>
          <p:cNvPr id="83" name="Google Shape;83;p19"/>
          <p:cNvCxnSpPr/>
          <p:nvPr/>
        </p:nvCxnSpPr>
        <p:spPr>
          <a:xfrm>
            <a:off x="2202975" y="2380974"/>
            <a:ext cx="4887000" cy="0"/>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53" name="Google Shape;153;p28"/>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
        <p:nvSpPr>
          <p:cNvPr id="154" name="Google Shape;154;p28"/>
          <p:cNvSpPr txBox="1"/>
          <p:nvPr/>
        </p:nvSpPr>
        <p:spPr>
          <a:xfrm>
            <a:off x="455050" y="700450"/>
            <a:ext cx="8181000" cy="3763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What is stance detection in general?</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Determining whether a user </a:t>
            </a:r>
            <a:r>
              <a:rPr b="1" lang="en-US" sz="1800">
                <a:solidFill>
                  <a:schemeClr val="dk1"/>
                </a:solidFill>
                <a:latin typeface="Open Sans"/>
                <a:ea typeface="Open Sans"/>
                <a:cs typeface="Open Sans"/>
                <a:sym typeface="Open Sans"/>
              </a:rPr>
              <a:t>supports or refutes</a:t>
            </a:r>
            <a:r>
              <a:rPr lang="en-US" sz="1800">
                <a:solidFill>
                  <a:schemeClr val="dk1"/>
                </a:solidFill>
                <a:latin typeface="Open Sans"/>
                <a:ea typeface="Open Sans"/>
                <a:cs typeface="Open Sans"/>
                <a:sym typeface="Open Sans"/>
              </a:rPr>
              <a:t> a </a:t>
            </a:r>
            <a:r>
              <a:rPr b="1" lang="en-US" sz="1800">
                <a:solidFill>
                  <a:schemeClr val="dk1"/>
                </a:solidFill>
                <a:latin typeface="Open Sans"/>
                <a:ea typeface="Open Sans"/>
                <a:cs typeface="Open Sans"/>
                <a:sym typeface="Open Sans"/>
              </a:rPr>
              <a:t>target</a:t>
            </a:r>
            <a:r>
              <a:rPr lang="en-US" sz="1800">
                <a:solidFill>
                  <a:schemeClr val="dk1"/>
                </a:solidFill>
                <a:latin typeface="Open Sans"/>
                <a:ea typeface="Open Sans"/>
                <a:cs typeface="Open Sans"/>
                <a:sym typeface="Open Sans"/>
              </a:rPr>
              <a:t> based on their social media post.</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General stance detection example:</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750">
                <a:solidFill>
                  <a:srgbClr val="0F1419"/>
                </a:solidFill>
                <a:highlight>
                  <a:srgbClr val="FFFFFF"/>
                </a:highlight>
                <a:latin typeface="Roboto"/>
                <a:ea typeface="Roboto"/>
                <a:cs typeface="Roboto"/>
                <a:sym typeface="Roboto"/>
              </a:rPr>
              <a:t>Target: </a:t>
            </a:r>
            <a:r>
              <a:rPr b="1" lang="en-US" sz="1750">
                <a:solidFill>
                  <a:srgbClr val="0F1419"/>
                </a:solidFill>
                <a:highlight>
                  <a:srgbClr val="FFFFFF"/>
                </a:highlight>
                <a:latin typeface="Roboto"/>
                <a:ea typeface="Roboto"/>
                <a:cs typeface="Roboto"/>
                <a:sym typeface="Roboto"/>
              </a:rPr>
              <a:t>Immigration</a:t>
            </a:r>
            <a:endParaRPr b="1" sz="1750">
              <a:solidFill>
                <a:srgbClr val="0F1419"/>
              </a:solidFill>
              <a:highlight>
                <a:srgbClr val="FFFFFF"/>
              </a:highlight>
              <a:latin typeface="Roboto"/>
              <a:ea typeface="Roboto"/>
              <a:cs typeface="Roboto"/>
              <a:sym typeface="Roboto"/>
            </a:endParaRPr>
          </a:p>
          <a:p>
            <a:pPr indent="-342900" lvl="1" marL="914400" rtl="0" algn="l">
              <a:lnSpc>
                <a:spcPct val="150000"/>
              </a:lnSpc>
              <a:spcBef>
                <a:spcPts val="0"/>
              </a:spcBef>
              <a:spcAft>
                <a:spcPts val="0"/>
              </a:spcAft>
              <a:buClr>
                <a:schemeClr val="dk1"/>
              </a:buClr>
              <a:buSzPts val="1800"/>
              <a:buFont typeface="Open Sans"/>
              <a:buChar char="○"/>
            </a:pPr>
            <a:r>
              <a:rPr lang="en-US" sz="1750">
                <a:solidFill>
                  <a:srgbClr val="0F1419"/>
                </a:solidFill>
                <a:highlight>
                  <a:srgbClr val="FFFFFF"/>
                </a:highlight>
                <a:latin typeface="Roboto"/>
                <a:ea typeface="Roboto"/>
                <a:cs typeface="Roboto"/>
                <a:sym typeface="Roboto"/>
              </a:rPr>
              <a:t>Tweet: “Unregulated immigration that hurts working Americans and globalism which only further weakens America!”</a:t>
            </a:r>
            <a:endParaRPr sz="1750">
              <a:solidFill>
                <a:srgbClr val="0F1419"/>
              </a:solidFill>
              <a:highlight>
                <a:srgbClr val="FFFFFF"/>
              </a:highlight>
              <a:latin typeface="Roboto"/>
              <a:ea typeface="Roboto"/>
              <a:cs typeface="Roboto"/>
              <a:sym typeface="Roboto"/>
            </a:endParaRPr>
          </a:p>
          <a:p>
            <a:pPr indent="-339725" lvl="1" marL="914400" rtl="0" algn="l">
              <a:lnSpc>
                <a:spcPct val="150000"/>
              </a:lnSpc>
              <a:spcBef>
                <a:spcPts val="0"/>
              </a:spcBef>
              <a:spcAft>
                <a:spcPts val="0"/>
              </a:spcAft>
              <a:buClr>
                <a:srgbClr val="0F1419"/>
              </a:buClr>
              <a:buSzPts val="1750"/>
              <a:buFont typeface="Roboto"/>
              <a:buChar char="○"/>
            </a:pPr>
            <a:r>
              <a:rPr lang="en-US" sz="1750">
                <a:solidFill>
                  <a:srgbClr val="0F1419"/>
                </a:solidFill>
                <a:highlight>
                  <a:srgbClr val="FFFFFF"/>
                </a:highlight>
                <a:latin typeface="Roboto"/>
                <a:ea typeface="Roboto"/>
                <a:cs typeface="Roboto"/>
                <a:sym typeface="Roboto"/>
              </a:rPr>
              <a:t>Stance: </a:t>
            </a:r>
            <a:r>
              <a:rPr b="1" lang="en-US" sz="1750">
                <a:solidFill>
                  <a:srgbClr val="0F1419"/>
                </a:solidFill>
                <a:highlight>
                  <a:srgbClr val="FFFFFF"/>
                </a:highlight>
                <a:latin typeface="Roboto"/>
                <a:ea typeface="Roboto"/>
                <a:cs typeface="Roboto"/>
                <a:sym typeface="Roboto"/>
              </a:rPr>
              <a:t>Refute</a:t>
            </a:r>
            <a:endParaRPr b="1" sz="1750">
              <a:solidFill>
                <a:srgbClr val="0F1419"/>
              </a:solidFill>
              <a:highlight>
                <a:srgbClr val="FFFFFF"/>
              </a:highlight>
              <a:latin typeface="Roboto"/>
              <a:ea typeface="Roboto"/>
              <a:cs typeface="Roboto"/>
              <a:sym typeface="Roboto"/>
            </a:endParaRPr>
          </a:p>
          <a:p>
            <a:pPr indent="0" lvl="0" marL="914400" rtl="0" algn="l">
              <a:lnSpc>
                <a:spcPct val="150000"/>
              </a:lnSpc>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nvSpPr>
        <p:spPr>
          <a:xfrm>
            <a:off x="455050" y="700450"/>
            <a:ext cx="71922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emphasis of our study:</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b="1" lang="en-US" sz="1800">
                <a:solidFill>
                  <a:schemeClr val="dk1"/>
                </a:solidFill>
                <a:latin typeface="Open Sans"/>
                <a:ea typeface="Open Sans"/>
                <a:cs typeface="Open Sans"/>
                <a:sym typeface="Open Sans"/>
              </a:rPr>
              <a:t>The target of stance is a factual claim</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stance refers to a Twitter user’s belief or assertion regarding </a:t>
            </a:r>
            <a:r>
              <a:rPr b="1" lang="en-US" sz="1800">
                <a:solidFill>
                  <a:schemeClr val="dk1"/>
                </a:solidFill>
                <a:latin typeface="Open Sans"/>
                <a:ea typeface="Open Sans"/>
                <a:cs typeface="Open Sans"/>
                <a:sym typeface="Open Sans"/>
              </a:rPr>
              <a:t>the truthfulness of a factual claim</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0" name="Google Shape;160;p29"/>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61" name="Google Shape;161;p29"/>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455050" y="700450"/>
            <a:ext cx="71922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emphasis of our study:</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b="1" lang="en-US" sz="1800">
                <a:solidFill>
                  <a:schemeClr val="dk1"/>
                </a:solidFill>
                <a:latin typeface="Open Sans"/>
                <a:ea typeface="Open Sans"/>
                <a:cs typeface="Open Sans"/>
                <a:sym typeface="Open Sans"/>
              </a:rPr>
              <a:t>The target of stance is a factual claim</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stance refers to a Twitter user’s belief or assertion regarding </a:t>
            </a:r>
            <a:r>
              <a:rPr b="1" lang="en-US" sz="1800">
                <a:solidFill>
                  <a:schemeClr val="dk1"/>
                </a:solidFill>
                <a:latin typeface="Open Sans"/>
                <a:ea typeface="Open Sans"/>
                <a:cs typeface="Open Sans"/>
                <a:sym typeface="Open Sans"/>
              </a:rPr>
              <a:t>the truthfulness of a factual claim</a:t>
            </a:r>
            <a:r>
              <a:rPr lang="en-US" sz="1800">
                <a:solidFill>
                  <a:schemeClr val="dk1"/>
                </a:solidFill>
                <a:latin typeface="Open Sans"/>
                <a:ea typeface="Open Sans"/>
                <a:cs typeface="Open Sans"/>
                <a:sym typeface="Open Sans"/>
              </a:rPr>
              <a:t>.</a:t>
            </a:r>
            <a:endParaRPr b="1"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An example of truthfulness stance:</a:t>
            </a:r>
            <a:endParaRPr sz="18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7" name="Google Shape;167;p30"/>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68" name="Google Shape;168;p30"/>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
        <p:nvSpPr>
          <p:cNvPr id="169" name="Google Shape;169;p30"/>
          <p:cNvSpPr/>
          <p:nvPr/>
        </p:nvSpPr>
        <p:spPr>
          <a:xfrm>
            <a:off x="1480325" y="2396875"/>
            <a:ext cx="5783700" cy="720600"/>
          </a:xfrm>
          <a:prstGeom prst="roundRect">
            <a:avLst>
              <a:gd fmla="val 16667" name="adj"/>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Claim:</a:t>
            </a:r>
            <a:r>
              <a:rPr lang="en-US" sz="1600"/>
              <a:t> Rep. Paul Gosar asks Capitol Police to arrest illegal immigrants attending State of the Union.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nvSpPr>
        <p:spPr>
          <a:xfrm>
            <a:off x="455050" y="700450"/>
            <a:ext cx="71922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emphasis of our study:</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b="1" lang="en-US" sz="1800">
                <a:solidFill>
                  <a:schemeClr val="dk1"/>
                </a:solidFill>
                <a:latin typeface="Open Sans"/>
                <a:ea typeface="Open Sans"/>
                <a:cs typeface="Open Sans"/>
                <a:sym typeface="Open Sans"/>
              </a:rPr>
              <a:t>The target of stance is a factual claim</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stance refers to a Twitter user’s belief or assertion regarding </a:t>
            </a:r>
            <a:r>
              <a:rPr b="1" lang="en-US" sz="1800">
                <a:solidFill>
                  <a:schemeClr val="dk1"/>
                </a:solidFill>
                <a:latin typeface="Open Sans"/>
                <a:ea typeface="Open Sans"/>
                <a:cs typeface="Open Sans"/>
                <a:sym typeface="Open Sans"/>
              </a:rPr>
              <a:t>the truthfulness of a factual claim</a:t>
            </a:r>
            <a:r>
              <a:rPr lang="en-US" sz="1800">
                <a:solidFill>
                  <a:schemeClr val="dk1"/>
                </a:solidFill>
                <a:latin typeface="Open Sans"/>
                <a:ea typeface="Open Sans"/>
                <a:cs typeface="Open Sans"/>
                <a:sym typeface="Open Sans"/>
              </a:rPr>
              <a:t>.</a:t>
            </a:r>
            <a:endParaRPr b="1"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An example of truthfulness stance:</a:t>
            </a:r>
            <a:endParaRPr sz="18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5" name="Google Shape;175;p31"/>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76" name="Google Shape;176;p31"/>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
        <p:nvSpPr>
          <p:cNvPr id="177" name="Google Shape;177;p31"/>
          <p:cNvSpPr/>
          <p:nvPr/>
        </p:nvSpPr>
        <p:spPr>
          <a:xfrm>
            <a:off x="1480325" y="2396875"/>
            <a:ext cx="5783700" cy="720600"/>
          </a:xfrm>
          <a:prstGeom prst="roundRect">
            <a:avLst>
              <a:gd fmla="val 16667" name="adj"/>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Claim:</a:t>
            </a:r>
            <a:r>
              <a:rPr lang="en-US" sz="1600"/>
              <a:t> Rep. Paul Gosar asks Capitol Police to arrest illegal immigrants attending State of the Union.</a:t>
            </a:r>
            <a:endParaRPr sz="1600"/>
          </a:p>
        </p:txBody>
      </p:sp>
      <p:sp>
        <p:nvSpPr>
          <p:cNvPr id="178" name="Google Shape;178;p31"/>
          <p:cNvSpPr/>
          <p:nvPr/>
        </p:nvSpPr>
        <p:spPr>
          <a:xfrm>
            <a:off x="1480325" y="3795100"/>
            <a:ext cx="5783700" cy="1053900"/>
          </a:xfrm>
          <a:prstGeom prst="roundRect">
            <a:avLst>
              <a:gd fmla="val 16667" name="adj"/>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Tweet:</a:t>
            </a:r>
            <a:r>
              <a:rPr lang="en-US" sz="1600"/>
              <a:t> They don't even try to hide their racism anymore! Remember his name at Election time!  GOP Rep. Paul Gosar asks Capitol Police to arrest undocumented immigrants at State of the Union.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nvSpPr>
        <p:spPr>
          <a:xfrm>
            <a:off x="455050" y="700450"/>
            <a:ext cx="71922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emphasis of our study:</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b="1" lang="en-US" sz="1800">
                <a:solidFill>
                  <a:schemeClr val="dk1"/>
                </a:solidFill>
                <a:latin typeface="Open Sans"/>
                <a:ea typeface="Open Sans"/>
                <a:cs typeface="Open Sans"/>
                <a:sym typeface="Open Sans"/>
              </a:rPr>
              <a:t>The target of stance is a factual claim</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stance refers to a Twitter user’s belief or assertion regarding </a:t>
            </a:r>
            <a:r>
              <a:rPr b="1" lang="en-US" sz="1800">
                <a:solidFill>
                  <a:schemeClr val="dk1"/>
                </a:solidFill>
                <a:latin typeface="Open Sans"/>
                <a:ea typeface="Open Sans"/>
                <a:cs typeface="Open Sans"/>
                <a:sym typeface="Open Sans"/>
              </a:rPr>
              <a:t>the truthfulness of a factual claim</a:t>
            </a:r>
            <a:r>
              <a:rPr lang="en-US" sz="1800">
                <a:solidFill>
                  <a:schemeClr val="dk1"/>
                </a:solidFill>
                <a:latin typeface="Open Sans"/>
                <a:ea typeface="Open Sans"/>
                <a:cs typeface="Open Sans"/>
                <a:sym typeface="Open Sans"/>
              </a:rPr>
              <a:t>.</a:t>
            </a:r>
            <a:endParaRPr b="1"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An example of truthfulness stance:</a:t>
            </a:r>
            <a:endParaRPr sz="18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4" name="Google Shape;184;p32"/>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85" name="Google Shape;185;p32"/>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
        <p:nvSpPr>
          <p:cNvPr id="186" name="Google Shape;186;p32"/>
          <p:cNvSpPr/>
          <p:nvPr/>
        </p:nvSpPr>
        <p:spPr>
          <a:xfrm>
            <a:off x="1480325" y="2396875"/>
            <a:ext cx="5783700" cy="720600"/>
          </a:xfrm>
          <a:prstGeom prst="roundRect">
            <a:avLst>
              <a:gd fmla="val 16667" name="adj"/>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Claim:</a:t>
            </a:r>
            <a:r>
              <a:rPr lang="en-US" sz="1600"/>
              <a:t> Rep. Paul Gosar asks Capitol Police to arrest illegal immigrants attending State of the Union.</a:t>
            </a:r>
            <a:endParaRPr sz="1600"/>
          </a:p>
        </p:txBody>
      </p:sp>
      <p:sp>
        <p:nvSpPr>
          <p:cNvPr id="187" name="Google Shape;187;p32"/>
          <p:cNvSpPr/>
          <p:nvPr/>
        </p:nvSpPr>
        <p:spPr>
          <a:xfrm>
            <a:off x="1480325" y="3795100"/>
            <a:ext cx="5783700" cy="1053900"/>
          </a:xfrm>
          <a:prstGeom prst="roundRect">
            <a:avLst>
              <a:gd fmla="val 16667" name="adj"/>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Tweet:</a:t>
            </a:r>
            <a:r>
              <a:rPr lang="en-US" sz="1600"/>
              <a:t> They don't even try to hide their racism anymore! Remember his name at Election time!  GOP Rep. Paul Gosar asks Capitol Police to arrest undocumented immigrants at State of the Union.</a:t>
            </a:r>
            <a:endParaRPr sz="1600"/>
          </a:p>
        </p:txBody>
      </p:sp>
      <p:cxnSp>
        <p:nvCxnSpPr>
          <p:cNvPr id="188" name="Google Shape;188;p32"/>
          <p:cNvCxnSpPr>
            <a:stCxn id="187" idx="0"/>
            <a:endCxn id="186" idx="2"/>
          </p:cNvCxnSpPr>
          <p:nvPr/>
        </p:nvCxnSpPr>
        <p:spPr>
          <a:xfrm rot="10800000">
            <a:off x="4372175" y="3117400"/>
            <a:ext cx="0" cy="677700"/>
          </a:xfrm>
          <a:prstGeom prst="straightConnector1">
            <a:avLst/>
          </a:prstGeom>
          <a:noFill/>
          <a:ln cap="flat" cmpd="sng" w="28575">
            <a:solidFill>
              <a:srgbClr val="6D9EEB"/>
            </a:solidFill>
            <a:prstDash val="solid"/>
            <a:round/>
            <a:headEnd len="med" w="med" type="none"/>
            <a:tailEnd len="med" w="med" type="triangle"/>
          </a:ln>
        </p:spPr>
      </p:cxnSp>
      <p:sp>
        <p:nvSpPr>
          <p:cNvPr id="189" name="Google Shape;189;p32"/>
          <p:cNvSpPr/>
          <p:nvPr/>
        </p:nvSpPr>
        <p:spPr>
          <a:xfrm>
            <a:off x="2860775" y="3324225"/>
            <a:ext cx="3022800" cy="310200"/>
          </a:xfrm>
          <a:prstGeom prst="roundRect">
            <a:avLst>
              <a:gd fmla="val 16667" name="adj"/>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Truthfulness Stance:</a:t>
            </a:r>
            <a:r>
              <a:rPr lang="en-US" sz="1600"/>
              <a:t> Positive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nvSpPr>
        <p:spPr>
          <a:xfrm>
            <a:off x="455050" y="776650"/>
            <a:ext cx="82614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W</a:t>
            </a:r>
            <a:r>
              <a:rPr lang="en-US" sz="1800">
                <a:solidFill>
                  <a:schemeClr val="dk1"/>
                </a:solidFill>
                <a:latin typeface="Open Sans"/>
                <a:ea typeface="Open Sans"/>
                <a:cs typeface="Open Sans"/>
                <a:sym typeface="Open Sans"/>
              </a:rPr>
              <a:t>e </a:t>
            </a:r>
            <a:r>
              <a:rPr lang="en-US" sz="1800">
                <a:solidFill>
                  <a:schemeClr val="dk1"/>
                </a:solidFill>
                <a:latin typeface="Open Sans"/>
                <a:ea typeface="Open Sans"/>
                <a:cs typeface="Open Sans"/>
                <a:sym typeface="Open Sans"/>
              </a:rPr>
              <a:t>extracted factual claims and reviews from various trust-worthy websites.</a:t>
            </a:r>
            <a:endParaRPr sz="1800">
              <a:solidFill>
                <a:schemeClr val="dk1"/>
              </a:solidFill>
              <a:latin typeface="Open Sans"/>
              <a:ea typeface="Open Sans"/>
              <a:cs typeface="Open Sans"/>
              <a:sym typeface="Open Sans"/>
            </a:endParaRPr>
          </a:p>
        </p:txBody>
      </p:sp>
      <p:sp>
        <p:nvSpPr>
          <p:cNvPr id="195" name="Google Shape;195;p33"/>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96" name="Google Shape;196;p33"/>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Data Collection</a:t>
            </a:r>
            <a:endParaRPr sz="200"/>
          </a:p>
        </p:txBody>
      </p:sp>
      <p:pic>
        <p:nvPicPr>
          <p:cNvPr id="197" name="Google Shape;197;p33"/>
          <p:cNvPicPr preferRelativeResize="0"/>
          <p:nvPr/>
        </p:nvPicPr>
        <p:blipFill>
          <a:blip r:embed="rId3">
            <a:alphaModFix/>
          </a:blip>
          <a:stretch>
            <a:fillRect/>
          </a:stretch>
        </p:blipFill>
        <p:spPr>
          <a:xfrm>
            <a:off x="940313" y="1582500"/>
            <a:ext cx="7263375" cy="390100"/>
          </a:xfrm>
          <a:prstGeom prst="rect">
            <a:avLst/>
          </a:prstGeom>
          <a:noFill/>
          <a:ln>
            <a:noFill/>
          </a:ln>
        </p:spPr>
      </p:pic>
      <p:pic>
        <p:nvPicPr>
          <p:cNvPr id="198" name="Google Shape;198;p33"/>
          <p:cNvPicPr preferRelativeResize="0"/>
          <p:nvPr/>
        </p:nvPicPr>
        <p:blipFill>
          <a:blip r:embed="rId4">
            <a:alphaModFix/>
          </a:blip>
          <a:stretch>
            <a:fillRect/>
          </a:stretch>
        </p:blipFill>
        <p:spPr>
          <a:xfrm>
            <a:off x="3566850" y="3860900"/>
            <a:ext cx="4362600" cy="905850"/>
          </a:xfrm>
          <a:prstGeom prst="rect">
            <a:avLst/>
          </a:prstGeom>
          <a:noFill/>
          <a:ln>
            <a:noFill/>
          </a:ln>
        </p:spPr>
      </p:pic>
      <p:pic>
        <p:nvPicPr>
          <p:cNvPr id="199" name="Google Shape;199;p33"/>
          <p:cNvPicPr preferRelativeResize="0"/>
          <p:nvPr/>
        </p:nvPicPr>
        <p:blipFill>
          <a:blip r:embed="rId4">
            <a:alphaModFix/>
          </a:blip>
          <a:stretch>
            <a:fillRect/>
          </a:stretch>
        </p:blipFill>
        <p:spPr>
          <a:xfrm>
            <a:off x="4194625" y="2194850"/>
            <a:ext cx="3734825" cy="1657500"/>
          </a:xfrm>
          <a:prstGeom prst="rect">
            <a:avLst/>
          </a:prstGeom>
          <a:noFill/>
          <a:ln>
            <a:noFill/>
          </a:ln>
        </p:spPr>
      </p:pic>
      <p:pic>
        <p:nvPicPr>
          <p:cNvPr id="200" name="Google Shape;200;p33"/>
          <p:cNvPicPr preferRelativeResize="0"/>
          <p:nvPr/>
        </p:nvPicPr>
        <p:blipFill>
          <a:blip r:embed="rId4">
            <a:alphaModFix/>
          </a:blip>
          <a:stretch>
            <a:fillRect/>
          </a:stretch>
        </p:blipFill>
        <p:spPr>
          <a:xfrm>
            <a:off x="3496146" y="2202325"/>
            <a:ext cx="1628483" cy="722700"/>
          </a:xfrm>
          <a:prstGeom prst="rect">
            <a:avLst/>
          </a:prstGeom>
          <a:noFill/>
          <a:ln>
            <a:noFill/>
          </a:ln>
        </p:spPr>
      </p:pic>
      <p:sp>
        <p:nvSpPr>
          <p:cNvPr id="201" name="Google Shape;201;p33"/>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pic>
        <p:nvPicPr>
          <p:cNvPr id="202" name="Google Shape;202;p33"/>
          <p:cNvPicPr preferRelativeResize="0"/>
          <p:nvPr/>
        </p:nvPicPr>
        <p:blipFill>
          <a:blip r:embed="rId5">
            <a:alphaModFix/>
          </a:blip>
          <a:stretch>
            <a:fillRect/>
          </a:stretch>
        </p:blipFill>
        <p:spPr>
          <a:xfrm>
            <a:off x="455050" y="1967474"/>
            <a:ext cx="8077681" cy="3025213"/>
          </a:xfrm>
          <a:prstGeom prst="rect">
            <a:avLst/>
          </a:prstGeom>
          <a:noFill/>
          <a:ln>
            <a:noFill/>
          </a:ln>
        </p:spPr>
      </p:pic>
      <p:pic>
        <p:nvPicPr>
          <p:cNvPr id="203" name="Google Shape;203;p33"/>
          <p:cNvPicPr preferRelativeResize="0"/>
          <p:nvPr/>
        </p:nvPicPr>
        <p:blipFill>
          <a:blip r:embed="rId4">
            <a:alphaModFix/>
          </a:blip>
          <a:stretch>
            <a:fillRect/>
          </a:stretch>
        </p:blipFill>
        <p:spPr>
          <a:xfrm>
            <a:off x="3372425" y="3914275"/>
            <a:ext cx="5160300" cy="1078400"/>
          </a:xfrm>
          <a:prstGeom prst="rect">
            <a:avLst/>
          </a:prstGeom>
          <a:noFill/>
          <a:ln>
            <a:noFill/>
          </a:ln>
        </p:spPr>
      </p:pic>
      <p:pic>
        <p:nvPicPr>
          <p:cNvPr id="204" name="Google Shape;204;p33"/>
          <p:cNvPicPr preferRelativeResize="0"/>
          <p:nvPr/>
        </p:nvPicPr>
        <p:blipFill>
          <a:blip r:embed="rId4">
            <a:alphaModFix/>
          </a:blip>
          <a:stretch>
            <a:fillRect/>
          </a:stretch>
        </p:blipFill>
        <p:spPr>
          <a:xfrm>
            <a:off x="4124550" y="2742900"/>
            <a:ext cx="4408175" cy="1171250"/>
          </a:xfrm>
          <a:prstGeom prst="rect">
            <a:avLst/>
          </a:prstGeom>
          <a:noFill/>
          <a:ln>
            <a:noFill/>
          </a:ln>
        </p:spPr>
      </p:pic>
      <p:pic>
        <p:nvPicPr>
          <p:cNvPr id="205" name="Google Shape;205;p33"/>
          <p:cNvPicPr preferRelativeResize="0"/>
          <p:nvPr/>
        </p:nvPicPr>
        <p:blipFill>
          <a:blip r:embed="rId4">
            <a:alphaModFix/>
          </a:blip>
          <a:stretch>
            <a:fillRect/>
          </a:stretch>
        </p:blipFill>
        <p:spPr>
          <a:xfrm>
            <a:off x="3304675" y="1967475"/>
            <a:ext cx="5197650" cy="85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nvSpPr>
        <p:spPr>
          <a:xfrm>
            <a:off x="455050" y="776650"/>
            <a:ext cx="7986600" cy="923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Open Sans"/>
              <a:buChar char="●"/>
            </a:pPr>
            <a:r>
              <a:rPr lang="en-US" sz="1800">
                <a:solidFill>
                  <a:schemeClr val="dk1"/>
                </a:solidFill>
                <a:latin typeface="Open Sans"/>
                <a:ea typeface="Open Sans"/>
                <a:cs typeface="Open Sans"/>
                <a:sym typeface="Open Sans"/>
              </a:rPr>
              <a:t>We fetched claim-related English tweets using</a:t>
            </a:r>
            <a:r>
              <a:rPr lang="en-US" sz="1800">
                <a:solidFill>
                  <a:schemeClr val="dk1"/>
                </a:solidFill>
                <a:latin typeface="Open Sans"/>
                <a:ea typeface="Open Sans"/>
                <a:cs typeface="Open Sans"/>
                <a:sym typeface="Open Sans"/>
              </a:rPr>
              <a:t> keyword queries to</a:t>
            </a:r>
            <a:r>
              <a:rPr lang="en-US" sz="1800">
                <a:solidFill>
                  <a:schemeClr val="dk1"/>
                </a:solidFill>
                <a:latin typeface="Open Sans"/>
                <a:ea typeface="Open Sans"/>
                <a:cs typeface="Open Sans"/>
                <a:sym typeface="Open Sans"/>
              </a:rPr>
              <a:t> </a:t>
            </a:r>
            <a:r>
              <a:rPr lang="en-US" sz="1800">
                <a:solidFill>
                  <a:schemeClr val="dk1"/>
                </a:solidFill>
                <a:latin typeface="Open Sans"/>
                <a:ea typeface="Open Sans"/>
                <a:cs typeface="Open Sans"/>
                <a:sym typeface="Open Sans"/>
              </a:rPr>
              <a:t>Twitter API.</a:t>
            </a:r>
            <a:endParaRPr sz="1800">
              <a:solidFill>
                <a:schemeClr val="dk1"/>
              </a:solidFill>
              <a:latin typeface="Open Sans"/>
              <a:ea typeface="Open Sans"/>
              <a:cs typeface="Open Sans"/>
              <a:sym typeface="Open Sans"/>
            </a:endParaRPr>
          </a:p>
        </p:txBody>
      </p:sp>
      <p:sp>
        <p:nvSpPr>
          <p:cNvPr id="211" name="Google Shape;211;p34"/>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12" name="Google Shape;212;p34"/>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Data Collection</a:t>
            </a:r>
            <a:endParaRPr sz="200"/>
          </a:p>
        </p:txBody>
      </p:sp>
      <p:pic>
        <p:nvPicPr>
          <p:cNvPr id="213" name="Google Shape;213;p34"/>
          <p:cNvPicPr preferRelativeResize="0"/>
          <p:nvPr/>
        </p:nvPicPr>
        <p:blipFill>
          <a:blip r:embed="rId3">
            <a:alphaModFix/>
          </a:blip>
          <a:stretch>
            <a:fillRect/>
          </a:stretch>
        </p:blipFill>
        <p:spPr>
          <a:xfrm>
            <a:off x="455050" y="1967474"/>
            <a:ext cx="8077681" cy="3025213"/>
          </a:xfrm>
          <a:prstGeom prst="rect">
            <a:avLst/>
          </a:prstGeom>
          <a:noFill/>
          <a:ln>
            <a:noFill/>
          </a:ln>
        </p:spPr>
      </p:pic>
      <p:pic>
        <p:nvPicPr>
          <p:cNvPr id="214" name="Google Shape;214;p34"/>
          <p:cNvPicPr preferRelativeResize="0"/>
          <p:nvPr/>
        </p:nvPicPr>
        <p:blipFill>
          <a:blip r:embed="rId4">
            <a:alphaModFix/>
          </a:blip>
          <a:stretch>
            <a:fillRect/>
          </a:stretch>
        </p:blipFill>
        <p:spPr>
          <a:xfrm>
            <a:off x="3372425" y="3914275"/>
            <a:ext cx="5160300" cy="1078400"/>
          </a:xfrm>
          <a:prstGeom prst="rect">
            <a:avLst/>
          </a:prstGeom>
          <a:noFill/>
          <a:ln>
            <a:noFill/>
          </a:ln>
        </p:spPr>
      </p:pic>
      <p:pic>
        <p:nvPicPr>
          <p:cNvPr id="215" name="Google Shape;215;p34"/>
          <p:cNvPicPr preferRelativeResize="0"/>
          <p:nvPr/>
        </p:nvPicPr>
        <p:blipFill>
          <a:blip r:embed="rId4">
            <a:alphaModFix/>
          </a:blip>
          <a:stretch>
            <a:fillRect/>
          </a:stretch>
        </p:blipFill>
        <p:spPr>
          <a:xfrm>
            <a:off x="4124550" y="2742900"/>
            <a:ext cx="4408175" cy="1171250"/>
          </a:xfrm>
          <a:prstGeom prst="rect">
            <a:avLst/>
          </a:prstGeom>
          <a:noFill/>
          <a:ln>
            <a:noFill/>
          </a:ln>
        </p:spPr>
      </p:pic>
      <p:pic>
        <p:nvPicPr>
          <p:cNvPr id="216" name="Google Shape;216;p34"/>
          <p:cNvPicPr preferRelativeResize="0"/>
          <p:nvPr/>
        </p:nvPicPr>
        <p:blipFill>
          <a:blip r:embed="rId4">
            <a:alphaModFix/>
          </a:blip>
          <a:stretch>
            <a:fillRect/>
          </a:stretch>
        </p:blipFill>
        <p:spPr>
          <a:xfrm>
            <a:off x="6498075" y="2149625"/>
            <a:ext cx="2232850" cy="593275"/>
          </a:xfrm>
          <a:prstGeom prst="rect">
            <a:avLst/>
          </a:prstGeom>
          <a:noFill/>
          <a:ln>
            <a:noFill/>
          </a:ln>
        </p:spPr>
      </p:pic>
      <p:pic>
        <p:nvPicPr>
          <p:cNvPr id="217" name="Google Shape;217;p34"/>
          <p:cNvPicPr preferRelativeResize="0"/>
          <p:nvPr/>
        </p:nvPicPr>
        <p:blipFill>
          <a:blip r:embed="rId4">
            <a:alphaModFix/>
          </a:blip>
          <a:stretch>
            <a:fillRect/>
          </a:stretch>
        </p:blipFill>
        <p:spPr>
          <a:xfrm>
            <a:off x="4276950" y="2895300"/>
            <a:ext cx="4408175" cy="117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455050" y="776650"/>
            <a:ext cx="8319300" cy="1677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We a</a:t>
            </a:r>
            <a:r>
              <a:rPr lang="en-US" sz="1500">
                <a:solidFill>
                  <a:schemeClr val="dk1"/>
                </a:solidFill>
                <a:latin typeface="Open Sans"/>
                <a:ea typeface="Open Sans"/>
                <a:cs typeface="Open Sans"/>
                <a:sym typeface="Open Sans"/>
              </a:rPr>
              <a:t>nnotated claim-tweet pairs by five options: </a:t>
            </a:r>
            <a:endParaRPr sz="1500">
              <a:solidFill>
                <a:schemeClr val="dk1"/>
              </a:solidFill>
              <a:latin typeface="Open Sans"/>
              <a:ea typeface="Open Sans"/>
              <a:cs typeface="Open Sans"/>
              <a:sym typeface="Open Sans"/>
            </a:endParaRPr>
          </a:p>
          <a:p>
            <a:pPr indent="457200" lvl="0" marL="457200" rtl="0" algn="l">
              <a:lnSpc>
                <a:spcPct val="115000"/>
              </a:lnSpc>
              <a:spcBef>
                <a:spcPts val="0"/>
              </a:spcBef>
              <a:spcAft>
                <a:spcPts val="0"/>
              </a:spcAft>
              <a:buNone/>
            </a:pPr>
            <a:r>
              <a:rPr b="1" lang="en-US" sz="1500">
                <a:solidFill>
                  <a:schemeClr val="dk1"/>
                </a:solidFill>
                <a:latin typeface="Open Sans"/>
                <a:ea typeface="Open Sans"/>
                <a:cs typeface="Open Sans"/>
                <a:sym typeface="Open Sans"/>
              </a:rPr>
              <a:t>Positive, Negative, Neutral, Unrelated, Invalid.</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The claim-tweet pairs are used for training stance detection model which take claim-tweet pair as input and generate the stance prediction.</a:t>
            </a:r>
            <a:endParaRPr sz="15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b="1" sz="13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b="1" sz="1300">
              <a:solidFill>
                <a:schemeClr val="dk1"/>
              </a:solidFill>
              <a:latin typeface="Open Sans"/>
              <a:ea typeface="Open Sans"/>
              <a:cs typeface="Open Sans"/>
              <a:sym typeface="Open Sans"/>
            </a:endParaRPr>
          </a:p>
        </p:txBody>
      </p:sp>
      <p:sp>
        <p:nvSpPr>
          <p:cNvPr id="223" name="Google Shape;223;p35"/>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24" name="Google Shape;224;p35"/>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Data Collection</a:t>
            </a:r>
            <a:endParaRPr sz="200"/>
          </a:p>
        </p:txBody>
      </p:sp>
      <p:pic>
        <p:nvPicPr>
          <p:cNvPr id="225" name="Google Shape;225;p35"/>
          <p:cNvPicPr preferRelativeResize="0"/>
          <p:nvPr/>
        </p:nvPicPr>
        <p:blipFill>
          <a:blip r:embed="rId3">
            <a:alphaModFix/>
          </a:blip>
          <a:stretch>
            <a:fillRect/>
          </a:stretch>
        </p:blipFill>
        <p:spPr>
          <a:xfrm>
            <a:off x="455050" y="1967474"/>
            <a:ext cx="8077681" cy="3025213"/>
          </a:xfrm>
          <a:prstGeom prst="rect">
            <a:avLst/>
          </a:prstGeom>
          <a:noFill/>
          <a:ln>
            <a:noFill/>
          </a:ln>
        </p:spPr>
      </p:pic>
      <p:pic>
        <p:nvPicPr>
          <p:cNvPr id="226" name="Google Shape;226;p35"/>
          <p:cNvPicPr preferRelativeResize="0"/>
          <p:nvPr/>
        </p:nvPicPr>
        <p:blipFill>
          <a:blip r:embed="rId4">
            <a:alphaModFix/>
          </a:blip>
          <a:stretch>
            <a:fillRect/>
          </a:stretch>
        </p:blipFill>
        <p:spPr>
          <a:xfrm>
            <a:off x="3372425" y="3914275"/>
            <a:ext cx="5160300" cy="1078400"/>
          </a:xfrm>
          <a:prstGeom prst="rect">
            <a:avLst/>
          </a:prstGeom>
          <a:noFill/>
          <a:ln>
            <a:noFill/>
          </a:ln>
        </p:spPr>
      </p:pic>
      <p:pic>
        <p:nvPicPr>
          <p:cNvPr id="227" name="Google Shape;227;p35"/>
          <p:cNvPicPr preferRelativeResize="0"/>
          <p:nvPr/>
        </p:nvPicPr>
        <p:blipFill>
          <a:blip r:embed="rId4">
            <a:alphaModFix/>
          </a:blip>
          <a:stretch>
            <a:fillRect/>
          </a:stretch>
        </p:blipFill>
        <p:spPr>
          <a:xfrm>
            <a:off x="6421625" y="2894450"/>
            <a:ext cx="2259625" cy="1171250"/>
          </a:xfrm>
          <a:prstGeom prst="rect">
            <a:avLst/>
          </a:prstGeom>
          <a:noFill/>
          <a:ln>
            <a:noFill/>
          </a:ln>
        </p:spPr>
      </p:pic>
      <p:pic>
        <p:nvPicPr>
          <p:cNvPr id="228" name="Google Shape;228;p35"/>
          <p:cNvPicPr preferRelativeResize="0"/>
          <p:nvPr/>
        </p:nvPicPr>
        <p:blipFill>
          <a:blip r:embed="rId4">
            <a:alphaModFix/>
          </a:blip>
          <a:stretch>
            <a:fillRect/>
          </a:stretch>
        </p:blipFill>
        <p:spPr>
          <a:xfrm>
            <a:off x="6577900" y="1984050"/>
            <a:ext cx="2259625" cy="223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pSp>
        <p:nvGrpSpPr>
          <p:cNvPr id="233" name="Google Shape;233;p36"/>
          <p:cNvGrpSpPr/>
          <p:nvPr/>
        </p:nvGrpSpPr>
        <p:grpSpPr>
          <a:xfrm>
            <a:off x="2047396" y="1544515"/>
            <a:ext cx="4771896" cy="3519205"/>
            <a:chOff x="2719025" y="2128525"/>
            <a:chExt cx="4024200" cy="2859050"/>
          </a:xfrm>
        </p:grpSpPr>
        <p:pic>
          <p:nvPicPr>
            <p:cNvPr id="234" name="Google Shape;234;p36"/>
            <p:cNvPicPr preferRelativeResize="0"/>
            <p:nvPr/>
          </p:nvPicPr>
          <p:blipFill>
            <a:blip r:embed="rId3">
              <a:alphaModFix/>
            </a:blip>
            <a:stretch>
              <a:fillRect/>
            </a:stretch>
          </p:blipFill>
          <p:spPr>
            <a:xfrm>
              <a:off x="2719025" y="2128525"/>
              <a:ext cx="4024200" cy="2859050"/>
            </a:xfrm>
            <a:prstGeom prst="rect">
              <a:avLst/>
            </a:prstGeom>
            <a:noFill/>
            <a:ln>
              <a:noFill/>
            </a:ln>
          </p:spPr>
        </p:pic>
        <p:sp>
          <p:nvSpPr>
            <p:cNvPr id="235" name="Google Shape;235;p36"/>
            <p:cNvSpPr/>
            <p:nvPr/>
          </p:nvSpPr>
          <p:spPr>
            <a:xfrm>
              <a:off x="4028700" y="2202425"/>
              <a:ext cx="1536300" cy="185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2"/>
                </a:highlight>
              </a:endParaRPr>
            </a:p>
          </p:txBody>
        </p:sp>
      </p:grpSp>
      <p:sp>
        <p:nvSpPr>
          <p:cNvPr id="236" name="Google Shape;236;p36"/>
          <p:cNvSpPr txBox="1"/>
          <p:nvPr/>
        </p:nvSpPr>
        <p:spPr>
          <a:xfrm>
            <a:off x="455050" y="776650"/>
            <a:ext cx="83448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Further pretraining language model</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Language models are </a:t>
            </a:r>
            <a:r>
              <a:rPr b="1" lang="en-US" sz="1800">
                <a:solidFill>
                  <a:schemeClr val="dk1"/>
                </a:solidFill>
                <a:latin typeface="Open Sans"/>
                <a:ea typeface="Open Sans"/>
                <a:cs typeface="Open Sans"/>
                <a:sym typeface="Open Sans"/>
              </a:rPr>
              <a:t>large neural networks</a:t>
            </a:r>
            <a:r>
              <a:rPr lang="en-US" sz="1800">
                <a:solidFill>
                  <a:schemeClr val="dk1"/>
                </a:solidFill>
                <a:latin typeface="Open Sans"/>
                <a:ea typeface="Open Sans"/>
                <a:cs typeface="Open Sans"/>
                <a:sym typeface="Open Sans"/>
              </a:rPr>
              <a:t> that are used in a wide variety of natural language processing tasks.</a:t>
            </a:r>
            <a:endParaRPr sz="1800">
              <a:solidFill>
                <a:schemeClr val="dk1"/>
              </a:solidFill>
              <a:latin typeface="Open Sans"/>
              <a:ea typeface="Open Sans"/>
              <a:cs typeface="Open Sans"/>
              <a:sym typeface="Open Sans"/>
            </a:endParaRPr>
          </a:p>
        </p:txBody>
      </p:sp>
      <p:sp>
        <p:nvSpPr>
          <p:cNvPr id="237" name="Google Shape;237;p36"/>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38" name="Google Shape;238;p36"/>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Methodology</a:t>
            </a:r>
            <a:endParaRPr sz="200"/>
          </a:p>
        </p:txBody>
      </p:sp>
      <p:sp>
        <p:nvSpPr>
          <p:cNvPr id="239" name="Google Shape;239;p36"/>
          <p:cNvSpPr txBox="1"/>
          <p:nvPr/>
        </p:nvSpPr>
        <p:spPr>
          <a:xfrm>
            <a:off x="2515500" y="4822125"/>
            <a:ext cx="411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Open Sans"/>
                <a:ea typeface="Open Sans"/>
                <a:cs typeface="Open Sans"/>
                <a:sym typeface="Open Sans"/>
              </a:rPr>
              <a:t>Image source: </a:t>
            </a:r>
            <a:r>
              <a:rPr lang="en-US" sz="1000">
                <a:latin typeface="Open Sans"/>
                <a:ea typeface="Open Sans"/>
                <a:cs typeface="Open Sans"/>
                <a:sym typeface="Open Sans"/>
              </a:rPr>
              <a:t>https://www.ibm.com/cloud/learn/neural-networks</a:t>
            </a:r>
            <a:endParaRPr sz="1000">
              <a:latin typeface="Open Sans"/>
              <a:ea typeface="Open Sans"/>
              <a:cs typeface="Open Sans"/>
              <a:sym typeface="Open Sans"/>
            </a:endParaRPr>
          </a:p>
        </p:txBody>
      </p:sp>
      <p:sp>
        <p:nvSpPr>
          <p:cNvPr id="240" name="Google Shape;240;p36"/>
          <p:cNvSpPr txBox="1"/>
          <p:nvPr/>
        </p:nvSpPr>
        <p:spPr>
          <a:xfrm>
            <a:off x="2954700" y="1817200"/>
            <a:ext cx="539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latin typeface="Open Sans"/>
                <a:ea typeface="Open Sans"/>
                <a:cs typeface="Open Sans"/>
                <a:sym typeface="Open Sans"/>
              </a:rPr>
              <a:t>Weights</a:t>
            </a:r>
            <a:endParaRPr sz="700">
              <a:latin typeface="Open Sans"/>
              <a:ea typeface="Open Sans"/>
              <a:cs typeface="Open Sans"/>
              <a:sym typeface="Open Sans"/>
            </a:endParaRPr>
          </a:p>
        </p:txBody>
      </p:sp>
      <p:cxnSp>
        <p:nvCxnSpPr>
          <p:cNvPr id="241" name="Google Shape;241;p36"/>
          <p:cNvCxnSpPr>
            <a:stCxn id="240" idx="2"/>
          </p:cNvCxnSpPr>
          <p:nvPr/>
        </p:nvCxnSpPr>
        <p:spPr>
          <a:xfrm flipH="1">
            <a:off x="3036150" y="2109700"/>
            <a:ext cx="188100" cy="36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455050" y="776650"/>
            <a:ext cx="83448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Further pretraining language model</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Language models are </a:t>
            </a:r>
            <a:r>
              <a:rPr b="1" lang="en-US" sz="1800">
                <a:solidFill>
                  <a:schemeClr val="dk1"/>
                </a:solidFill>
                <a:latin typeface="Open Sans"/>
                <a:ea typeface="Open Sans"/>
                <a:cs typeface="Open Sans"/>
                <a:sym typeface="Open Sans"/>
              </a:rPr>
              <a:t>large neural networks</a:t>
            </a:r>
            <a:r>
              <a:rPr lang="en-US" sz="1800">
                <a:solidFill>
                  <a:schemeClr val="dk1"/>
                </a:solidFill>
                <a:latin typeface="Open Sans"/>
                <a:ea typeface="Open Sans"/>
                <a:cs typeface="Open Sans"/>
                <a:sym typeface="Open Sans"/>
              </a:rPr>
              <a:t> that are used in a wide variety of natural language processing tasks.</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L</a:t>
            </a:r>
            <a:r>
              <a:rPr lang="en-US" sz="1800">
                <a:solidFill>
                  <a:schemeClr val="dk1"/>
                </a:solidFill>
                <a:latin typeface="Open Sans"/>
                <a:ea typeface="Open Sans"/>
                <a:cs typeface="Open Sans"/>
                <a:sym typeface="Open Sans"/>
              </a:rPr>
              <a:t>anguage models that have been trained with a large corpus still </a:t>
            </a:r>
            <a:r>
              <a:rPr b="1" lang="en-US" sz="1800">
                <a:solidFill>
                  <a:schemeClr val="dk1"/>
                </a:solidFill>
                <a:latin typeface="Open Sans"/>
                <a:ea typeface="Open Sans"/>
                <a:cs typeface="Open Sans"/>
                <a:sym typeface="Open Sans"/>
              </a:rPr>
              <a:t>don’t have </a:t>
            </a:r>
            <a:r>
              <a:rPr b="1" lang="en-US" sz="1800">
                <a:solidFill>
                  <a:schemeClr val="dk1"/>
                </a:solidFill>
                <a:highlight>
                  <a:schemeClr val="lt1"/>
                </a:highlight>
                <a:latin typeface="Open Sans"/>
                <a:ea typeface="Open Sans"/>
                <a:cs typeface="Open Sans"/>
                <a:sym typeface="Open Sans"/>
              </a:rPr>
              <a:t>domain knowledge about journalism</a:t>
            </a:r>
            <a:r>
              <a:rPr lang="en-US" sz="1800">
                <a:solidFill>
                  <a:schemeClr val="dk1"/>
                </a:solidFill>
                <a:highlight>
                  <a:schemeClr val="lt1"/>
                </a:highlight>
                <a:latin typeface="Open Sans"/>
                <a:ea typeface="Open Sans"/>
                <a:cs typeface="Open Sans"/>
                <a:sym typeface="Open Sans"/>
              </a:rPr>
              <a:t>.</a:t>
            </a:r>
            <a:endParaRPr b="1" sz="1800">
              <a:solidFill>
                <a:schemeClr val="dk1"/>
              </a:solidFill>
              <a:latin typeface="Open Sans"/>
              <a:ea typeface="Open Sans"/>
              <a:cs typeface="Open Sans"/>
              <a:sym typeface="Open Sans"/>
            </a:endParaRPr>
          </a:p>
        </p:txBody>
      </p:sp>
      <p:sp>
        <p:nvSpPr>
          <p:cNvPr id="247" name="Google Shape;247;p37"/>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48" name="Google Shape;248;p37"/>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Methodology</a:t>
            </a:r>
            <a:endParaRPr sz="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nvSpPr>
        <p:spPr>
          <a:xfrm>
            <a:off x="455050" y="700450"/>
            <a:ext cx="8181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 factual claim can be </a:t>
            </a:r>
            <a:r>
              <a:rPr b="1" lang="en-US" sz="1800">
                <a:solidFill>
                  <a:schemeClr val="dk1"/>
                </a:solidFill>
                <a:latin typeface="Open Sans"/>
                <a:ea typeface="Open Sans"/>
                <a:cs typeface="Open Sans"/>
                <a:sym typeface="Open Sans"/>
              </a:rPr>
              <a:t>false information </a:t>
            </a:r>
            <a:r>
              <a:rPr lang="en-US" sz="1800">
                <a:solidFill>
                  <a:schemeClr val="dk1"/>
                </a:solidFill>
                <a:latin typeface="Open Sans"/>
                <a:ea typeface="Open Sans"/>
                <a:cs typeface="Open Sans"/>
                <a:sym typeface="Open Sans"/>
              </a:rPr>
              <a:t>or</a:t>
            </a:r>
            <a:r>
              <a:rPr b="1" lang="en-US" sz="1800">
                <a:solidFill>
                  <a:schemeClr val="dk1"/>
                </a:solidFill>
                <a:latin typeface="Open Sans"/>
                <a:ea typeface="Open Sans"/>
                <a:cs typeface="Open Sans"/>
                <a:sym typeface="Open Sans"/>
              </a:rPr>
              <a:t> a true fact</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p:txBody>
      </p:sp>
      <p:sp>
        <p:nvSpPr>
          <p:cNvPr id="89" name="Google Shape;89;p20"/>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90" name="Google Shape;90;p20"/>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pic>
        <p:nvPicPr>
          <p:cNvPr id="91" name="Google Shape;91;p20"/>
          <p:cNvPicPr preferRelativeResize="0"/>
          <p:nvPr/>
        </p:nvPicPr>
        <p:blipFill>
          <a:blip r:embed="rId3">
            <a:alphaModFix/>
          </a:blip>
          <a:stretch>
            <a:fillRect/>
          </a:stretch>
        </p:blipFill>
        <p:spPr>
          <a:xfrm>
            <a:off x="3320249" y="2828900"/>
            <a:ext cx="2450600" cy="1975500"/>
          </a:xfrm>
          <a:prstGeom prst="rect">
            <a:avLst/>
          </a:prstGeom>
          <a:noFill/>
          <a:ln>
            <a:noFill/>
          </a:ln>
        </p:spPr>
      </p:pic>
      <p:sp>
        <p:nvSpPr>
          <p:cNvPr id="92" name="Google Shape;92;p20"/>
          <p:cNvSpPr txBox="1"/>
          <p:nvPr/>
        </p:nvSpPr>
        <p:spPr>
          <a:xfrm>
            <a:off x="2515500" y="4745925"/>
            <a:ext cx="411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Open Sans"/>
                <a:ea typeface="Open Sans"/>
                <a:cs typeface="Open Sans"/>
                <a:sym typeface="Open Sans"/>
              </a:rPr>
              <a:t>Image source: https://indepest.com/2020/05/08/fake-news/</a:t>
            </a:r>
            <a:endParaRPr sz="10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455050" y="776650"/>
            <a:ext cx="84399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Further pretraining language model</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Language models are </a:t>
            </a:r>
            <a:r>
              <a:rPr b="1" lang="en-US" sz="1800">
                <a:solidFill>
                  <a:schemeClr val="dk1"/>
                </a:solidFill>
                <a:latin typeface="Open Sans"/>
                <a:ea typeface="Open Sans"/>
                <a:cs typeface="Open Sans"/>
                <a:sym typeface="Open Sans"/>
              </a:rPr>
              <a:t>large neural networks</a:t>
            </a:r>
            <a:r>
              <a:rPr lang="en-US" sz="1800">
                <a:solidFill>
                  <a:schemeClr val="dk1"/>
                </a:solidFill>
                <a:latin typeface="Open Sans"/>
                <a:ea typeface="Open Sans"/>
                <a:cs typeface="Open Sans"/>
                <a:sym typeface="Open Sans"/>
              </a:rPr>
              <a:t> that are used in a wide variety of natural language processing tasks.</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Language models that have been trained with a large corpus still </a:t>
            </a:r>
            <a:r>
              <a:rPr b="1" lang="en-US" sz="1800">
                <a:solidFill>
                  <a:schemeClr val="dk1"/>
                </a:solidFill>
                <a:latin typeface="Open Sans"/>
                <a:ea typeface="Open Sans"/>
                <a:cs typeface="Open Sans"/>
                <a:sym typeface="Open Sans"/>
              </a:rPr>
              <a:t>don’t have </a:t>
            </a:r>
            <a:r>
              <a:rPr b="1" lang="en-US" sz="1800">
                <a:solidFill>
                  <a:schemeClr val="dk1"/>
                </a:solidFill>
                <a:highlight>
                  <a:schemeClr val="lt1"/>
                </a:highlight>
                <a:latin typeface="Open Sans"/>
                <a:ea typeface="Open Sans"/>
                <a:cs typeface="Open Sans"/>
                <a:sym typeface="Open Sans"/>
              </a:rPr>
              <a:t>domain knowledge about journalism</a:t>
            </a:r>
            <a:r>
              <a:rPr lang="en-US" sz="1800">
                <a:solidFill>
                  <a:schemeClr val="dk1"/>
                </a:solidFill>
                <a:highlight>
                  <a:schemeClr val="lt1"/>
                </a:highlight>
                <a:latin typeface="Open Sans"/>
                <a:ea typeface="Open Sans"/>
                <a:cs typeface="Open Sans"/>
                <a:sym typeface="Open Sans"/>
              </a:rPr>
              <a:t>.</a:t>
            </a:r>
            <a:endParaRPr sz="1800">
              <a:solidFill>
                <a:schemeClr val="dk1"/>
              </a:solidFill>
              <a:highlight>
                <a:schemeClr val="lt1"/>
              </a:highlight>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Further pretrain language model on fact-check reviews can guide </a:t>
            </a:r>
            <a:r>
              <a:rPr lang="en-US" sz="1800">
                <a:solidFill>
                  <a:schemeClr val="dk1"/>
                </a:solidFill>
                <a:latin typeface="Open Sans"/>
                <a:ea typeface="Open Sans"/>
                <a:cs typeface="Open Sans"/>
                <a:sym typeface="Open Sans"/>
              </a:rPr>
              <a:t>language</a:t>
            </a:r>
            <a:r>
              <a:rPr lang="en-US" sz="1800">
                <a:solidFill>
                  <a:schemeClr val="dk1"/>
                </a:solidFill>
                <a:latin typeface="Open Sans"/>
                <a:ea typeface="Open Sans"/>
                <a:cs typeface="Open Sans"/>
                <a:sym typeface="Open Sans"/>
              </a:rPr>
              <a:t> models to </a:t>
            </a:r>
            <a:r>
              <a:rPr b="1" lang="en-US" sz="1800">
                <a:solidFill>
                  <a:schemeClr val="dk1"/>
                </a:solidFill>
                <a:latin typeface="Open Sans"/>
                <a:ea typeface="Open Sans"/>
                <a:cs typeface="Open Sans"/>
                <a:sym typeface="Open Sans"/>
              </a:rPr>
              <a:t>comprehend the semantics of factual claims.</a:t>
            </a:r>
            <a:endParaRPr b="1" sz="1800">
              <a:solidFill>
                <a:schemeClr val="dk1"/>
              </a:solidFill>
              <a:latin typeface="Open Sans"/>
              <a:ea typeface="Open Sans"/>
              <a:cs typeface="Open Sans"/>
              <a:sym typeface="Open Sans"/>
            </a:endParaRPr>
          </a:p>
        </p:txBody>
      </p:sp>
      <p:sp>
        <p:nvSpPr>
          <p:cNvPr id="254" name="Google Shape;254;p38"/>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55" name="Google Shape;255;p38"/>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Methodology</a:t>
            </a:r>
            <a:endParaRPr sz="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9"/>
          <p:cNvPicPr preferRelativeResize="0"/>
          <p:nvPr/>
        </p:nvPicPr>
        <p:blipFill>
          <a:blip r:embed="rId3">
            <a:alphaModFix/>
          </a:blip>
          <a:stretch>
            <a:fillRect/>
          </a:stretch>
        </p:blipFill>
        <p:spPr>
          <a:xfrm>
            <a:off x="474064" y="1530400"/>
            <a:ext cx="8060334" cy="3002975"/>
          </a:xfrm>
          <a:prstGeom prst="rect">
            <a:avLst/>
          </a:prstGeom>
          <a:noFill/>
          <a:ln>
            <a:noFill/>
          </a:ln>
        </p:spPr>
      </p:pic>
      <p:sp>
        <p:nvSpPr>
          <p:cNvPr id="261" name="Google Shape;261;p39"/>
          <p:cNvSpPr txBox="1"/>
          <p:nvPr/>
        </p:nvSpPr>
        <p:spPr>
          <a:xfrm>
            <a:off x="455050" y="776650"/>
            <a:ext cx="7192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Further pretraining language model on fact-check reviews</a:t>
            </a:r>
            <a:endParaRPr sz="1800">
              <a:solidFill>
                <a:schemeClr val="dk1"/>
              </a:solidFill>
              <a:latin typeface="Open Sans"/>
              <a:ea typeface="Open Sans"/>
              <a:cs typeface="Open Sans"/>
              <a:sym typeface="Open Sans"/>
            </a:endParaRPr>
          </a:p>
        </p:txBody>
      </p:sp>
      <p:sp>
        <p:nvSpPr>
          <p:cNvPr id="262" name="Google Shape;262;p39"/>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63" name="Google Shape;263;p39"/>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Methodology</a:t>
            </a:r>
            <a:endParaRPr sz="200"/>
          </a:p>
        </p:txBody>
      </p:sp>
      <p:pic>
        <p:nvPicPr>
          <p:cNvPr id="264" name="Google Shape;264;p39"/>
          <p:cNvPicPr preferRelativeResize="0"/>
          <p:nvPr/>
        </p:nvPicPr>
        <p:blipFill>
          <a:blip r:embed="rId4">
            <a:alphaModFix/>
          </a:blip>
          <a:stretch>
            <a:fillRect/>
          </a:stretch>
        </p:blipFill>
        <p:spPr>
          <a:xfrm>
            <a:off x="6157075" y="3318800"/>
            <a:ext cx="2362250" cy="1181100"/>
          </a:xfrm>
          <a:prstGeom prst="rect">
            <a:avLst/>
          </a:prstGeom>
          <a:noFill/>
          <a:ln>
            <a:noFill/>
          </a:ln>
        </p:spPr>
      </p:pic>
      <p:pic>
        <p:nvPicPr>
          <p:cNvPr id="265" name="Google Shape;265;p39"/>
          <p:cNvPicPr preferRelativeResize="0"/>
          <p:nvPr/>
        </p:nvPicPr>
        <p:blipFill>
          <a:blip r:embed="rId4">
            <a:alphaModFix/>
          </a:blip>
          <a:stretch>
            <a:fillRect/>
          </a:stretch>
        </p:blipFill>
        <p:spPr>
          <a:xfrm>
            <a:off x="6417375" y="1679425"/>
            <a:ext cx="2057400" cy="1791775"/>
          </a:xfrm>
          <a:prstGeom prst="rect">
            <a:avLst/>
          </a:prstGeom>
          <a:noFill/>
          <a:ln>
            <a:noFill/>
          </a:ln>
        </p:spPr>
      </p:pic>
      <p:pic>
        <p:nvPicPr>
          <p:cNvPr id="266" name="Google Shape;266;p39"/>
          <p:cNvPicPr preferRelativeResize="0"/>
          <p:nvPr/>
        </p:nvPicPr>
        <p:blipFill>
          <a:blip r:embed="rId4">
            <a:alphaModFix/>
          </a:blip>
          <a:stretch>
            <a:fillRect/>
          </a:stretch>
        </p:blipFill>
        <p:spPr>
          <a:xfrm>
            <a:off x="6388250" y="2613350"/>
            <a:ext cx="604650" cy="885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nvSpPr>
        <p:spPr>
          <a:xfrm>
            <a:off x="455050" y="776650"/>
            <a:ext cx="83448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Fine-tune language model</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Fine-tune refers to the procedure of </a:t>
            </a:r>
            <a:r>
              <a:rPr b="1" lang="en-US" sz="1800">
                <a:solidFill>
                  <a:schemeClr val="dk1"/>
                </a:solidFill>
                <a:latin typeface="Open Sans"/>
                <a:ea typeface="Open Sans"/>
                <a:cs typeface="Open Sans"/>
                <a:sym typeface="Open Sans"/>
              </a:rPr>
              <a:t>re-training a language model</a:t>
            </a:r>
            <a:r>
              <a:rPr lang="en-US" sz="1800">
                <a:solidFill>
                  <a:schemeClr val="dk1"/>
                </a:solidFill>
                <a:latin typeface="Open Sans"/>
                <a:ea typeface="Open Sans"/>
                <a:cs typeface="Open Sans"/>
                <a:sym typeface="Open Sans"/>
              </a:rPr>
              <a:t>  on annotated claim-tweet pairs.</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b="1" lang="en-US" sz="1800">
                <a:solidFill>
                  <a:schemeClr val="dk1"/>
                </a:solidFill>
                <a:latin typeface="Open Sans"/>
                <a:ea typeface="Open Sans"/>
                <a:cs typeface="Open Sans"/>
                <a:sym typeface="Open Sans"/>
              </a:rPr>
              <a:t>The weights of the language model are updated</a:t>
            </a:r>
            <a:r>
              <a:rPr lang="en-US" sz="1800">
                <a:solidFill>
                  <a:schemeClr val="dk1"/>
                </a:solidFill>
                <a:latin typeface="Open Sans"/>
                <a:ea typeface="Open Sans"/>
                <a:cs typeface="Open Sans"/>
                <a:sym typeface="Open Sans"/>
              </a:rPr>
              <a:t> to account for the claim-tweet pairs’ characteristics of the stance detection.</a:t>
            </a:r>
            <a:endParaRPr sz="1800">
              <a:solidFill>
                <a:schemeClr val="dk1"/>
              </a:solidFill>
              <a:latin typeface="Open Sans"/>
              <a:ea typeface="Open Sans"/>
              <a:cs typeface="Open Sans"/>
              <a:sym typeface="Open Sans"/>
            </a:endParaRPr>
          </a:p>
        </p:txBody>
      </p:sp>
      <p:sp>
        <p:nvSpPr>
          <p:cNvPr id="272" name="Google Shape;272;p40"/>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73" name="Google Shape;273;p40"/>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Methodology</a:t>
            </a:r>
            <a:endParaRPr sz="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nvSpPr>
        <p:spPr>
          <a:xfrm>
            <a:off x="455050" y="776650"/>
            <a:ext cx="7192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Fine-tune</a:t>
            </a:r>
            <a:r>
              <a:rPr lang="en-US" sz="1800">
                <a:solidFill>
                  <a:schemeClr val="dk1"/>
                </a:solidFill>
                <a:latin typeface="Open Sans"/>
                <a:ea typeface="Open Sans"/>
                <a:cs typeface="Open Sans"/>
                <a:sym typeface="Open Sans"/>
              </a:rPr>
              <a:t> language model on annotated claim-tweet pairs</a:t>
            </a:r>
            <a:endParaRPr sz="1800">
              <a:solidFill>
                <a:schemeClr val="dk1"/>
              </a:solidFill>
              <a:latin typeface="Open Sans"/>
              <a:ea typeface="Open Sans"/>
              <a:cs typeface="Open Sans"/>
              <a:sym typeface="Open Sans"/>
            </a:endParaRPr>
          </a:p>
        </p:txBody>
      </p:sp>
      <p:sp>
        <p:nvSpPr>
          <p:cNvPr id="279" name="Google Shape;279;p41"/>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80" name="Google Shape;280;p41"/>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Methodology</a:t>
            </a:r>
            <a:endParaRPr sz="200"/>
          </a:p>
        </p:txBody>
      </p:sp>
      <p:pic>
        <p:nvPicPr>
          <p:cNvPr id="281" name="Google Shape;281;p41"/>
          <p:cNvPicPr preferRelativeResize="0"/>
          <p:nvPr/>
        </p:nvPicPr>
        <p:blipFill>
          <a:blip r:embed="rId3">
            <a:alphaModFix/>
          </a:blip>
          <a:stretch>
            <a:fillRect/>
          </a:stretch>
        </p:blipFill>
        <p:spPr>
          <a:xfrm>
            <a:off x="474064" y="1530400"/>
            <a:ext cx="8060334" cy="3002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nvSpPr>
        <p:spPr>
          <a:xfrm>
            <a:off x="455050" y="776650"/>
            <a:ext cx="75918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Roberta outperformed BERT and TwitterRoberta in predicting tokens in fact-checks by two evaluation metrics: perplexity (the lower the better) and loss (the lower the better).</a:t>
            </a:r>
            <a:endParaRPr sz="1800">
              <a:solidFill>
                <a:schemeClr val="dk1"/>
              </a:solidFill>
              <a:latin typeface="Open Sans"/>
              <a:ea typeface="Open Sans"/>
              <a:cs typeface="Open Sans"/>
              <a:sym typeface="Open Sans"/>
            </a:endParaRPr>
          </a:p>
        </p:txBody>
      </p:sp>
      <p:sp>
        <p:nvSpPr>
          <p:cNvPr id="287" name="Google Shape;287;p42"/>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88" name="Google Shape;288;p42"/>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Model Evaluation: Further pretrain</a:t>
            </a:r>
            <a:endParaRPr sz="200"/>
          </a:p>
        </p:txBody>
      </p:sp>
      <p:pic>
        <p:nvPicPr>
          <p:cNvPr id="289" name="Google Shape;289;p42"/>
          <p:cNvPicPr preferRelativeResize="0"/>
          <p:nvPr/>
        </p:nvPicPr>
        <p:blipFill>
          <a:blip r:embed="rId3">
            <a:alphaModFix/>
          </a:blip>
          <a:stretch>
            <a:fillRect/>
          </a:stretch>
        </p:blipFill>
        <p:spPr>
          <a:xfrm>
            <a:off x="2474950" y="2568000"/>
            <a:ext cx="4194099" cy="1474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nvSpPr>
        <p:spPr>
          <a:xfrm>
            <a:off x="455050" y="776650"/>
            <a:ext cx="75918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TwitterRoberta outperformed all other further pre-trained language models in predicting truthfulness stance by F1 score.</a:t>
            </a:r>
            <a:endParaRPr sz="1800">
              <a:solidFill>
                <a:schemeClr val="dk1"/>
              </a:solidFill>
              <a:latin typeface="Open Sans"/>
              <a:ea typeface="Open Sans"/>
              <a:cs typeface="Open Sans"/>
              <a:sym typeface="Open Sans"/>
            </a:endParaRPr>
          </a:p>
        </p:txBody>
      </p:sp>
      <p:sp>
        <p:nvSpPr>
          <p:cNvPr id="295" name="Google Shape;295;p43"/>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296" name="Google Shape;296;p43"/>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Model Evaluation: Stance detection</a:t>
            </a:r>
            <a:endParaRPr sz="200"/>
          </a:p>
        </p:txBody>
      </p:sp>
      <p:pic>
        <p:nvPicPr>
          <p:cNvPr id="297" name="Google Shape;297;p43"/>
          <p:cNvPicPr preferRelativeResize="0"/>
          <p:nvPr/>
        </p:nvPicPr>
        <p:blipFill>
          <a:blip r:embed="rId3">
            <a:alphaModFix/>
          </a:blip>
          <a:stretch>
            <a:fillRect/>
          </a:stretch>
        </p:blipFill>
        <p:spPr>
          <a:xfrm>
            <a:off x="732060" y="2013825"/>
            <a:ext cx="7679887" cy="151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nvSpPr>
        <p:spPr>
          <a:xfrm>
            <a:off x="455050" y="776650"/>
            <a:ext cx="75918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TwitterRoberta outperformed all other further pre-trained language models in predicting truthfulness stance by F1 score.</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F1 score considers both</a:t>
            </a:r>
            <a:endParaRPr sz="1800">
              <a:solidFill>
                <a:schemeClr val="dk1"/>
              </a:solidFill>
              <a:latin typeface="Open Sans"/>
              <a:ea typeface="Open Sans"/>
              <a:cs typeface="Open Sans"/>
              <a:sym typeface="Open Sans"/>
            </a:endParaRPr>
          </a:p>
          <a:p>
            <a:pPr indent="-342900" lvl="2" marL="13716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how many of the predictions are correct.</a:t>
            </a:r>
            <a:endParaRPr sz="1800">
              <a:solidFill>
                <a:schemeClr val="dk1"/>
              </a:solidFill>
              <a:latin typeface="Open Sans"/>
              <a:ea typeface="Open Sans"/>
              <a:cs typeface="Open Sans"/>
              <a:sym typeface="Open Sans"/>
            </a:endParaRPr>
          </a:p>
          <a:p>
            <a:pPr indent="-342900" lvl="2" marL="13716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how many of the class samples are correctly predicted</a:t>
            </a:r>
            <a:endParaRPr sz="1800">
              <a:solidFill>
                <a:schemeClr val="dk1"/>
              </a:solidFill>
              <a:latin typeface="Open Sans"/>
              <a:ea typeface="Open Sans"/>
              <a:cs typeface="Open Sans"/>
              <a:sym typeface="Open Sans"/>
            </a:endParaRPr>
          </a:p>
        </p:txBody>
      </p:sp>
      <p:sp>
        <p:nvSpPr>
          <p:cNvPr id="303" name="Google Shape;303;p44"/>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304" name="Google Shape;304;p44"/>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Model Evaluation: Stance detection</a:t>
            </a:r>
            <a:endParaRPr b="1" sz="2300">
              <a:solidFill>
                <a:srgbClr val="13409F"/>
              </a:solidFill>
              <a:latin typeface="Open Sans"/>
              <a:ea typeface="Open Sans"/>
              <a:cs typeface="Open Sans"/>
              <a:sym typeface="Open Sans"/>
            </a:endParaRPr>
          </a:p>
        </p:txBody>
      </p:sp>
      <p:pic>
        <p:nvPicPr>
          <p:cNvPr id="305" name="Google Shape;305;p44"/>
          <p:cNvPicPr preferRelativeResize="0"/>
          <p:nvPr/>
        </p:nvPicPr>
        <p:blipFill>
          <a:blip r:embed="rId3">
            <a:alphaModFix/>
          </a:blip>
          <a:stretch>
            <a:fillRect/>
          </a:stretch>
        </p:blipFill>
        <p:spPr>
          <a:xfrm>
            <a:off x="732060" y="3156825"/>
            <a:ext cx="7679887" cy="1514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nvSpPr>
        <p:spPr>
          <a:xfrm>
            <a:off x="247700" y="1022125"/>
            <a:ext cx="8625900" cy="2960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Open Sans"/>
              <a:buChar char="●"/>
            </a:pPr>
            <a:r>
              <a:rPr lang="en-US" sz="1900">
                <a:solidFill>
                  <a:schemeClr val="dk1"/>
                </a:solidFill>
                <a:latin typeface="Open Sans"/>
                <a:ea typeface="Open Sans"/>
                <a:cs typeface="Open Sans"/>
                <a:sym typeface="Open Sans"/>
              </a:rPr>
              <a:t>We formulated the concept of truthfulness stance detection.</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US" sz="1900">
                <a:solidFill>
                  <a:schemeClr val="dk1"/>
                </a:solidFill>
                <a:latin typeface="Open Sans"/>
                <a:ea typeface="Open Sans"/>
                <a:cs typeface="Open Sans"/>
                <a:sym typeface="Open Sans"/>
              </a:rPr>
              <a:t>We proposed a novel stance detection model which is based on additional pre-training of pre-trained language models using fact-checks.</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US" sz="1900">
                <a:latin typeface="Open Sans"/>
                <a:ea typeface="Open Sans"/>
                <a:cs typeface="Open Sans"/>
                <a:sym typeface="Open Sans"/>
              </a:rPr>
              <a:t>We created an API to allow for programmatic and large-scale usage of the tool.</a:t>
            </a:r>
            <a:endParaRPr sz="1900">
              <a:latin typeface="Open Sans"/>
              <a:ea typeface="Open Sans"/>
              <a:cs typeface="Open Sans"/>
              <a:sym typeface="Open Sans"/>
            </a:endParaRPr>
          </a:p>
        </p:txBody>
      </p:sp>
      <p:sp>
        <p:nvSpPr>
          <p:cNvPr id="311" name="Google Shape;311;p45"/>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312" name="Google Shape;312;p45"/>
          <p:cNvSpPr txBox="1"/>
          <p:nvPr/>
        </p:nvSpPr>
        <p:spPr>
          <a:xfrm>
            <a:off x="86638" y="522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Conclusion</a:t>
            </a:r>
            <a:endParaRPr sz="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nvSpPr>
        <p:spPr>
          <a:xfrm>
            <a:off x="455050" y="700450"/>
            <a:ext cx="81810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 factual claim can be </a:t>
            </a:r>
            <a:r>
              <a:rPr b="1" lang="en-US" sz="1800">
                <a:solidFill>
                  <a:schemeClr val="dk1"/>
                </a:solidFill>
                <a:latin typeface="Open Sans"/>
                <a:ea typeface="Open Sans"/>
                <a:cs typeface="Open Sans"/>
                <a:sym typeface="Open Sans"/>
              </a:rPr>
              <a:t>false information </a:t>
            </a:r>
            <a:r>
              <a:rPr lang="en-US" sz="1800">
                <a:solidFill>
                  <a:schemeClr val="dk1"/>
                </a:solidFill>
                <a:latin typeface="Open Sans"/>
                <a:ea typeface="Open Sans"/>
                <a:cs typeface="Open Sans"/>
                <a:sym typeface="Open Sans"/>
              </a:rPr>
              <a:t>or</a:t>
            </a:r>
            <a:r>
              <a:rPr b="1" lang="en-US" sz="1800">
                <a:solidFill>
                  <a:schemeClr val="dk1"/>
                </a:solidFill>
                <a:latin typeface="Open Sans"/>
                <a:ea typeface="Open Sans"/>
                <a:cs typeface="Open Sans"/>
                <a:sym typeface="Open Sans"/>
              </a:rPr>
              <a:t> a true fact</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False information can be </a:t>
            </a:r>
            <a:r>
              <a:rPr b="1" lang="en-US" sz="1800">
                <a:solidFill>
                  <a:schemeClr val="dk1"/>
                </a:solidFill>
                <a:latin typeface="Open Sans"/>
                <a:ea typeface="Open Sans"/>
                <a:cs typeface="Open Sans"/>
                <a:sym typeface="Open Sans"/>
              </a:rPr>
              <a:t>easily internalized</a:t>
            </a:r>
            <a:r>
              <a:rPr lang="en-US" sz="1800">
                <a:solidFill>
                  <a:schemeClr val="dk1"/>
                </a:solidFill>
                <a:latin typeface="Open Sans"/>
                <a:ea typeface="Open Sans"/>
                <a:cs typeface="Open Sans"/>
                <a:sym typeface="Open Sans"/>
              </a:rPr>
              <a:t> and true fact can be </a:t>
            </a:r>
            <a:r>
              <a:rPr b="1" lang="en-US" sz="1800">
                <a:solidFill>
                  <a:schemeClr val="dk1"/>
                </a:solidFill>
                <a:latin typeface="Open Sans"/>
                <a:ea typeface="Open Sans"/>
                <a:cs typeface="Open Sans"/>
                <a:sym typeface="Open Sans"/>
              </a:rPr>
              <a:t>unacknowledged</a:t>
            </a:r>
            <a:r>
              <a:rPr lang="en-US" sz="1800">
                <a:solidFill>
                  <a:schemeClr val="dk1"/>
                </a:solidFill>
                <a:latin typeface="Open Sans"/>
                <a:ea typeface="Open Sans"/>
                <a:cs typeface="Open Sans"/>
                <a:sym typeface="Open Sans"/>
              </a:rPr>
              <a:t> by social media users.</a:t>
            </a:r>
            <a:endParaRPr sz="1800">
              <a:solidFill>
                <a:schemeClr val="dk1"/>
              </a:solidFill>
              <a:latin typeface="Open Sans"/>
              <a:ea typeface="Open Sans"/>
              <a:cs typeface="Open Sans"/>
              <a:sym typeface="Open Sans"/>
            </a:endParaRPr>
          </a:p>
        </p:txBody>
      </p:sp>
      <p:sp>
        <p:nvSpPr>
          <p:cNvPr id="98" name="Google Shape;98;p21"/>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99" name="Google Shape;99;p21"/>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pic>
        <p:nvPicPr>
          <p:cNvPr id="100" name="Google Shape;100;p21"/>
          <p:cNvPicPr preferRelativeResize="0"/>
          <p:nvPr/>
        </p:nvPicPr>
        <p:blipFill>
          <a:blip r:embed="rId3">
            <a:alphaModFix/>
          </a:blip>
          <a:stretch>
            <a:fillRect/>
          </a:stretch>
        </p:blipFill>
        <p:spPr>
          <a:xfrm>
            <a:off x="3320249" y="2824450"/>
            <a:ext cx="2450600" cy="1975500"/>
          </a:xfrm>
          <a:prstGeom prst="rect">
            <a:avLst/>
          </a:prstGeom>
          <a:noFill/>
          <a:ln>
            <a:noFill/>
          </a:ln>
        </p:spPr>
      </p:pic>
      <p:sp>
        <p:nvSpPr>
          <p:cNvPr id="101" name="Google Shape;101;p21"/>
          <p:cNvSpPr txBox="1"/>
          <p:nvPr/>
        </p:nvSpPr>
        <p:spPr>
          <a:xfrm>
            <a:off x="2515500" y="4745925"/>
            <a:ext cx="411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Open Sans"/>
                <a:ea typeface="Open Sans"/>
                <a:cs typeface="Open Sans"/>
                <a:sym typeface="Open Sans"/>
              </a:rPr>
              <a:t>Image source: https://indepest.com/2020/05/08/fake-news/</a:t>
            </a:r>
            <a:endParaRPr sz="1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455050" y="700450"/>
            <a:ext cx="81810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 factual claim can be </a:t>
            </a:r>
            <a:r>
              <a:rPr b="1" lang="en-US" sz="1800">
                <a:solidFill>
                  <a:schemeClr val="dk1"/>
                </a:solidFill>
                <a:latin typeface="Open Sans"/>
                <a:ea typeface="Open Sans"/>
                <a:cs typeface="Open Sans"/>
                <a:sym typeface="Open Sans"/>
              </a:rPr>
              <a:t>false information </a:t>
            </a:r>
            <a:r>
              <a:rPr lang="en-US" sz="1800">
                <a:solidFill>
                  <a:schemeClr val="dk1"/>
                </a:solidFill>
                <a:latin typeface="Open Sans"/>
                <a:ea typeface="Open Sans"/>
                <a:cs typeface="Open Sans"/>
                <a:sym typeface="Open Sans"/>
              </a:rPr>
              <a:t>or</a:t>
            </a:r>
            <a:r>
              <a:rPr b="1" lang="en-US" sz="1800">
                <a:solidFill>
                  <a:schemeClr val="dk1"/>
                </a:solidFill>
                <a:latin typeface="Open Sans"/>
                <a:ea typeface="Open Sans"/>
                <a:cs typeface="Open Sans"/>
                <a:sym typeface="Open Sans"/>
              </a:rPr>
              <a:t> a true fact</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False information can be </a:t>
            </a:r>
            <a:r>
              <a:rPr b="1" lang="en-US" sz="1800">
                <a:solidFill>
                  <a:schemeClr val="dk1"/>
                </a:solidFill>
                <a:latin typeface="Open Sans"/>
                <a:ea typeface="Open Sans"/>
                <a:cs typeface="Open Sans"/>
                <a:sym typeface="Open Sans"/>
              </a:rPr>
              <a:t>easily internalized</a:t>
            </a:r>
            <a:r>
              <a:rPr lang="en-US" sz="1800">
                <a:solidFill>
                  <a:schemeClr val="dk1"/>
                </a:solidFill>
                <a:latin typeface="Open Sans"/>
                <a:ea typeface="Open Sans"/>
                <a:cs typeface="Open Sans"/>
                <a:sym typeface="Open Sans"/>
              </a:rPr>
              <a:t> and true fact can be </a:t>
            </a:r>
            <a:r>
              <a:rPr b="1" lang="en-US" sz="1800">
                <a:solidFill>
                  <a:schemeClr val="dk1"/>
                </a:solidFill>
                <a:latin typeface="Open Sans"/>
                <a:ea typeface="Open Sans"/>
                <a:cs typeface="Open Sans"/>
                <a:sym typeface="Open Sans"/>
              </a:rPr>
              <a:t>unacknowledged</a:t>
            </a:r>
            <a:r>
              <a:rPr lang="en-US" sz="1800">
                <a:solidFill>
                  <a:schemeClr val="dk1"/>
                </a:solidFill>
                <a:latin typeface="Open Sans"/>
                <a:ea typeface="Open Sans"/>
                <a:cs typeface="Open Sans"/>
                <a:sym typeface="Open Sans"/>
              </a:rPr>
              <a:t> by social media users.</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spread and influence of factual claims are reflected by public opinion toward their veracity.</a:t>
            </a:r>
            <a:endParaRPr sz="1800">
              <a:solidFill>
                <a:schemeClr val="dk1"/>
              </a:solidFill>
              <a:latin typeface="Open Sans"/>
              <a:ea typeface="Open Sans"/>
              <a:cs typeface="Open Sans"/>
              <a:sym typeface="Open Sans"/>
            </a:endParaRPr>
          </a:p>
        </p:txBody>
      </p:sp>
      <p:sp>
        <p:nvSpPr>
          <p:cNvPr id="107" name="Google Shape;107;p22"/>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08" name="Google Shape;108;p22"/>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pic>
        <p:nvPicPr>
          <p:cNvPr id="109" name="Google Shape;109;p22"/>
          <p:cNvPicPr preferRelativeResize="0"/>
          <p:nvPr/>
        </p:nvPicPr>
        <p:blipFill>
          <a:blip r:embed="rId3">
            <a:alphaModFix/>
          </a:blip>
          <a:stretch>
            <a:fillRect/>
          </a:stretch>
        </p:blipFill>
        <p:spPr>
          <a:xfrm>
            <a:off x="3320249" y="2824450"/>
            <a:ext cx="2450600" cy="1975500"/>
          </a:xfrm>
          <a:prstGeom prst="rect">
            <a:avLst/>
          </a:prstGeom>
          <a:noFill/>
          <a:ln>
            <a:noFill/>
          </a:ln>
        </p:spPr>
      </p:pic>
      <p:sp>
        <p:nvSpPr>
          <p:cNvPr id="110" name="Google Shape;110;p22"/>
          <p:cNvSpPr txBox="1"/>
          <p:nvPr/>
        </p:nvSpPr>
        <p:spPr>
          <a:xfrm>
            <a:off x="2515500" y="4745925"/>
            <a:ext cx="411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Open Sans"/>
                <a:ea typeface="Open Sans"/>
                <a:cs typeface="Open Sans"/>
                <a:sym typeface="Open Sans"/>
              </a:rPr>
              <a:t>Image source: https://indepest.com/2020/05/08/fake-news/</a:t>
            </a:r>
            <a:endParaRPr sz="10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455050" y="700450"/>
            <a:ext cx="81810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quest to </a:t>
            </a:r>
            <a:r>
              <a:rPr b="1" lang="en-US" sz="1800">
                <a:solidFill>
                  <a:schemeClr val="dk1"/>
                </a:solidFill>
                <a:latin typeface="Open Sans"/>
                <a:ea typeface="Open Sans"/>
                <a:cs typeface="Open Sans"/>
                <a:sym typeface="Open Sans"/>
              </a:rPr>
              <a:t>discern the public opinions</a:t>
            </a:r>
            <a:r>
              <a:rPr lang="en-US" sz="1800">
                <a:solidFill>
                  <a:schemeClr val="dk1"/>
                </a:solidFill>
                <a:latin typeface="Open Sans"/>
                <a:ea typeface="Open Sans"/>
                <a:cs typeface="Open Sans"/>
                <a:sym typeface="Open Sans"/>
              </a:rPr>
              <a:t> toward the veracity of factual claim.</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Our society is </a:t>
            </a:r>
            <a:r>
              <a:rPr lang="en-US" sz="1800">
                <a:solidFill>
                  <a:schemeClr val="dk1"/>
                </a:solidFill>
                <a:latin typeface="Open Sans"/>
                <a:ea typeface="Open Sans"/>
                <a:cs typeface="Open Sans"/>
                <a:sym typeface="Open Sans"/>
              </a:rPr>
              <a:t>damaged</a:t>
            </a:r>
            <a:r>
              <a:rPr lang="en-US" sz="1800">
                <a:solidFill>
                  <a:schemeClr val="dk1"/>
                </a:solidFill>
                <a:latin typeface="Open Sans"/>
                <a:ea typeface="Open Sans"/>
                <a:cs typeface="Open Sans"/>
                <a:sym typeface="Open Sans"/>
              </a:rPr>
              <a:t> by the dispute of social media users who believe</a:t>
            </a:r>
            <a:endParaRPr sz="1800">
              <a:solidFill>
                <a:schemeClr val="dk1"/>
              </a:solidFill>
              <a:latin typeface="Open Sans"/>
              <a:ea typeface="Open Sans"/>
              <a:cs typeface="Open Sans"/>
              <a:sym typeface="Open Sans"/>
            </a:endParaRPr>
          </a:p>
          <a:p>
            <a:pPr indent="-342900" lvl="2" marL="13716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false information is true</a:t>
            </a:r>
            <a:endParaRPr sz="1800">
              <a:solidFill>
                <a:schemeClr val="dk1"/>
              </a:solidFill>
              <a:latin typeface="Open Sans"/>
              <a:ea typeface="Open Sans"/>
              <a:cs typeface="Open Sans"/>
              <a:sym typeface="Open Sans"/>
            </a:endParaRPr>
          </a:p>
          <a:p>
            <a:pPr indent="-342900" lvl="2" marL="13716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 true fact is false</a:t>
            </a:r>
            <a:endParaRPr sz="1800">
              <a:solidFill>
                <a:schemeClr val="dk1"/>
              </a:solidFill>
              <a:latin typeface="Open Sans"/>
              <a:ea typeface="Open Sans"/>
              <a:cs typeface="Open Sans"/>
              <a:sym typeface="Open Sans"/>
            </a:endParaRPr>
          </a:p>
          <a:p>
            <a:pPr indent="0" lvl="0" marL="914400" rtl="0" algn="l">
              <a:lnSpc>
                <a:spcPct val="150000"/>
              </a:lnSpc>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16" name="Google Shape;116;p23"/>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17" name="Google Shape;117;p23"/>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455050" y="700450"/>
            <a:ext cx="8181000" cy="42021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The quest to </a:t>
            </a:r>
            <a:r>
              <a:rPr b="1" lang="en-US" sz="1800">
                <a:solidFill>
                  <a:schemeClr val="dk1"/>
                </a:solidFill>
                <a:latin typeface="Open Sans"/>
                <a:ea typeface="Open Sans"/>
                <a:cs typeface="Open Sans"/>
                <a:sym typeface="Open Sans"/>
              </a:rPr>
              <a:t>discern the public opinions</a:t>
            </a:r>
            <a:r>
              <a:rPr lang="en-US" sz="1800">
                <a:solidFill>
                  <a:schemeClr val="dk1"/>
                </a:solidFill>
                <a:latin typeface="Open Sans"/>
                <a:ea typeface="Open Sans"/>
                <a:cs typeface="Open Sans"/>
                <a:sym typeface="Open Sans"/>
              </a:rPr>
              <a:t> toward the veracity of factual claim.</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Our society is damaged by the dispute of social media users who believe</a:t>
            </a:r>
            <a:endParaRPr sz="1800">
              <a:solidFill>
                <a:schemeClr val="dk1"/>
              </a:solidFill>
              <a:latin typeface="Open Sans"/>
              <a:ea typeface="Open Sans"/>
              <a:cs typeface="Open Sans"/>
              <a:sym typeface="Open Sans"/>
            </a:endParaRPr>
          </a:p>
          <a:p>
            <a:pPr indent="-342900" lvl="2" marL="13716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false information is true</a:t>
            </a:r>
            <a:endParaRPr sz="1800">
              <a:solidFill>
                <a:schemeClr val="dk1"/>
              </a:solidFill>
              <a:latin typeface="Open Sans"/>
              <a:ea typeface="Open Sans"/>
              <a:cs typeface="Open Sans"/>
              <a:sym typeface="Open Sans"/>
            </a:endParaRPr>
          </a:p>
          <a:p>
            <a:pPr indent="-342900" lvl="2" marL="13716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a true fact is false</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Journalists are working hard on</a:t>
            </a:r>
            <a:endParaRPr sz="1800">
              <a:solidFill>
                <a:schemeClr val="dk1"/>
              </a:solidFill>
              <a:latin typeface="Open Sans"/>
              <a:ea typeface="Open Sans"/>
              <a:cs typeface="Open Sans"/>
              <a:sym typeface="Open Sans"/>
            </a:endParaRPr>
          </a:p>
          <a:p>
            <a:pPr indent="-342900" lvl="2" marL="13716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comprehending the spreading of misinformation</a:t>
            </a:r>
            <a:endParaRPr sz="1800">
              <a:solidFill>
                <a:schemeClr val="dk1"/>
              </a:solidFill>
              <a:latin typeface="Open Sans"/>
              <a:ea typeface="Open Sans"/>
              <a:cs typeface="Open Sans"/>
              <a:sym typeface="Open Sans"/>
            </a:endParaRPr>
          </a:p>
          <a:p>
            <a:pPr indent="-342900" lvl="2" marL="13716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mitigating the vicious impact of misinformation</a:t>
            </a:r>
            <a:endParaRPr sz="1800">
              <a:solidFill>
                <a:schemeClr val="dk1"/>
              </a:solidFill>
              <a:latin typeface="Open Sans"/>
              <a:ea typeface="Open Sans"/>
              <a:cs typeface="Open Sans"/>
              <a:sym typeface="Open Sans"/>
            </a:endParaRPr>
          </a:p>
          <a:p>
            <a:pPr indent="0" lvl="0" marL="914400" rtl="0" algn="l">
              <a:lnSpc>
                <a:spcPct val="150000"/>
              </a:lnSpc>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3" name="Google Shape;123;p24"/>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24" name="Google Shape;124;p24"/>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30" name="Google Shape;130;p25"/>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pic>
        <p:nvPicPr>
          <p:cNvPr id="131" name="Google Shape;131;p25"/>
          <p:cNvPicPr preferRelativeResize="0"/>
          <p:nvPr/>
        </p:nvPicPr>
        <p:blipFill>
          <a:blip r:embed="rId3">
            <a:alphaModFix/>
          </a:blip>
          <a:stretch>
            <a:fillRect/>
          </a:stretch>
        </p:blipFill>
        <p:spPr>
          <a:xfrm>
            <a:off x="3358628" y="2469075"/>
            <a:ext cx="1969550" cy="1810300"/>
          </a:xfrm>
          <a:prstGeom prst="rect">
            <a:avLst/>
          </a:prstGeom>
          <a:noFill/>
          <a:ln>
            <a:noFill/>
          </a:ln>
        </p:spPr>
      </p:pic>
      <p:sp>
        <p:nvSpPr>
          <p:cNvPr id="132" name="Google Shape;132;p25"/>
          <p:cNvSpPr txBox="1"/>
          <p:nvPr/>
        </p:nvSpPr>
        <p:spPr>
          <a:xfrm>
            <a:off x="1605750" y="4736575"/>
            <a:ext cx="593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Open Sans"/>
                <a:ea typeface="Open Sans"/>
                <a:cs typeface="Open Sans"/>
                <a:sym typeface="Open Sans"/>
              </a:rPr>
              <a:t>Image source: https://www.jdsupra.com/legalnews/don-t-fully-trust-public-opinion-polls-25406/</a:t>
            </a:r>
            <a:endParaRPr sz="1000">
              <a:latin typeface="Open Sans"/>
              <a:ea typeface="Open Sans"/>
              <a:cs typeface="Open Sans"/>
              <a:sym typeface="Open Sans"/>
            </a:endParaRPr>
          </a:p>
        </p:txBody>
      </p:sp>
      <p:sp>
        <p:nvSpPr>
          <p:cNvPr id="133" name="Google Shape;133;p25"/>
          <p:cNvSpPr txBox="1"/>
          <p:nvPr/>
        </p:nvSpPr>
        <p:spPr>
          <a:xfrm>
            <a:off x="455050" y="700450"/>
            <a:ext cx="81810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What is stance detection in general?</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Determining whether a user </a:t>
            </a:r>
            <a:r>
              <a:rPr b="1" lang="en-US" sz="1800">
                <a:solidFill>
                  <a:schemeClr val="dk1"/>
                </a:solidFill>
                <a:latin typeface="Open Sans"/>
                <a:ea typeface="Open Sans"/>
                <a:cs typeface="Open Sans"/>
                <a:sym typeface="Open Sans"/>
              </a:rPr>
              <a:t>supports or refutes</a:t>
            </a:r>
            <a:r>
              <a:rPr lang="en-US" sz="1800">
                <a:solidFill>
                  <a:schemeClr val="dk1"/>
                </a:solidFill>
                <a:latin typeface="Open Sans"/>
                <a:ea typeface="Open Sans"/>
                <a:cs typeface="Open Sans"/>
                <a:sym typeface="Open Sans"/>
              </a:rPr>
              <a:t> a </a:t>
            </a:r>
            <a:r>
              <a:rPr b="1" lang="en-US" sz="1800">
                <a:solidFill>
                  <a:schemeClr val="dk1"/>
                </a:solidFill>
                <a:latin typeface="Open Sans"/>
                <a:ea typeface="Open Sans"/>
                <a:cs typeface="Open Sans"/>
                <a:sym typeface="Open Sans"/>
              </a:rPr>
              <a:t>target</a:t>
            </a:r>
            <a:r>
              <a:rPr lang="en-US" sz="1800">
                <a:solidFill>
                  <a:schemeClr val="dk1"/>
                </a:solidFill>
                <a:latin typeface="Open Sans"/>
                <a:ea typeface="Open Sans"/>
                <a:cs typeface="Open Sans"/>
                <a:sym typeface="Open Sans"/>
              </a:rPr>
              <a:t> based on their social media post.</a:t>
            </a:r>
            <a:endParaRPr sz="18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39" name="Google Shape;139;p26"/>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
        <p:nvSpPr>
          <p:cNvPr id="140" name="Google Shape;140;p26"/>
          <p:cNvSpPr txBox="1"/>
          <p:nvPr/>
        </p:nvSpPr>
        <p:spPr>
          <a:xfrm>
            <a:off x="455050" y="700450"/>
            <a:ext cx="81810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What is stance detection in general?</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Determining whether a user </a:t>
            </a:r>
            <a:r>
              <a:rPr b="1" lang="en-US" sz="1800">
                <a:solidFill>
                  <a:schemeClr val="dk1"/>
                </a:solidFill>
                <a:latin typeface="Open Sans"/>
                <a:ea typeface="Open Sans"/>
                <a:cs typeface="Open Sans"/>
                <a:sym typeface="Open Sans"/>
              </a:rPr>
              <a:t>supports or refutes</a:t>
            </a:r>
            <a:r>
              <a:rPr lang="en-US" sz="1800">
                <a:solidFill>
                  <a:schemeClr val="dk1"/>
                </a:solidFill>
                <a:latin typeface="Open Sans"/>
                <a:ea typeface="Open Sans"/>
                <a:cs typeface="Open Sans"/>
                <a:sym typeface="Open Sans"/>
              </a:rPr>
              <a:t> a </a:t>
            </a:r>
            <a:r>
              <a:rPr b="1" lang="en-US" sz="1800">
                <a:solidFill>
                  <a:schemeClr val="dk1"/>
                </a:solidFill>
                <a:latin typeface="Open Sans"/>
                <a:ea typeface="Open Sans"/>
                <a:cs typeface="Open Sans"/>
                <a:sym typeface="Open Sans"/>
              </a:rPr>
              <a:t>target</a:t>
            </a:r>
            <a:r>
              <a:rPr lang="en-US" sz="1800">
                <a:solidFill>
                  <a:schemeClr val="dk1"/>
                </a:solidFill>
                <a:latin typeface="Open Sans"/>
                <a:ea typeface="Open Sans"/>
                <a:cs typeface="Open Sans"/>
                <a:sym typeface="Open Sans"/>
              </a:rPr>
              <a:t> based on their social media post.</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General stance detection example:</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750">
                <a:solidFill>
                  <a:srgbClr val="0F1419"/>
                </a:solidFill>
                <a:highlight>
                  <a:srgbClr val="FFFFFF"/>
                </a:highlight>
                <a:latin typeface="Roboto"/>
                <a:ea typeface="Roboto"/>
                <a:cs typeface="Roboto"/>
                <a:sym typeface="Roboto"/>
              </a:rPr>
              <a:t>Target: </a:t>
            </a:r>
            <a:r>
              <a:rPr b="1" lang="en-US" sz="1750">
                <a:solidFill>
                  <a:srgbClr val="0F1419"/>
                </a:solidFill>
                <a:highlight>
                  <a:srgbClr val="FFFFFF"/>
                </a:highlight>
                <a:latin typeface="Roboto"/>
                <a:ea typeface="Roboto"/>
                <a:cs typeface="Roboto"/>
                <a:sym typeface="Roboto"/>
              </a:rPr>
              <a:t>Immigration</a:t>
            </a:r>
            <a:endParaRPr b="1" sz="1750">
              <a:solidFill>
                <a:srgbClr val="0F1419"/>
              </a:solidFill>
              <a:highlight>
                <a:srgbClr val="FFFFFF"/>
              </a:highlight>
              <a:latin typeface="Roboto"/>
              <a:ea typeface="Roboto"/>
              <a:cs typeface="Roboto"/>
              <a:sym typeface="Roboto"/>
            </a:endParaRPr>
          </a:p>
          <a:p>
            <a:pPr indent="0" lvl="0" marL="914400" rtl="0" algn="l">
              <a:lnSpc>
                <a:spcPct val="150000"/>
              </a:lnSpc>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2" type="sldNum"/>
          </p:nvPr>
        </p:nvSpPr>
        <p:spPr>
          <a:xfrm>
            <a:off x="7078054" y="4868863"/>
            <a:ext cx="20574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Quattrocento Sans"/>
              <a:buNone/>
            </a:pPr>
            <a:fld id="{00000000-1234-1234-1234-123412341234}" type="slidenum">
              <a:rPr b="1" i="0" lang="en-US" sz="1600" u="none" cap="none" strike="noStrike">
                <a:solidFill>
                  <a:srgbClr val="000000"/>
                </a:solidFill>
                <a:latin typeface="Quattrocento Sans"/>
                <a:ea typeface="Quattrocento Sans"/>
                <a:cs typeface="Quattrocento Sans"/>
                <a:sym typeface="Quattrocento Sans"/>
              </a:rPr>
              <a:t>‹#›</a:t>
            </a:fld>
            <a:endParaRPr b="1" i="0" sz="1600" u="none" cap="none" strike="noStrike">
              <a:solidFill>
                <a:srgbClr val="000000"/>
              </a:solidFill>
              <a:latin typeface="Quattrocento Sans"/>
              <a:ea typeface="Quattrocento Sans"/>
              <a:cs typeface="Quattrocento Sans"/>
              <a:sym typeface="Quattrocento Sans"/>
            </a:endParaRPr>
          </a:p>
        </p:txBody>
      </p:sp>
      <p:sp>
        <p:nvSpPr>
          <p:cNvPr id="146" name="Google Shape;146;p27"/>
          <p:cNvSpPr txBox="1"/>
          <p:nvPr/>
        </p:nvSpPr>
        <p:spPr>
          <a:xfrm>
            <a:off x="86638" y="128431"/>
            <a:ext cx="7929000" cy="72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3409F"/>
              </a:buClr>
              <a:buSzPts val="4000"/>
              <a:buFont typeface="Open Sans"/>
              <a:buNone/>
            </a:pPr>
            <a:r>
              <a:rPr b="1" lang="en-US" sz="2300">
                <a:solidFill>
                  <a:srgbClr val="13409F"/>
                </a:solidFill>
                <a:latin typeface="Open Sans"/>
                <a:ea typeface="Open Sans"/>
                <a:cs typeface="Open Sans"/>
                <a:sym typeface="Open Sans"/>
              </a:rPr>
              <a:t>Overview</a:t>
            </a:r>
            <a:endParaRPr sz="200"/>
          </a:p>
        </p:txBody>
      </p:sp>
      <p:sp>
        <p:nvSpPr>
          <p:cNvPr id="147" name="Google Shape;147;p27"/>
          <p:cNvSpPr txBox="1"/>
          <p:nvPr/>
        </p:nvSpPr>
        <p:spPr>
          <a:xfrm>
            <a:off x="455050" y="700450"/>
            <a:ext cx="8181000" cy="33594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What is stance detection in general?</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Determining whether a user </a:t>
            </a:r>
            <a:r>
              <a:rPr b="1" lang="en-US" sz="1800">
                <a:solidFill>
                  <a:schemeClr val="dk1"/>
                </a:solidFill>
                <a:latin typeface="Open Sans"/>
                <a:ea typeface="Open Sans"/>
                <a:cs typeface="Open Sans"/>
                <a:sym typeface="Open Sans"/>
              </a:rPr>
              <a:t>supports or refutes</a:t>
            </a:r>
            <a:r>
              <a:rPr lang="en-US" sz="1800">
                <a:solidFill>
                  <a:schemeClr val="dk1"/>
                </a:solidFill>
                <a:latin typeface="Open Sans"/>
                <a:ea typeface="Open Sans"/>
                <a:cs typeface="Open Sans"/>
                <a:sym typeface="Open Sans"/>
              </a:rPr>
              <a:t> a </a:t>
            </a:r>
            <a:r>
              <a:rPr b="1" lang="en-US" sz="1800">
                <a:solidFill>
                  <a:schemeClr val="dk1"/>
                </a:solidFill>
                <a:latin typeface="Open Sans"/>
                <a:ea typeface="Open Sans"/>
                <a:cs typeface="Open Sans"/>
                <a:sym typeface="Open Sans"/>
              </a:rPr>
              <a:t>target</a:t>
            </a:r>
            <a:r>
              <a:rPr lang="en-US" sz="1800">
                <a:solidFill>
                  <a:schemeClr val="dk1"/>
                </a:solidFill>
                <a:latin typeface="Open Sans"/>
                <a:ea typeface="Open Sans"/>
                <a:cs typeface="Open Sans"/>
                <a:sym typeface="Open Sans"/>
              </a:rPr>
              <a:t> based on their social media post.</a:t>
            </a:r>
            <a:endParaRPr sz="1800">
              <a:solidFill>
                <a:schemeClr val="dk1"/>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General stance detection example:</a:t>
            </a:r>
            <a:endParaRPr sz="1800">
              <a:solidFill>
                <a:schemeClr val="dk1"/>
              </a:solidFill>
              <a:latin typeface="Open Sans"/>
              <a:ea typeface="Open Sans"/>
              <a:cs typeface="Open Sans"/>
              <a:sym typeface="Open Sans"/>
            </a:endParaRPr>
          </a:p>
          <a:p>
            <a:pPr indent="-342900" lvl="1" marL="914400" rtl="0" algn="l">
              <a:lnSpc>
                <a:spcPct val="150000"/>
              </a:lnSpc>
              <a:spcBef>
                <a:spcPts val="0"/>
              </a:spcBef>
              <a:spcAft>
                <a:spcPts val="0"/>
              </a:spcAft>
              <a:buClr>
                <a:schemeClr val="dk1"/>
              </a:buClr>
              <a:buSzPts val="1800"/>
              <a:buFont typeface="Open Sans"/>
              <a:buChar char="○"/>
            </a:pPr>
            <a:r>
              <a:rPr lang="en-US" sz="1750">
                <a:solidFill>
                  <a:srgbClr val="0F1419"/>
                </a:solidFill>
                <a:highlight>
                  <a:srgbClr val="FFFFFF"/>
                </a:highlight>
                <a:latin typeface="Roboto"/>
                <a:ea typeface="Roboto"/>
                <a:cs typeface="Roboto"/>
                <a:sym typeface="Roboto"/>
              </a:rPr>
              <a:t>Target: </a:t>
            </a:r>
            <a:r>
              <a:rPr b="1" lang="en-US" sz="1750">
                <a:solidFill>
                  <a:srgbClr val="0F1419"/>
                </a:solidFill>
                <a:highlight>
                  <a:srgbClr val="FFFFFF"/>
                </a:highlight>
                <a:latin typeface="Roboto"/>
                <a:ea typeface="Roboto"/>
                <a:cs typeface="Roboto"/>
                <a:sym typeface="Roboto"/>
              </a:rPr>
              <a:t>Immigration</a:t>
            </a:r>
            <a:endParaRPr b="1" sz="1750">
              <a:solidFill>
                <a:srgbClr val="0F1419"/>
              </a:solidFill>
              <a:highlight>
                <a:srgbClr val="FFFFFF"/>
              </a:highlight>
              <a:latin typeface="Roboto"/>
              <a:ea typeface="Roboto"/>
              <a:cs typeface="Roboto"/>
              <a:sym typeface="Roboto"/>
            </a:endParaRPr>
          </a:p>
          <a:p>
            <a:pPr indent="-342900" lvl="1" marL="914400" rtl="0" algn="l">
              <a:lnSpc>
                <a:spcPct val="150000"/>
              </a:lnSpc>
              <a:spcBef>
                <a:spcPts val="0"/>
              </a:spcBef>
              <a:spcAft>
                <a:spcPts val="0"/>
              </a:spcAft>
              <a:buClr>
                <a:schemeClr val="dk1"/>
              </a:buClr>
              <a:buSzPts val="1800"/>
              <a:buFont typeface="Open Sans"/>
              <a:buChar char="○"/>
            </a:pPr>
            <a:r>
              <a:rPr lang="en-US" sz="1750">
                <a:solidFill>
                  <a:srgbClr val="0F1419"/>
                </a:solidFill>
                <a:highlight>
                  <a:srgbClr val="FFFFFF"/>
                </a:highlight>
                <a:latin typeface="Roboto"/>
                <a:ea typeface="Roboto"/>
                <a:cs typeface="Roboto"/>
                <a:sym typeface="Roboto"/>
              </a:rPr>
              <a:t>Tweet: “Unregulated immigration that hurts working Americans and globalism which only further weakens America!”</a:t>
            </a:r>
            <a:endParaRPr b="1" sz="1750">
              <a:solidFill>
                <a:srgbClr val="0F1419"/>
              </a:solidFill>
              <a:highlight>
                <a:srgbClr val="FFFFFF"/>
              </a:highlight>
              <a:latin typeface="Roboto"/>
              <a:ea typeface="Roboto"/>
              <a:cs typeface="Roboto"/>
              <a:sym typeface="Roboto"/>
            </a:endParaRPr>
          </a:p>
          <a:p>
            <a:pPr indent="0" lvl="0" marL="914400" rtl="0" algn="l">
              <a:lnSpc>
                <a:spcPct val="150000"/>
              </a:lnSpc>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