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2918400" cy="4389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4681"/>
  </p:normalViewPr>
  <p:slideViewPr>
    <p:cSldViewPr snapToGrid="0" snapToObjects="1">
      <p:cViewPr>
        <p:scale>
          <a:sx n="50" d="100"/>
          <a:sy n="50" d="100"/>
        </p:scale>
        <p:origin x="2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101C-3F6A-1F43-BB5E-8BA77D2536D3}" type="datetimeFigureOut">
              <a:rPr lang="en-CN" smtClean="0"/>
              <a:t>2/20/22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366B6-2840-644D-B7FE-FB091DF744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419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0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1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3701-3913-2248-B012-3EEC668E809F}" type="datetimeFigureOut">
              <a:rPr lang="en-US" smtClean="0"/>
              <a:t>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dir.uta.edu/covid-19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idir.uta.edu/stance_detection" TargetMode="External"/><Relationship Id="rId15" Type="http://schemas.openxmlformats.org/officeDocument/2006/relationships/image" Target="../media/image11.tiff"/><Relationship Id="rId10" Type="http://schemas.openxmlformats.org/officeDocument/2006/relationships/image" Target="../media/image6.png"/><Relationship Id="rId4" Type="http://schemas.openxmlformats.org/officeDocument/2006/relationships/hyperlink" Target="https://idir.uta.edu/wildfire_annotation/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6412" y="3390241"/>
            <a:ext cx="19041314" cy="1954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0" b="1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Zhengyuan Zhu    Zeyu Zhang    Foram Pankajbhai Patel</a:t>
            </a:r>
            <a:r>
              <a:rPr lang="zh-CN" altLang="en-US" sz="4000" b="1" baseline="300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    </a:t>
            </a:r>
            <a:r>
              <a:rPr lang="en-US" altLang="zh-CN" sz="4000" b="1" baseline="300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  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Josue Caraballo     </a:t>
            </a:r>
          </a:p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Advisor: Chengkai Li</a:t>
            </a:r>
            <a:endParaRPr lang="en-US" sz="4000" b="1" baseline="30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 descr="C:\Users\naeemul\Pictures\UT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6" y="2863329"/>
            <a:ext cx="4788395" cy="15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852" y="13651096"/>
            <a:ext cx="31154914" cy="892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The Methodology of Stance Detection on Tweet-claim Pairs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1651" y="7923991"/>
            <a:ext cx="10317078" cy="646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4000" b="1" dirty="0">
                <a:solidFill>
                  <a:srgbClr val="ED0000"/>
                </a:solidFill>
                <a:latin typeface="Garamond" panose="02020404030301010803" pitchFamily="18" charset="0"/>
              </a:rPr>
              <a:t>Social media posts make false claims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851" y="22046255"/>
            <a:ext cx="15314605" cy="95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Data Collection: Factual Claims, Tweets and Stance Dataset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393" y="2142011"/>
            <a:ext cx="3935707" cy="2213837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932401" y="1466670"/>
            <a:ext cx="31162210" cy="95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200" b="1" dirty="0">
                <a:solidFill>
                  <a:srgbClr val="00558D"/>
                </a:solidFill>
                <a:latin typeface="Garamond" panose="02020404030301010803" pitchFamily="18" charset="0"/>
              </a:rPr>
              <a:t>On Mitigating Misinformation by Stance Detection</a:t>
            </a:r>
            <a:endParaRPr lang="en-US" sz="72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03" name="Text Placeholder 2"/>
          <p:cNvSpPr txBox="1">
            <a:spLocks/>
          </p:cNvSpPr>
          <p:nvPr/>
        </p:nvSpPr>
        <p:spPr>
          <a:xfrm>
            <a:off x="1053973" y="5767456"/>
            <a:ext cx="31091608" cy="713053"/>
          </a:xfrm>
          <a:prstGeom prst="rect">
            <a:avLst/>
          </a:prstGeom>
        </p:spPr>
        <p:txBody>
          <a:bodyPr vert="horz" lIns="268385" tIns="134193" rIns="268385" bIns="134193" rtlCol="0" anchor="ctr"/>
          <a:lstStyle>
            <a:defPPr>
              <a:defRPr lang="en-US"/>
            </a:defPPr>
            <a:lvl1pPr marL="0" algn="l" defTabSz="4174876" rtl="0" eaLnBrk="1" latinLnBrk="0" hangingPunct="1"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7438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4876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2314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49752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7190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4628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2066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699504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</a:rPr>
              <a:t>Annotation System: </a:t>
            </a:r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  <a:hlinkClick r:id="rId4"/>
              </a:rPr>
              <a:t>idir.uta.edu/wildfire_annotation/</a:t>
            </a:r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</a:rPr>
              <a:t>    Stance Detection API Interface: </a:t>
            </a:r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  <a:hlinkClick r:id="rId5"/>
              </a:rPr>
              <a:t>idir.uta.edu/stance_detection</a:t>
            </a:r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</a:rPr>
              <a:t>    Covid-19 Dashboard: </a:t>
            </a:r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  <a:hlinkClick r:id="rId6"/>
              </a:rPr>
              <a:t>idir.uta.edu/covid-19</a:t>
            </a:r>
            <a:endParaRPr lang="en-US"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3202FE-454A-8647-B954-4BBAEF70C601}"/>
              </a:ext>
            </a:extLst>
          </p:cNvPr>
          <p:cNvSpPr/>
          <p:nvPr/>
        </p:nvSpPr>
        <p:spPr>
          <a:xfrm>
            <a:off x="16864086" y="31036132"/>
            <a:ext cx="15685177" cy="1149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4000" b="1" dirty="0">
                <a:solidFill>
                  <a:schemeClr val="tx1"/>
                </a:solidFill>
                <a:latin typeface="Garamond" panose="02020404030301010803" pitchFamily="18" charset="0"/>
              </a:rPr>
              <a:t>Components: 1) Geographic region selection panel.  2) Interactive map. 3) Timeline chart. 4) Panel of facts. 5) Government tweets. 6) Chatbot.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6A410D-3F48-944E-AAEA-269091A3A084}"/>
              </a:ext>
            </a:extLst>
          </p:cNvPr>
          <p:cNvSpPr/>
          <p:nvPr/>
        </p:nvSpPr>
        <p:spPr>
          <a:xfrm>
            <a:off x="10669554" y="3026971"/>
            <a:ext cx="11271803" cy="998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rgbClr val="00558D"/>
                </a:solidFill>
                <a:latin typeface="Garamond" panose="02020404030301010803" pitchFamily="18" charset="0"/>
              </a:rPr>
              <a:t>Student Computing Research Festival (SCRF) 2022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D86494-D508-CC45-ACC3-BF1A5169CE3C}"/>
              </a:ext>
            </a:extLst>
          </p:cNvPr>
          <p:cNvSpPr txBox="1"/>
          <p:nvPr/>
        </p:nvSpPr>
        <p:spPr>
          <a:xfrm>
            <a:off x="22064941" y="8481569"/>
            <a:ext cx="9955292" cy="462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420" indent="-367420">
              <a:lnSpc>
                <a:spcPct val="150000"/>
              </a:lnSpc>
              <a:buFont typeface="Wingdings" charset="2"/>
              <a:buChar char="§"/>
            </a:pPr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Stance is whether a tweet supports or refutes a factual claim</a:t>
            </a:r>
          </a:p>
          <a:p>
            <a:pPr marL="367420" indent="-367420">
              <a:lnSpc>
                <a:spcPct val="150000"/>
              </a:lnSpc>
              <a:buFont typeface="Wingdings" charset="2"/>
              <a:buChar char="§"/>
            </a:pPr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Use stance detection for surveillance of misinfodemic and for discovering patterns of misinformation spreading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C0E2B9-8FF7-0543-A925-FD3704857567}"/>
              </a:ext>
            </a:extLst>
          </p:cNvPr>
          <p:cNvSpPr/>
          <p:nvPr/>
        </p:nvSpPr>
        <p:spPr>
          <a:xfrm>
            <a:off x="27191459" y="3625686"/>
            <a:ext cx="4925933" cy="1431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Innovative Data Intelligence Research Laboratory</a:t>
            </a:r>
          </a:p>
        </p:txBody>
      </p:sp>
      <p:pic>
        <p:nvPicPr>
          <p:cNvPr id="1030" name="Picture 6" descr="Figure 1">
            <a:extLst>
              <a:ext uri="{FF2B5EF4-FFF2-40B4-BE49-F238E27FC236}">
                <a16:creationId xmlns:a16="http://schemas.microsoft.com/office/drawing/2014/main" id="{A0CA7CED-D46A-1140-BA70-FF87B34B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19" y="32836233"/>
            <a:ext cx="16014796" cy="854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F4903F1-9EA4-2F4C-9149-C2A88845DF03}"/>
              </a:ext>
            </a:extLst>
          </p:cNvPr>
          <p:cNvSpPr/>
          <p:nvPr/>
        </p:nvSpPr>
        <p:spPr>
          <a:xfrm>
            <a:off x="16890689" y="29734379"/>
            <a:ext cx="15307209" cy="958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Case Study: COVID-19 Dashboard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744BEB2-A445-0F4E-BA29-5E67251ADA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32758" y="32814191"/>
            <a:ext cx="15079908" cy="892529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92B10D-EF5A-394F-91F6-E1C670D09992}"/>
              </a:ext>
            </a:extLst>
          </p:cNvPr>
          <p:cNvSpPr txBox="1"/>
          <p:nvPr/>
        </p:nvSpPr>
        <p:spPr>
          <a:xfrm>
            <a:off x="1006436" y="8553498"/>
            <a:ext cx="10838853" cy="4622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420" indent="-367420">
              <a:lnSpc>
                <a:spcPct val="150000"/>
              </a:lnSpc>
              <a:buFont typeface="Wingdings" charset="2"/>
              <a:buChar char="§"/>
            </a:pPr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“The COVID-19 vaccine is the </a:t>
            </a:r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deadliest vaccine ever made”</a:t>
            </a:r>
            <a:endParaRPr lang="en-US" sz="4000" dirty="0">
              <a:latin typeface="Garamond" charset="0"/>
              <a:ea typeface="Garamond" charset="0"/>
              <a:cs typeface="Garamond" charset="0"/>
            </a:endParaRPr>
          </a:p>
          <a:p>
            <a:pPr marL="367420" indent="-367420">
              <a:lnSpc>
                <a:spcPct val="150000"/>
              </a:lnSpc>
              <a:buFont typeface="Wingdings" charset="2"/>
              <a:buChar char="§"/>
            </a:pPr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“A viral photo shows the freedom convoy in Canberra, Australia, </a:t>
            </a:r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with over 1.5 million”</a:t>
            </a:r>
          </a:p>
          <a:p>
            <a:pPr marL="367420" indent="-367420">
              <a:lnSpc>
                <a:spcPct val="150000"/>
              </a:lnSpc>
              <a:buFont typeface="Wingdings" charset="2"/>
              <a:buChar char="§"/>
            </a:pPr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“CNN confirms </a:t>
            </a:r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Trump WILL be ARRESTED”</a:t>
            </a:r>
            <a:endParaRPr lang="en-US" sz="4000" dirty="0">
              <a:latin typeface="Garamond" charset="0"/>
              <a:ea typeface="Garamond" charset="0"/>
              <a:cs typeface="Garamond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4F6889-ED4D-9D47-9113-D6EC1F30A577}"/>
              </a:ext>
            </a:extLst>
          </p:cNvPr>
          <p:cNvGrpSpPr/>
          <p:nvPr/>
        </p:nvGrpSpPr>
        <p:grpSpPr>
          <a:xfrm>
            <a:off x="8951213" y="23664583"/>
            <a:ext cx="7354243" cy="5301255"/>
            <a:chOff x="364417" y="24910565"/>
            <a:chExt cx="7400758" cy="510862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8AE5B0-EA61-6245-A6D8-CEF6F00BE812}"/>
                </a:ext>
              </a:extLst>
            </p:cNvPr>
            <p:cNvSpPr/>
            <p:nvPr/>
          </p:nvSpPr>
          <p:spPr>
            <a:xfrm>
              <a:off x="455055" y="24910565"/>
              <a:ext cx="2127620" cy="731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Tweets</a:t>
              </a:r>
            </a:p>
          </p:txBody>
        </p:sp>
        <p:sp>
          <p:nvSpPr>
            <p:cNvPr id="84" name="TextBox 117">
              <a:extLst>
                <a:ext uri="{FF2B5EF4-FFF2-40B4-BE49-F238E27FC236}">
                  <a16:creationId xmlns:a16="http://schemas.microsoft.com/office/drawing/2014/main" id="{CBCEAC34-8B9B-4B43-B80E-EBA31E7B3E4D}"/>
                </a:ext>
              </a:extLst>
            </p:cNvPr>
            <p:cNvSpPr txBox="1"/>
            <p:nvPr/>
          </p:nvSpPr>
          <p:spPr>
            <a:xfrm>
              <a:off x="364417" y="25564980"/>
              <a:ext cx="7400758" cy="4454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7420" indent="-36742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4000" dirty="0">
                  <a:latin typeface="Garamond" charset="0"/>
                  <a:ea typeface="Garamond" charset="0"/>
                  <a:cs typeface="Garamond" charset="0"/>
                </a:rPr>
                <a:t>Used claim keywords and twitter academic research API to collect tweets. </a:t>
              </a:r>
            </a:p>
            <a:p>
              <a:pPr marL="367420" indent="-36742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4000" dirty="0">
                  <a:latin typeface="Garamond" charset="0"/>
                  <a:ea typeface="Garamond" charset="0"/>
                  <a:cs typeface="Garamond" charset="0"/>
                </a:rPr>
                <a:t>65,011 distinct claim related tweets from 2007 to 2022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F7141D-97C6-E34B-8FE6-6BEE66424079}"/>
              </a:ext>
            </a:extLst>
          </p:cNvPr>
          <p:cNvGrpSpPr/>
          <p:nvPr/>
        </p:nvGrpSpPr>
        <p:grpSpPr>
          <a:xfrm>
            <a:off x="999109" y="29591858"/>
            <a:ext cx="14751313" cy="2587977"/>
            <a:chOff x="8090738" y="26742521"/>
            <a:chExt cx="7698859" cy="258797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FC43955-D1CC-6248-AADE-E98531302466}"/>
                </a:ext>
              </a:extLst>
            </p:cNvPr>
            <p:cNvSpPr/>
            <p:nvPr/>
          </p:nvSpPr>
          <p:spPr>
            <a:xfrm>
              <a:off x="8090738" y="26742521"/>
              <a:ext cx="6995453" cy="710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Stance detection annotation system</a:t>
              </a:r>
            </a:p>
          </p:txBody>
        </p:sp>
        <p:sp>
          <p:nvSpPr>
            <p:cNvPr id="88" name="TextBox 57">
              <a:extLst>
                <a:ext uri="{FF2B5EF4-FFF2-40B4-BE49-F238E27FC236}">
                  <a16:creationId xmlns:a16="http://schemas.microsoft.com/office/drawing/2014/main" id="{874BFF77-44FB-F44E-B482-D05FB1959F01}"/>
                </a:ext>
              </a:extLst>
            </p:cNvPr>
            <p:cNvSpPr txBox="1"/>
            <p:nvPr/>
          </p:nvSpPr>
          <p:spPr>
            <a:xfrm>
              <a:off x="8101119" y="27478324"/>
              <a:ext cx="7688478" cy="185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7420" indent="-36742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4000" dirty="0">
                  <a:latin typeface="Garamond" charset="0"/>
                  <a:ea typeface="Garamond" charset="0"/>
                  <a:cs typeface="Garamond" charset="0"/>
                </a:rPr>
                <a:t>Stance detection model trained using tweet-claim pairs annotated by human annotators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BD11E9-2DCA-5442-8402-F187723A3F90}"/>
              </a:ext>
            </a:extLst>
          </p:cNvPr>
          <p:cNvGrpSpPr/>
          <p:nvPr/>
        </p:nvGrpSpPr>
        <p:grpSpPr>
          <a:xfrm>
            <a:off x="1003003" y="23964646"/>
            <a:ext cx="7240193" cy="4183969"/>
            <a:chOff x="444203" y="22577372"/>
            <a:chExt cx="7968278" cy="418396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81274A-8D62-D242-8BD3-FB20072DDE78}"/>
                </a:ext>
              </a:extLst>
            </p:cNvPr>
            <p:cNvSpPr/>
            <p:nvPr/>
          </p:nvSpPr>
          <p:spPr>
            <a:xfrm>
              <a:off x="468917" y="22577372"/>
              <a:ext cx="3734115" cy="499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Factual claims</a:t>
              </a:r>
            </a:p>
          </p:txBody>
        </p:sp>
        <p:sp>
          <p:nvSpPr>
            <p:cNvPr id="89" name="TextBox 71">
              <a:extLst>
                <a:ext uri="{FF2B5EF4-FFF2-40B4-BE49-F238E27FC236}">
                  <a16:creationId xmlns:a16="http://schemas.microsoft.com/office/drawing/2014/main" id="{C532AD22-C280-7B4B-A3C1-E89D74773395}"/>
                </a:ext>
              </a:extLst>
            </p:cNvPr>
            <p:cNvSpPr txBox="1"/>
            <p:nvPr/>
          </p:nvSpPr>
          <p:spPr>
            <a:xfrm>
              <a:off x="444203" y="23062508"/>
              <a:ext cx="7968278" cy="3698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7420" indent="-36742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4000" dirty="0">
                  <a:latin typeface="Garamond" charset="0"/>
                  <a:ea typeface="Garamond" charset="0"/>
                  <a:cs typeface="Garamond" charset="0"/>
                </a:rPr>
                <a:t>Built a daily fact check collection tool</a:t>
              </a:r>
            </a:p>
            <a:p>
              <a:pPr marL="367420" indent="-36742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4000" dirty="0">
                  <a:latin typeface="Garamond" charset="0"/>
                  <a:ea typeface="Garamond" charset="0"/>
                  <a:cs typeface="Garamond" charset="0"/>
                </a:rPr>
                <a:t>52,805 factual claims from seven fact-checking websites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12F85FF1-EE3C-F94C-97E1-1B0D6C01C62A}"/>
              </a:ext>
            </a:extLst>
          </p:cNvPr>
          <p:cNvSpPr/>
          <p:nvPr/>
        </p:nvSpPr>
        <p:spPr>
          <a:xfrm>
            <a:off x="990852" y="6694655"/>
            <a:ext cx="31154914" cy="892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The Quest to Mitigate the Misinfodemic by Stance Detection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9F28A1-0E9A-8445-813A-A8251C17CF03}"/>
              </a:ext>
            </a:extLst>
          </p:cNvPr>
          <p:cNvSpPr txBox="1"/>
          <p:nvPr/>
        </p:nvSpPr>
        <p:spPr>
          <a:xfrm>
            <a:off x="11585217" y="7889523"/>
            <a:ext cx="105893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ED0000"/>
                </a:solidFill>
                <a:latin typeface="Garamond" panose="02020404030301010803" pitchFamily="18" charset="0"/>
              </a:rPr>
              <a:t>Misinformation exacerbates the vicious impact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F482252-506B-0C42-AD90-EE3E4AA3565A}"/>
              </a:ext>
            </a:extLst>
          </p:cNvPr>
          <p:cNvSpPr txBox="1"/>
          <p:nvPr/>
        </p:nvSpPr>
        <p:spPr>
          <a:xfrm>
            <a:off x="11641956" y="8646266"/>
            <a:ext cx="9987225" cy="369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420" indent="-367420">
              <a:lnSpc>
                <a:spcPct val="150000"/>
              </a:lnSpc>
              <a:buFont typeface="Wingdings" charset="2"/>
              <a:buChar char="§"/>
            </a:pPr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Drown out credible information</a:t>
            </a:r>
          </a:p>
          <a:p>
            <a:pPr marL="367420" indent="-367420">
              <a:lnSpc>
                <a:spcPct val="150000"/>
              </a:lnSpc>
              <a:buFont typeface="Wingdings" charset="2"/>
              <a:buChar char="§"/>
            </a:pPr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Interfere with measures to contain the outbreak</a:t>
            </a:r>
          </a:p>
          <a:p>
            <a:pPr marL="367420" indent="-367420">
              <a:lnSpc>
                <a:spcPct val="150000"/>
              </a:lnSpc>
              <a:buFont typeface="Wingdings" charset="2"/>
              <a:buChar char="§"/>
            </a:pPr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Deplete resources and overloads the health care system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2538621-B572-3F40-A165-98AB32126059}"/>
              </a:ext>
            </a:extLst>
          </p:cNvPr>
          <p:cNvSpPr txBox="1"/>
          <p:nvPr/>
        </p:nvSpPr>
        <p:spPr>
          <a:xfrm>
            <a:off x="22097711" y="7879174"/>
            <a:ext cx="101001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ED0000"/>
                </a:solidFill>
                <a:latin typeface="Garamond" panose="02020404030301010803" pitchFamily="18" charset="0"/>
              </a:rPr>
              <a:t>How stance detection mitigates misinfodemic</a:t>
            </a:r>
          </a:p>
        </p:txBody>
      </p:sp>
      <p:sp>
        <p:nvSpPr>
          <p:cNvPr id="1276" name="Rectangle 1275">
            <a:extLst>
              <a:ext uri="{FF2B5EF4-FFF2-40B4-BE49-F238E27FC236}">
                <a16:creationId xmlns:a16="http://schemas.microsoft.com/office/drawing/2014/main" id="{D869E1DA-A990-A14E-A9DF-52A90722D10A}"/>
              </a:ext>
            </a:extLst>
          </p:cNvPr>
          <p:cNvSpPr/>
          <p:nvPr/>
        </p:nvSpPr>
        <p:spPr>
          <a:xfrm>
            <a:off x="16890690" y="22090814"/>
            <a:ext cx="15307209" cy="95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Performance of Stance Detection</a:t>
            </a:r>
          </a:p>
        </p:txBody>
      </p:sp>
      <p:grpSp>
        <p:nvGrpSpPr>
          <p:cNvPr id="1443" name="Group 1442">
            <a:extLst>
              <a:ext uri="{FF2B5EF4-FFF2-40B4-BE49-F238E27FC236}">
                <a16:creationId xmlns:a16="http://schemas.microsoft.com/office/drawing/2014/main" id="{F7A548C8-B321-7544-A232-B58ADA417577}"/>
              </a:ext>
            </a:extLst>
          </p:cNvPr>
          <p:cNvGrpSpPr/>
          <p:nvPr/>
        </p:nvGrpSpPr>
        <p:grpSpPr>
          <a:xfrm>
            <a:off x="968634" y="15005600"/>
            <a:ext cx="31199349" cy="6508883"/>
            <a:chOff x="994192" y="4768731"/>
            <a:chExt cx="19529877" cy="4099946"/>
          </a:xfrm>
        </p:grpSpPr>
        <p:sp>
          <p:nvSpPr>
            <p:cNvPr id="1444" name="Rectangle: Rounded Corners 367">
              <a:extLst>
                <a:ext uri="{FF2B5EF4-FFF2-40B4-BE49-F238E27FC236}">
                  <a16:creationId xmlns:a16="http://schemas.microsoft.com/office/drawing/2014/main" id="{E9460B94-D832-B342-A709-3D857FBE46EC}"/>
                </a:ext>
              </a:extLst>
            </p:cNvPr>
            <p:cNvSpPr/>
            <p:nvPr/>
          </p:nvSpPr>
          <p:spPr>
            <a:xfrm flipH="1">
              <a:off x="994192" y="4768731"/>
              <a:ext cx="19529877" cy="4099946"/>
            </a:xfrm>
            <a:prstGeom prst="roundRect">
              <a:avLst>
                <a:gd name="adj" fmla="val 5020"/>
              </a:avLst>
            </a:prstGeom>
            <a:blipFill>
              <a:blip r:embed="rId9"/>
              <a:tile tx="0" ty="0" sx="100000" sy="100000" flip="none" algn="tl"/>
            </a:blip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</a:endParaRPr>
            </a:p>
          </p:txBody>
        </p:sp>
        <p:grpSp>
          <p:nvGrpSpPr>
            <p:cNvPr id="1445" name="Group 1444">
              <a:extLst>
                <a:ext uri="{FF2B5EF4-FFF2-40B4-BE49-F238E27FC236}">
                  <a16:creationId xmlns:a16="http://schemas.microsoft.com/office/drawing/2014/main" id="{95091B63-E1BF-1642-B9F2-0B90711E57ED}"/>
                </a:ext>
              </a:extLst>
            </p:cNvPr>
            <p:cNvGrpSpPr/>
            <p:nvPr/>
          </p:nvGrpSpPr>
          <p:grpSpPr>
            <a:xfrm>
              <a:off x="1304768" y="5327359"/>
              <a:ext cx="2968463" cy="2978662"/>
              <a:chOff x="2207713" y="4934673"/>
              <a:chExt cx="3223942" cy="2192957"/>
            </a:xfrm>
          </p:grpSpPr>
          <p:sp>
            <p:nvSpPr>
              <p:cNvPr id="1599" name="TextBox 1598">
                <a:extLst>
                  <a:ext uri="{FF2B5EF4-FFF2-40B4-BE49-F238E27FC236}">
                    <a16:creationId xmlns:a16="http://schemas.microsoft.com/office/drawing/2014/main" id="{D5DA83ED-B441-9B42-BBF4-2E0909B6FA1A}"/>
                  </a:ext>
                </a:extLst>
              </p:cNvPr>
              <p:cNvSpPr txBox="1"/>
              <p:nvPr/>
            </p:nvSpPr>
            <p:spPr>
              <a:xfrm flipH="1">
                <a:off x="4168873" y="6758298"/>
                <a:ext cx="283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01" name="TextBox 1600">
                <a:extLst>
                  <a:ext uri="{FF2B5EF4-FFF2-40B4-BE49-F238E27FC236}">
                    <a16:creationId xmlns:a16="http://schemas.microsoft.com/office/drawing/2014/main" id="{D9DE8D40-7EA9-BD48-A2B7-99071514411A}"/>
                  </a:ext>
                </a:extLst>
              </p:cNvPr>
              <p:cNvSpPr txBox="1"/>
              <p:nvPr/>
            </p:nvSpPr>
            <p:spPr>
              <a:xfrm>
                <a:off x="2207713" y="4934673"/>
                <a:ext cx="3223942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3600" b="1" dirty="0">
                    <a:latin typeface="Cambria" panose="02040503050406030204" pitchFamily="18" charset="0"/>
                  </a:rPr>
                  <a:t>Fact Check Collection</a:t>
                </a:r>
              </a:p>
            </p:txBody>
          </p:sp>
          <p:pic>
            <p:nvPicPr>
              <p:cNvPr id="1602" name="Picture 1601">
                <a:extLst>
                  <a:ext uri="{FF2B5EF4-FFF2-40B4-BE49-F238E27FC236}">
                    <a16:creationId xmlns:a16="http://schemas.microsoft.com/office/drawing/2014/main" id="{D893C891-C382-394F-A866-EAAE83201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18585" y="5378884"/>
                <a:ext cx="1247253" cy="369332"/>
              </a:xfrm>
              <a:prstGeom prst="rect">
                <a:avLst/>
              </a:prstGeom>
            </p:spPr>
          </p:pic>
          <p:pic>
            <p:nvPicPr>
              <p:cNvPr id="1603" name="Picture 1602">
                <a:extLst>
                  <a:ext uri="{FF2B5EF4-FFF2-40B4-BE49-F238E27FC236}">
                    <a16:creationId xmlns:a16="http://schemas.microsoft.com/office/drawing/2014/main" id="{FB100607-B247-C746-A9E1-3F5C3FAB6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4545" y="5357233"/>
                <a:ext cx="1163095" cy="422312"/>
              </a:xfrm>
              <a:prstGeom prst="rect">
                <a:avLst/>
              </a:prstGeom>
            </p:spPr>
          </p:pic>
          <p:pic>
            <p:nvPicPr>
              <p:cNvPr id="1604" name="Picture 1603">
                <a:extLst>
                  <a:ext uri="{FF2B5EF4-FFF2-40B4-BE49-F238E27FC236}">
                    <a16:creationId xmlns:a16="http://schemas.microsoft.com/office/drawing/2014/main" id="{37733E4F-1F84-AE44-BAA0-07EB45CC5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32573" y="5816200"/>
                <a:ext cx="1182934" cy="420470"/>
              </a:xfrm>
              <a:prstGeom prst="rect">
                <a:avLst/>
              </a:prstGeom>
            </p:spPr>
          </p:pic>
          <p:pic>
            <p:nvPicPr>
              <p:cNvPr id="1605" name="Picture 1604">
                <a:extLst>
                  <a:ext uri="{FF2B5EF4-FFF2-40B4-BE49-F238E27FC236}">
                    <a16:creationId xmlns:a16="http://schemas.microsoft.com/office/drawing/2014/main" id="{57B431F5-2E2F-6841-BCD7-99C6805EF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6452" y="6287699"/>
                <a:ext cx="1239385" cy="415183"/>
              </a:xfrm>
              <a:prstGeom prst="rect">
                <a:avLst/>
              </a:prstGeom>
            </p:spPr>
          </p:pic>
          <p:pic>
            <p:nvPicPr>
              <p:cNvPr id="1606" name="Picture 1605">
                <a:extLst>
                  <a:ext uri="{FF2B5EF4-FFF2-40B4-BE49-F238E27FC236}">
                    <a16:creationId xmlns:a16="http://schemas.microsoft.com/office/drawing/2014/main" id="{8EA47508-2BEA-0142-BCB3-7F6BEBD7F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32573" y="6302019"/>
                <a:ext cx="1176161" cy="394029"/>
              </a:xfrm>
              <a:prstGeom prst="rect">
                <a:avLst/>
              </a:prstGeom>
            </p:spPr>
          </p:pic>
          <p:pic>
            <p:nvPicPr>
              <p:cNvPr id="1607" name="Picture 1606">
                <a:extLst>
                  <a:ext uri="{FF2B5EF4-FFF2-40B4-BE49-F238E27FC236}">
                    <a16:creationId xmlns:a16="http://schemas.microsoft.com/office/drawing/2014/main" id="{778709DF-CC2E-AA42-B573-A19B5782D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26452" y="5815770"/>
                <a:ext cx="1247253" cy="395900"/>
              </a:xfrm>
              <a:prstGeom prst="rect">
                <a:avLst/>
              </a:prstGeom>
            </p:spPr>
          </p:pic>
        </p:grpSp>
        <p:grpSp>
          <p:nvGrpSpPr>
            <p:cNvPr id="1446" name="Group 1445">
              <a:extLst>
                <a:ext uri="{FF2B5EF4-FFF2-40B4-BE49-F238E27FC236}">
                  <a16:creationId xmlns:a16="http://schemas.microsoft.com/office/drawing/2014/main" id="{8BECDBC4-57D7-FF40-9135-5E137F105AE1}"/>
                </a:ext>
              </a:extLst>
            </p:cNvPr>
            <p:cNvGrpSpPr/>
            <p:nvPr/>
          </p:nvGrpSpPr>
          <p:grpSpPr>
            <a:xfrm>
              <a:off x="9495998" y="4836129"/>
              <a:ext cx="1974392" cy="3957313"/>
              <a:chOff x="5983695" y="3524591"/>
              <a:chExt cx="2793182" cy="4615549"/>
            </a:xfrm>
          </p:grpSpPr>
          <p:grpSp>
            <p:nvGrpSpPr>
              <p:cNvPr id="1503" name="Group 1502">
                <a:extLst>
                  <a:ext uri="{FF2B5EF4-FFF2-40B4-BE49-F238E27FC236}">
                    <a16:creationId xmlns:a16="http://schemas.microsoft.com/office/drawing/2014/main" id="{DE1D24BE-74DD-E442-A582-8CA40ED541AD}"/>
                  </a:ext>
                </a:extLst>
              </p:cNvPr>
              <p:cNvGrpSpPr/>
              <p:nvPr/>
            </p:nvGrpSpPr>
            <p:grpSpPr>
              <a:xfrm>
                <a:off x="6186403" y="3741073"/>
                <a:ext cx="2372077" cy="4263246"/>
                <a:chOff x="6186403" y="3741073"/>
                <a:chExt cx="2372077" cy="4263246"/>
              </a:xfrm>
            </p:grpSpPr>
            <p:sp>
              <p:nvSpPr>
                <p:cNvPr id="1505" name="Oval 1504">
                  <a:extLst>
                    <a:ext uri="{FF2B5EF4-FFF2-40B4-BE49-F238E27FC236}">
                      <a16:creationId xmlns:a16="http://schemas.microsoft.com/office/drawing/2014/main" id="{EF083DE3-C184-C140-9B9E-B2F4EABE03C3}"/>
                    </a:ext>
                  </a:extLst>
                </p:cNvPr>
                <p:cNvSpPr/>
                <p:nvPr/>
              </p:nvSpPr>
              <p:spPr>
                <a:xfrm rot="5400000">
                  <a:off x="7240802" y="3745080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06" name="Oval 1505">
                  <a:extLst>
                    <a:ext uri="{FF2B5EF4-FFF2-40B4-BE49-F238E27FC236}">
                      <a16:creationId xmlns:a16="http://schemas.microsoft.com/office/drawing/2014/main" id="{7038F075-2C8B-A749-A425-377316907C59}"/>
                    </a:ext>
                  </a:extLst>
                </p:cNvPr>
                <p:cNvSpPr/>
                <p:nvPr/>
              </p:nvSpPr>
              <p:spPr>
                <a:xfrm rot="5400000">
                  <a:off x="6204731" y="3730276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07" name="Oval 1506">
                  <a:extLst>
                    <a:ext uri="{FF2B5EF4-FFF2-40B4-BE49-F238E27FC236}">
                      <a16:creationId xmlns:a16="http://schemas.microsoft.com/office/drawing/2014/main" id="{2C48D5E3-05DF-D441-B4A1-DA161447AE73}"/>
                    </a:ext>
                  </a:extLst>
                </p:cNvPr>
                <p:cNvSpPr/>
                <p:nvPr/>
              </p:nvSpPr>
              <p:spPr>
                <a:xfrm rot="5400000">
                  <a:off x="7253914" y="6175639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08" name="Oval 1507">
                  <a:extLst>
                    <a:ext uri="{FF2B5EF4-FFF2-40B4-BE49-F238E27FC236}">
                      <a16:creationId xmlns:a16="http://schemas.microsoft.com/office/drawing/2014/main" id="{A9A0CFCE-E28A-274A-A6B3-6B6AC17EE9F1}"/>
                    </a:ext>
                  </a:extLst>
                </p:cNvPr>
                <p:cNvSpPr/>
                <p:nvPr/>
              </p:nvSpPr>
              <p:spPr>
                <a:xfrm rot="5400000">
                  <a:off x="6197200" y="6150235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09" name="Oval 1508">
                  <a:extLst>
                    <a:ext uri="{FF2B5EF4-FFF2-40B4-BE49-F238E27FC236}">
                      <a16:creationId xmlns:a16="http://schemas.microsoft.com/office/drawing/2014/main" id="{B13DF531-166C-9D4C-9FD4-8840350F3A19}"/>
                    </a:ext>
                  </a:extLst>
                </p:cNvPr>
                <p:cNvSpPr/>
                <p:nvPr/>
              </p:nvSpPr>
              <p:spPr>
                <a:xfrm rot="5400000">
                  <a:off x="7245073" y="4545667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10" name="Oval 1509">
                  <a:extLst>
                    <a:ext uri="{FF2B5EF4-FFF2-40B4-BE49-F238E27FC236}">
                      <a16:creationId xmlns:a16="http://schemas.microsoft.com/office/drawing/2014/main" id="{A6B8B829-B4DF-7D44-BECC-38855738BE70}"/>
                    </a:ext>
                  </a:extLst>
                </p:cNvPr>
                <p:cNvSpPr/>
                <p:nvPr/>
              </p:nvSpPr>
              <p:spPr>
                <a:xfrm rot="5400000">
                  <a:off x="6200808" y="4538836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11" name="Oval 1510">
                  <a:extLst>
                    <a:ext uri="{FF2B5EF4-FFF2-40B4-BE49-F238E27FC236}">
                      <a16:creationId xmlns:a16="http://schemas.microsoft.com/office/drawing/2014/main" id="{4845A5F4-1221-6E40-967B-D23B1B629FF1}"/>
                    </a:ext>
                  </a:extLst>
                </p:cNvPr>
                <p:cNvSpPr/>
                <p:nvPr/>
              </p:nvSpPr>
              <p:spPr>
                <a:xfrm rot="5400000">
                  <a:off x="7250986" y="5360653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12" name="Oval 1511">
                  <a:extLst>
                    <a:ext uri="{FF2B5EF4-FFF2-40B4-BE49-F238E27FC236}">
                      <a16:creationId xmlns:a16="http://schemas.microsoft.com/office/drawing/2014/main" id="{4B7C80D0-A3E4-4A48-959E-C3BCE06A21F1}"/>
                    </a:ext>
                  </a:extLst>
                </p:cNvPr>
                <p:cNvSpPr/>
                <p:nvPr/>
              </p:nvSpPr>
              <p:spPr>
                <a:xfrm rot="5400000">
                  <a:off x="6198325" y="5342610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513" name="Straight Connector 1512">
                  <a:extLst>
                    <a:ext uri="{FF2B5EF4-FFF2-40B4-BE49-F238E27FC236}">
                      <a16:creationId xmlns:a16="http://schemas.microsoft.com/office/drawing/2014/main" id="{9C84E43C-8391-E240-8BE2-0C38B345F251}"/>
                    </a:ext>
                  </a:extLst>
                </p:cNvPr>
                <p:cNvCxnSpPr>
                  <a:cxnSpLocks/>
                  <a:stCxn id="1506" idx="0"/>
                  <a:endCxn id="1509" idx="4"/>
                </p:cNvCxnSpPr>
                <p:nvPr/>
              </p:nvCxnSpPr>
              <p:spPr>
                <a:xfrm>
                  <a:off x="6448764" y="3857691"/>
                  <a:ext cx="785512" cy="81539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4" name="Straight Connector 1513">
                  <a:extLst>
                    <a:ext uri="{FF2B5EF4-FFF2-40B4-BE49-F238E27FC236}">
                      <a16:creationId xmlns:a16="http://schemas.microsoft.com/office/drawing/2014/main" id="{9A37646F-3EC5-B948-A85F-7A6BC6733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53715" y="3811693"/>
                  <a:ext cx="5214" cy="51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5" name="Straight Connector 1514">
                  <a:extLst>
                    <a:ext uri="{FF2B5EF4-FFF2-40B4-BE49-F238E27FC236}">
                      <a16:creationId xmlns:a16="http://schemas.microsoft.com/office/drawing/2014/main" id="{6FDAA7F8-C341-B048-A57F-34B9E38B0401}"/>
                    </a:ext>
                  </a:extLst>
                </p:cNvPr>
                <p:cNvCxnSpPr>
                  <a:cxnSpLocks/>
                  <a:stCxn id="1505" idx="4"/>
                  <a:endCxn id="1506" idx="0"/>
                </p:cNvCxnSpPr>
                <p:nvPr/>
              </p:nvCxnSpPr>
              <p:spPr>
                <a:xfrm flipH="1" flipV="1">
                  <a:off x="6448764" y="3857691"/>
                  <a:ext cx="781241" cy="148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6" name="Straight Connector 1515">
                  <a:extLst>
                    <a:ext uri="{FF2B5EF4-FFF2-40B4-BE49-F238E27FC236}">
                      <a16:creationId xmlns:a16="http://schemas.microsoft.com/office/drawing/2014/main" id="{19C2BF50-7AFF-2E46-BFE8-D7AD49149204}"/>
                    </a:ext>
                  </a:extLst>
                </p:cNvPr>
                <p:cNvCxnSpPr>
                  <a:cxnSpLocks/>
                  <a:stCxn id="1510" idx="0"/>
                  <a:endCxn id="1511" idx="4"/>
                </p:cNvCxnSpPr>
                <p:nvPr/>
              </p:nvCxnSpPr>
              <p:spPr>
                <a:xfrm>
                  <a:off x="6444841" y="4666252"/>
                  <a:ext cx="795348" cy="8218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7" name="Straight Connector 1516">
                  <a:extLst>
                    <a:ext uri="{FF2B5EF4-FFF2-40B4-BE49-F238E27FC236}">
                      <a16:creationId xmlns:a16="http://schemas.microsoft.com/office/drawing/2014/main" id="{1FB8AC93-B31F-2F4D-A349-F639C79C662F}"/>
                    </a:ext>
                  </a:extLst>
                </p:cNvPr>
                <p:cNvCxnSpPr>
                  <a:cxnSpLocks/>
                  <a:stCxn id="1512" idx="0"/>
                  <a:endCxn id="1507" idx="4"/>
                </p:cNvCxnSpPr>
                <p:nvPr/>
              </p:nvCxnSpPr>
              <p:spPr>
                <a:xfrm>
                  <a:off x="6442358" y="5470026"/>
                  <a:ext cx="800759" cy="8330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8" name="Straight Connector 1517">
                  <a:extLst>
                    <a:ext uri="{FF2B5EF4-FFF2-40B4-BE49-F238E27FC236}">
                      <a16:creationId xmlns:a16="http://schemas.microsoft.com/office/drawing/2014/main" id="{D65325C4-78EF-D34B-9958-22AB555B0B3A}"/>
                    </a:ext>
                  </a:extLst>
                </p:cNvPr>
                <p:cNvCxnSpPr>
                  <a:cxnSpLocks/>
                  <a:stCxn id="1506" idx="0"/>
                  <a:endCxn id="1511" idx="4"/>
                </p:cNvCxnSpPr>
                <p:nvPr/>
              </p:nvCxnSpPr>
              <p:spPr>
                <a:xfrm>
                  <a:off x="6448764" y="3857691"/>
                  <a:ext cx="791425" cy="16303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9" name="Straight Connector 1518">
                  <a:extLst>
                    <a:ext uri="{FF2B5EF4-FFF2-40B4-BE49-F238E27FC236}">
                      <a16:creationId xmlns:a16="http://schemas.microsoft.com/office/drawing/2014/main" id="{7C229A33-7B18-2646-884D-88EA340D8E9C}"/>
                    </a:ext>
                  </a:extLst>
                </p:cNvPr>
                <p:cNvCxnSpPr>
                  <a:cxnSpLocks/>
                  <a:stCxn id="1506" idx="0"/>
                  <a:endCxn id="1507" idx="4"/>
                </p:cNvCxnSpPr>
                <p:nvPr/>
              </p:nvCxnSpPr>
              <p:spPr>
                <a:xfrm>
                  <a:off x="6448764" y="3857691"/>
                  <a:ext cx="794353" cy="244536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0" name="Straight Connector 1519">
                  <a:extLst>
                    <a:ext uri="{FF2B5EF4-FFF2-40B4-BE49-F238E27FC236}">
                      <a16:creationId xmlns:a16="http://schemas.microsoft.com/office/drawing/2014/main" id="{73C7642D-BAEB-AE4D-80AD-47AB3D50EBBE}"/>
                    </a:ext>
                  </a:extLst>
                </p:cNvPr>
                <p:cNvCxnSpPr>
                  <a:cxnSpLocks/>
                  <a:stCxn id="1510" idx="0"/>
                  <a:endCxn id="1505" idx="4"/>
                </p:cNvCxnSpPr>
                <p:nvPr/>
              </p:nvCxnSpPr>
              <p:spPr>
                <a:xfrm flipV="1">
                  <a:off x="6444841" y="3872496"/>
                  <a:ext cx="785164" cy="7937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1" name="Straight Connector 1520">
                  <a:extLst>
                    <a:ext uri="{FF2B5EF4-FFF2-40B4-BE49-F238E27FC236}">
                      <a16:creationId xmlns:a16="http://schemas.microsoft.com/office/drawing/2014/main" id="{2CCBAB95-09E3-4C48-8E27-AA324E705FC0}"/>
                    </a:ext>
                  </a:extLst>
                </p:cNvPr>
                <p:cNvCxnSpPr>
                  <a:cxnSpLocks/>
                  <a:stCxn id="1510" idx="0"/>
                  <a:endCxn id="1509" idx="4"/>
                </p:cNvCxnSpPr>
                <p:nvPr/>
              </p:nvCxnSpPr>
              <p:spPr>
                <a:xfrm>
                  <a:off x="6444841" y="4666252"/>
                  <a:ext cx="789435" cy="683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2" name="Straight Connector 1521">
                  <a:extLst>
                    <a:ext uri="{FF2B5EF4-FFF2-40B4-BE49-F238E27FC236}">
                      <a16:creationId xmlns:a16="http://schemas.microsoft.com/office/drawing/2014/main" id="{EF47A32E-414E-444B-BC3C-52AAD4C11AB1}"/>
                    </a:ext>
                  </a:extLst>
                </p:cNvPr>
                <p:cNvCxnSpPr>
                  <a:cxnSpLocks/>
                  <a:stCxn id="1510" idx="0"/>
                  <a:endCxn id="1511" idx="4"/>
                </p:cNvCxnSpPr>
                <p:nvPr/>
              </p:nvCxnSpPr>
              <p:spPr>
                <a:xfrm>
                  <a:off x="6444841" y="4666252"/>
                  <a:ext cx="795348" cy="8218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3" name="Straight Connector 1522">
                  <a:extLst>
                    <a:ext uri="{FF2B5EF4-FFF2-40B4-BE49-F238E27FC236}">
                      <a16:creationId xmlns:a16="http://schemas.microsoft.com/office/drawing/2014/main" id="{F4174B6F-4E07-2848-8B6C-5AC29569A0DD}"/>
                    </a:ext>
                  </a:extLst>
                </p:cNvPr>
                <p:cNvCxnSpPr>
                  <a:cxnSpLocks/>
                  <a:stCxn id="1510" idx="0"/>
                  <a:endCxn id="1507" idx="4"/>
                </p:cNvCxnSpPr>
                <p:nvPr/>
              </p:nvCxnSpPr>
              <p:spPr>
                <a:xfrm>
                  <a:off x="6444841" y="4666252"/>
                  <a:ext cx="798276" cy="163680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4" name="Straight Connector 1523">
                  <a:extLst>
                    <a:ext uri="{FF2B5EF4-FFF2-40B4-BE49-F238E27FC236}">
                      <a16:creationId xmlns:a16="http://schemas.microsoft.com/office/drawing/2014/main" id="{53C6C2EC-98B6-AC49-8D8F-F06C223215C3}"/>
                    </a:ext>
                  </a:extLst>
                </p:cNvPr>
                <p:cNvCxnSpPr>
                  <a:cxnSpLocks/>
                  <a:stCxn id="1512" idx="0"/>
                  <a:endCxn id="1505" idx="4"/>
                </p:cNvCxnSpPr>
                <p:nvPr/>
              </p:nvCxnSpPr>
              <p:spPr>
                <a:xfrm flipV="1">
                  <a:off x="6442358" y="3872496"/>
                  <a:ext cx="787647" cy="15975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5" name="Straight Connector 1524">
                  <a:extLst>
                    <a:ext uri="{FF2B5EF4-FFF2-40B4-BE49-F238E27FC236}">
                      <a16:creationId xmlns:a16="http://schemas.microsoft.com/office/drawing/2014/main" id="{87204BB9-4AD9-F94F-9F3C-3C2D1DA9585B}"/>
                    </a:ext>
                  </a:extLst>
                </p:cNvPr>
                <p:cNvCxnSpPr>
                  <a:cxnSpLocks/>
                  <a:stCxn id="1512" idx="0"/>
                  <a:endCxn id="1509" idx="4"/>
                </p:cNvCxnSpPr>
                <p:nvPr/>
              </p:nvCxnSpPr>
              <p:spPr>
                <a:xfrm flipV="1">
                  <a:off x="6442358" y="4673083"/>
                  <a:ext cx="791918" cy="7969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6" name="Straight Connector 1525">
                  <a:extLst>
                    <a:ext uri="{FF2B5EF4-FFF2-40B4-BE49-F238E27FC236}">
                      <a16:creationId xmlns:a16="http://schemas.microsoft.com/office/drawing/2014/main" id="{50118AA7-7C41-A54C-BAC2-DBEF5D1A2CFD}"/>
                    </a:ext>
                  </a:extLst>
                </p:cNvPr>
                <p:cNvCxnSpPr>
                  <a:cxnSpLocks/>
                  <a:stCxn id="1512" idx="0"/>
                  <a:endCxn id="1511" idx="4"/>
                </p:cNvCxnSpPr>
                <p:nvPr/>
              </p:nvCxnSpPr>
              <p:spPr>
                <a:xfrm>
                  <a:off x="6442358" y="5470026"/>
                  <a:ext cx="797831" cy="180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7" name="Straight Connector 1526">
                  <a:extLst>
                    <a:ext uri="{FF2B5EF4-FFF2-40B4-BE49-F238E27FC236}">
                      <a16:creationId xmlns:a16="http://schemas.microsoft.com/office/drawing/2014/main" id="{3772D05D-3D53-B247-9C1E-A107C4EB7FAF}"/>
                    </a:ext>
                  </a:extLst>
                </p:cNvPr>
                <p:cNvCxnSpPr>
                  <a:cxnSpLocks/>
                  <a:stCxn id="1512" idx="0"/>
                  <a:endCxn id="1507" idx="4"/>
                </p:cNvCxnSpPr>
                <p:nvPr/>
              </p:nvCxnSpPr>
              <p:spPr>
                <a:xfrm>
                  <a:off x="6442358" y="5470026"/>
                  <a:ext cx="800759" cy="8330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8" name="Straight Connector 1527">
                  <a:extLst>
                    <a:ext uri="{FF2B5EF4-FFF2-40B4-BE49-F238E27FC236}">
                      <a16:creationId xmlns:a16="http://schemas.microsoft.com/office/drawing/2014/main" id="{C5A3D3EA-ACFA-304A-B6FB-D68D50B8ACB7}"/>
                    </a:ext>
                  </a:extLst>
                </p:cNvPr>
                <p:cNvCxnSpPr>
                  <a:cxnSpLocks/>
                  <a:stCxn id="1508" idx="0"/>
                  <a:endCxn id="1505" idx="4"/>
                </p:cNvCxnSpPr>
                <p:nvPr/>
              </p:nvCxnSpPr>
              <p:spPr>
                <a:xfrm flipV="1">
                  <a:off x="6441233" y="3872496"/>
                  <a:ext cx="788773" cy="240515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9" name="Straight Connector 1528">
                  <a:extLst>
                    <a:ext uri="{FF2B5EF4-FFF2-40B4-BE49-F238E27FC236}">
                      <a16:creationId xmlns:a16="http://schemas.microsoft.com/office/drawing/2014/main" id="{617C81D3-3691-5A41-919C-9121E7AC6EA0}"/>
                    </a:ext>
                  </a:extLst>
                </p:cNvPr>
                <p:cNvCxnSpPr>
                  <a:cxnSpLocks/>
                  <a:stCxn id="1508" idx="0"/>
                  <a:endCxn id="1509" idx="4"/>
                </p:cNvCxnSpPr>
                <p:nvPr/>
              </p:nvCxnSpPr>
              <p:spPr>
                <a:xfrm flipV="1">
                  <a:off x="6441233" y="4673083"/>
                  <a:ext cx="793044" cy="160456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0" name="Straight Connector 1529">
                  <a:extLst>
                    <a:ext uri="{FF2B5EF4-FFF2-40B4-BE49-F238E27FC236}">
                      <a16:creationId xmlns:a16="http://schemas.microsoft.com/office/drawing/2014/main" id="{11277622-DF0F-E24F-A20B-5FC7AF873DAE}"/>
                    </a:ext>
                  </a:extLst>
                </p:cNvPr>
                <p:cNvCxnSpPr>
                  <a:cxnSpLocks/>
                  <a:stCxn id="1508" idx="0"/>
                  <a:endCxn id="1511" idx="4"/>
                </p:cNvCxnSpPr>
                <p:nvPr/>
              </p:nvCxnSpPr>
              <p:spPr>
                <a:xfrm flipV="1">
                  <a:off x="6441233" y="5488069"/>
                  <a:ext cx="798957" cy="78958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1" name="Straight Connector 1530">
                  <a:extLst>
                    <a:ext uri="{FF2B5EF4-FFF2-40B4-BE49-F238E27FC236}">
                      <a16:creationId xmlns:a16="http://schemas.microsoft.com/office/drawing/2014/main" id="{789B2379-36AF-4A45-B588-735008DBE91C}"/>
                    </a:ext>
                  </a:extLst>
                </p:cNvPr>
                <p:cNvCxnSpPr>
                  <a:cxnSpLocks/>
                  <a:stCxn id="1508" idx="0"/>
                  <a:endCxn id="1507" idx="4"/>
                </p:cNvCxnSpPr>
                <p:nvPr/>
              </p:nvCxnSpPr>
              <p:spPr>
                <a:xfrm>
                  <a:off x="6441233" y="6277651"/>
                  <a:ext cx="801884" cy="254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2" name="Oval 1531">
                  <a:extLst>
                    <a:ext uri="{FF2B5EF4-FFF2-40B4-BE49-F238E27FC236}">
                      <a16:creationId xmlns:a16="http://schemas.microsoft.com/office/drawing/2014/main" id="{A3B69D54-BB3B-F94E-8C17-F7279915B186}"/>
                    </a:ext>
                  </a:extLst>
                </p:cNvPr>
                <p:cNvSpPr/>
                <p:nvPr/>
              </p:nvSpPr>
              <p:spPr>
                <a:xfrm rot="5400000">
                  <a:off x="7245972" y="6964893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33" name="Oval 1532">
                  <a:extLst>
                    <a:ext uri="{FF2B5EF4-FFF2-40B4-BE49-F238E27FC236}">
                      <a16:creationId xmlns:a16="http://schemas.microsoft.com/office/drawing/2014/main" id="{21947E27-2752-0149-A757-A6AAC95E8239}"/>
                    </a:ext>
                  </a:extLst>
                </p:cNvPr>
                <p:cNvSpPr/>
                <p:nvPr/>
              </p:nvSpPr>
              <p:spPr>
                <a:xfrm rot="5400000">
                  <a:off x="6206488" y="6948799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34" name="Oval 1533">
                  <a:extLst>
                    <a:ext uri="{FF2B5EF4-FFF2-40B4-BE49-F238E27FC236}">
                      <a16:creationId xmlns:a16="http://schemas.microsoft.com/office/drawing/2014/main" id="{78DCA5F2-8584-114C-B81A-2CD9BCBC3654}"/>
                    </a:ext>
                  </a:extLst>
                </p:cNvPr>
                <p:cNvSpPr/>
                <p:nvPr/>
              </p:nvSpPr>
              <p:spPr>
                <a:xfrm rot="5400000">
                  <a:off x="7255975" y="7757360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35" name="Oval 1534">
                  <a:extLst>
                    <a:ext uri="{FF2B5EF4-FFF2-40B4-BE49-F238E27FC236}">
                      <a16:creationId xmlns:a16="http://schemas.microsoft.com/office/drawing/2014/main" id="{0B206773-CAC3-9D44-B5E2-8869BDCCB3DB}"/>
                    </a:ext>
                  </a:extLst>
                </p:cNvPr>
                <p:cNvSpPr/>
                <p:nvPr/>
              </p:nvSpPr>
              <p:spPr>
                <a:xfrm rot="5400000">
                  <a:off x="6202565" y="7757359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536" name="Straight Connector 1535">
                  <a:extLst>
                    <a:ext uri="{FF2B5EF4-FFF2-40B4-BE49-F238E27FC236}">
                      <a16:creationId xmlns:a16="http://schemas.microsoft.com/office/drawing/2014/main" id="{C4CE4426-DA04-8145-A1DB-1EB42275FB30}"/>
                    </a:ext>
                  </a:extLst>
                </p:cNvPr>
                <p:cNvCxnSpPr>
                  <a:cxnSpLocks/>
                  <a:stCxn id="1533" idx="0"/>
                  <a:endCxn id="1534" idx="4"/>
                </p:cNvCxnSpPr>
                <p:nvPr/>
              </p:nvCxnSpPr>
              <p:spPr>
                <a:xfrm>
                  <a:off x="6450521" y="7076215"/>
                  <a:ext cx="794657" cy="8085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>
                  <a:extLst>
                    <a:ext uri="{FF2B5EF4-FFF2-40B4-BE49-F238E27FC236}">
                      <a16:creationId xmlns:a16="http://schemas.microsoft.com/office/drawing/2014/main" id="{B99E10C9-B701-D547-B60E-CC00946BAE3D}"/>
                    </a:ext>
                  </a:extLst>
                </p:cNvPr>
                <p:cNvCxnSpPr>
                  <a:cxnSpLocks/>
                  <a:stCxn id="1532" idx="4"/>
                  <a:endCxn id="1533" idx="0"/>
                </p:cNvCxnSpPr>
                <p:nvPr/>
              </p:nvCxnSpPr>
              <p:spPr>
                <a:xfrm flipH="1" flipV="1">
                  <a:off x="6450520" y="7076215"/>
                  <a:ext cx="784655" cy="160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8" name="Straight Connector 1537">
                  <a:extLst>
                    <a:ext uri="{FF2B5EF4-FFF2-40B4-BE49-F238E27FC236}">
                      <a16:creationId xmlns:a16="http://schemas.microsoft.com/office/drawing/2014/main" id="{D381DE01-310E-FE42-B88A-D8114D5E0863}"/>
                    </a:ext>
                  </a:extLst>
                </p:cNvPr>
                <p:cNvCxnSpPr>
                  <a:cxnSpLocks/>
                  <a:stCxn id="1535" idx="0"/>
                  <a:endCxn id="1534" idx="4"/>
                </p:cNvCxnSpPr>
                <p:nvPr/>
              </p:nvCxnSpPr>
              <p:spPr>
                <a:xfrm>
                  <a:off x="6446598" y="7884774"/>
                  <a:ext cx="798580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>
                  <a:extLst>
                    <a:ext uri="{FF2B5EF4-FFF2-40B4-BE49-F238E27FC236}">
                      <a16:creationId xmlns:a16="http://schemas.microsoft.com/office/drawing/2014/main" id="{E17A212F-8805-144C-8BC9-F2E18DE79C8E}"/>
                    </a:ext>
                  </a:extLst>
                </p:cNvPr>
                <p:cNvCxnSpPr>
                  <a:cxnSpLocks/>
                  <a:endCxn id="1532" idx="4"/>
                </p:cNvCxnSpPr>
                <p:nvPr/>
              </p:nvCxnSpPr>
              <p:spPr>
                <a:xfrm flipV="1">
                  <a:off x="6465697" y="7092309"/>
                  <a:ext cx="769480" cy="78536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0" name="Straight Connector 1539">
                  <a:extLst>
                    <a:ext uri="{FF2B5EF4-FFF2-40B4-BE49-F238E27FC236}">
                      <a16:creationId xmlns:a16="http://schemas.microsoft.com/office/drawing/2014/main" id="{839EEE8B-CA4F-4E4F-9DA1-86AF14153EFA}"/>
                    </a:ext>
                  </a:extLst>
                </p:cNvPr>
                <p:cNvCxnSpPr>
                  <a:cxnSpLocks/>
                  <a:stCxn id="1507" idx="4"/>
                  <a:endCxn id="1533" idx="0"/>
                </p:cNvCxnSpPr>
                <p:nvPr/>
              </p:nvCxnSpPr>
              <p:spPr>
                <a:xfrm flipH="1">
                  <a:off x="6450521" y="6303054"/>
                  <a:ext cx="792596" cy="7731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>
                  <a:extLst>
                    <a:ext uri="{FF2B5EF4-FFF2-40B4-BE49-F238E27FC236}">
                      <a16:creationId xmlns:a16="http://schemas.microsoft.com/office/drawing/2014/main" id="{53BB4C60-A8EE-6A42-AF19-D215A97CAAAF}"/>
                    </a:ext>
                  </a:extLst>
                </p:cNvPr>
                <p:cNvCxnSpPr>
                  <a:cxnSpLocks/>
                  <a:endCxn id="1532" idx="4"/>
                </p:cNvCxnSpPr>
                <p:nvPr/>
              </p:nvCxnSpPr>
              <p:spPr>
                <a:xfrm>
                  <a:off x="6452091" y="6285930"/>
                  <a:ext cx="783086" cy="8063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2" name="Straight Connector 1541">
                  <a:extLst>
                    <a:ext uri="{FF2B5EF4-FFF2-40B4-BE49-F238E27FC236}">
                      <a16:creationId xmlns:a16="http://schemas.microsoft.com/office/drawing/2014/main" id="{A610AC86-BB2B-6446-BB54-882279FEDD20}"/>
                    </a:ext>
                  </a:extLst>
                </p:cNvPr>
                <p:cNvCxnSpPr>
                  <a:cxnSpLocks/>
                  <a:stCxn id="1505" idx="4"/>
                  <a:endCxn id="1533" idx="0"/>
                </p:cNvCxnSpPr>
                <p:nvPr/>
              </p:nvCxnSpPr>
              <p:spPr>
                <a:xfrm flipH="1">
                  <a:off x="6450520" y="3872496"/>
                  <a:ext cx="779485" cy="320371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>
                  <a:extLst>
                    <a:ext uri="{FF2B5EF4-FFF2-40B4-BE49-F238E27FC236}">
                      <a16:creationId xmlns:a16="http://schemas.microsoft.com/office/drawing/2014/main" id="{81767E85-AB96-1747-ACB3-64DBA3AD878E}"/>
                    </a:ext>
                  </a:extLst>
                </p:cNvPr>
                <p:cNvCxnSpPr>
                  <a:cxnSpLocks/>
                  <a:stCxn id="1505" idx="4"/>
                  <a:endCxn id="1535" idx="0"/>
                </p:cNvCxnSpPr>
                <p:nvPr/>
              </p:nvCxnSpPr>
              <p:spPr>
                <a:xfrm flipH="1">
                  <a:off x="6446598" y="3872496"/>
                  <a:ext cx="783407" cy="40122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4" name="Straight Connector 1543">
                  <a:extLst>
                    <a:ext uri="{FF2B5EF4-FFF2-40B4-BE49-F238E27FC236}">
                      <a16:creationId xmlns:a16="http://schemas.microsoft.com/office/drawing/2014/main" id="{4A044F90-98F2-C141-9CF0-6C2D2D7B219F}"/>
                    </a:ext>
                  </a:extLst>
                </p:cNvPr>
                <p:cNvCxnSpPr>
                  <a:cxnSpLocks/>
                  <a:stCxn id="1509" idx="4"/>
                  <a:endCxn id="1533" idx="0"/>
                </p:cNvCxnSpPr>
                <p:nvPr/>
              </p:nvCxnSpPr>
              <p:spPr>
                <a:xfrm flipH="1">
                  <a:off x="6450520" y="4673083"/>
                  <a:ext cx="783756" cy="240313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>
                  <a:extLst>
                    <a:ext uri="{FF2B5EF4-FFF2-40B4-BE49-F238E27FC236}">
                      <a16:creationId xmlns:a16="http://schemas.microsoft.com/office/drawing/2014/main" id="{E6FC7499-153D-994A-B206-9896F11F14E0}"/>
                    </a:ext>
                  </a:extLst>
                </p:cNvPr>
                <p:cNvCxnSpPr>
                  <a:cxnSpLocks/>
                  <a:stCxn id="1509" idx="4"/>
                  <a:endCxn id="1535" idx="0"/>
                </p:cNvCxnSpPr>
                <p:nvPr/>
              </p:nvCxnSpPr>
              <p:spPr>
                <a:xfrm flipH="1">
                  <a:off x="6446598" y="4673082"/>
                  <a:ext cx="787678" cy="321169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6" name="Straight Connector 1545">
                  <a:extLst>
                    <a:ext uri="{FF2B5EF4-FFF2-40B4-BE49-F238E27FC236}">
                      <a16:creationId xmlns:a16="http://schemas.microsoft.com/office/drawing/2014/main" id="{2F835101-D392-6D4F-8D4C-D2B176133DAF}"/>
                    </a:ext>
                  </a:extLst>
                </p:cNvPr>
                <p:cNvCxnSpPr>
                  <a:cxnSpLocks/>
                  <a:stCxn id="1508" idx="0"/>
                  <a:endCxn id="1534" idx="4"/>
                </p:cNvCxnSpPr>
                <p:nvPr/>
              </p:nvCxnSpPr>
              <p:spPr>
                <a:xfrm>
                  <a:off x="6441233" y="6277651"/>
                  <a:ext cx="803945" cy="160712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>
                  <a:extLst>
                    <a:ext uri="{FF2B5EF4-FFF2-40B4-BE49-F238E27FC236}">
                      <a16:creationId xmlns:a16="http://schemas.microsoft.com/office/drawing/2014/main" id="{05CD41A8-AC34-8C43-88B9-4A7D14FBDD2B}"/>
                    </a:ext>
                  </a:extLst>
                </p:cNvPr>
                <p:cNvCxnSpPr>
                  <a:cxnSpLocks/>
                  <a:stCxn id="1512" idx="0"/>
                  <a:endCxn id="1534" idx="4"/>
                </p:cNvCxnSpPr>
                <p:nvPr/>
              </p:nvCxnSpPr>
              <p:spPr>
                <a:xfrm>
                  <a:off x="6442358" y="5470026"/>
                  <a:ext cx="802820" cy="24147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8" name="Straight Connector 1547">
                  <a:extLst>
                    <a:ext uri="{FF2B5EF4-FFF2-40B4-BE49-F238E27FC236}">
                      <a16:creationId xmlns:a16="http://schemas.microsoft.com/office/drawing/2014/main" id="{C3789C21-3993-7D4B-B870-E9FEBF3A74BA}"/>
                    </a:ext>
                  </a:extLst>
                </p:cNvPr>
                <p:cNvCxnSpPr>
                  <a:cxnSpLocks/>
                  <a:stCxn id="1510" idx="0"/>
                  <a:endCxn id="1534" idx="4"/>
                </p:cNvCxnSpPr>
                <p:nvPr/>
              </p:nvCxnSpPr>
              <p:spPr>
                <a:xfrm>
                  <a:off x="6444841" y="4666252"/>
                  <a:ext cx="800337" cy="321852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>
                  <a:extLst>
                    <a:ext uri="{FF2B5EF4-FFF2-40B4-BE49-F238E27FC236}">
                      <a16:creationId xmlns:a16="http://schemas.microsoft.com/office/drawing/2014/main" id="{B128B78C-F192-8D41-8E85-E7330607AD8A}"/>
                    </a:ext>
                  </a:extLst>
                </p:cNvPr>
                <p:cNvCxnSpPr>
                  <a:cxnSpLocks/>
                  <a:stCxn id="1506" idx="0"/>
                  <a:endCxn id="1534" idx="5"/>
                </p:cNvCxnSpPr>
                <p:nvPr/>
              </p:nvCxnSpPr>
              <p:spPr>
                <a:xfrm>
                  <a:off x="6448764" y="3857691"/>
                  <a:ext cx="833733" cy="410954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0" name="Straight Connector 1549">
                  <a:extLst>
                    <a:ext uri="{FF2B5EF4-FFF2-40B4-BE49-F238E27FC236}">
                      <a16:creationId xmlns:a16="http://schemas.microsoft.com/office/drawing/2014/main" id="{CF6C5A07-9517-1641-9F24-918D41D79BA2}"/>
                    </a:ext>
                  </a:extLst>
                </p:cNvPr>
                <p:cNvCxnSpPr>
                  <a:cxnSpLocks/>
                  <a:stCxn id="1511" idx="4"/>
                  <a:endCxn id="1533" idx="7"/>
                </p:cNvCxnSpPr>
                <p:nvPr/>
              </p:nvCxnSpPr>
              <p:spPr>
                <a:xfrm flipH="1">
                  <a:off x="6413202" y="5488069"/>
                  <a:ext cx="826987" cy="16706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>
                  <a:extLst>
                    <a:ext uri="{FF2B5EF4-FFF2-40B4-BE49-F238E27FC236}">
                      <a16:creationId xmlns:a16="http://schemas.microsoft.com/office/drawing/2014/main" id="{AE3225A0-BB90-6A4F-B9DB-76D56891EA46}"/>
                    </a:ext>
                  </a:extLst>
                </p:cNvPr>
                <p:cNvCxnSpPr>
                  <a:cxnSpLocks/>
                  <a:stCxn id="1507" idx="4"/>
                  <a:endCxn id="1535" idx="0"/>
                </p:cNvCxnSpPr>
                <p:nvPr/>
              </p:nvCxnSpPr>
              <p:spPr>
                <a:xfrm flipH="1">
                  <a:off x="6446598" y="6303054"/>
                  <a:ext cx="796519" cy="15817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2" name="Straight Connector 1551">
                  <a:extLst>
                    <a:ext uri="{FF2B5EF4-FFF2-40B4-BE49-F238E27FC236}">
                      <a16:creationId xmlns:a16="http://schemas.microsoft.com/office/drawing/2014/main" id="{5ADB3FEE-686E-3C45-AD23-8B3A5F572074}"/>
                    </a:ext>
                  </a:extLst>
                </p:cNvPr>
                <p:cNvCxnSpPr>
                  <a:cxnSpLocks/>
                  <a:stCxn id="1511" idx="4"/>
                  <a:endCxn id="1535" idx="0"/>
                </p:cNvCxnSpPr>
                <p:nvPr/>
              </p:nvCxnSpPr>
              <p:spPr>
                <a:xfrm flipH="1">
                  <a:off x="6446598" y="5488069"/>
                  <a:ext cx="793591" cy="239670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3" name="Straight Connector 1552">
                  <a:extLst>
                    <a:ext uri="{FF2B5EF4-FFF2-40B4-BE49-F238E27FC236}">
                      <a16:creationId xmlns:a16="http://schemas.microsoft.com/office/drawing/2014/main" id="{8900D395-B1E4-EC44-9CE0-E785D772F95B}"/>
                    </a:ext>
                  </a:extLst>
                </p:cNvPr>
                <p:cNvCxnSpPr>
                  <a:cxnSpLocks/>
                  <a:stCxn id="1532" idx="4"/>
                  <a:endCxn id="1506" idx="0"/>
                </p:cNvCxnSpPr>
                <p:nvPr/>
              </p:nvCxnSpPr>
              <p:spPr>
                <a:xfrm flipH="1" flipV="1">
                  <a:off x="6448764" y="3857691"/>
                  <a:ext cx="786411" cy="32346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4" name="Straight Connector 1553">
                  <a:extLst>
                    <a:ext uri="{FF2B5EF4-FFF2-40B4-BE49-F238E27FC236}">
                      <a16:creationId xmlns:a16="http://schemas.microsoft.com/office/drawing/2014/main" id="{66F94B16-3AF2-FA42-96E8-A5B61C86A7BB}"/>
                    </a:ext>
                  </a:extLst>
                </p:cNvPr>
                <p:cNvCxnSpPr>
                  <a:cxnSpLocks/>
                  <a:stCxn id="1510" idx="0"/>
                  <a:endCxn id="1532" idx="4"/>
                </p:cNvCxnSpPr>
                <p:nvPr/>
              </p:nvCxnSpPr>
              <p:spPr>
                <a:xfrm>
                  <a:off x="6444841" y="4666251"/>
                  <a:ext cx="790334" cy="242605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5" name="Straight Connector 1554">
                  <a:extLst>
                    <a:ext uri="{FF2B5EF4-FFF2-40B4-BE49-F238E27FC236}">
                      <a16:creationId xmlns:a16="http://schemas.microsoft.com/office/drawing/2014/main" id="{70C21E71-BC27-0445-9F5B-AE61C6035E6F}"/>
                    </a:ext>
                  </a:extLst>
                </p:cNvPr>
                <p:cNvCxnSpPr>
                  <a:cxnSpLocks/>
                  <a:stCxn id="1512" idx="0"/>
                  <a:endCxn id="1532" idx="4"/>
                </p:cNvCxnSpPr>
                <p:nvPr/>
              </p:nvCxnSpPr>
              <p:spPr>
                <a:xfrm>
                  <a:off x="6442358" y="5470026"/>
                  <a:ext cx="792817" cy="16222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6" name="Oval 1555">
                  <a:extLst>
                    <a:ext uri="{FF2B5EF4-FFF2-40B4-BE49-F238E27FC236}">
                      <a16:creationId xmlns:a16="http://schemas.microsoft.com/office/drawing/2014/main" id="{8F683012-ED5C-894D-9885-BFB51E7AE75D}"/>
                    </a:ext>
                  </a:extLst>
                </p:cNvPr>
                <p:cNvSpPr/>
                <p:nvPr/>
              </p:nvSpPr>
              <p:spPr>
                <a:xfrm rot="5400000">
                  <a:off x="8311517" y="6979693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57" name="Oval 1556">
                  <a:extLst>
                    <a:ext uri="{FF2B5EF4-FFF2-40B4-BE49-F238E27FC236}">
                      <a16:creationId xmlns:a16="http://schemas.microsoft.com/office/drawing/2014/main" id="{51FDA76F-8B65-4B43-A041-C943684E67FE}"/>
                    </a:ext>
                  </a:extLst>
                </p:cNvPr>
                <p:cNvSpPr/>
                <p:nvPr/>
              </p:nvSpPr>
              <p:spPr>
                <a:xfrm rot="5400000">
                  <a:off x="8307221" y="3745081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58" name="Oval 1557">
                  <a:extLst>
                    <a:ext uri="{FF2B5EF4-FFF2-40B4-BE49-F238E27FC236}">
                      <a16:creationId xmlns:a16="http://schemas.microsoft.com/office/drawing/2014/main" id="{D4E751E3-AD62-514C-89AC-55B723C13366}"/>
                    </a:ext>
                  </a:extLst>
                </p:cNvPr>
                <p:cNvSpPr/>
                <p:nvPr/>
              </p:nvSpPr>
              <p:spPr>
                <a:xfrm rot="5400000">
                  <a:off x="8314446" y="6162938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59" name="Oval 1558">
                  <a:extLst>
                    <a:ext uri="{FF2B5EF4-FFF2-40B4-BE49-F238E27FC236}">
                      <a16:creationId xmlns:a16="http://schemas.microsoft.com/office/drawing/2014/main" id="{2316052B-CEE0-3D44-93F1-3381880BB4F5}"/>
                    </a:ext>
                  </a:extLst>
                </p:cNvPr>
                <p:cNvSpPr/>
                <p:nvPr/>
              </p:nvSpPr>
              <p:spPr>
                <a:xfrm rot="5400000">
                  <a:off x="8307218" y="7760287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60" name="Oval 1559">
                  <a:extLst>
                    <a:ext uri="{FF2B5EF4-FFF2-40B4-BE49-F238E27FC236}">
                      <a16:creationId xmlns:a16="http://schemas.microsoft.com/office/drawing/2014/main" id="{DCE75B99-28D0-534E-BF83-9A54A053F09E}"/>
                    </a:ext>
                  </a:extLst>
                </p:cNvPr>
                <p:cNvSpPr/>
                <p:nvPr/>
              </p:nvSpPr>
              <p:spPr>
                <a:xfrm rot="5400000">
                  <a:off x="8314424" y="4552867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61" name="Oval 1560">
                  <a:extLst>
                    <a:ext uri="{FF2B5EF4-FFF2-40B4-BE49-F238E27FC236}">
                      <a16:creationId xmlns:a16="http://schemas.microsoft.com/office/drawing/2014/main" id="{13D5378B-A1B9-7A47-A567-9BEA89774353}"/>
                    </a:ext>
                  </a:extLst>
                </p:cNvPr>
                <p:cNvSpPr/>
                <p:nvPr/>
              </p:nvSpPr>
              <p:spPr>
                <a:xfrm rot="5400000">
                  <a:off x="8314447" y="5362895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562" name="Straight Connector 1561">
                  <a:extLst>
                    <a:ext uri="{FF2B5EF4-FFF2-40B4-BE49-F238E27FC236}">
                      <a16:creationId xmlns:a16="http://schemas.microsoft.com/office/drawing/2014/main" id="{11A5E6E7-2FB4-FB4F-A221-DDDFB342CB61}"/>
                    </a:ext>
                  </a:extLst>
                </p:cNvPr>
                <p:cNvCxnSpPr>
                  <a:cxnSpLocks/>
                  <a:stCxn id="1534" idx="0"/>
                  <a:endCxn id="1559" idx="4"/>
                </p:cNvCxnSpPr>
                <p:nvPr/>
              </p:nvCxnSpPr>
              <p:spPr>
                <a:xfrm>
                  <a:off x="7500008" y="7884776"/>
                  <a:ext cx="796413" cy="292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3" name="Straight Connector 1562">
                  <a:extLst>
                    <a:ext uri="{FF2B5EF4-FFF2-40B4-BE49-F238E27FC236}">
                      <a16:creationId xmlns:a16="http://schemas.microsoft.com/office/drawing/2014/main" id="{11F681A3-E226-1E4B-BCAB-D99B9E0E00D6}"/>
                    </a:ext>
                  </a:extLst>
                </p:cNvPr>
                <p:cNvCxnSpPr>
                  <a:cxnSpLocks/>
                  <a:stCxn id="1532" idx="0"/>
                  <a:endCxn id="1556" idx="4"/>
                </p:cNvCxnSpPr>
                <p:nvPr/>
              </p:nvCxnSpPr>
              <p:spPr>
                <a:xfrm>
                  <a:off x="7490005" y="7092309"/>
                  <a:ext cx="810715" cy="148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4" name="Straight Connector 1563">
                  <a:extLst>
                    <a:ext uri="{FF2B5EF4-FFF2-40B4-BE49-F238E27FC236}">
                      <a16:creationId xmlns:a16="http://schemas.microsoft.com/office/drawing/2014/main" id="{7B3D8131-2336-F249-8D05-B486CBD93206}"/>
                    </a:ext>
                  </a:extLst>
                </p:cNvPr>
                <p:cNvCxnSpPr>
                  <a:cxnSpLocks/>
                  <a:stCxn id="1511" idx="0"/>
                  <a:endCxn id="1558" idx="4"/>
                </p:cNvCxnSpPr>
                <p:nvPr/>
              </p:nvCxnSpPr>
              <p:spPr>
                <a:xfrm>
                  <a:off x="7495019" y="5488069"/>
                  <a:ext cx="808631" cy="80228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5" name="Straight Connector 1564">
                  <a:extLst>
                    <a:ext uri="{FF2B5EF4-FFF2-40B4-BE49-F238E27FC236}">
                      <a16:creationId xmlns:a16="http://schemas.microsoft.com/office/drawing/2014/main" id="{32024317-8EB4-D447-9E6B-20589DCD2430}"/>
                    </a:ext>
                  </a:extLst>
                </p:cNvPr>
                <p:cNvCxnSpPr>
                  <a:cxnSpLocks/>
                  <a:stCxn id="1507" idx="0"/>
                  <a:endCxn id="1561" idx="4"/>
                </p:cNvCxnSpPr>
                <p:nvPr/>
              </p:nvCxnSpPr>
              <p:spPr>
                <a:xfrm flipV="1">
                  <a:off x="7497946" y="5490310"/>
                  <a:ext cx="805704" cy="81274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6" name="Straight Connector 1565">
                  <a:extLst>
                    <a:ext uri="{FF2B5EF4-FFF2-40B4-BE49-F238E27FC236}">
                      <a16:creationId xmlns:a16="http://schemas.microsoft.com/office/drawing/2014/main" id="{EAE31630-0263-2F46-AE1D-22D1BA06708C}"/>
                    </a:ext>
                  </a:extLst>
                </p:cNvPr>
                <p:cNvCxnSpPr>
                  <a:cxnSpLocks/>
                  <a:stCxn id="1509" idx="0"/>
                  <a:endCxn id="1560" idx="4"/>
                </p:cNvCxnSpPr>
                <p:nvPr/>
              </p:nvCxnSpPr>
              <p:spPr>
                <a:xfrm>
                  <a:off x="7489106" y="4673083"/>
                  <a:ext cx="814521" cy="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7" name="Straight Connector 1566">
                  <a:extLst>
                    <a:ext uri="{FF2B5EF4-FFF2-40B4-BE49-F238E27FC236}">
                      <a16:creationId xmlns:a16="http://schemas.microsoft.com/office/drawing/2014/main" id="{897612DA-D8FA-4947-A883-38FFE651DBA4}"/>
                    </a:ext>
                  </a:extLst>
                </p:cNvPr>
                <p:cNvCxnSpPr>
                  <a:cxnSpLocks/>
                  <a:stCxn id="1505" idx="0"/>
                  <a:endCxn id="1557" idx="4"/>
                </p:cNvCxnSpPr>
                <p:nvPr/>
              </p:nvCxnSpPr>
              <p:spPr>
                <a:xfrm>
                  <a:off x="7484835" y="3872496"/>
                  <a:ext cx="81158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8" name="Straight Connector 1567">
                  <a:extLst>
                    <a:ext uri="{FF2B5EF4-FFF2-40B4-BE49-F238E27FC236}">
                      <a16:creationId xmlns:a16="http://schemas.microsoft.com/office/drawing/2014/main" id="{D864C39A-F480-564F-90D1-EECAC66B50ED}"/>
                    </a:ext>
                  </a:extLst>
                </p:cNvPr>
                <p:cNvCxnSpPr>
                  <a:cxnSpLocks/>
                  <a:stCxn id="1505" idx="0"/>
                  <a:endCxn id="1560" idx="4"/>
                </p:cNvCxnSpPr>
                <p:nvPr/>
              </p:nvCxnSpPr>
              <p:spPr>
                <a:xfrm>
                  <a:off x="7484835" y="3872496"/>
                  <a:ext cx="818792" cy="8077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9" name="Straight Connector 1568">
                  <a:extLst>
                    <a:ext uri="{FF2B5EF4-FFF2-40B4-BE49-F238E27FC236}">
                      <a16:creationId xmlns:a16="http://schemas.microsoft.com/office/drawing/2014/main" id="{77B4861D-4586-374A-BF03-33E5C9D181A0}"/>
                    </a:ext>
                  </a:extLst>
                </p:cNvPr>
                <p:cNvCxnSpPr>
                  <a:cxnSpLocks/>
                  <a:stCxn id="1505" idx="0"/>
                  <a:endCxn id="1561" idx="4"/>
                </p:cNvCxnSpPr>
                <p:nvPr/>
              </p:nvCxnSpPr>
              <p:spPr>
                <a:xfrm>
                  <a:off x="7484835" y="3872496"/>
                  <a:ext cx="818815" cy="16178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0" name="Straight Connector 1569">
                  <a:extLst>
                    <a:ext uri="{FF2B5EF4-FFF2-40B4-BE49-F238E27FC236}">
                      <a16:creationId xmlns:a16="http://schemas.microsoft.com/office/drawing/2014/main" id="{3432DEDE-5FD8-9B42-94AE-6E11EB8D4089}"/>
                    </a:ext>
                  </a:extLst>
                </p:cNvPr>
                <p:cNvCxnSpPr>
                  <a:cxnSpLocks/>
                  <a:stCxn id="1505" idx="0"/>
                  <a:endCxn id="1558" idx="4"/>
                </p:cNvCxnSpPr>
                <p:nvPr/>
              </p:nvCxnSpPr>
              <p:spPr>
                <a:xfrm>
                  <a:off x="7484835" y="3872496"/>
                  <a:ext cx="818815" cy="241785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1" name="Straight Connector 1570">
                  <a:extLst>
                    <a:ext uri="{FF2B5EF4-FFF2-40B4-BE49-F238E27FC236}">
                      <a16:creationId xmlns:a16="http://schemas.microsoft.com/office/drawing/2014/main" id="{FDF4194F-DFE7-614A-B512-BF182FB5D468}"/>
                    </a:ext>
                  </a:extLst>
                </p:cNvPr>
                <p:cNvCxnSpPr>
                  <a:cxnSpLocks/>
                  <a:stCxn id="1534" idx="0"/>
                  <a:endCxn id="1556" idx="4"/>
                </p:cNvCxnSpPr>
                <p:nvPr/>
              </p:nvCxnSpPr>
              <p:spPr>
                <a:xfrm flipV="1">
                  <a:off x="7500008" y="7107109"/>
                  <a:ext cx="800712" cy="77766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2" name="Straight Connector 1571">
                  <a:extLst>
                    <a:ext uri="{FF2B5EF4-FFF2-40B4-BE49-F238E27FC236}">
                      <a16:creationId xmlns:a16="http://schemas.microsoft.com/office/drawing/2014/main" id="{0BEB720C-2A9E-7347-AFEF-5F2888DE2B8A}"/>
                    </a:ext>
                  </a:extLst>
                </p:cNvPr>
                <p:cNvCxnSpPr>
                  <a:cxnSpLocks/>
                  <a:stCxn id="1558" idx="4"/>
                  <a:endCxn id="1534" idx="0"/>
                </p:cNvCxnSpPr>
                <p:nvPr/>
              </p:nvCxnSpPr>
              <p:spPr>
                <a:xfrm flipH="1">
                  <a:off x="7500008" y="6290353"/>
                  <a:ext cx="803641" cy="159442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3" name="Straight Connector 1572">
                  <a:extLst>
                    <a:ext uri="{FF2B5EF4-FFF2-40B4-BE49-F238E27FC236}">
                      <a16:creationId xmlns:a16="http://schemas.microsoft.com/office/drawing/2014/main" id="{505F5971-3358-8A4E-8CDD-FD30E17E6E1D}"/>
                    </a:ext>
                  </a:extLst>
                </p:cNvPr>
                <p:cNvCxnSpPr>
                  <a:cxnSpLocks/>
                  <a:stCxn id="1561" idx="4"/>
                  <a:endCxn id="1534" idx="0"/>
                </p:cNvCxnSpPr>
                <p:nvPr/>
              </p:nvCxnSpPr>
              <p:spPr>
                <a:xfrm flipH="1">
                  <a:off x="7500008" y="5490310"/>
                  <a:ext cx="803642" cy="23944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4" name="Straight Connector 1573">
                  <a:extLst>
                    <a:ext uri="{FF2B5EF4-FFF2-40B4-BE49-F238E27FC236}">
                      <a16:creationId xmlns:a16="http://schemas.microsoft.com/office/drawing/2014/main" id="{02B94766-9F7D-AC40-837F-2BFA81CE9D07}"/>
                    </a:ext>
                  </a:extLst>
                </p:cNvPr>
                <p:cNvCxnSpPr>
                  <a:cxnSpLocks/>
                  <a:stCxn id="1560" idx="4"/>
                  <a:endCxn id="1534" idx="0"/>
                </p:cNvCxnSpPr>
                <p:nvPr/>
              </p:nvCxnSpPr>
              <p:spPr>
                <a:xfrm flipH="1">
                  <a:off x="7500008" y="4680282"/>
                  <a:ext cx="803619" cy="32044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5" name="Straight Connector 1574">
                  <a:extLst>
                    <a:ext uri="{FF2B5EF4-FFF2-40B4-BE49-F238E27FC236}">
                      <a16:creationId xmlns:a16="http://schemas.microsoft.com/office/drawing/2014/main" id="{B598BE35-C535-624C-AA49-DEE89FF44CE2}"/>
                    </a:ext>
                  </a:extLst>
                </p:cNvPr>
                <p:cNvCxnSpPr>
                  <a:cxnSpLocks/>
                  <a:stCxn id="1557" idx="4"/>
                  <a:endCxn id="1534" idx="0"/>
                </p:cNvCxnSpPr>
                <p:nvPr/>
              </p:nvCxnSpPr>
              <p:spPr>
                <a:xfrm flipH="1">
                  <a:off x="7500008" y="3872497"/>
                  <a:ext cx="796416" cy="401227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6" name="Straight Connector 1575">
                  <a:extLst>
                    <a:ext uri="{FF2B5EF4-FFF2-40B4-BE49-F238E27FC236}">
                      <a16:creationId xmlns:a16="http://schemas.microsoft.com/office/drawing/2014/main" id="{8DD63DB9-728B-9543-AE5B-BBE60E678ADE}"/>
                    </a:ext>
                  </a:extLst>
                </p:cNvPr>
                <p:cNvCxnSpPr>
                  <a:cxnSpLocks/>
                  <a:stCxn id="1532" idx="0"/>
                  <a:endCxn id="1559" idx="4"/>
                </p:cNvCxnSpPr>
                <p:nvPr/>
              </p:nvCxnSpPr>
              <p:spPr>
                <a:xfrm>
                  <a:off x="7490005" y="7092309"/>
                  <a:ext cx="806417" cy="79539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7" name="Straight Connector 1576">
                  <a:extLst>
                    <a:ext uri="{FF2B5EF4-FFF2-40B4-BE49-F238E27FC236}">
                      <a16:creationId xmlns:a16="http://schemas.microsoft.com/office/drawing/2014/main" id="{F0D8852F-A3AF-4D4C-950E-0BF1899350B7}"/>
                    </a:ext>
                  </a:extLst>
                </p:cNvPr>
                <p:cNvCxnSpPr>
                  <a:cxnSpLocks/>
                  <a:stCxn id="1561" idx="4"/>
                  <a:endCxn id="1534" idx="0"/>
                </p:cNvCxnSpPr>
                <p:nvPr/>
              </p:nvCxnSpPr>
              <p:spPr>
                <a:xfrm flipH="1">
                  <a:off x="7500008" y="5490310"/>
                  <a:ext cx="803642" cy="239446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8" name="Straight Connector 1577">
                  <a:extLst>
                    <a:ext uri="{FF2B5EF4-FFF2-40B4-BE49-F238E27FC236}">
                      <a16:creationId xmlns:a16="http://schemas.microsoft.com/office/drawing/2014/main" id="{59936DE3-E58A-4B42-9047-2EDC724A02C4}"/>
                    </a:ext>
                  </a:extLst>
                </p:cNvPr>
                <p:cNvCxnSpPr>
                  <a:cxnSpLocks/>
                  <a:stCxn id="1558" idx="4"/>
                  <a:endCxn id="1507" idx="0"/>
                </p:cNvCxnSpPr>
                <p:nvPr/>
              </p:nvCxnSpPr>
              <p:spPr>
                <a:xfrm flipH="1">
                  <a:off x="7497946" y="6290353"/>
                  <a:ext cx="805703" cy="1270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9" name="Straight Connector 1578">
                  <a:extLst>
                    <a:ext uri="{FF2B5EF4-FFF2-40B4-BE49-F238E27FC236}">
                      <a16:creationId xmlns:a16="http://schemas.microsoft.com/office/drawing/2014/main" id="{79650B24-2D80-3241-958F-D24EF0D7096B}"/>
                    </a:ext>
                  </a:extLst>
                </p:cNvPr>
                <p:cNvCxnSpPr>
                  <a:cxnSpLocks/>
                  <a:stCxn id="1505" idx="0"/>
                  <a:endCxn id="1559" idx="4"/>
                </p:cNvCxnSpPr>
                <p:nvPr/>
              </p:nvCxnSpPr>
              <p:spPr>
                <a:xfrm>
                  <a:off x="7484835" y="3872496"/>
                  <a:ext cx="811587" cy="401520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0" name="Straight Connector 1579">
                  <a:extLst>
                    <a:ext uri="{FF2B5EF4-FFF2-40B4-BE49-F238E27FC236}">
                      <a16:creationId xmlns:a16="http://schemas.microsoft.com/office/drawing/2014/main" id="{11314A59-1A1A-6547-9382-108CBD049554}"/>
                    </a:ext>
                  </a:extLst>
                </p:cNvPr>
                <p:cNvCxnSpPr>
                  <a:cxnSpLocks/>
                  <a:stCxn id="1509" idx="0"/>
                  <a:endCxn id="1557" idx="4"/>
                </p:cNvCxnSpPr>
                <p:nvPr/>
              </p:nvCxnSpPr>
              <p:spPr>
                <a:xfrm flipV="1">
                  <a:off x="7489106" y="3872497"/>
                  <a:ext cx="807318" cy="8005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1" name="Straight Connector 1580">
                  <a:extLst>
                    <a:ext uri="{FF2B5EF4-FFF2-40B4-BE49-F238E27FC236}">
                      <a16:creationId xmlns:a16="http://schemas.microsoft.com/office/drawing/2014/main" id="{E755754A-6767-2643-AD93-2D4D538893BA}"/>
                    </a:ext>
                  </a:extLst>
                </p:cNvPr>
                <p:cNvCxnSpPr>
                  <a:cxnSpLocks/>
                  <a:stCxn id="1511" idx="0"/>
                  <a:endCxn id="1557" idx="4"/>
                </p:cNvCxnSpPr>
                <p:nvPr/>
              </p:nvCxnSpPr>
              <p:spPr>
                <a:xfrm flipV="1">
                  <a:off x="7495019" y="3872497"/>
                  <a:ext cx="801405" cy="16155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2" name="Straight Connector 1581">
                  <a:extLst>
                    <a:ext uri="{FF2B5EF4-FFF2-40B4-BE49-F238E27FC236}">
                      <a16:creationId xmlns:a16="http://schemas.microsoft.com/office/drawing/2014/main" id="{471B2448-0186-B04E-9779-A06B223F97C5}"/>
                    </a:ext>
                  </a:extLst>
                </p:cNvPr>
                <p:cNvCxnSpPr>
                  <a:cxnSpLocks/>
                  <a:stCxn id="1557" idx="4"/>
                  <a:endCxn id="1532" idx="0"/>
                </p:cNvCxnSpPr>
                <p:nvPr/>
              </p:nvCxnSpPr>
              <p:spPr>
                <a:xfrm flipH="1">
                  <a:off x="7490005" y="3872497"/>
                  <a:ext cx="806419" cy="321981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3" name="Straight Connector 1582">
                  <a:extLst>
                    <a:ext uri="{FF2B5EF4-FFF2-40B4-BE49-F238E27FC236}">
                      <a16:creationId xmlns:a16="http://schemas.microsoft.com/office/drawing/2014/main" id="{D637BE22-EF61-5243-AC70-0DEDF5D66AAF}"/>
                    </a:ext>
                  </a:extLst>
                </p:cNvPr>
                <p:cNvCxnSpPr>
                  <a:cxnSpLocks/>
                  <a:stCxn id="1557" idx="4"/>
                  <a:endCxn id="1507" idx="0"/>
                </p:cNvCxnSpPr>
                <p:nvPr/>
              </p:nvCxnSpPr>
              <p:spPr>
                <a:xfrm flipH="1">
                  <a:off x="7497946" y="3872497"/>
                  <a:ext cx="798478" cy="24305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4" name="Straight Connector 1583">
                  <a:extLst>
                    <a:ext uri="{FF2B5EF4-FFF2-40B4-BE49-F238E27FC236}">
                      <a16:creationId xmlns:a16="http://schemas.microsoft.com/office/drawing/2014/main" id="{ADBA496A-A8F6-B244-80BF-5D7BF048ABFD}"/>
                    </a:ext>
                  </a:extLst>
                </p:cNvPr>
                <p:cNvCxnSpPr>
                  <a:cxnSpLocks/>
                  <a:stCxn id="1511" idx="0"/>
                  <a:endCxn id="1560" idx="4"/>
                </p:cNvCxnSpPr>
                <p:nvPr/>
              </p:nvCxnSpPr>
              <p:spPr>
                <a:xfrm flipV="1">
                  <a:off x="7495019" y="4680282"/>
                  <a:ext cx="808608" cy="8077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5" name="Straight Connector 1584">
                  <a:extLst>
                    <a:ext uri="{FF2B5EF4-FFF2-40B4-BE49-F238E27FC236}">
                      <a16:creationId xmlns:a16="http://schemas.microsoft.com/office/drawing/2014/main" id="{09504D69-4913-AE4D-9315-6B7D2BE9080B}"/>
                    </a:ext>
                  </a:extLst>
                </p:cNvPr>
                <p:cNvCxnSpPr>
                  <a:cxnSpLocks/>
                  <a:stCxn id="1505" idx="0"/>
                  <a:endCxn id="1556" idx="4"/>
                </p:cNvCxnSpPr>
                <p:nvPr/>
              </p:nvCxnSpPr>
              <p:spPr>
                <a:xfrm>
                  <a:off x="7484835" y="3872496"/>
                  <a:ext cx="815885" cy="323461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6" name="Straight Connector 1585">
                  <a:extLst>
                    <a:ext uri="{FF2B5EF4-FFF2-40B4-BE49-F238E27FC236}">
                      <a16:creationId xmlns:a16="http://schemas.microsoft.com/office/drawing/2014/main" id="{DA8D278C-B866-6A4A-AE73-F8A8A96F57A7}"/>
                    </a:ext>
                  </a:extLst>
                </p:cNvPr>
                <p:cNvCxnSpPr>
                  <a:cxnSpLocks/>
                  <a:stCxn id="1509" idx="0"/>
                  <a:endCxn id="1558" idx="4"/>
                </p:cNvCxnSpPr>
                <p:nvPr/>
              </p:nvCxnSpPr>
              <p:spPr>
                <a:xfrm>
                  <a:off x="7489106" y="4673083"/>
                  <a:ext cx="814544" cy="16172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7" name="Straight Connector 1586">
                  <a:extLst>
                    <a:ext uri="{FF2B5EF4-FFF2-40B4-BE49-F238E27FC236}">
                      <a16:creationId xmlns:a16="http://schemas.microsoft.com/office/drawing/2014/main" id="{745411B0-4D93-CE4E-9414-7BD325DCBC7C}"/>
                    </a:ext>
                  </a:extLst>
                </p:cNvPr>
                <p:cNvCxnSpPr>
                  <a:cxnSpLocks/>
                  <a:stCxn id="1509" idx="0"/>
                  <a:endCxn id="1561" idx="4"/>
                </p:cNvCxnSpPr>
                <p:nvPr/>
              </p:nvCxnSpPr>
              <p:spPr>
                <a:xfrm>
                  <a:off x="7489106" y="4673083"/>
                  <a:ext cx="814544" cy="8172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8" name="Straight Connector 1587">
                  <a:extLst>
                    <a:ext uri="{FF2B5EF4-FFF2-40B4-BE49-F238E27FC236}">
                      <a16:creationId xmlns:a16="http://schemas.microsoft.com/office/drawing/2014/main" id="{FBC3275E-FEF3-CB48-8A4F-623650E922F2}"/>
                    </a:ext>
                  </a:extLst>
                </p:cNvPr>
                <p:cNvCxnSpPr>
                  <a:cxnSpLocks/>
                  <a:stCxn id="1532" idx="0"/>
                  <a:endCxn id="1561" idx="4"/>
                </p:cNvCxnSpPr>
                <p:nvPr/>
              </p:nvCxnSpPr>
              <p:spPr>
                <a:xfrm flipV="1">
                  <a:off x="7490005" y="5490311"/>
                  <a:ext cx="813646" cy="160199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9" name="Straight Connector 1588">
                  <a:extLst>
                    <a:ext uri="{FF2B5EF4-FFF2-40B4-BE49-F238E27FC236}">
                      <a16:creationId xmlns:a16="http://schemas.microsoft.com/office/drawing/2014/main" id="{656B2B3F-D7BA-DA46-BD35-2A1F19AC6E9A}"/>
                    </a:ext>
                  </a:extLst>
                </p:cNvPr>
                <p:cNvCxnSpPr>
                  <a:cxnSpLocks/>
                  <a:stCxn id="1511" idx="0"/>
                  <a:endCxn id="1561" idx="4"/>
                </p:cNvCxnSpPr>
                <p:nvPr/>
              </p:nvCxnSpPr>
              <p:spPr>
                <a:xfrm>
                  <a:off x="7495019" y="5488069"/>
                  <a:ext cx="808631" cy="22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0" name="Straight Connector 1589">
                  <a:extLst>
                    <a:ext uri="{FF2B5EF4-FFF2-40B4-BE49-F238E27FC236}">
                      <a16:creationId xmlns:a16="http://schemas.microsoft.com/office/drawing/2014/main" id="{CF3B4744-94B6-7F44-85A2-1A7F0152E261}"/>
                    </a:ext>
                  </a:extLst>
                </p:cNvPr>
                <p:cNvCxnSpPr>
                  <a:cxnSpLocks/>
                  <a:stCxn id="1507" idx="0"/>
                  <a:endCxn id="1560" idx="4"/>
                </p:cNvCxnSpPr>
                <p:nvPr/>
              </p:nvCxnSpPr>
              <p:spPr>
                <a:xfrm flipV="1">
                  <a:off x="7497946" y="4680282"/>
                  <a:ext cx="805681" cy="16227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1" name="Straight Connector 1590">
                  <a:extLst>
                    <a:ext uri="{FF2B5EF4-FFF2-40B4-BE49-F238E27FC236}">
                      <a16:creationId xmlns:a16="http://schemas.microsoft.com/office/drawing/2014/main" id="{8B953956-1E6A-1846-9E55-7687A85E5B49}"/>
                    </a:ext>
                  </a:extLst>
                </p:cNvPr>
                <p:cNvCxnSpPr>
                  <a:cxnSpLocks/>
                  <a:stCxn id="1532" idx="0"/>
                  <a:endCxn id="1560" idx="4"/>
                </p:cNvCxnSpPr>
                <p:nvPr/>
              </p:nvCxnSpPr>
              <p:spPr>
                <a:xfrm flipV="1">
                  <a:off x="7490005" y="4680283"/>
                  <a:ext cx="813623" cy="241202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2" name="Straight Connector 1591">
                  <a:extLst>
                    <a:ext uri="{FF2B5EF4-FFF2-40B4-BE49-F238E27FC236}">
                      <a16:creationId xmlns:a16="http://schemas.microsoft.com/office/drawing/2014/main" id="{2B5CEF1B-7A6D-8F46-90A2-FBEA6C3B61FC}"/>
                    </a:ext>
                  </a:extLst>
                </p:cNvPr>
                <p:cNvCxnSpPr>
                  <a:cxnSpLocks/>
                  <a:stCxn id="1558" idx="4"/>
                  <a:endCxn id="1532" idx="0"/>
                </p:cNvCxnSpPr>
                <p:nvPr/>
              </p:nvCxnSpPr>
              <p:spPr>
                <a:xfrm flipH="1">
                  <a:off x="7490005" y="6290353"/>
                  <a:ext cx="813645" cy="80195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3" name="Straight Connector 1592">
                  <a:extLst>
                    <a:ext uri="{FF2B5EF4-FFF2-40B4-BE49-F238E27FC236}">
                      <a16:creationId xmlns:a16="http://schemas.microsoft.com/office/drawing/2014/main" id="{2390EA6E-3514-214B-8FBE-B13E1ACD95D5}"/>
                    </a:ext>
                  </a:extLst>
                </p:cNvPr>
                <p:cNvCxnSpPr>
                  <a:cxnSpLocks/>
                  <a:stCxn id="1511" idx="0"/>
                  <a:endCxn id="1556" idx="4"/>
                </p:cNvCxnSpPr>
                <p:nvPr/>
              </p:nvCxnSpPr>
              <p:spPr>
                <a:xfrm>
                  <a:off x="7495019" y="5488069"/>
                  <a:ext cx="805701" cy="161904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4" name="Straight Connector 1593">
                  <a:extLst>
                    <a:ext uri="{FF2B5EF4-FFF2-40B4-BE49-F238E27FC236}">
                      <a16:creationId xmlns:a16="http://schemas.microsoft.com/office/drawing/2014/main" id="{29B9A815-6267-4E44-A68C-68D9812DA909}"/>
                    </a:ext>
                  </a:extLst>
                </p:cNvPr>
                <p:cNvCxnSpPr>
                  <a:cxnSpLocks/>
                  <a:stCxn id="1509" idx="0"/>
                  <a:endCxn id="1556" idx="4"/>
                </p:cNvCxnSpPr>
                <p:nvPr/>
              </p:nvCxnSpPr>
              <p:spPr>
                <a:xfrm>
                  <a:off x="7489106" y="4673083"/>
                  <a:ext cx="811614" cy="243402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5" name="Straight Connector 1594">
                  <a:extLst>
                    <a:ext uri="{FF2B5EF4-FFF2-40B4-BE49-F238E27FC236}">
                      <a16:creationId xmlns:a16="http://schemas.microsoft.com/office/drawing/2014/main" id="{FF7256D0-6181-E341-98EF-F5C16900C282}"/>
                    </a:ext>
                  </a:extLst>
                </p:cNvPr>
                <p:cNvCxnSpPr>
                  <a:cxnSpLocks/>
                  <a:stCxn id="1507" idx="0"/>
                  <a:endCxn id="1556" idx="4"/>
                </p:cNvCxnSpPr>
                <p:nvPr/>
              </p:nvCxnSpPr>
              <p:spPr>
                <a:xfrm>
                  <a:off x="7497946" y="6303054"/>
                  <a:ext cx="802773" cy="8040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6" name="Straight Connector 1595">
                  <a:extLst>
                    <a:ext uri="{FF2B5EF4-FFF2-40B4-BE49-F238E27FC236}">
                      <a16:creationId xmlns:a16="http://schemas.microsoft.com/office/drawing/2014/main" id="{B4FA2FAE-8AF7-3045-BD0F-0DB7556F7023}"/>
                    </a:ext>
                  </a:extLst>
                </p:cNvPr>
                <p:cNvCxnSpPr>
                  <a:cxnSpLocks/>
                  <a:stCxn id="1507" idx="0"/>
                  <a:endCxn id="1559" idx="4"/>
                </p:cNvCxnSpPr>
                <p:nvPr/>
              </p:nvCxnSpPr>
              <p:spPr>
                <a:xfrm>
                  <a:off x="7497946" y="6303054"/>
                  <a:ext cx="798475" cy="158464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7" name="Straight Connector 1596">
                  <a:extLst>
                    <a:ext uri="{FF2B5EF4-FFF2-40B4-BE49-F238E27FC236}">
                      <a16:creationId xmlns:a16="http://schemas.microsoft.com/office/drawing/2014/main" id="{098F8490-7F1E-A847-9AB6-A6BCB426D6A3}"/>
                    </a:ext>
                  </a:extLst>
                </p:cNvPr>
                <p:cNvCxnSpPr>
                  <a:cxnSpLocks/>
                  <a:stCxn id="1511" idx="0"/>
                  <a:endCxn id="1559" idx="4"/>
                </p:cNvCxnSpPr>
                <p:nvPr/>
              </p:nvCxnSpPr>
              <p:spPr>
                <a:xfrm>
                  <a:off x="7495019" y="5488069"/>
                  <a:ext cx="801403" cy="239963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8" name="Straight Connector 1597">
                  <a:extLst>
                    <a:ext uri="{FF2B5EF4-FFF2-40B4-BE49-F238E27FC236}">
                      <a16:creationId xmlns:a16="http://schemas.microsoft.com/office/drawing/2014/main" id="{19BC63BA-AEC8-B847-9037-0A54A2B73A53}"/>
                    </a:ext>
                  </a:extLst>
                </p:cNvPr>
                <p:cNvCxnSpPr>
                  <a:cxnSpLocks/>
                  <a:stCxn id="1509" idx="0"/>
                  <a:endCxn id="1559" idx="4"/>
                </p:cNvCxnSpPr>
                <p:nvPr/>
              </p:nvCxnSpPr>
              <p:spPr>
                <a:xfrm>
                  <a:off x="7489106" y="4673083"/>
                  <a:ext cx="807316" cy="321462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4" name="Rectangle 1503">
                <a:extLst>
                  <a:ext uri="{FF2B5EF4-FFF2-40B4-BE49-F238E27FC236}">
                    <a16:creationId xmlns:a16="http://schemas.microsoft.com/office/drawing/2014/main" id="{999FC3A1-6E35-8F45-B7F3-4EFC52B14301}"/>
                  </a:ext>
                </a:extLst>
              </p:cNvPr>
              <p:cNvSpPr/>
              <p:nvPr/>
            </p:nvSpPr>
            <p:spPr>
              <a:xfrm>
                <a:off x="5983695" y="3524591"/>
                <a:ext cx="2793182" cy="4615549"/>
              </a:xfrm>
              <a:prstGeom prst="rect">
                <a:avLst/>
              </a:prstGeom>
              <a:solidFill>
                <a:srgbClr val="9DC3E6">
                  <a:alpha val="6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Pretrained</a:t>
                </a:r>
              </a:p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Language</a:t>
                </a:r>
              </a:p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Model</a:t>
                </a:r>
              </a:p>
            </p:txBody>
          </p:sp>
        </p:grpSp>
        <p:cxnSp>
          <p:nvCxnSpPr>
            <p:cNvPr id="1448" name="Straight Arrow Connector 1447">
              <a:extLst>
                <a:ext uri="{FF2B5EF4-FFF2-40B4-BE49-F238E27FC236}">
                  <a16:creationId xmlns:a16="http://schemas.microsoft.com/office/drawing/2014/main" id="{45E5C9C1-204A-D24D-B099-E850066B5B64}"/>
                </a:ext>
              </a:extLst>
            </p:cNvPr>
            <p:cNvCxnSpPr>
              <a:cxnSpLocks/>
              <a:stCxn id="1604" idx="3"/>
              <a:endCxn id="1449" idx="1"/>
            </p:cNvCxnSpPr>
            <p:nvPr/>
          </p:nvCxnSpPr>
          <p:spPr>
            <a:xfrm>
              <a:off x="3982133" y="6810295"/>
              <a:ext cx="302432" cy="143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9" name="Flowchart: Multidocument 717">
              <a:extLst>
                <a:ext uri="{FF2B5EF4-FFF2-40B4-BE49-F238E27FC236}">
                  <a16:creationId xmlns:a16="http://schemas.microsoft.com/office/drawing/2014/main" id="{CE39C8D2-3D16-3447-8756-AAC86A75F100}"/>
                </a:ext>
              </a:extLst>
            </p:cNvPr>
            <p:cNvSpPr/>
            <p:nvPr/>
          </p:nvSpPr>
          <p:spPr>
            <a:xfrm>
              <a:off x="4284565" y="6218199"/>
              <a:ext cx="992644" cy="1187053"/>
            </a:xfrm>
            <a:prstGeom prst="flowChartMultidocument">
              <a:avLst/>
            </a:prstGeom>
            <a:solidFill>
              <a:srgbClr val="B00000"/>
            </a:solidFill>
            <a:ln>
              <a:solidFill>
                <a:srgbClr val="6E0667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mbria" panose="02040503050406030204" pitchFamily="18" charset="0"/>
                </a:rPr>
                <a:t>Factual Claims</a:t>
              </a:r>
            </a:p>
          </p:txBody>
        </p:sp>
        <p:cxnSp>
          <p:nvCxnSpPr>
            <p:cNvPr id="1450" name="Straight Arrow Connector 1449">
              <a:extLst>
                <a:ext uri="{FF2B5EF4-FFF2-40B4-BE49-F238E27FC236}">
                  <a16:creationId xmlns:a16="http://schemas.microsoft.com/office/drawing/2014/main" id="{00F16D35-BDC1-FA44-98C0-A529DA3F42BD}"/>
                </a:ext>
              </a:extLst>
            </p:cNvPr>
            <p:cNvCxnSpPr>
              <a:cxnSpLocks/>
              <a:stCxn id="1449" idx="3"/>
              <a:endCxn id="1499" idx="1"/>
            </p:cNvCxnSpPr>
            <p:nvPr/>
          </p:nvCxnSpPr>
          <p:spPr>
            <a:xfrm flipV="1">
              <a:off x="5277209" y="6810057"/>
              <a:ext cx="416697" cy="166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1" name="Group 1450">
              <a:extLst>
                <a:ext uri="{FF2B5EF4-FFF2-40B4-BE49-F238E27FC236}">
                  <a16:creationId xmlns:a16="http://schemas.microsoft.com/office/drawing/2014/main" id="{59C88A32-806A-DF47-910C-C0CBD77B2963}"/>
                </a:ext>
              </a:extLst>
            </p:cNvPr>
            <p:cNvGrpSpPr/>
            <p:nvPr/>
          </p:nvGrpSpPr>
          <p:grpSpPr>
            <a:xfrm>
              <a:off x="5324736" y="5878981"/>
              <a:ext cx="1741165" cy="1506204"/>
              <a:chOff x="3764921" y="4144089"/>
              <a:chExt cx="1741165" cy="1506204"/>
            </a:xfrm>
          </p:grpSpPr>
          <p:grpSp>
            <p:nvGrpSpPr>
              <p:cNvPr id="1498" name="Group 1497">
                <a:extLst>
                  <a:ext uri="{FF2B5EF4-FFF2-40B4-BE49-F238E27FC236}">
                    <a16:creationId xmlns:a16="http://schemas.microsoft.com/office/drawing/2014/main" id="{2D15C9BD-11A5-7B45-B0B8-CA04EACEC0EA}"/>
                  </a:ext>
                </a:extLst>
              </p:cNvPr>
              <p:cNvGrpSpPr/>
              <p:nvPr/>
            </p:nvGrpSpPr>
            <p:grpSpPr>
              <a:xfrm>
                <a:off x="3764921" y="4144089"/>
                <a:ext cx="1741165" cy="1506204"/>
                <a:chOff x="2615446" y="2961359"/>
                <a:chExt cx="1868293" cy="4166271"/>
              </a:xfrm>
            </p:grpSpPr>
            <p:sp>
              <p:nvSpPr>
                <p:cNvPr id="1500" name="TextBox 1499">
                  <a:extLst>
                    <a:ext uri="{FF2B5EF4-FFF2-40B4-BE49-F238E27FC236}">
                      <a16:creationId xmlns:a16="http://schemas.microsoft.com/office/drawing/2014/main" id="{15609957-1709-D442-B06C-A6935258E49F}"/>
                    </a:ext>
                  </a:extLst>
                </p:cNvPr>
                <p:cNvSpPr txBox="1"/>
                <p:nvPr/>
              </p:nvSpPr>
              <p:spPr>
                <a:xfrm flipH="1">
                  <a:off x="4168873" y="6758298"/>
                  <a:ext cx="283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502" name="TextBox 1501">
                  <a:extLst>
                    <a:ext uri="{FF2B5EF4-FFF2-40B4-BE49-F238E27FC236}">
                      <a16:creationId xmlns:a16="http://schemas.microsoft.com/office/drawing/2014/main" id="{EF38B4C3-6E5D-3F4C-A2F5-AD348FD1F40A}"/>
                    </a:ext>
                  </a:extLst>
                </p:cNvPr>
                <p:cNvSpPr txBox="1"/>
                <p:nvPr/>
              </p:nvSpPr>
              <p:spPr>
                <a:xfrm>
                  <a:off x="2615446" y="2961359"/>
                  <a:ext cx="1868293" cy="913033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r>
                    <a:rPr lang="en-US" sz="3600" b="1" dirty="0">
                      <a:latin typeface="Cambria" panose="02040503050406030204" pitchFamily="18" charset="0"/>
                    </a:rPr>
                    <a:t>Twitter API</a:t>
                  </a:r>
                </a:p>
              </p:txBody>
            </p:sp>
          </p:grpSp>
          <p:pic>
            <p:nvPicPr>
              <p:cNvPr id="1499" name="Picture 6" descr="Taking A Fresh Look At The Twitter API">
                <a:extLst>
                  <a:ext uri="{FF2B5EF4-FFF2-40B4-BE49-F238E27FC236}">
                    <a16:creationId xmlns:a16="http://schemas.microsoft.com/office/drawing/2014/main" id="{DDBC1C5D-E878-E04D-9681-12DB59AF4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4091" y="4559412"/>
                <a:ext cx="1031503" cy="10315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3" name="Group 1452">
              <a:extLst>
                <a:ext uri="{FF2B5EF4-FFF2-40B4-BE49-F238E27FC236}">
                  <a16:creationId xmlns:a16="http://schemas.microsoft.com/office/drawing/2014/main" id="{872E866C-EFD8-A34A-B77E-A0C02B280EB9}"/>
                </a:ext>
              </a:extLst>
            </p:cNvPr>
            <p:cNvGrpSpPr/>
            <p:nvPr/>
          </p:nvGrpSpPr>
          <p:grpSpPr>
            <a:xfrm>
              <a:off x="11957171" y="5034684"/>
              <a:ext cx="1616535" cy="3563262"/>
              <a:chOff x="8894556" y="3656181"/>
              <a:chExt cx="2007209" cy="3563262"/>
            </a:xfrm>
          </p:grpSpPr>
          <p:sp>
            <p:nvSpPr>
              <p:cNvPr id="1468" name="Rectangle 1467">
                <a:extLst>
                  <a:ext uri="{FF2B5EF4-FFF2-40B4-BE49-F238E27FC236}">
                    <a16:creationId xmlns:a16="http://schemas.microsoft.com/office/drawing/2014/main" id="{D5B6FE4E-F26A-6F42-B685-3327176F7943}"/>
                  </a:ext>
                </a:extLst>
              </p:cNvPr>
              <p:cNvSpPr/>
              <p:nvPr/>
            </p:nvSpPr>
            <p:spPr>
              <a:xfrm>
                <a:off x="8989693" y="3713776"/>
                <a:ext cx="1912070" cy="3501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  <p:grpSp>
            <p:nvGrpSpPr>
              <p:cNvPr id="1469" name="Group 1468">
                <a:extLst>
                  <a:ext uri="{FF2B5EF4-FFF2-40B4-BE49-F238E27FC236}">
                    <a16:creationId xmlns:a16="http://schemas.microsoft.com/office/drawing/2014/main" id="{19AA8E78-27E3-E442-9C72-43BE868168F4}"/>
                  </a:ext>
                </a:extLst>
              </p:cNvPr>
              <p:cNvGrpSpPr/>
              <p:nvPr/>
            </p:nvGrpSpPr>
            <p:grpSpPr>
              <a:xfrm>
                <a:off x="8894556" y="3749915"/>
                <a:ext cx="1918694" cy="3406476"/>
                <a:chOff x="7852233" y="1341239"/>
                <a:chExt cx="3626216" cy="4167197"/>
              </a:xfrm>
            </p:grpSpPr>
            <p:sp>
              <p:nvSpPr>
                <p:cNvPr id="1471" name="Oval 1470">
                  <a:extLst>
                    <a:ext uri="{FF2B5EF4-FFF2-40B4-BE49-F238E27FC236}">
                      <a16:creationId xmlns:a16="http://schemas.microsoft.com/office/drawing/2014/main" id="{2C0F9680-C472-C045-9585-7642187CC05D}"/>
                    </a:ext>
                  </a:extLst>
                </p:cNvPr>
                <p:cNvSpPr/>
                <p:nvPr/>
              </p:nvSpPr>
              <p:spPr>
                <a:xfrm rot="5400000">
                  <a:off x="10902268" y="1356022"/>
                  <a:ext cx="365760" cy="36576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72" name="Oval 1471">
                  <a:extLst>
                    <a:ext uri="{FF2B5EF4-FFF2-40B4-BE49-F238E27FC236}">
                      <a16:creationId xmlns:a16="http://schemas.microsoft.com/office/drawing/2014/main" id="{A8E48CF7-DE47-294D-BBAC-A17FC803ED61}"/>
                    </a:ext>
                  </a:extLst>
                </p:cNvPr>
                <p:cNvSpPr/>
                <p:nvPr/>
              </p:nvSpPr>
              <p:spPr>
                <a:xfrm rot="5400000">
                  <a:off x="8450026" y="1341239"/>
                  <a:ext cx="365760" cy="36576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73" name="Oval 1472">
                  <a:extLst>
                    <a:ext uri="{FF2B5EF4-FFF2-40B4-BE49-F238E27FC236}">
                      <a16:creationId xmlns:a16="http://schemas.microsoft.com/office/drawing/2014/main" id="{9B2D01BA-C674-E248-BAB6-917881FD9BB1}"/>
                    </a:ext>
                  </a:extLst>
                </p:cNvPr>
                <p:cNvSpPr/>
                <p:nvPr/>
              </p:nvSpPr>
              <p:spPr>
                <a:xfrm rot="5400000">
                  <a:off x="11112689" y="5142676"/>
                  <a:ext cx="365760" cy="36576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74" name="Oval 1473">
                  <a:extLst>
                    <a:ext uri="{FF2B5EF4-FFF2-40B4-BE49-F238E27FC236}">
                      <a16:creationId xmlns:a16="http://schemas.microsoft.com/office/drawing/2014/main" id="{BC686C8E-823F-744B-B51B-566DB4D941BA}"/>
                    </a:ext>
                  </a:extLst>
                </p:cNvPr>
                <p:cNvSpPr/>
                <p:nvPr/>
              </p:nvSpPr>
              <p:spPr>
                <a:xfrm rot="5400000">
                  <a:off x="8439216" y="5136223"/>
                  <a:ext cx="365760" cy="36576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75" name="Oval 1474">
                  <a:extLst>
                    <a:ext uri="{FF2B5EF4-FFF2-40B4-BE49-F238E27FC236}">
                      <a16:creationId xmlns:a16="http://schemas.microsoft.com/office/drawing/2014/main" id="{BFB8E69A-A352-1B47-8545-FB4F8E60CA00}"/>
                    </a:ext>
                  </a:extLst>
                </p:cNvPr>
                <p:cNvSpPr/>
                <p:nvPr/>
              </p:nvSpPr>
              <p:spPr>
                <a:xfrm rot="5400000">
                  <a:off x="10979063" y="2624234"/>
                  <a:ext cx="365760" cy="36576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76" name="Oval 1475">
                  <a:extLst>
                    <a:ext uri="{FF2B5EF4-FFF2-40B4-BE49-F238E27FC236}">
                      <a16:creationId xmlns:a16="http://schemas.microsoft.com/office/drawing/2014/main" id="{3DEFB4D3-4AA0-104E-B865-F4D93075EF08}"/>
                    </a:ext>
                  </a:extLst>
                </p:cNvPr>
                <p:cNvSpPr/>
                <p:nvPr/>
              </p:nvSpPr>
              <p:spPr>
                <a:xfrm rot="5400000">
                  <a:off x="8444389" y="2609224"/>
                  <a:ext cx="365760" cy="36576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77" name="Oval 1476">
                  <a:extLst>
                    <a:ext uri="{FF2B5EF4-FFF2-40B4-BE49-F238E27FC236}">
                      <a16:creationId xmlns:a16="http://schemas.microsoft.com/office/drawing/2014/main" id="{4961305B-D1BC-5A4E-A673-A531807EED0C}"/>
                    </a:ext>
                  </a:extLst>
                </p:cNvPr>
                <p:cNvSpPr/>
                <p:nvPr/>
              </p:nvSpPr>
              <p:spPr>
                <a:xfrm rot="5400000">
                  <a:off x="11015008" y="3891622"/>
                  <a:ext cx="365760" cy="36576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478" name="Oval 1477">
                  <a:extLst>
                    <a:ext uri="{FF2B5EF4-FFF2-40B4-BE49-F238E27FC236}">
                      <a16:creationId xmlns:a16="http://schemas.microsoft.com/office/drawing/2014/main" id="{9F7CE2FB-3027-BF4C-8BAA-5B208D3F006F}"/>
                    </a:ext>
                  </a:extLst>
                </p:cNvPr>
                <p:cNvSpPr/>
                <p:nvPr/>
              </p:nvSpPr>
              <p:spPr>
                <a:xfrm rot="5400000">
                  <a:off x="8440829" y="3869703"/>
                  <a:ext cx="365760" cy="36576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479" name="Straight Connector 1478">
                  <a:extLst>
                    <a:ext uri="{FF2B5EF4-FFF2-40B4-BE49-F238E27FC236}">
                      <a16:creationId xmlns:a16="http://schemas.microsoft.com/office/drawing/2014/main" id="{16A63CE0-86C4-B146-8AB0-E18742C40159}"/>
                    </a:ext>
                  </a:extLst>
                </p:cNvPr>
                <p:cNvCxnSpPr>
                  <a:cxnSpLocks/>
                  <a:stCxn id="1472" idx="0"/>
                  <a:endCxn id="1475" idx="4"/>
                </p:cNvCxnSpPr>
                <p:nvPr/>
              </p:nvCxnSpPr>
              <p:spPr>
                <a:xfrm>
                  <a:off x="8815786" y="1524119"/>
                  <a:ext cx="2163277" cy="128299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0" name="Straight Connector 1479">
                  <a:extLst>
                    <a:ext uri="{FF2B5EF4-FFF2-40B4-BE49-F238E27FC236}">
                      <a16:creationId xmlns:a16="http://schemas.microsoft.com/office/drawing/2014/main" id="{DB3358E9-962D-E44A-84CA-BFF0F252BF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851831" y="1531289"/>
                  <a:ext cx="8176" cy="737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>
                  <a:extLst>
                    <a:ext uri="{FF2B5EF4-FFF2-40B4-BE49-F238E27FC236}">
                      <a16:creationId xmlns:a16="http://schemas.microsoft.com/office/drawing/2014/main" id="{2D8107EB-D7CA-654E-A22A-90A9AB7F9DE5}"/>
                    </a:ext>
                  </a:extLst>
                </p:cNvPr>
                <p:cNvCxnSpPr>
                  <a:cxnSpLocks/>
                  <a:stCxn id="1471" idx="4"/>
                  <a:endCxn id="1472" idx="0"/>
                </p:cNvCxnSpPr>
                <p:nvPr/>
              </p:nvCxnSpPr>
              <p:spPr>
                <a:xfrm flipH="1" flipV="1">
                  <a:off x="8815786" y="1524119"/>
                  <a:ext cx="2086483" cy="147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2" name="Straight Connector 1481">
                  <a:extLst>
                    <a:ext uri="{FF2B5EF4-FFF2-40B4-BE49-F238E27FC236}">
                      <a16:creationId xmlns:a16="http://schemas.microsoft.com/office/drawing/2014/main" id="{BA4BA8E4-B5E5-3148-8686-020450F9690B}"/>
                    </a:ext>
                  </a:extLst>
                </p:cNvPr>
                <p:cNvCxnSpPr>
                  <a:cxnSpLocks/>
                  <a:stCxn id="1476" idx="0"/>
                  <a:endCxn id="1477" idx="4"/>
                </p:cNvCxnSpPr>
                <p:nvPr/>
              </p:nvCxnSpPr>
              <p:spPr>
                <a:xfrm>
                  <a:off x="8810149" y="2792104"/>
                  <a:ext cx="2204858" cy="128239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>
                  <a:extLst>
                    <a:ext uri="{FF2B5EF4-FFF2-40B4-BE49-F238E27FC236}">
                      <a16:creationId xmlns:a16="http://schemas.microsoft.com/office/drawing/2014/main" id="{BAA1DB73-849A-B242-B4D8-F8CD478D64F8}"/>
                    </a:ext>
                  </a:extLst>
                </p:cNvPr>
                <p:cNvCxnSpPr>
                  <a:cxnSpLocks/>
                  <a:stCxn id="1478" idx="0"/>
                  <a:endCxn id="1473" idx="4"/>
                </p:cNvCxnSpPr>
                <p:nvPr/>
              </p:nvCxnSpPr>
              <p:spPr>
                <a:xfrm>
                  <a:off x="8806588" y="4052583"/>
                  <a:ext cx="2306101" cy="127297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4" name="Straight Connector 1483">
                  <a:extLst>
                    <a:ext uri="{FF2B5EF4-FFF2-40B4-BE49-F238E27FC236}">
                      <a16:creationId xmlns:a16="http://schemas.microsoft.com/office/drawing/2014/main" id="{4E3655FF-3177-DE4B-BD74-F56908F00C6E}"/>
                    </a:ext>
                  </a:extLst>
                </p:cNvPr>
                <p:cNvCxnSpPr>
                  <a:cxnSpLocks/>
                  <a:stCxn id="1472" idx="0"/>
                  <a:endCxn id="1477" idx="4"/>
                </p:cNvCxnSpPr>
                <p:nvPr/>
              </p:nvCxnSpPr>
              <p:spPr>
                <a:xfrm>
                  <a:off x="8815786" y="1524119"/>
                  <a:ext cx="2199222" cy="255038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>
                  <a:extLst>
                    <a:ext uri="{FF2B5EF4-FFF2-40B4-BE49-F238E27FC236}">
                      <a16:creationId xmlns:a16="http://schemas.microsoft.com/office/drawing/2014/main" id="{14F55224-A5CE-3640-A643-C9C453CD5EF3}"/>
                    </a:ext>
                  </a:extLst>
                </p:cNvPr>
                <p:cNvCxnSpPr>
                  <a:cxnSpLocks/>
                  <a:stCxn id="1472" idx="0"/>
                  <a:endCxn id="1473" idx="4"/>
                </p:cNvCxnSpPr>
                <p:nvPr/>
              </p:nvCxnSpPr>
              <p:spPr>
                <a:xfrm>
                  <a:off x="8815785" y="1524119"/>
                  <a:ext cx="2296904" cy="380143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6" name="Straight Connector 1485">
                  <a:extLst>
                    <a:ext uri="{FF2B5EF4-FFF2-40B4-BE49-F238E27FC236}">
                      <a16:creationId xmlns:a16="http://schemas.microsoft.com/office/drawing/2014/main" id="{D37AC160-0F0A-7E48-83FA-EC221A31B3F0}"/>
                    </a:ext>
                  </a:extLst>
                </p:cNvPr>
                <p:cNvCxnSpPr>
                  <a:cxnSpLocks/>
                  <a:stCxn id="1476" idx="0"/>
                  <a:endCxn id="1471" idx="4"/>
                </p:cNvCxnSpPr>
                <p:nvPr/>
              </p:nvCxnSpPr>
              <p:spPr>
                <a:xfrm flipV="1">
                  <a:off x="8810149" y="1538903"/>
                  <a:ext cx="2092119" cy="125320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>
                  <a:extLst>
                    <a:ext uri="{FF2B5EF4-FFF2-40B4-BE49-F238E27FC236}">
                      <a16:creationId xmlns:a16="http://schemas.microsoft.com/office/drawing/2014/main" id="{9A8DC7D1-F8F9-8348-9FD4-0731AFE11EAC}"/>
                    </a:ext>
                  </a:extLst>
                </p:cNvPr>
                <p:cNvCxnSpPr>
                  <a:cxnSpLocks/>
                  <a:stCxn id="1476" idx="0"/>
                  <a:endCxn id="1475" idx="4"/>
                </p:cNvCxnSpPr>
                <p:nvPr/>
              </p:nvCxnSpPr>
              <p:spPr>
                <a:xfrm>
                  <a:off x="8810149" y="2792104"/>
                  <a:ext cx="2168913" cy="1501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8" name="Straight Connector 1487">
                  <a:extLst>
                    <a:ext uri="{FF2B5EF4-FFF2-40B4-BE49-F238E27FC236}">
                      <a16:creationId xmlns:a16="http://schemas.microsoft.com/office/drawing/2014/main" id="{3853F1C5-2D45-3041-A416-BF2FA57A2912}"/>
                    </a:ext>
                  </a:extLst>
                </p:cNvPr>
                <p:cNvCxnSpPr>
                  <a:cxnSpLocks/>
                  <a:stCxn id="1476" idx="0"/>
                  <a:endCxn id="1477" idx="4"/>
                </p:cNvCxnSpPr>
                <p:nvPr/>
              </p:nvCxnSpPr>
              <p:spPr>
                <a:xfrm>
                  <a:off x="8810149" y="2792104"/>
                  <a:ext cx="2204858" cy="128239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>
                  <a:extLst>
                    <a:ext uri="{FF2B5EF4-FFF2-40B4-BE49-F238E27FC236}">
                      <a16:creationId xmlns:a16="http://schemas.microsoft.com/office/drawing/2014/main" id="{F9E1E654-DA13-F744-B60A-08BC33492AA0}"/>
                    </a:ext>
                  </a:extLst>
                </p:cNvPr>
                <p:cNvCxnSpPr>
                  <a:cxnSpLocks/>
                  <a:stCxn id="1476" idx="0"/>
                  <a:endCxn id="1473" idx="4"/>
                </p:cNvCxnSpPr>
                <p:nvPr/>
              </p:nvCxnSpPr>
              <p:spPr>
                <a:xfrm>
                  <a:off x="8810149" y="2792104"/>
                  <a:ext cx="2302540" cy="253345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0" name="Straight Connector 1489">
                  <a:extLst>
                    <a:ext uri="{FF2B5EF4-FFF2-40B4-BE49-F238E27FC236}">
                      <a16:creationId xmlns:a16="http://schemas.microsoft.com/office/drawing/2014/main" id="{D57422DB-0A3A-BE4D-9622-F52B81E8CA0F}"/>
                    </a:ext>
                  </a:extLst>
                </p:cNvPr>
                <p:cNvCxnSpPr>
                  <a:cxnSpLocks/>
                  <a:stCxn id="1478" idx="0"/>
                  <a:endCxn id="1471" idx="4"/>
                </p:cNvCxnSpPr>
                <p:nvPr/>
              </p:nvCxnSpPr>
              <p:spPr>
                <a:xfrm flipV="1">
                  <a:off x="8806589" y="1538903"/>
                  <a:ext cx="2095680" cy="251368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>
                  <a:extLst>
                    <a:ext uri="{FF2B5EF4-FFF2-40B4-BE49-F238E27FC236}">
                      <a16:creationId xmlns:a16="http://schemas.microsoft.com/office/drawing/2014/main" id="{58007588-6531-064C-B84B-C58E3A00E1EE}"/>
                    </a:ext>
                  </a:extLst>
                </p:cNvPr>
                <p:cNvCxnSpPr>
                  <a:cxnSpLocks/>
                  <a:stCxn id="1478" idx="0"/>
                  <a:endCxn id="1475" idx="4"/>
                </p:cNvCxnSpPr>
                <p:nvPr/>
              </p:nvCxnSpPr>
              <p:spPr>
                <a:xfrm flipV="1">
                  <a:off x="8806589" y="2807114"/>
                  <a:ext cx="2172474" cy="124547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2" name="Straight Connector 1491">
                  <a:extLst>
                    <a:ext uri="{FF2B5EF4-FFF2-40B4-BE49-F238E27FC236}">
                      <a16:creationId xmlns:a16="http://schemas.microsoft.com/office/drawing/2014/main" id="{C24EB656-7A95-5F41-BDCF-E7896608DA63}"/>
                    </a:ext>
                  </a:extLst>
                </p:cNvPr>
                <p:cNvCxnSpPr>
                  <a:cxnSpLocks/>
                  <a:stCxn id="1478" idx="0"/>
                  <a:endCxn id="1477" idx="4"/>
                </p:cNvCxnSpPr>
                <p:nvPr/>
              </p:nvCxnSpPr>
              <p:spPr>
                <a:xfrm>
                  <a:off x="8806589" y="4052584"/>
                  <a:ext cx="2208419" cy="2191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>
                  <a:extLst>
                    <a:ext uri="{FF2B5EF4-FFF2-40B4-BE49-F238E27FC236}">
                      <a16:creationId xmlns:a16="http://schemas.microsoft.com/office/drawing/2014/main" id="{BCCABBDF-BC1E-364C-9897-1F79820B814A}"/>
                    </a:ext>
                  </a:extLst>
                </p:cNvPr>
                <p:cNvCxnSpPr>
                  <a:cxnSpLocks/>
                  <a:stCxn id="1478" idx="0"/>
                  <a:endCxn id="1473" idx="4"/>
                </p:cNvCxnSpPr>
                <p:nvPr/>
              </p:nvCxnSpPr>
              <p:spPr>
                <a:xfrm>
                  <a:off x="8806588" y="4052583"/>
                  <a:ext cx="2306101" cy="127297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4" name="Straight Connector 1493">
                  <a:extLst>
                    <a:ext uri="{FF2B5EF4-FFF2-40B4-BE49-F238E27FC236}">
                      <a16:creationId xmlns:a16="http://schemas.microsoft.com/office/drawing/2014/main" id="{A34A7771-A352-C245-A5B8-9C3C59F08B23}"/>
                    </a:ext>
                  </a:extLst>
                </p:cNvPr>
                <p:cNvCxnSpPr>
                  <a:cxnSpLocks/>
                  <a:stCxn id="1474" idx="0"/>
                  <a:endCxn id="1471" idx="4"/>
                </p:cNvCxnSpPr>
                <p:nvPr/>
              </p:nvCxnSpPr>
              <p:spPr>
                <a:xfrm flipV="1">
                  <a:off x="8804976" y="1538903"/>
                  <a:ext cx="2097293" cy="378020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5" name="Straight Connector 1494">
                  <a:extLst>
                    <a:ext uri="{FF2B5EF4-FFF2-40B4-BE49-F238E27FC236}">
                      <a16:creationId xmlns:a16="http://schemas.microsoft.com/office/drawing/2014/main" id="{27F25AD4-7700-3E43-8A5D-62F407D6D33C}"/>
                    </a:ext>
                  </a:extLst>
                </p:cNvPr>
                <p:cNvCxnSpPr>
                  <a:cxnSpLocks/>
                  <a:stCxn id="1474" idx="0"/>
                  <a:endCxn id="1475" idx="4"/>
                </p:cNvCxnSpPr>
                <p:nvPr/>
              </p:nvCxnSpPr>
              <p:spPr>
                <a:xfrm flipV="1">
                  <a:off x="8804976" y="2807114"/>
                  <a:ext cx="2174087" cy="251198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6" name="Straight Connector 1495">
                  <a:extLst>
                    <a:ext uri="{FF2B5EF4-FFF2-40B4-BE49-F238E27FC236}">
                      <a16:creationId xmlns:a16="http://schemas.microsoft.com/office/drawing/2014/main" id="{2EF5E0FA-58F6-0E44-8AB6-63692B010228}"/>
                    </a:ext>
                  </a:extLst>
                </p:cNvPr>
                <p:cNvCxnSpPr>
                  <a:cxnSpLocks/>
                  <a:stCxn id="1474" idx="0"/>
                  <a:endCxn id="1477" idx="4"/>
                </p:cNvCxnSpPr>
                <p:nvPr/>
              </p:nvCxnSpPr>
              <p:spPr>
                <a:xfrm flipV="1">
                  <a:off x="8804976" y="4074503"/>
                  <a:ext cx="2210032" cy="124460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7" name="Straight Connector 1496">
                  <a:extLst>
                    <a:ext uri="{FF2B5EF4-FFF2-40B4-BE49-F238E27FC236}">
                      <a16:creationId xmlns:a16="http://schemas.microsoft.com/office/drawing/2014/main" id="{10CE4B74-C624-234C-B18C-6804C71CE5FD}"/>
                    </a:ext>
                  </a:extLst>
                </p:cNvPr>
                <p:cNvCxnSpPr>
                  <a:cxnSpLocks/>
                  <a:stCxn id="1474" idx="0"/>
                  <a:endCxn id="1473" idx="4"/>
                </p:cNvCxnSpPr>
                <p:nvPr/>
              </p:nvCxnSpPr>
              <p:spPr>
                <a:xfrm>
                  <a:off x="8804975" y="5319103"/>
                  <a:ext cx="2307714" cy="645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0" name="Rectangle 1469">
                <a:extLst>
                  <a:ext uri="{FF2B5EF4-FFF2-40B4-BE49-F238E27FC236}">
                    <a16:creationId xmlns:a16="http://schemas.microsoft.com/office/drawing/2014/main" id="{56EB5FE9-5172-8C41-8022-A3A12D4B93E0}"/>
                  </a:ext>
                </a:extLst>
              </p:cNvPr>
              <p:cNvSpPr/>
              <p:nvPr/>
            </p:nvSpPr>
            <p:spPr>
              <a:xfrm>
                <a:off x="8991712" y="3656181"/>
                <a:ext cx="1910053" cy="356326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Stance Detection Classifier</a:t>
                </a:r>
              </a:p>
            </p:txBody>
          </p:sp>
        </p:grpSp>
        <p:cxnSp>
          <p:nvCxnSpPr>
            <p:cNvPr id="1455" name="Straight Arrow Connector 1454">
              <a:extLst>
                <a:ext uri="{FF2B5EF4-FFF2-40B4-BE49-F238E27FC236}">
                  <a16:creationId xmlns:a16="http://schemas.microsoft.com/office/drawing/2014/main" id="{0482DD30-B54F-D64A-A3CC-CCB048F61936}"/>
                </a:ext>
              </a:extLst>
            </p:cNvPr>
            <p:cNvCxnSpPr>
              <a:cxnSpLocks/>
              <a:stCxn id="1470" idx="3"/>
              <a:endCxn id="23" idx="1"/>
            </p:cNvCxnSpPr>
            <p:nvPr/>
          </p:nvCxnSpPr>
          <p:spPr>
            <a:xfrm>
              <a:off x="13573706" y="6816316"/>
              <a:ext cx="391522" cy="553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8" name="TextBox 1457">
              <a:extLst>
                <a:ext uri="{FF2B5EF4-FFF2-40B4-BE49-F238E27FC236}">
                  <a16:creationId xmlns:a16="http://schemas.microsoft.com/office/drawing/2014/main" id="{97F0B87A-FD28-EA4D-9AAC-C68CE09F942B}"/>
                </a:ext>
              </a:extLst>
            </p:cNvPr>
            <p:cNvSpPr txBox="1"/>
            <p:nvPr/>
          </p:nvSpPr>
          <p:spPr>
            <a:xfrm>
              <a:off x="14691181" y="4962699"/>
              <a:ext cx="4833166" cy="32738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4000" b="1" dirty="0">
                  <a:latin typeface="Cambria" panose="02040503050406030204" pitchFamily="18" charset="0"/>
                </a:rPr>
                <a:t>Stance Detection API Interface</a:t>
              </a:r>
              <a:endParaRPr lang="en-US" sz="4000" dirty="0">
                <a:latin typeface="Cambria" panose="02040503050406030204" pitchFamily="18" charset="0"/>
              </a:endParaRPr>
            </a:p>
          </p:txBody>
        </p:sp>
        <p:sp>
          <p:nvSpPr>
            <p:cNvPr id="1460" name="Flowchart: Multidocument 717">
              <a:extLst>
                <a:ext uri="{FF2B5EF4-FFF2-40B4-BE49-F238E27FC236}">
                  <a16:creationId xmlns:a16="http://schemas.microsoft.com/office/drawing/2014/main" id="{251652D8-5D8D-454E-A1A7-81231E677ABA}"/>
                </a:ext>
              </a:extLst>
            </p:cNvPr>
            <p:cNvSpPr/>
            <p:nvPr/>
          </p:nvSpPr>
          <p:spPr>
            <a:xfrm>
              <a:off x="7170865" y="6216531"/>
              <a:ext cx="1782777" cy="1187052"/>
            </a:xfrm>
            <a:prstGeom prst="flowChartMultidocument">
              <a:avLst/>
            </a:prstGeom>
            <a:solidFill>
              <a:srgbClr val="B00000"/>
            </a:solidFill>
            <a:ln>
              <a:solidFill>
                <a:srgbClr val="6E0667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ambria" panose="02040503050406030204" pitchFamily="18" charset="0"/>
                </a:rPr>
                <a:t>Tweet-Claim Pairs</a:t>
              </a:r>
            </a:p>
          </p:txBody>
        </p:sp>
        <p:cxnSp>
          <p:nvCxnSpPr>
            <p:cNvPr id="1461" name="Straight Arrow Connector 1460">
              <a:extLst>
                <a:ext uri="{FF2B5EF4-FFF2-40B4-BE49-F238E27FC236}">
                  <a16:creationId xmlns:a16="http://schemas.microsoft.com/office/drawing/2014/main" id="{ACB25AAB-7A70-C440-AD83-3830A77987B5}"/>
                </a:ext>
              </a:extLst>
            </p:cNvPr>
            <p:cNvCxnSpPr>
              <a:cxnSpLocks/>
              <a:stCxn id="1499" idx="3"/>
              <a:endCxn id="1460" idx="1"/>
            </p:cNvCxnSpPr>
            <p:nvPr/>
          </p:nvCxnSpPr>
          <p:spPr>
            <a:xfrm flipV="1">
              <a:off x="6725410" y="6810055"/>
              <a:ext cx="445456" cy="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2" name="Straight Arrow Connector 1461">
              <a:extLst>
                <a:ext uri="{FF2B5EF4-FFF2-40B4-BE49-F238E27FC236}">
                  <a16:creationId xmlns:a16="http://schemas.microsoft.com/office/drawing/2014/main" id="{C9B00CD7-F662-8D4C-914D-639E7562E367}"/>
                </a:ext>
              </a:extLst>
            </p:cNvPr>
            <p:cNvCxnSpPr>
              <a:cxnSpLocks/>
              <a:stCxn id="1460" idx="3"/>
              <a:endCxn id="1504" idx="1"/>
            </p:cNvCxnSpPr>
            <p:nvPr/>
          </p:nvCxnSpPr>
          <p:spPr>
            <a:xfrm>
              <a:off x="8953642" y="6810057"/>
              <a:ext cx="542356" cy="472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3613B84-3287-EE41-82BA-AB2ECF10E32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690110" y="15967711"/>
            <a:ext cx="10259656" cy="45946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5A8E50-2AC6-8C4C-8FC6-C09AFD4C86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013473" y="23466875"/>
            <a:ext cx="15028211" cy="5843441"/>
          </a:xfrm>
          <a:prstGeom prst="rect">
            <a:avLst/>
          </a:prstGeom>
        </p:spPr>
      </p:pic>
      <p:cxnSp>
        <p:nvCxnSpPr>
          <p:cNvPr id="1904" name="Straight Arrow Connector 1903">
            <a:extLst>
              <a:ext uri="{FF2B5EF4-FFF2-40B4-BE49-F238E27FC236}">
                <a16:creationId xmlns:a16="http://schemas.microsoft.com/office/drawing/2014/main" id="{66AA0427-2FDF-334D-8C39-5DC438C52A1C}"/>
              </a:ext>
            </a:extLst>
          </p:cNvPr>
          <p:cNvCxnSpPr>
            <a:cxnSpLocks/>
            <a:stCxn id="1504" idx="3"/>
            <a:endCxn id="1470" idx="1"/>
          </p:cNvCxnSpPr>
          <p:nvPr/>
        </p:nvCxnSpPr>
        <p:spPr>
          <a:xfrm>
            <a:off x="17704560" y="18253821"/>
            <a:ext cx="902661" cy="24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6599</TotalTime>
  <Words>308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Garamond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Arslan, Fatma</dc:creator>
  <cp:lastModifiedBy>Zhu, Zhengyuan</cp:lastModifiedBy>
  <cp:revision>86</cp:revision>
  <cp:lastPrinted>2021-04-07T01:50:21Z</cp:lastPrinted>
  <dcterms:created xsi:type="dcterms:W3CDTF">2017-08-12T22:08:00Z</dcterms:created>
  <dcterms:modified xsi:type="dcterms:W3CDTF">2022-02-21T03:18:24Z</dcterms:modified>
</cp:coreProperties>
</file>