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2918400" cy="438912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/>
    <p:restoredTop sz="94681"/>
  </p:normalViewPr>
  <p:slideViewPr>
    <p:cSldViewPr snapToGrid="0" snapToObjects="1">
      <p:cViewPr>
        <p:scale>
          <a:sx n="60" d="100"/>
          <a:sy n="60" d="100"/>
        </p:scale>
        <p:origin x="12552" y="-4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6101C-3F6A-1F43-BB5E-8BA77D2536D3}" type="datetimeFigureOut">
              <a:rPr lang="en-CN" smtClean="0"/>
              <a:t>9/21/23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3638" y="857250"/>
            <a:ext cx="173672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2366B6-2840-644D-B7FE-FB091DF744F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74198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54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79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756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79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79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8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03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2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10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892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3701-3913-2248-B012-3EEC668E809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6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3701-3913-2248-B012-3EEC668E809F}" type="datetimeFigureOut">
              <a:rPr lang="en-US" smtClean="0"/>
              <a:t>9/21/23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0A2CA-7247-894D-98EA-8443256AA3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32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://idir.uta.edu/stance_detection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hyperlink" Target="https://idir.uta.edu/wildfire_annotation/" TargetMode="External"/><Relationship Id="rId9" Type="http://schemas.openxmlformats.org/officeDocument/2006/relationships/image" Target="../media/image6.png"/><Relationship Id="rId14" Type="http://schemas.openxmlformats.org/officeDocument/2006/relationships/image" Target="../media/image1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86412" y="2882241"/>
            <a:ext cx="19041314" cy="19548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4000" b="1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  <a:p>
            <a:pPr algn="ctr"/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Zhengyuan Zhu    Zeyu Zhang    Foram Pankajbhai Patel</a:t>
            </a:r>
            <a:r>
              <a:rPr lang="zh-CN" altLang="en-US" sz="4000" b="1" baseline="30000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    </a:t>
            </a:r>
            <a:r>
              <a:rPr lang="en-US" altLang="zh-CN" sz="4000" b="1" baseline="30000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  </a:t>
            </a:r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Josue Caraballo     </a:t>
            </a:r>
          </a:p>
          <a:p>
            <a:pPr algn="ctr"/>
            <a:r>
              <a:rPr lang="en-US" sz="4000" b="1" dirty="0">
                <a:solidFill>
                  <a:schemeClr val="tx2">
                    <a:lumMod val="50000"/>
                  </a:schemeClr>
                </a:solidFill>
                <a:latin typeface="Garamond" panose="02020404030301010803" pitchFamily="18" charset="0"/>
              </a:rPr>
              <a:t>Advisor: Chengkai Li</a:t>
            </a:r>
            <a:endParaRPr lang="en-US" sz="4000" b="1" baseline="300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pic>
        <p:nvPicPr>
          <p:cNvPr id="5" name="Picture 4" descr="C:\Users\naeemul\Pictures\UTA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576" y="2355329"/>
            <a:ext cx="4788395" cy="1524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90852" y="12012876"/>
            <a:ext cx="31148964" cy="892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>
                <a:solidFill>
                  <a:srgbClr val="00558D"/>
                </a:solidFill>
                <a:latin typeface="Garamond" panose="02020404030301010803" pitchFamily="18" charset="0"/>
              </a:rPr>
              <a:t>The Methodology of Truthfulness Stance Detection on Tweet-claim Pairs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74762" y="7592725"/>
            <a:ext cx="10680987" cy="14052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sz="4000" b="1" dirty="0">
                <a:solidFill>
                  <a:srgbClr val="ED0000"/>
                </a:solidFill>
                <a:latin typeface="Garamond" panose="02020404030301010803" pitchFamily="18" charset="0"/>
              </a:rPr>
              <a:t>The target of stance is a factual claim rather than a topic, or a subject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48323" y="22682431"/>
            <a:ext cx="15198105" cy="950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>
                <a:solidFill>
                  <a:srgbClr val="00558D"/>
                </a:solidFill>
                <a:latin typeface="Garamond" panose="02020404030301010803" pitchFamily="18" charset="0"/>
              </a:rPr>
              <a:t>Data Collection: Factual Claims, Tweets and Stance Dataset</a:t>
            </a:r>
          </a:p>
        </p:txBody>
      </p:sp>
      <p:pic>
        <p:nvPicPr>
          <p:cNvPr id="82" name="Picture 8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6393" y="1634011"/>
            <a:ext cx="3935707" cy="2213837"/>
          </a:xfrm>
          <a:prstGeom prst="rect">
            <a:avLst/>
          </a:prstGeom>
        </p:spPr>
      </p:pic>
      <p:sp>
        <p:nvSpPr>
          <p:cNvPr id="86" name="Rectangle 85"/>
          <p:cNvSpPr/>
          <p:nvPr/>
        </p:nvSpPr>
        <p:spPr>
          <a:xfrm>
            <a:off x="932401" y="844370"/>
            <a:ext cx="31162210" cy="9585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7200" b="1" dirty="0">
                <a:solidFill>
                  <a:srgbClr val="00558D"/>
                </a:solidFill>
                <a:latin typeface="Garamond" panose="02020404030301010803" pitchFamily="18" charset="0"/>
              </a:rPr>
              <a:t>Detecting Stance of Tweets Toward Truthfulness of Factual Claims</a:t>
            </a:r>
            <a:endParaRPr lang="en-US" sz="72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103" name="Text Placeholder 2"/>
          <p:cNvSpPr txBox="1">
            <a:spLocks/>
          </p:cNvSpPr>
          <p:nvPr/>
        </p:nvSpPr>
        <p:spPr>
          <a:xfrm>
            <a:off x="1053973" y="5259456"/>
            <a:ext cx="31091608" cy="713053"/>
          </a:xfrm>
          <a:prstGeom prst="rect">
            <a:avLst/>
          </a:prstGeom>
        </p:spPr>
        <p:txBody>
          <a:bodyPr vert="horz" lIns="268385" tIns="134193" rIns="268385" bIns="134193" rtlCol="0" anchor="ctr"/>
          <a:lstStyle>
            <a:defPPr>
              <a:defRPr lang="en-US"/>
            </a:defPPr>
            <a:lvl1pPr marL="0" algn="l" defTabSz="4174876" rtl="0" eaLnBrk="1" latinLnBrk="0" hangingPunct="1">
              <a:defRPr sz="5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087438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174876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262314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349752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437190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524628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612066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699504" algn="l" defTabSz="4174876" rtl="0" eaLnBrk="1" latinLnBrk="0" hangingPunct="1">
              <a:defRPr sz="8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400" b="1" dirty="0">
                <a:solidFill>
                  <a:srgbClr val="FF0000"/>
                </a:solidFill>
                <a:latin typeface="Garamond" panose="02020404030301010803" pitchFamily="18" charset="0"/>
              </a:rPr>
              <a:t>Annotation System: </a:t>
            </a:r>
            <a:r>
              <a:rPr lang="en-US" sz="3400" b="1" dirty="0">
                <a:solidFill>
                  <a:srgbClr val="FF0000"/>
                </a:solidFill>
                <a:latin typeface="Garamond" panose="02020404030301010803" pitchFamily="18" charset="0"/>
                <a:hlinkClick r:id="rId4"/>
              </a:rPr>
              <a:t>idir.uta.edu/wildfire_annotation/</a:t>
            </a:r>
            <a:r>
              <a:rPr lang="en-US" sz="3400" b="1" dirty="0">
                <a:solidFill>
                  <a:srgbClr val="FF0000"/>
                </a:solidFill>
                <a:latin typeface="Garamond" panose="02020404030301010803" pitchFamily="18" charset="0"/>
              </a:rPr>
              <a:t>    	Stance Detection Demo: </a:t>
            </a:r>
            <a:r>
              <a:rPr lang="en-US" sz="3400" b="1" dirty="0">
                <a:solidFill>
                  <a:srgbClr val="FF0000"/>
                </a:solidFill>
                <a:latin typeface="Garamond" panose="02020404030301010803" pitchFamily="18" charset="0"/>
                <a:hlinkClick r:id="rId5"/>
              </a:rPr>
              <a:t>idir.uta.edu/stance_detection</a:t>
            </a:r>
            <a:endParaRPr lang="en-US" sz="3400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76A410D-3F48-944E-AAEA-269091A3A084}"/>
              </a:ext>
            </a:extLst>
          </p:cNvPr>
          <p:cNvSpPr/>
          <p:nvPr/>
        </p:nvSpPr>
        <p:spPr>
          <a:xfrm>
            <a:off x="10669554" y="2518971"/>
            <a:ext cx="11271803" cy="9983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4000" b="1" dirty="0">
                <a:solidFill>
                  <a:srgbClr val="00558D"/>
                </a:solidFill>
                <a:latin typeface="Garamond" panose="02020404030301010803" pitchFamily="18" charset="0"/>
              </a:rPr>
              <a:t>Student Computing Research Festival (SCRF) 2023</a:t>
            </a:r>
            <a:endParaRPr lang="en-US" sz="4000" dirty="0">
              <a:solidFill>
                <a:schemeClr val="tx2">
                  <a:lumMod val="50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AC0E2B9-8FF7-0543-A925-FD3704857567}"/>
              </a:ext>
            </a:extLst>
          </p:cNvPr>
          <p:cNvSpPr/>
          <p:nvPr/>
        </p:nvSpPr>
        <p:spPr>
          <a:xfrm>
            <a:off x="27191459" y="3117686"/>
            <a:ext cx="4925933" cy="14310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dirty="0">
                <a:solidFill>
                  <a:schemeClr val="accent2"/>
                </a:solidFill>
              </a:rPr>
              <a:t>Innovative Data Intelligence Research Laboratory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F4903F1-9EA4-2F4C-9149-C2A88845DF03}"/>
              </a:ext>
            </a:extLst>
          </p:cNvPr>
          <p:cNvSpPr/>
          <p:nvPr/>
        </p:nvSpPr>
        <p:spPr>
          <a:xfrm>
            <a:off x="932401" y="34632282"/>
            <a:ext cx="31218367" cy="8785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>
                <a:solidFill>
                  <a:srgbClr val="00558D"/>
                </a:solidFill>
                <a:latin typeface="Garamond" panose="02020404030301010803" pitchFamily="18" charset="0"/>
              </a:rPr>
              <a:t>Truthfulness Stance Detection Demo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892B10D-EF5A-394F-91F6-E1C670D09992}"/>
              </a:ext>
            </a:extLst>
          </p:cNvPr>
          <p:cNvSpPr txBox="1"/>
          <p:nvPr/>
        </p:nvSpPr>
        <p:spPr>
          <a:xfrm>
            <a:off x="21411213" y="9332661"/>
            <a:ext cx="109780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Factual Claim: </a:t>
            </a:r>
            <a:r>
              <a:rPr lang="en-US" sz="4000" b="1" dirty="0">
                <a:latin typeface="Garamond" charset="0"/>
                <a:ea typeface="Garamond" charset="0"/>
                <a:cs typeface="Garamond" charset="0"/>
              </a:rPr>
              <a:t>There is a 0.05% chance of dying from COVID.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4F6889-ED4D-9D47-9113-D6EC1F30A577}"/>
              </a:ext>
            </a:extLst>
          </p:cNvPr>
          <p:cNvGrpSpPr/>
          <p:nvPr/>
        </p:nvGrpSpPr>
        <p:grpSpPr>
          <a:xfrm>
            <a:off x="8951213" y="24154042"/>
            <a:ext cx="7354243" cy="5301190"/>
            <a:chOff x="364417" y="24910565"/>
            <a:chExt cx="7400758" cy="5108558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78AE5B0-EA61-6245-A6D8-CEF6F00BE812}"/>
                </a:ext>
              </a:extLst>
            </p:cNvPr>
            <p:cNvSpPr/>
            <p:nvPr/>
          </p:nvSpPr>
          <p:spPr>
            <a:xfrm>
              <a:off x="455055" y="24910565"/>
              <a:ext cx="2127620" cy="73148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tx1"/>
                  </a:solidFill>
                  <a:latin typeface="Garamond" panose="02020404030301010803" pitchFamily="18" charset="0"/>
                </a:rPr>
                <a:t>Tweets</a:t>
              </a:r>
            </a:p>
          </p:txBody>
        </p:sp>
        <p:sp>
          <p:nvSpPr>
            <p:cNvPr id="84" name="TextBox 117">
              <a:extLst>
                <a:ext uri="{FF2B5EF4-FFF2-40B4-BE49-F238E27FC236}">
                  <a16:creationId xmlns:a16="http://schemas.microsoft.com/office/drawing/2014/main" id="{CBCEAC34-8B9B-4B43-B80E-EBA31E7B3E4D}"/>
                </a:ext>
              </a:extLst>
            </p:cNvPr>
            <p:cNvSpPr txBox="1"/>
            <p:nvPr/>
          </p:nvSpPr>
          <p:spPr>
            <a:xfrm>
              <a:off x="364417" y="25564980"/>
              <a:ext cx="7400758" cy="44541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7420" indent="-36742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4000" dirty="0">
                  <a:latin typeface="Garamond" charset="0"/>
                  <a:ea typeface="Garamond" charset="0"/>
                  <a:cs typeface="Garamond" charset="0"/>
                </a:rPr>
                <a:t>Used claim keywords and twitter academic research API to collect tweets. </a:t>
              </a:r>
            </a:p>
            <a:p>
              <a:pPr marL="367420" indent="-36742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4000" dirty="0">
                  <a:latin typeface="Garamond" charset="0"/>
                  <a:ea typeface="Garamond" charset="0"/>
                  <a:cs typeface="Garamond" charset="0"/>
                </a:rPr>
                <a:t>65,011 distinct claim related tweets from 2007 to 2022</a:t>
              </a:r>
            </a:p>
          </p:txBody>
        </p:sp>
      </p:grpSp>
      <p:pic>
        <p:nvPicPr>
          <p:cNvPr id="1026" name="Picture 2" descr="Figure 1">
            <a:extLst>
              <a:ext uri="{FF2B5EF4-FFF2-40B4-BE49-F238E27FC236}">
                <a16:creationId xmlns:a16="http://schemas.microsoft.com/office/drawing/2014/main" id="{971BB0F5-9B52-539D-525F-741104FF3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9199" y="23798923"/>
            <a:ext cx="15144668" cy="1060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FFBD11E9-2DCA-5442-8402-F187723A3F90}"/>
              </a:ext>
            </a:extLst>
          </p:cNvPr>
          <p:cNvGrpSpPr/>
          <p:nvPr/>
        </p:nvGrpSpPr>
        <p:grpSpPr>
          <a:xfrm>
            <a:off x="1198942" y="24484401"/>
            <a:ext cx="7240193" cy="4183905"/>
            <a:chOff x="444203" y="22577372"/>
            <a:chExt cx="7968278" cy="4183905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C81274A-8D62-D242-8BD3-FB20072DDE78}"/>
                </a:ext>
              </a:extLst>
            </p:cNvPr>
            <p:cNvSpPr/>
            <p:nvPr/>
          </p:nvSpPr>
          <p:spPr>
            <a:xfrm>
              <a:off x="468917" y="22577372"/>
              <a:ext cx="3734115" cy="4993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4000" b="1" dirty="0">
                  <a:solidFill>
                    <a:schemeClr val="tx1"/>
                  </a:solidFill>
                  <a:latin typeface="Garamond" panose="02020404030301010803" pitchFamily="18" charset="0"/>
                </a:rPr>
                <a:t>Factual claims</a:t>
              </a:r>
            </a:p>
          </p:txBody>
        </p:sp>
        <p:sp>
          <p:nvSpPr>
            <p:cNvPr id="89" name="TextBox 71">
              <a:extLst>
                <a:ext uri="{FF2B5EF4-FFF2-40B4-BE49-F238E27FC236}">
                  <a16:creationId xmlns:a16="http://schemas.microsoft.com/office/drawing/2014/main" id="{C532AD22-C280-7B4B-A3C1-E89D74773395}"/>
                </a:ext>
              </a:extLst>
            </p:cNvPr>
            <p:cNvSpPr txBox="1"/>
            <p:nvPr/>
          </p:nvSpPr>
          <p:spPr>
            <a:xfrm>
              <a:off x="444203" y="23062508"/>
              <a:ext cx="7968278" cy="3698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67420" indent="-36742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4000" dirty="0">
                  <a:latin typeface="Garamond" charset="0"/>
                  <a:ea typeface="Garamond" charset="0"/>
                  <a:cs typeface="Garamond" charset="0"/>
                </a:rPr>
                <a:t>Built a daily fact check collection tool</a:t>
              </a:r>
            </a:p>
            <a:p>
              <a:pPr marL="367420" indent="-367420">
                <a:lnSpc>
                  <a:spcPct val="150000"/>
                </a:lnSpc>
                <a:buFont typeface="Wingdings" charset="2"/>
                <a:buChar char="§"/>
              </a:pPr>
              <a:r>
                <a:rPr lang="en-US" sz="4000" dirty="0">
                  <a:latin typeface="Garamond" charset="0"/>
                  <a:ea typeface="Garamond" charset="0"/>
                  <a:cs typeface="Garamond" charset="0"/>
                </a:rPr>
                <a:t>52,805 factual claims from seven fact-checking websites</a:t>
              </a:r>
            </a:p>
          </p:txBody>
        </p:sp>
      </p:grpSp>
      <p:sp>
        <p:nvSpPr>
          <p:cNvPr id="94" name="Rectangle 93">
            <a:extLst>
              <a:ext uri="{FF2B5EF4-FFF2-40B4-BE49-F238E27FC236}">
                <a16:creationId xmlns:a16="http://schemas.microsoft.com/office/drawing/2014/main" id="{12F85FF1-EE3C-F94C-97E1-1B0D6C01C62A}"/>
              </a:ext>
            </a:extLst>
          </p:cNvPr>
          <p:cNvSpPr/>
          <p:nvPr/>
        </p:nvSpPr>
        <p:spPr>
          <a:xfrm>
            <a:off x="990852" y="6332959"/>
            <a:ext cx="31154914" cy="892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>
                <a:solidFill>
                  <a:srgbClr val="00558D"/>
                </a:solidFill>
                <a:latin typeface="Garamond" panose="02020404030301010803" pitchFamily="18" charset="0"/>
              </a:rPr>
              <a:t>The Emphasis on Truthfulness Stance Detection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59F28A1-0E9A-8445-813A-A8251C17CF03}"/>
              </a:ext>
            </a:extLst>
          </p:cNvPr>
          <p:cNvSpPr txBox="1"/>
          <p:nvPr/>
        </p:nvSpPr>
        <p:spPr>
          <a:xfrm>
            <a:off x="1398476" y="7764441"/>
            <a:ext cx="191739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ED0000"/>
                </a:solidFill>
                <a:latin typeface="Garamond" panose="02020404030301010803" pitchFamily="18" charset="0"/>
              </a:rPr>
              <a:t>The stance refers to a Twitter user’s belief regarding the truthfulness of a factual claim</a:t>
            </a:r>
          </a:p>
        </p:txBody>
      </p:sp>
      <p:sp>
        <p:nvSpPr>
          <p:cNvPr id="1902" name="Rectangle 1901">
            <a:extLst>
              <a:ext uri="{FF2B5EF4-FFF2-40B4-BE49-F238E27FC236}">
                <a16:creationId xmlns:a16="http://schemas.microsoft.com/office/drawing/2014/main" id="{C4AB17BB-2AA1-BFD5-FCAB-463DEEB5EF98}"/>
              </a:ext>
            </a:extLst>
          </p:cNvPr>
          <p:cNvSpPr/>
          <p:nvPr/>
        </p:nvSpPr>
        <p:spPr>
          <a:xfrm>
            <a:off x="17006100" y="22675962"/>
            <a:ext cx="15144668" cy="950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>
                <a:solidFill>
                  <a:srgbClr val="00558D"/>
                </a:solidFill>
                <a:latin typeface="Garamond" panose="02020404030301010803" pitchFamily="18" charset="0"/>
              </a:rPr>
              <a:t>Data Collection: Stance Detection Annotation System </a:t>
            </a:r>
          </a:p>
        </p:txBody>
      </p:sp>
      <p:sp>
        <p:nvSpPr>
          <p:cNvPr id="1276" name="Rectangle 1275">
            <a:extLst>
              <a:ext uri="{FF2B5EF4-FFF2-40B4-BE49-F238E27FC236}">
                <a16:creationId xmlns:a16="http://schemas.microsoft.com/office/drawing/2014/main" id="{D869E1DA-A990-A14E-A9DF-52A90722D10A}"/>
              </a:ext>
            </a:extLst>
          </p:cNvPr>
          <p:cNvSpPr/>
          <p:nvPr/>
        </p:nvSpPr>
        <p:spPr>
          <a:xfrm>
            <a:off x="948323" y="29838247"/>
            <a:ext cx="15307209" cy="950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4400" b="1" dirty="0">
                <a:solidFill>
                  <a:srgbClr val="00558D"/>
                </a:solidFill>
                <a:latin typeface="Garamond" panose="02020404030301010803" pitchFamily="18" charset="0"/>
              </a:rPr>
              <a:t>Performance of Truthfulness Stance Detection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3613B84-3287-EE41-82BA-AB2ECF10E32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0000"/>
          <a:stretch/>
        </p:blipFill>
        <p:spPr>
          <a:xfrm>
            <a:off x="21690110" y="15459711"/>
            <a:ext cx="10259656" cy="4594655"/>
          </a:xfrm>
          <a:prstGeom prst="rect">
            <a:avLst/>
          </a:prstGeom>
          <a:noFill/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CCB329A6-2282-25A2-6A8C-6467B15C6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073" y="31054505"/>
            <a:ext cx="15053943" cy="3251398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E0D8EF6-3FD9-9683-C1A1-46E5EDFBE621}"/>
              </a:ext>
            </a:extLst>
          </p:cNvPr>
          <p:cNvGrpSpPr/>
          <p:nvPr/>
        </p:nvGrpSpPr>
        <p:grpSpPr>
          <a:xfrm>
            <a:off x="3908693" y="12991790"/>
            <a:ext cx="23751907" cy="9127311"/>
            <a:chOff x="180340" y="252754"/>
            <a:chExt cx="21359011" cy="7888207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F637322-D65F-6563-88C0-981808689CA7}"/>
                </a:ext>
              </a:extLst>
            </p:cNvPr>
            <p:cNvCxnSpPr>
              <a:cxnSpLocks/>
              <a:stCxn id="29" idx="3"/>
              <a:endCxn id="31" idx="2"/>
            </p:cNvCxnSpPr>
            <p:nvPr/>
          </p:nvCxnSpPr>
          <p:spPr>
            <a:xfrm flipV="1">
              <a:off x="10549812" y="1486160"/>
              <a:ext cx="1100301" cy="8132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F3DA6A8-4600-7FFA-259D-4A14F8DC2368}"/>
                </a:ext>
              </a:extLst>
            </p:cNvPr>
            <p:cNvCxnSpPr>
              <a:cxnSpLocks/>
              <a:endCxn id="1868" idx="1"/>
            </p:cNvCxnSpPr>
            <p:nvPr/>
          </p:nvCxnSpPr>
          <p:spPr>
            <a:xfrm flipV="1">
              <a:off x="16080574" y="3733841"/>
              <a:ext cx="2808045" cy="1302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95C6870-9554-F34C-A9B0-5EF7884A2E9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388505" y="1712221"/>
              <a:ext cx="10963" cy="518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7BF1C6-0081-56EF-D341-D2C761BDBB14}"/>
                </a:ext>
              </a:extLst>
            </p:cNvPr>
            <p:cNvSpPr txBox="1"/>
            <p:nvPr/>
          </p:nvSpPr>
          <p:spPr>
            <a:xfrm>
              <a:off x="180340" y="545444"/>
              <a:ext cx="5553446" cy="822955"/>
            </a:xfrm>
            <a:prstGeom prst="rect">
              <a:avLst/>
            </a:prstGeom>
            <a:noFill/>
          </p:spPr>
          <p:txBody>
            <a:bodyPr wrap="square" rtlCol="0" anchor="ctr" anchorCtr="0">
              <a:noAutofit/>
            </a:bodyPr>
            <a:lstStyle/>
            <a:p>
              <a:pPr algn="ctr"/>
              <a:r>
                <a:rPr lang="en-US" sz="4133" b="1" dirty="0">
                  <a:latin typeface="Cambria" panose="02040503050406030204" pitchFamily="18" charset="0"/>
                </a:rPr>
                <a:t>Fact-check Collection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231F6959-2861-34A0-881F-F2AB5E569784}"/>
                </a:ext>
              </a:extLst>
            </p:cNvPr>
            <p:cNvSpPr/>
            <p:nvPr/>
          </p:nvSpPr>
          <p:spPr>
            <a:xfrm>
              <a:off x="6266092" y="2985916"/>
              <a:ext cx="3590549" cy="2299465"/>
            </a:xfrm>
            <a:prstGeom prst="roundRect">
              <a:avLst/>
            </a:prstGeom>
            <a:solidFill>
              <a:schemeClr val="bg2"/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F088746-152D-F87E-90D6-C7D65B050590}"/>
                </a:ext>
              </a:extLst>
            </p:cNvPr>
            <p:cNvSpPr/>
            <p:nvPr/>
          </p:nvSpPr>
          <p:spPr>
            <a:xfrm>
              <a:off x="6706796" y="3239940"/>
              <a:ext cx="2709139" cy="7188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Factual Claims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4D9456C-143A-4D17-3B57-E2748C4BFFA0}"/>
                </a:ext>
              </a:extLst>
            </p:cNvPr>
            <p:cNvSpPr/>
            <p:nvPr/>
          </p:nvSpPr>
          <p:spPr>
            <a:xfrm>
              <a:off x="6683155" y="4296868"/>
              <a:ext cx="2781652" cy="71039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Reviews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1BA338B-2C1B-D280-7AA2-C93D1FFFDB2B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5486196" y="4135649"/>
              <a:ext cx="779896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B9213EE-7A63-94DB-86DA-5E91B498F24D}"/>
                </a:ext>
              </a:extLst>
            </p:cNvPr>
            <p:cNvSpPr/>
            <p:nvPr/>
          </p:nvSpPr>
          <p:spPr>
            <a:xfrm>
              <a:off x="8536765" y="969425"/>
              <a:ext cx="2013047" cy="104973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Tweet Collector</a:t>
              </a:r>
            </a:p>
          </p:txBody>
        </p:sp>
        <p:cxnSp>
          <p:nvCxnSpPr>
            <p:cNvPr id="30" name="Straight Arrow Connector 153">
              <a:extLst>
                <a:ext uri="{FF2B5EF4-FFF2-40B4-BE49-F238E27FC236}">
                  <a16:creationId xmlns:a16="http://schemas.microsoft.com/office/drawing/2014/main" id="{EAAA1072-876D-B858-BA6A-1BD2B573B460}"/>
                </a:ext>
              </a:extLst>
            </p:cNvPr>
            <p:cNvCxnSpPr>
              <a:cxnSpLocks/>
              <a:stCxn id="25" idx="0"/>
              <a:endCxn id="29" idx="1"/>
            </p:cNvCxnSpPr>
            <p:nvPr/>
          </p:nvCxnSpPr>
          <p:spPr>
            <a:xfrm rot="5400000" flipH="1" flipV="1">
              <a:off x="7426242" y="2129418"/>
              <a:ext cx="1745647" cy="475399"/>
            </a:xfrm>
            <a:prstGeom prst="bentConnector2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8C4DDBED-0DCE-587A-1326-8D65E8D64BF2}"/>
                </a:ext>
              </a:extLst>
            </p:cNvPr>
            <p:cNvSpPr/>
            <p:nvPr/>
          </p:nvSpPr>
          <p:spPr>
            <a:xfrm>
              <a:off x="11650113" y="789752"/>
              <a:ext cx="1942318" cy="139281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Twitter API</a:t>
              </a:r>
            </a:p>
          </p:txBody>
        </p: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5749DA91-B92A-0F7E-9D45-B72466CA864E}"/>
                </a:ext>
              </a:extLst>
            </p:cNvPr>
            <p:cNvSpPr/>
            <p:nvPr/>
          </p:nvSpPr>
          <p:spPr>
            <a:xfrm>
              <a:off x="14630765" y="923816"/>
              <a:ext cx="1524000" cy="11409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Tweets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40ED81D-5D60-17C2-33B4-398CC46D8B8B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9415935" y="3599340"/>
              <a:ext cx="4194295" cy="0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3D9669D-AC4B-A6A5-4C18-E1DE3D179FC5}"/>
                </a:ext>
              </a:extLst>
            </p:cNvPr>
            <p:cNvCxnSpPr>
              <a:cxnSpLocks/>
              <a:stCxn id="32" idx="2"/>
            </p:cNvCxnSpPr>
            <p:nvPr/>
          </p:nvCxnSpPr>
          <p:spPr>
            <a:xfrm>
              <a:off x="15392765" y="2064769"/>
              <a:ext cx="0" cy="904883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186">
              <a:extLst>
                <a:ext uri="{FF2B5EF4-FFF2-40B4-BE49-F238E27FC236}">
                  <a16:creationId xmlns:a16="http://schemas.microsoft.com/office/drawing/2014/main" id="{A6B66633-0B82-C1A1-C3E8-6794D496C49E}"/>
                </a:ext>
              </a:extLst>
            </p:cNvPr>
            <p:cNvCxnSpPr>
              <a:cxnSpLocks/>
              <a:stCxn id="26" idx="2"/>
              <a:endCxn id="54" idx="1"/>
            </p:cNvCxnSpPr>
            <p:nvPr/>
          </p:nvCxnSpPr>
          <p:spPr>
            <a:xfrm rot="16200000" flipH="1">
              <a:off x="7675269" y="5405970"/>
              <a:ext cx="1761063" cy="963638"/>
            </a:xfrm>
            <a:prstGeom prst="bentConnector2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3139D30-1E57-8384-4E9C-1B50542F997D}"/>
                </a:ext>
              </a:extLst>
            </p:cNvPr>
            <p:cNvCxnSpPr>
              <a:cxnSpLocks/>
              <a:stCxn id="54" idx="3"/>
              <a:endCxn id="96" idx="1"/>
            </p:cNvCxnSpPr>
            <p:nvPr/>
          </p:nvCxnSpPr>
          <p:spPr>
            <a:xfrm flipV="1">
              <a:off x="11032061" y="6768320"/>
              <a:ext cx="2426022" cy="1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BBC406C-3E08-B24D-DE91-7B6465C0564B}"/>
                </a:ext>
              </a:extLst>
            </p:cNvPr>
            <p:cNvSpPr/>
            <p:nvPr/>
          </p:nvSpPr>
          <p:spPr>
            <a:xfrm>
              <a:off x="16753094" y="3127994"/>
              <a:ext cx="1428750" cy="12142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Fine-tuning</a:t>
              </a: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D611BB4B-D4F0-43C7-A00E-F78BD647D7FA}"/>
                </a:ext>
              </a:extLst>
            </p:cNvPr>
            <p:cNvGrpSpPr/>
            <p:nvPr/>
          </p:nvGrpSpPr>
          <p:grpSpPr>
            <a:xfrm>
              <a:off x="18888619" y="1783707"/>
              <a:ext cx="2650732" cy="3900268"/>
              <a:chOff x="5963553" y="3130291"/>
              <a:chExt cx="2894496" cy="3034518"/>
            </a:xfrm>
          </p:grpSpPr>
          <p:grpSp>
            <p:nvGrpSpPr>
              <p:cNvPr id="1867" name="Group 1866">
                <a:extLst>
                  <a:ext uri="{FF2B5EF4-FFF2-40B4-BE49-F238E27FC236}">
                    <a16:creationId xmlns:a16="http://schemas.microsoft.com/office/drawing/2014/main" id="{DB3832AC-54BC-32BC-8FD4-B41AE0BAAEAE}"/>
                  </a:ext>
                </a:extLst>
              </p:cNvPr>
              <p:cNvGrpSpPr/>
              <p:nvPr/>
            </p:nvGrpSpPr>
            <p:grpSpPr>
              <a:xfrm>
                <a:off x="6187528" y="3741073"/>
                <a:ext cx="2370952" cy="1865854"/>
                <a:chOff x="6187528" y="3741073"/>
                <a:chExt cx="2370952" cy="1865854"/>
              </a:xfrm>
            </p:grpSpPr>
            <p:sp>
              <p:nvSpPr>
                <p:cNvPr id="1869" name="Oval 1868">
                  <a:extLst>
                    <a:ext uri="{FF2B5EF4-FFF2-40B4-BE49-F238E27FC236}">
                      <a16:creationId xmlns:a16="http://schemas.microsoft.com/office/drawing/2014/main" id="{B5D646C0-5E8F-92F7-904C-0E6E8457E082}"/>
                    </a:ext>
                  </a:extLst>
                </p:cNvPr>
                <p:cNvSpPr/>
                <p:nvPr/>
              </p:nvSpPr>
              <p:spPr>
                <a:xfrm rot="5400000">
                  <a:off x="7240802" y="3745080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870" name="Oval 1869">
                  <a:extLst>
                    <a:ext uri="{FF2B5EF4-FFF2-40B4-BE49-F238E27FC236}">
                      <a16:creationId xmlns:a16="http://schemas.microsoft.com/office/drawing/2014/main" id="{FECC3EBC-0F62-0561-3602-9B812CFA79B4}"/>
                    </a:ext>
                  </a:extLst>
                </p:cNvPr>
                <p:cNvSpPr/>
                <p:nvPr/>
              </p:nvSpPr>
              <p:spPr>
                <a:xfrm rot="5400000">
                  <a:off x="6204731" y="3730276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871" name="Oval 1870">
                  <a:extLst>
                    <a:ext uri="{FF2B5EF4-FFF2-40B4-BE49-F238E27FC236}">
                      <a16:creationId xmlns:a16="http://schemas.microsoft.com/office/drawing/2014/main" id="{7F582C16-2966-243A-604B-FD14859A39E8}"/>
                    </a:ext>
                  </a:extLst>
                </p:cNvPr>
                <p:cNvSpPr/>
                <p:nvPr/>
              </p:nvSpPr>
              <p:spPr>
                <a:xfrm rot="5400000">
                  <a:off x="7245073" y="4545667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872" name="Oval 1871">
                  <a:extLst>
                    <a:ext uri="{FF2B5EF4-FFF2-40B4-BE49-F238E27FC236}">
                      <a16:creationId xmlns:a16="http://schemas.microsoft.com/office/drawing/2014/main" id="{6420C973-7708-7E4F-1008-DD8385DF87EE}"/>
                    </a:ext>
                  </a:extLst>
                </p:cNvPr>
                <p:cNvSpPr/>
                <p:nvPr/>
              </p:nvSpPr>
              <p:spPr>
                <a:xfrm rot="5400000">
                  <a:off x="6200808" y="4538836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873" name="Oval 1872">
                  <a:extLst>
                    <a:ext uri="{FF2B5EF4-FFF2-40B4-BE49-F238E27FC236}">
                      <a16:creationId xmlns:a16="http://schemas.microsoft.com/office/drawing/2014/main" id="{1F0F5CD6-BBB0-5BCD-EED1-17E43B84EE4C}"/>
                    </a:ext>
                  </a:extLst>
                </p:cNvPr>
                <p:cNvSpPr/>
                <p:nvPr/>
              </p:nvSpPr>
              <p:spPr>
                <a:xfrm rot="5400000">
                  <a:off x="7250986" y="5360653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874" name="Oval 1873">
                  <a:extLst>
                    <a:ext uri="{FF2B5EF4-FFF2-40B4-BE49-F238E27FC236}">
                      <a16:creationId xmlns:a16="http://schemas.microsoft.com/office/drawing/2014/main" id="{E8615A55-8300-B6AD-4FD2-CCD6469EC113}"/>
                    </a:ext>
                  </a:extLst>
                </p:cNvPr>
                <p:cNvSpPr/>
                <p:nvPr/>
              </p:nvSpPr>
              <p:spPr>
                <a:xfrm rot="5400000">
                  <a:off x="6198325" y="5342610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1875" name="Straight Connector 1874">
                  <a:extLst>
                    <a:ext uri="{FF2B5EF4-FFF2-40B4-BE49-F238E27FC236}">
                      <a16:creationId xmlns:a16="http://schemas.microsoft.com/office/drawing/2014/main" id="{B827D713-1450-1E74-DBAD-9D38A000C8C4}"/>
                    </a:ext>
                  </a:extLst>
                </p:cNvPr>
                <p:cNvCxnSpPr>
                  <a:cxnSpLocks/>
                  <a:stCxn id="1870" idx="0"/>
                  <a:endCxn id="1871" idx="4"/>
                </p:cNvCxnSpPr>
                <p:nvPr/>
              </p:nvCxnSpPr>
              <p:spPr>
                <a:xfrm>
                  <a:off x="6448764" y="3857691"/>
                  <a:ext cx="785512" cy="81539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6" name="Straight Connector 1875">
                  <a:extLst>
                    <a:ext uri="{FF2B5EF4-FFF2-40B4-BE49-F238E27FC236}">
                      <a16:creationId xmlns:a16="http://schemas.microsoft.com/office/drawing/2014/main" id="{1B67BD2F-4430-7096-EBEA-F19C9023A5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453715" y="3811693"/>
                  <a:ext cx="5214" cy="51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7" name="Straight Connector 1876">
                  <a:extLst>
                    <a:ext uri="{FF2B5EF4-FFF2-40B4-BE49-F238E27FC236}">
                      <a16:creationId xmlns:a16="http://schemas.microsoft.com/office/drawing/2014/main" id="{F460F46C-76D5-6C4D-1E2E-EA1C4947360E}"/>
                    </a:ext>
                  </a:extLst>
                </p:cNvPr>
                <p:cNvCxnSpPr>
                  <a:cxnSpLocks/>
                  <a:stCxn id="1869" idx="4"/>
                  <a:endCxn id="1870" idx="0"/>
                </p:cNvCxnSpPr>
                <p:nvPr/>
              </p:nvCxnSpPr>
              <p:spPr>
                <a:xfrm flipH="1" flipV="1">
                  <a:off x="6448764" y="3857691"/>
                  <a:ext cx="781241" cy="148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8" name="Straight Connector 1877">
                  <a:extLst>
                    <a:ext uri="{FF2B5EF4-FFF2-40B4-BE49-F238E27FC236}">
                      <a16:creationId xmlns:a16="http://schemas.microsoft.com/office/drawing/2014/main" id="{2CF884BB-A259-419B-EF93-40AE961623EC}"/>
                    </a:ext>
                  </a:extLst>
                </p:cNvPr>
                <p:cNvCxnSpPr>
                  <a:cxnSpLocks/>
                  <a:stCxn id="1872" idx="0"/>
                  <a:endCxn id="1873" idx="4"/>
                </p:cNvCxnSpPr>
                <p:nvPr/>
              </p:nvCxnSpPr>
              <p:spPr>
                <a:xfrm>
                  <a:off x="6444841" y="4666252"/>
                  <a:ext cx="795348" cy="8218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9" name="Straight Connector 1878">
                  <a:extLst>
                    <a:ext uri="{FF2B5EF4-FFF2-40B4-BE49-F238E27FC236}">
                      <a16:creationId xmlns:a16="http://schemas.microsoft.com/office/drawing/2014/main" id="{26C7FDC7-C88D-3D99-AF38-A3E6164E9055}"/>
                    </a:ext>
                  </a:extLst>
                </p:cNvPr>
                <p:cNvCxnSpPr>
                  <a:cxnSpLocks/>
                  <a:stCxn id="1870" idx="0"/>
                  <a:endCxn id="1873" idx="4"/>
                </p:cNvCxnSpPr>
                <p:nvPr/>
              </p:nvCxnSpPr>
              <p:spPr>
                <a:xfrm>
                  <a:off x="6448764" y="3857691"/>
                  <a:ext cx="791425" cy="163037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0" name="Straight Connector 1879">
                  <a:extLst>
                    <a:ext uri="{FF2B5EF4-FFF2-40B4-BE49-F238E27FC236}">
                      <a16:creationId xmlns:a16="http://schemas.microsoft.com/office/drawing/2014/main" id="{CB37E4EA-0D8D-3AFF-1503-B1C9BEFF1E26}"/>
                    </a:ext>
                  </a:extLst>
                </p:cNvPr>
                <p:cNvCxnSpPr>
                  <a:cxnSpLocks/>
                  <a:stCxn id="1872" idx="0"/>
                  <a:endCxn id="1869" idx="4"/>
                </p:cNvCxnSpPr>
                <p:nvPr/>
              </p:nvCxnSpPr>
              <p:spPr>
                <a:xfrm flipV="1">
                  <a:off x="6444841" y="3872496"/>
                  <a:ext cx="785164" cy="7937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1" name="Straight Connector 1880">
                  <a:extLst>
                    <a:ext uri="{FF2B5EF4-FFF2-40B4-BE49-F238E27FC236}">
                      <a16:creationId xmlns:a16="http://schemas.microsoft.com/office/drawing/2014/main" id="{D4C0EF12-2168-BD90-503A-C950FE582EA9}"/>
                    </a:ext>
                  </a:extLst>
                </p:cNvPr>
                <p:cNvCxnSpPr>
                  <a:cxnSpLocks/>
                  <a:stCxn id="1872" idx="0"/>
                  <a:endCxn id="1871" idx="4"/>
                </p:cNvCxnSpPr>
                <p:nvPr/>
              </p:nvCxnSpPr>
              <p:spPr>
                <a:xfrm>
                  <a:off x="6444841" y="4666252"/>
                  <a:ext cx="789435" cy="683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2" name="Straight Connector 1881">
                  <a:extLst>
                    <a:ext uri="{FF2B5EF4-FFF2-40B4-BE49-F238E27FC236}">
                      <a16:creationId xmlns:a16="http://schemas.microsoft.com/office/drawing/2014/main" id="{BB078014-B9C8-7574-D87C-4FB612C95817}"/>
                    </a:ext>
                  </a:extLst>
                </p:cNvPr>
                <p:cNvCxnSpPr>
                  <a:cxnSpLocks/>
                  <a:stCxn id="1872" idx="0"/>
                  <a:endCxn id="1873" idx="4"/>
                </p:cNvCxnSpPr>
                <p:nvPr/>
              </p:nvCxnSpPr>
              <p:spPr>
                <a:xfrm>
                  <a:off x="6444841" y="4666252"/>
                  <a:ext cx="795348" cy="8218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3" name="Straight Connector 1882">
                  <a:extLst>
                    <a:ext uri="{FF2B5EF4-FFF2-40B4-BE49-F238E27FC236}">
                      <a16:creationId xmlns:a16="http://schemas.microsoft.com/office/drawing/2014/main" id="{B4292CC6-664E-B980-6C73-F8B610B38EB2}"/>
                    </a:ext>
                  </a:extLst>
                </p:cNvPr>
                <p:cNvCxnSpPr>
                  <a:cxnSpLocks/>
                  <a:stCxn id="1874" idx="0"/>
                  <a:endCxn id="1869" idx="4"/>
                </p:cNvCxnSpPr>
                <p:nvPr/>
              </p:nvCxnSpPr>
              <p:spPr>
                <a:xfrm flipV="1">
                  <a:off x="6442358" y="3872496"/>
                  <a:ext cx="787647" cy="15975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4" name="Straight Connector 1883">
                  <a:extLst>
                    <a:ext uri="{FF2B5EF4-FFF2-40B4-BE49-F238E27FC236}">
                      <a16:creationId xmlns:a16="http://schemas.microsoft.com/office/drawing/2014/main" id="{3A23EE8A-982D-3630-2111-DFD44D1C513B}"/>
                    </a:ext>
                  </a:extLst>
                </p:cNvPr>
                <p:cNvCxnSpPr>
                  <a:cxnSpLocks/>
                  <a:stCxn id="1874" idx="0"/>
                  <a:endCxn id="1871" idx="4"/>
                </p:cNvCxnSpPr>
                <p:nvPr/>
              </p:nvCxnSpPr>
              <p:spPr>
                <a:xfrm flipV="1">
                  <a:off x="6442358" y="4673083"/>
                  <a:ext cx="791918" cy="79694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5" name="Straight Connector 1884">
                  <a:extLst>
                    <a:ext uri="{FF2B5EF4-FFF2-40B4-BE49-F238E27FC236}">
                      <a16:creationId xmlns:a16="http://schemas.microsoft.com/office/drawing/2014/main" id="{B4CE295F-2D6D-9173-9F74-758AF2A9DBED}"/>
                    </a:ext>
                  </a:extLst>
                </p:cNvPr>
                <p:cNvCxnSpPr>
                  <a:cxnSpLocks/>
                  <a:stCxn id="1874" idx="0"/>
                  <a:endCxn id="1873" idx="4"/>
                </p:cNvCxnSpPr>
                <p:nvPr/>
              </p:nvCxnSpPr>
              <p:spPr>
                <a:xfrm>
                  <a:off x="6442358" y="5470026"/>
                  <a:ext cx="797831" cy="1804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86" name="Oval 1885">
                  <a:extLst>
                    <a:ext uri="{FF2B5EF4-FFF2-40B4-BE49-F238E27FC236}">
                      <a16:creationId xmlns:a16="http://schemas.microsoft.com/office/drawing/2014/main" id="{D9DDE01D-2B26-1554-6035-9BDA8076B9FD}"/>
                    </a:ext>
                  </a:extLst>
                </p:cNvPr>
                <p:cNvSpPr/>
                <p:nvPr/>
              </p:nvSpPr>
              <p:spPr>
                <a:xfrm rot="5400000">
                  <a:off x="8307221" y="3745081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887" name="Oval 1886">
                  <a:extLst>
                    <a:ext uri="{FF2B5EF4-FFF2-40B4-BE49-F238E27FC236}">
                      <a16:creationId xmlns:a16="http://schemas.microsoft.com/office/drawing/2014/main" id="{62EFE7C6-A4DF-D080-58BE-47615CA1F53F}"/>
                    </a:ext>
                  </a:extLst>
                </p:cNvPr>
                <p:cNvSpPr/>
                <p:nvPr/>
              </p:nvSpPr>
              <p:spPr>
                <a:xfrm rot="5400000">
                  <a:off x="8314424" y="4552867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888" name="Oval 1887">
                  <a:extLst>
                    <a:ext uri="{FF2B5EF4-FFF2-40B4-BE49-F238E27FC236}">
                      <a16:creationId xmlns:a16="http://schemas.microsoft.com/office/drawing/2014/main" id="{1F674618-2DBB-3A49-5D10-17C0245DD934}"/>
                    </a:ext>
                  </a:extLst>
                </p:cNvPr>
                <p:cNvSpPr/>
                <p:nvPr/>
              </p:nvSpPr>
              <p:spPr>
                <a:xfrm rot="5400000">
                  <a:off x="8314447" y="5362895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1889" name="Straight Connector 1888">
                  <a:extLst>
                    <a:ext uri="{FF2B5EF4-FFF2-40B4-BE49-F238E27FC236}">
                      <a16:creationId xmlns:a16="http://schemas.microsoft.com/office/drawing/2014/main" id="{68E46981-F257-7C6F-682E-A6B514C73FC7}"/>
                    </a:ext>
                  </a:extLst>
                </p:cNvPr>
                <p:cNvCxnSpPr>
                  <a:cxnSpLocks/>
                  <a:stCxn id="1871" idx="0"/>
                  <a:endCxn id="1887" idx="4"/>
                </p:cNvCxnSpPr>
                <p:nvPr/>
              </p:nvCxnSpPr>
              <p:spPr>
                <a:xfrm>
                  <a:off x="7489106" y="4673083"/>
                  <a:ext cx="814521" cy="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0" name="Straight Connector 1889">
                  <a:extLst>
                    <a:ext uri="{FF2B5EF4-FFF2-40B4-BE49-F238E27FC236}">
                      <a16:creationId xmlns:a16="http://schemas.microsoft.com/office/drawing/2014/main" id="{D78EEBB2-4956-0A45-46C1-068215438535}"/>
                    </a:ext>
                  </a:extLst>
                </p:cNvPr>
                <p:cNvCxnSpPr>
                  <a:cxnSpLocks/>
                  <a:stCxn id="1869" idx="0"/>
                  <a:endCxn id="1886" idx="4"/>
                </p:cNvCxnSpPr>
                <p:nvPr/>
              </p:nvCxnSpPr>
              <p:spPr>
                <a:xfrm>
                  <a:off x="7484835" y="3872496"/>
                  <a:ext cx="811589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1" name="Straight Connector 1890">
                  <a:extLst>
                    <a:ext uri="{FF2B5EF4-FFF2-40B4-BE49-F238E27FC236}">
                      <a16:creationId xmlns:a16="http://schemas.microsoft.com/office/drawing/2014/main" id="{E824E080-27FD-9BFC-8D69-F023E71921CC}"/>
                    </a:ext>
                  </a:extLst>
                </p:cNvPr>
                <p:cNvCxnSpPr>
                  <a:cxnSpLocks/>
                  <a:stCxn id="1869" idx="0"/>
                  <a:endCxn id="1887" idx="4"/>
                </p:cNvCxnSpPr>
                <p:nvPr/>
              </p:nvCxnSpPr>
              <p:spPr>
                <a:xfrm>
                  <a:off x="7484835" y="3872496"/>
                  <a:ext cx="818792" cy="8077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2" name="Straight Connector 1891">
                  <a:extLst>
                    <a:ext uri="{FF2B5EF4-FFF2-40B4-BE49-F238E27FC236}">
                      <a16:creationId xmlns:a16="http://schemas.microsoft.com/office/drawing/2014/main" id="{F8DF45B7-F25F-0C3A-9391-8C8487E82603}"/>
                    </a:ext>
                  </a:extLst>
                </p:cNvPr>
                <p:cNvCxnSpPr>
                  <a:cxnSpLocks/>
                  <a:stCxn id="1869" idx="0"/>
                  <a:endCxn id="1888" idx="4"/>
                </p:cNvCxnSpPr>
                <p:nvPr/>
              </p:nvCxnSpPr>
              <p:spPr>
                <a:xfrm>
                  <a:off x="7484835" y="3872496"/>
                  <a:ext cx="818815" cy="161781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3" name="Straight Connector 1892">
                  <a:extLst>
                    <a:ext uri="{FF2B5EF4-FFF2-40B4-BE49-F238E27FC236}">
                      <a16:creationId xmlns:a16="http://schemas.microsoft.com/office/drawing/2014/main" id="{B541B5A2-580D-E4D7-CFC9-601C26F204F0}"/>
                    </a:ext>
                  </a:extLst>
                </p:cNvPr>
                <p:cNvCxnSpPr>
                  <a:cxnSpLocks/>
                  <a:stCxn id="1871" idx="0"/>
                  <a:endCxn id="1886" idx="4"/>
                </p:cNvCxnSpPr>
                <p:nvPr/>
              </p:nvCxnSpPr>
              <p:spPr>
                <a:xfrm flipV="1">
                  <a:off x="7489106" y="3872497"/>
                  <a:ext cx="807318" cy="8005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4" name="Straight Connector 1893">
                  <a:extLst>
                    <a:ext uri="{FF2B5EF4-FFF2-40B4-BE49-F238E27FC236}">
                      <a16:creationId xmlns:a16="http://schemas.microsoft.com/office/drawing/2014/main" id="{76F5546E-6A0A-CA67-6385-ECB2229C0CF4}"/>
                    </a:ext>
                  </a:extLst>
                </p:cNvPr>
                <p:cNvCxnSpPr>
                  <a:cxnSpLocks/>
                  <a:stCxn id="1873" idx="0"/>
                  <a:endCxn id="1886" idx="4"/>
                </p:cNvCxnSpPr>
                <p:nvPr/>
              </p:nvCxnSpPr>
              <p:spPr>
                <a:xfrm flipV="1">
                  <a:off x="7495019" y="3872497"/>
                  <a:ext cx="801405" cy="161557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5" name="Straight Connector 1894">
                  <a:extLst>
                    <a:ext uri="{FF2B5EF4-FFF2-40B4-BE49-F238E27FC236}">
                      <a16:creationId xmlns:a16="http://schemas.microsoft.com/office/drawing/2014/main" id="{36C722FD-402A-A019-DAFE-DE61DD1F89EC}"/>
                    </a:ext>
                  </a:extLst>
                </p:cNvPr>
                <p:cNvCxnSpPr>
                  <a:cxnSpLocks/>
                  <a:stCxn id="1873" idx="0"/>
                  <a:endCxn id="1887" idx="4"/>
                </p:cNvCxnSpPr>
                <p:nvPr/>
              </p:nvCxnSpPr>
              <p:spPr>
                <a:xfrm flipV="1">
                  <a:off x="7495019" y="4680282"/>
                  <a:ext cx="808608" cy="8077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6" name="Straight Connector 1895">
                  <a:extLst>
                    <a:ext uri="{FF2B5EF4-FFF2-40B4-BE49-F238E27FC236}">
                      <a16:creationId xmlns:a16="http://schemas.microsoft.com/office/drawing/2014/main" id="{FD2753B7-144A-08D1-E897-3A1CDA558D0F}"/>
                    </a:ext>
                  </a:extLst>
                </p:cNvPr>
                <p:cNvCxnSpPr>
                  <a:cxnSpLocks/>
                  <a:stCxn id="1871" idx="0"/>
                  <a:endCxn id="1888" idx="4"/>
                </p:cNvCxnSpPr>
                <p:nvPr/>
              </p:nvCxnSpPr>
              <p:spPr>
                <a:xfrm>
                  <a:off x="7489106" y="4673083"/>
                  <a:ext cx="814544" cy="81722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7" name="Straight Connector 1896">
                  <a:extLst>
                    <a:ext uri="{FF2B5EF4-FFF2-40B4-BE49-F238E27FC236}">
                      <a16:creationId xmlns:a16="http://schemas.microsoft.com/office/drawing/2014/main" id="{E5BDBC5F-AA18-4EA4-CC54-9062CE341130}"/>
                    </a:ext>
                  </a:extLst>
                </p:cNvPr>
                <p:cNvCxnSpPr>
                  <a:cxnSpLocks/>
                  <a:stCxn id="1873" idx="0"/>
                  <a:endCxn id="1888" idx="4"/>
                </p:cNvCxnSpPr>
                <p:nvPr/>
              </p:nvCxnSpPr>
              <p:spPr>
                <a:xfrm>
                  <a:off x="7495019" y="5488069"/>
                  <a:ext cx="808631" cy="22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68" name="Rectangle 1867">
                <a:extLst>
                  <a:ext uri="{FF2B5EF4-FFF2-40B4-BE49-F238E27FC236}">
                    <a16:creationId xmlns:a16="http://schemas.microsoft.com/office/drawing/2014/main" id="{0F3D713E-47EA-852C-6D7C-C5358C0D55D2}"/>
                  </a:ext>
                </a:extLst>
              </p:cNvPr>
              <p:cNvSpPr/>
              <p:nvPr/>
            </p:nvSpPr>
            <p:spPr>
              <a:xfrm>
                <a:off x="5963553" y="3130291"/>
                <a:ext cx="2894496" cy="30345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ln w="0"/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Fine-tuned Further Pretrained Model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91CF0FE-B8F8-B574-B91A-625CD8F80E59}"/>
                </a:ext>
              </a:extLst>
            </p:cNvPr>
            <p:cNvGrpSpPr/>
            <p:nvPr/>
          </p:nvGrpSpPr>
          <p:grpSpPr>
            <a:xfrm>
              <a:off x="417714" y="1501101"/>
              <a:ext cx="5078699" cy="6345125"/>
              <a:chOff x="533607" y="1686801"/>
              <a:chExt cx="5078699" cy="6345125"/>
            </a:xfrm>
          </p:grpSpPr>
          <p:sp>
            <p:nvSpPr>
              <p:cNvPr id="1858" name="TextBox 1857">
                <a:extLst>
                  <a:ext uri="{FF2B5EF4-FFF2-40B4-BE49-F238E27FC236}">
                    <a16:creationId xmlns:a16="http://schemas.microsoft.com/office/drawing/2014/main" id="{0B279477-A8BC-97A0-9061-FDA71C8D6D4A}"/>
                  </a:ext>
                </a:extLst>
              </p:cNvPr>
              <p:cNvSpPr txBox="1"/>
              <p:nvPr/>
            </p:nvSpPr>
            <p:spPr>
              <a:xfrm flipH="1">
                <a:off x="3543809" y="5844937"/>
                <a:ext cx="430853" cy="391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1860" dirty="0">
                  <a:latin typeface="Cambria" panose="02040503050406030204" pitchFamily="18" charset="0"/>
                </a:endParaRPr>
              </a:p>
            </p:txBody>
          </p:sp>
          <p:pic>
            <p:nvPicPr>
              <p:cNvPr id="1859" name="Picture 1858">
                <a:extLst>
                  <a:ext uri="{FF2B5EF4-FFF2-40B4-BE49-F238E27FC236}">
                    <a16:creationId xmlns:a16="http://schemas.microsoft.com/office/drawing/2014/main" id="{C1582307-6EE1-0A48-9531-DADEDD364B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0320" y="2043357"/>
                <a:ext cx="2383834" cy="1034825"/>
              </a:xfrm>
              <a:prstGeom prst="rect">
                <a:avLst/>
              </a:prstGeom>
            </p:spPr>
          </p:pic>
          <p:pic>
            <p:nvPicPr>
              <p:cNvPr id="1860" name="Picture 1859">
                <a:extLst>
                  <a:ext uri="{FF2B5EF4-FFF2-40B4-BE49-F238E27FC236}">
                    <a16:creationId xmlns:a16="http://schemas.microsoft.com/office/drawing/2014/main" id="{88681475-E52C-5CF5-C5A0-70B7B339F9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392720" y="2019160"/>
                <a:ext cx="1989565" cy="1059022"/>
              </a:xfrm>
              <a:prstGeom prst="rect">
                <a:avLst/>
              </a:prstGeom>
            </p:spPr>
          </p:pic>
          <p:pic>
            <p:nvPicPr>
              <p:cNvPr id="1861" name="Picture 1860">
                <a:extLst>
                  <a:ext uri="{FF2B5EF4-FFF2-40B4-BE49-F238E27FC236}">
                    <a16:creationId xmlns:a16="http://schemas.microsoft.com/office/drawing/2014/main" id="{8017585B-1063-A56D-DADD-DA06E4413A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53929" y="3577284"/>
                <a:ext cx="2063532" cy="1075263"/>
              </a:xfrm>
              <a:prstGeom prst="rect">
                <a:avLst/>
              </a:prstGeom>
            </p:spPr>
          </p:pic>
          <p:pic>
            <p:nvPicPr>
              <p:cNvPr id="1862" name="Picture 1861">
                <a:extLst>
                  <a:ext uri="{FF2B5EF4-FFF2-40B4-BE49-F238E27FC236}">
                    <a16:creationId xmlns:a16="http://schemas.microsoft.com/office/drawing/2014/main" id="{67A3DB04-5027-078E-8EDE-4126A95C17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53154" y="5083791"/>
                <a:ext cx="2210091" cy="1085353"/>
              </a:xfrm>
              <a:prstGeom prst="rect">
                <a:avLst/>
              </a:prstGeom>
            </p:spPr>
          </p:pic>
          <p:pic>
            <p:nvPicPr>
              <p:cNvPr id="1863" name="Picture 1862">
                <a:extLst>
                  <a:ext uri="{FF2B5EF4-FFF2-40B4-BE49-F238E27FC236}">
                    <a16:creationId xmlns:a16="http://schemas.microsoft.com/office/drawing/2014/main" id="{39506A03-BD18-4B38-CE33-97E36777FE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28836" y="5083791"/>
                <a:ext cx="2244302" cy="1102227"/>
              </a:xfrm>
              <a:prstGeom prst="rect">
                <a:avLst/>
              </a:prstGeom>
            </p:spPr>
          </p:pic>
          <p:pic>
            <p:nvPicPr>
              <p:cNvPr id="1864" name="Picture 1863">
                <a:extLst>
                  <a:ext uri="{FF2B5EF4-FFF2-40B4-BE49-F238E27FC236}">
                    <a16:creationId xmlns:a16="http://schemas.microsoft.com/office/drawing/2014/main" id="{2AB76D8C-A995-4D3E-BCE5-6C2720608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6426" y="3576433"/>
                <a:ext cx="2257536" cy="1050494"/>
              </a:xfrm>
              <a:prstGeom prst="rect">
                <a:avLst/>
              </a:prstGeom>
            </p:spPr>
          </p:pic>
          <p:pic>
            <p:nvPicPr>
              <p:cNvPr id="1865" name="Picture 2" descr="Associated Press - Wikipedia">
                <a:extLst>
                  <a:ext uri="{FF2B5EF4-FFF2-40B4-BE49-F238E27FC236}">
                    <a16:creationId xmlns:a16="http://schemas.microsoft.com/office/drawing/2014/main" id="{0B3A7193-7250-6AF8-03EF-091AAFDA69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79298" y="6573319"/>
                <a:ext cx="1547621" cy="11805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66" name="Rectangle 1865">
                <a:extLst>
                  <a:ext uri="{FF2B5EF4-FFF2-40B4-BE49-F238E27FC236}">
                    <a16:creationId xmlns:a16="http://schemas.microsoft.com/office/drawing/2014/main" id="{02C667BB-1B73-DDE2-83B3-851D4964EC16}"/>
                  </a:ext>
                </a:extLst>
              </p:cNvPr>
              <p:cNvSpPr/>
              <p:nvPr/>
            </p:nvSpPr>
            <p:spPr>
              <a:xfrm>
                <a:off x="533607" y="1686801"/>
                <a:ext cx="5078699" cy="6345125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9B2C48-5EE5-BDE7-1463-C3C3DC7ED88E}"/>
                </a:ext>
              </a:extLst>
            </p:cNvPr>
            <p:cNvSpPr txBox="1"/>
            <p:nvPr/>
          </p:nvSpPr>
          <p:spPr>
            <a:xfrm>
              <a:off x="6982126" y="2253827"/>
              <a:ext cx="2661976" cy="6117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/>
                <a:t>Fact-checks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FB7427F-41B8-9996-4D33-2CF2A0B2D075}"/>
                </a:ext>
              </a:extLst>
            </p:cNvPr>
            <p:cNvSpPr/>
            <p:nvPr/>
          </p:nvSpPr>
          <p:spPr>
            <a:xfrm>
              <a:off x="11525176" y="6149666"/>
              <a:ext cx="1428750" cy="12142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Cambria" panose="02040503050406030204" pitchFamily="18" charset="0"/>
                  <a:ea typeface="Cambria" panose="02040503050406030204" pitchFamily="18" charset="0"/>
                </a:rPr>
                <a:t>Further pre-training</a:t>
              </a:r>
            </a:p>
          </p:txBody>
        </p:sp>
        <p:cxnSp>
          <p:nvCxnSpPr>
            <p:cNvPr id="42" name="Straight Connector 1052">
              <a:extLst>
                <a:ext uri="{FF2B5EF4-FFF2-40B4-BE49-F238E27FC236}">
                  <a16:creationId xmlns:a16="http://schemas.microsoft.com/office/drawing/2014/main" id="{E5F18A01-98A8-64E5-171F-0503B6E25449}"/>
                </a:ext>
              </a:extLst>
            </p:cNvPr>
            <p:cNvCxnSpPr>
              <a:stCxn id="96" idx="3"/>
              <a:endCxn id="37" idx="2"/>
            </p:cNvCxnSpPr>
            <p:nvPr/>
          </p:nvCxnSpPr>
          <p:spPr>
            <a:xfrm flipV="1">
              <a:off x="15452525" y="4342292"/>
              <a:ext cx="2014944" cy="2426028"/>
            </a:xfrm>
            <a:prstGeom prst="bentConnector2">
              <a:avLst/>
            </a:prstGeom>
            <a:ln w="76200"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356BB86D-A4B6-3EBC-882C-CB6F3D16753E}"/>
                </a:ext>
              </a:extLst>
            </p:cNvPr>
            <p:cNvGrpSpPr/>
            <p:nvPr/>
          </p:nvGrpSpPr>
          <p:grpSpPr>
            <a:xfrm>
              <a:off x="13458083" y="5395679"/>
              <a:ext cx="1994442" cy="2745281"/>
              <a:chOff x="5963553" y="3130291"/>
              <a:chExt cx="2894496" cy="3034518"/>
            </a:xfrm>
          </p:grpSpPr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8BB95A1-B837-2228-025C-A48E5F14FE17}"/>
                  </a:ext>
                </a:extLst>
              </p:cNvPr>
              <p:cNvGrpSpPr/>
              <p:nvPr/>
            </p:nvGrpSpPr>
            <p:grpSpPr>
              <a:xfrm>
                <a:off x="6187528" y="3741073"/>
                <a:ext cx="2370952" cy="1865854"/>
                <a:chOff x="6187528" y="3741073"/>
                <a:chExt cx="2370952" cy="1865854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79CD146C-37B9-92C4-9C40-A25FAF0947E3}"/>
                    </a:ext>
                  </a:extLst>
                </p:cNvPr>
                <p:cNvSpPr/>
                <p:nvPr/>
              </p:nvSpPr>
              <p:spPr>
                <a:xfrm rot="5400000">
                  <a:off x="7240802" y="3745080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173DD751-EA1A-7F4E-D705-EF4F728D298C}"/>
                    </a:ext>
                  </a:extLst>
                </p:cNvPr>
                <p:cNvSpPr/>
                <p:nvPr/>
              </p:nvSpPr>
              <p:spPr>
                <a:xfrm rot="5400000">
                  <a:off x="6204731" y="3730276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01" name="Oval 100">
                  <a:extLst>
                    <a:ext uri="{FF2B5EF4-FFF2-40B4-BE49-F238E27FC236}">
                      <a16:creationId xmlns:a16="http://schemas.microsoft.com/office/drawing/2014/main" id="{41F89C34-6B57-C14E-FA67-55216387080E}"/>
                    </a:ext>
                  </a:extLst>
                </p:cNvPr>
                <p:cNvSpPr/>
                <p:nvPr/>
              </p:nvSpPr>
              <p:spPr>
                <a:xfrm rot="5400000">
                  <a:off x="7245073" y="4545667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79E0F02A-B20C-0AD7-9C16-3E6B1E03A23B}"/>
                    </a:ext>
                  </a:extLst>
                </p:cNvPr>
                <p:cNvSpPr/>
                <p:nvPr/>
              </p:nvSpPr>
              <p:spPr>
                <a:xfrm rot="5400000">
                  <a:off x="6200808" y="4538836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FB64E395-E2CD-25C9-4E99-120B77EFD8EE}"/>
                    </a:ext>
                  </a:extLst>
                </p:cNvPr>
                <p:cNvSpPr/>
                <p:nvPr/>
              </p:nvSpPr>
              <p:spPr>
                <a:xfrm rot="5400000">
                  <a:off x="7250986" y="5360653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2CFBE6DB-B104-3145-6D36-70BD99AC01AA}"/>
                    </a:ext>
                  </a:extLst>
                </p:cNvPr>
                <p:cNvSpPr/>
                <p:nvPr/>
              </p:nvSpPr>
              <p:spPr>
                <a:xfrm rot="5400000">
                  <a:off x="6198325" y="5342610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107" name="Straight Connector 106">
                  <a:extLst>
                    <a:ext uri="{FF2B5EF4-FFF2-40B4-BE49-F238E27FC236}">
                      <a16:creationId xmlns:a16="http://schemas.microsoft.com/office/drawing/2014/main" id="{F9F6A60C-3965-8F82-5AB3-4A2D38866561}"/>
                    </a:ext>
                  </a:extLst>
                </p:cNvPr>
                <p:cNvCxnSpPr>
                  <a:cxnSpLocks/>
                  <a:stCxn id="98" idx="0"/>
                  <a:endCxn id="101" idx="4"/>
                </p:cNvCxnSpPr>
                <p:nvPr/>
              </p:nvCxnSpPr>
              <p:spPr>
                <a:xfrm>
                  <a:off x="6448764" y="3857691"/>
                  <a:ext cx="785512" cy="81539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Connector 107">
                  <a:extLst>
                    <a:ext uri="{FF2B5EF4-FFF2-40B4-BE49-F238E27FC236}">
                      <a16:creationId xmlns:a16="http://schemas.microsoft.com/office/drawing/2014/main" id="{F7286B1C-841B-5B96-BF20-03C70472D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453715" y="3811693"/>
                  <a:ext cx="5214" cy="51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Connector 108">
                  <a:extLst>
                    <a:ext uri="{FF2B5EF4-FFF2-40B4-BE49-F238E27FC236}">
                      <a16:creationId xmlns:a16="http://schemas.microsoft.com/office/drawing/2014/main" id="{26A4DFF3-B393-78A6-9AAF-70BAA6BCC443}"/>
                    </a:ext>
                  </a:extLst>
                </p:cNvPr>
                <p:cNvCxnSpPr>
                  <a:cxnSpLocks/>
                  <a:stCxn id="97" idx="4"/>
                  <a:endCxn id="98" idx="0"/>
                </p:cNvCxnSpPr>
                <p:nvPr/>
              </p:nvCxnSpPr>
              <p:spPr>
                <a:xfrm flipH="1" flipV="1">
                  <a:off x="6448764" y="3857691"/>
                  <a:ext cx="781241" cy="148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Connector 109">
                  <a:extLst>
                    <a:ext uri="{FF2B5EF4-FFF2-40B4-BE49-F238E27FC236}">
                      <a16:creationId xmlns:a16="http://schemas.microsoft.com/office/drawing/2014/main" id="{644475F1-89FB-B9B3-E03D-3D6C2E198644}"/>
                    </a:ext>
                  </a:extLst>
                </p:cNvPr>
                <p:cNvCxnSpPr>
                  <a:cxnSpLocks/>
                  <a:stCxn id="104" idx="0"/>
                  <a:endCxn id="105" idx="4"/>
                </p:cNvCxnSpPr>
                <p:nvPr/>
              </p:nvCxnSpPr>
              <p:spPr>
                <a:xfrm>
                  <a:off x="6444841" y="4666252"/>
                  <a:ext cx="795348" cy="8218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1" name="Straight Connector 110">
                  <a:extLst>
                    <a:ext uri="{FF2B5EF4-FFF2-40B4-BE49-F238E27FC236}">
                      <a16:creationId xmlns:a16="http://schemas.microsoft.com/office/drawing/2014/main" id="{715CC9F8-D803-D7CF-E3A3-D306DBD4339C}"/>
                    </a:ext>
                  </a:extLst>
                </p:cNvPr>
                <p:cNvCxnSpPr>
                  <a:cxnSpLocks/>
                  <a:stCxn id="98" idx="0"/>
                  <a:endCxn id="105" idx="4"/>
                </p:cNvCxnSpPr>
                <p:nvPr/>
              </p:nvCxnSpPr>
              <p:spPr>
                <a:xfrm>
                  <a:off x="6448764" y="3857691"/>
                  <a:ext cx="791425" cy="163037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Connector 111">
                  <a:extLst>
                    <a:ext uri="{FF2B5EF4-FFF2-40B4-BE49-F238E27FC236}">
                      <a16:creationId xmlns:a16="http://schemas.microsoft.com/office/drawing/2014/main" id="{481FD398-D147-EA06-7B21-578F0937EF07}"/>
                    </a:ext>
                  </a:extLst>
                </p:cNvPr>
                <p:cNvCxnSpPr>
                  <a:cxnSpLocks/>
                  <a:stCxn id="104" idx="0"/>
                  <a:endCxn id="97" idx="4"/>
                </p:cNvCxnSpPr>
                <p:nvPr/>
              </p:nvCxnSpPr>
              <p:spPr>
                <a:xfrm flipV="1">
                  <a:off x="6444841" y="3872496"/>
                  <a:ext cx="785164" cy="7937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3" name="Straight Connector 112">
                  <a:extLst>
                    <a:ext uri="{FF2B5EF4-FFF2-40B4-BE49-F238E27FC236}">
                      <a16:creationId xmlns:a16="http://schemas.microsoft.com/office/drawing/2014/main" id="{D999A446-C885-D5C8-A467-022125A854CE}"/>
                    </a:ext>
                  </a:extLst>
                </p:cNvPr>
                <p:cNvCxnSpPr>
                  <a:cxnSpLocks/>
                  <a:stCxn id="104" idx="0"/>
                  <a:endCxn id="101" idx="4"/>
                </p:cNvCxnSpPr>
                <p:nvPr/>
              </p:nvCxnSpPr>
              <p:spPr>
                <a:xfrm>
                  <a:off x="6444841" y="4666252"/>
                  <a:ext cx="789435" cy="683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Connector 113">
                  <a:extLst>
                    <a:ext uri="{FF2B5EF4-FFF2-40B4-BE49-F238E27FC236}">
                      <a16:creationId xmlns:a16="http://schemas.microsoft.com/office/drawing/2014/main" id="{58F27756-FF3E-D20D-7C31-4179219F48C7}"/>
                    </a:ext>
                  </a:extLst>
                </p:cNvPr>
                <p:cNvCxnSpPr>
                  <a:cxnSpLocks/>
                  <a:stCxn id="104" idx="0"/>
                  <a:endCxn id="105" idx="4"/>
                </p:cNvCxnSpPr>
                <p:nvPr/>
              </p:nvCxnSpPr>
              <p:spPr>
                <a:xfrm>
                  <a:off x="6444841" y="4666252"/>
                  <a:ext cx="795348" cy="8218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5" name="Straight Connector 114">
                  <a:extLst>
                    <a:ext uri="{FF2B5EF4-FFF2-40B4-BE49-F238E27FC236}">
                      <a16:creationId xmlns:a16="http://schemas.microsoft.com/office/drawing/2014/main" id="{D8D5CD11-D08B-B3FD-0C61-313717517FF9}"/>
                    </a:ext>
                  </a:extLst>
                </p:cNvPr>
                <p:cNvCxnSpPr>
                  <a:cxnSpLocks/>
                  <a:stCxn id="106" idx="0"/>
                  <a:endCxn id="97" idx="4"/>
                </p:cNvCxnSpPr>
                <p:nvPr/>
              </p:nvCxnSpPr>
              <p:spPr>
                <a:xfrm flipV="1">
                  <a:off x="6442358" y="3872496"/>
                  <a:ext cx="787647" cy="15975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Connector 115">
                  <a:extLst>
                    <a:ext uri="{FF2B5EF4-FFF2-40B4-BE49-F238E27FC236}">
                      <a16:creationId xmlns:a16="http://schemas.microsoft.com/office/drawing/2014/main" id="{C854BF6E-33AE-4C13-51D8-D9E67F5065F7}"/>
                    </a:ext>
                  </a:extLst>
                </p:cNvPr>
                <p:cNvCxnSpPr>
                  <a:cxnSpLocks/>
                  <a:stCxn id="106" idx="0"/>
                  <a:endCxn id="101" idx="4"/>
                </p:cNvCxnSpPr>
                <p:nvPr/>
              </p:nvCxnSpPr>
              <p:spPr>
                <a:xfrm flipV="1">
                  <a:off x="6442358" y="4673083"/>
                  <a:ext cx="791918" cy="79694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Connector 116">
                  <a:extLst>
                    <a:ext uri="{FF2B5EF4-FFF2-40B4-BE49-F238E27FC236}">
                      <a16:creationId xmlns:a16="http://schemas.microsoft.com/office/drawing/2014/main" id="{7698096D-B268-FD4C-A1BE-6EA336E653D3}"/>
                    </a:ext>
                  </a:extLst>
                </p:cNvPr>
                <p:cNvCxnSpPr>
                  <a:cxnSpLocks/>
                  <a:stCxn id="106" idx="0"/>
                  <a:endCxn id="105" idx="4"/>
                </p:cNvCxnSpPr>
                <p:nvPr/>
              </p:nvCxnSpPr>
              <p:spPr>
                <a:xfrm>
                  <a:off x="6442358" y="5470026"/>
                  <a:ext cx="797831" cy="1804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F5B9C7BF-857E-FAF8-557A-1C16905AF84C}"/>
                    </a:ext>
                  </a:extLst>
                </p:cNvPr>
                <p:cNvSpPr/>
                <p:nvPr/>
              </p:nvSpPr>
              <p:spPr>
                <a:xfrm rot="5400000">
                  <a:off x="8307221" y="3745081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C9580633-17F3-ED85-2101-FEA282F1EEC1}"/>
                    </a:ext>
                  </a:extLst>
                </p:cNvPr>
                <p:cNvSpPr/>
                <p:nvPr/>
              </p:nvSpPr>
              <p:spPr>
                <a:xfrm rot="5400000">
                  <a:off x="8314424" y="4552867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AEECC635-1942-A76D-9A6D-9DDD5EC767EA}"/>
                    </a:ext>
                  </a:extLst>
                </p:cNvPr>
                <p:cNvSpPr/>
                <p:nvPr/>
              </p:nvSpPr>
              <p:spPr>
                <a:xfrm rot="5400000">
                  <a:off x="8314447" y="5362895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121" name="Straight Connector 120">
                  <a:extLst>
                    <a:ext uri="{FF2B5EF4-FFF2-40B4-BE49-F238E27FC236}">
                      <a16:creationId xmlns:a16="http://schemas.microsoft.com/office/drawing/2014/main" id="{5B4CCD9B-E1A8-8062-2320-6C922AF34B54}"/>
                    </a:ext>
                  </a:extLst>
                </p:cNvPr>
                <p:cNvCxnSpPr>
                  <a:cxnSpLocks/>
                  <a:stCxn id="101" idx="0"/>
                  <a:endCxn id="119" idx="4"/>
                </p:cNvCxnSpPr>
                <p:nvPr/>
              </p:nvCxnSpPr>
              <p:spPr>
                <a:xfrm>
                  <a:off x="7489106" y="4673083"/>
                  <a:ext cx="814521" cy="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0C17D178-34AA-220D-D7DF-4D7306CCCDC0}"/>
                    </a:ext>
                  </a:extLst>
                </p:cNvPr>
                <p:cNvCxnSpPr>
                  <a:cxnSpLocks/>
                  <a:stCxn id="97" idx="0"/>
                  <a:endCxn id="118" idx="4"/>
                </p:cNvCxnSpPr>
                <p:nvPr/>
              </p:nvCxnSpPr>
              <p:spPr>
                <a:xfrm>
                  <a:off x="7484835" y="3872496"/>
                  <a:ext cx="811589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97021867-9015-BD7B-7996-54D68DB83031}"/>
                    </a:ext>
                  </a:extLst>
                </p:cNvPr>
                <p:cNvCxnSpPr>
                  <a:cxnSpLocks/>
                  <a:stCxn id="97" idx="0"/>
                  <a:endCxn id="119" idx="4"/>
                </p:cNvCxnSpPr>
                <p:nvPr/>
              </p:nvCxnSpPr>
              <p:spPr>
                <a:xfrm>
                  <a:off x="7484835" y="3872496"/>
                  <a:ext cx="818792" cy="8077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>
                  <a:extLst>
                    <a:ext uri="{FF2B5EF4-FFF2-40B4-BE49-F238E27FC236}">
                      <a16:creationId xmlns:a16="http://schemas.microsoft.com/office/drawing/2014/main" id="{B78ECD96-CB7B-15AF-2CEB-85B917FD53CF}"/>
                    </a:ext>
                  </a:extLst>
                </p:cNvPr>
                <p:cNvCxnSpPr>
                  <a:cxnSpLocks/>
                  <a:stCxn id="97" idx="0"/>
                  <a:endCxn id="120" idx="4"/>
                </p:cNvCxnSpPr>
                <p:nvPr/>
              </p:nvCxnSpPr>
              <p:spPr>
                <a:xfrm>
                  <a:off x="7484835" y="3872496"/>
                  <a:ext cx="818815" cy="161781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>
                  <a:extLst>
                    <a:ext uri="{FF2B5EF4-FFF2-40B4-BE49-F238E27FC236}">
                      <a16:creationId xmlns:a16="http://schemas.microsoft.com/office/drawing/2014/main" id="{0235008D-4BC1-8A04-8746-424B8929767D}"/>
                    </a:ext>
                  </a:extLst>
                </p:cNvPr>
                <p:cNvCxnSpPr>
                  <a:cxnSpLocks/>
                  <a:stCxn id="101" idx="0"/>
                  <a:endCxn id="118" idx="4"/>
                </p:cNvCxnSpPr>
                <p:nvPr/>
              </p:nvCxnSpPr>
              <p:spPr>
                <a:xfrm flipV="1">
                  <a:off x="7489106" y="3872497"/>
                  <a:ext cx="807318" cy="8005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CE89FD40-16F2-70D3-B779-695CF1DAD46F}"/>
                    </a:ext>
                  </a:extLst>
                </p:cNvPr>
                <p:cNvCxnSpPr>
                  <a:cxnSpLocks/>
                  <a:stCxn id="105" idx="0"/>
                  <a:endCxn id="118" idx="4"/>
                </p:cNvCxnSpPr>
                <p:nvPr/>
              </p:nvCxnSpPr>
              <p:spPr>
                <a:xfrm flipV="1">
                  <a:off x="7495019" y="3872497"/>
                  <a:ext cx="801405" cy="161557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>
                  <a:extLst>
                    <a:ext uri="{FF2B5EF4-FFF2-40B4-BE49-F238E27FC236}">
                      <a16:creationId xmlns:a16="http://schemas.microsoft.com/office/drawing/2014/main" id="{4216730A-0AC3-F781-77F1-84D6D4E1DE10}"/>
                    </a:ext>
                  </a:extLst>
                </p:cNvPr>
                <p:cNvCxnSpPr>
                  <a:cxnSpLocks/>
                  <a:stCxn id="105" idx="0"/>
                  <a:endCxn id="119" idx="4"/>
                </p:cNvCxnSpPr>
                <p:nvPr/>
              </p:nvCxnSpPr>
              <p:spPr>
                <a:xfrm flipV="1">
                  <a:off x="7495019" y="4680282"/>
                  <a:ext cx="808608" cy="8077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6" name="Straight Connector 1855">
                  <a:extLst>
                    <a:ext uri="{FF2B5EF4-FFF2-40B4-BE49-F238E27FC236}">
                      <a16:creationId xmlns:a16="http://schemas.microsoft.com/office/drawing/2014/main" id="{51495854-737B-3C97-70D2-B36D78315BE4}"/>
                    </a:ext>
                  </a:extLst>
                </p:cNvPr>
                <p:cNvCxnSpPr>
                  <a:cxnSpLocks/>
                  <a:stCxn id="101" idx="0"/>
                  <a:endCxn id="120" idx="4"/>
                </p:cNvCxnSpPr>
                <p:nvPr/>
              </p:nvCxnSpPr>
              <p:spPr>
                <a:xfrm>
                  <a:off x="7489106" y="4673083"/>
                  <a:ext cx="814544" cy="81722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7" name="Straight Connector 1856">
                  <a:extLst>
                    <a:ext uri="{FF2B5EF4-FFF2-40B4-BE49-F238E27FC236}">
                      <a16:creationId xmlns:a16="http://schemas.microsoft.com/office/drawing/2014/main" id="{7F0BFD94-CB4C-A461-62F1-58691B79308B}"/>
                    </a:ext>
                  </a:extLst>
                </p:cNvPr>
                <p:cNvCxnSpPr>
                  <a:cxnSpLocks/>
                  <a:stCxn id="105" idx="0"/>
                  <a:endCxn id="120" idx="4"/>
                </p:cNvCxnSpPr>
                <p:nvPr/>
              </p:nvCxnSpPr>
              <p:spPr>
                <a:xfrm>
                  <a:off x="7495019" y="5488069"/>
                  <a:ext cx="808631" cy="22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2ED351F4-94A4-674B-2227-362F3BE2196B}"/>
                  </a:ext>
                </a:extLst>
              </p:cNvPr>
              <p:cNvSpPr/>
              <p:nvPr/>
            </p:nvSpPr>
            <p:spPr>
              <a:xfrm>
                <a:off x="5963553" y="3130291"/>
                <a:ext cx="2894496" cy="30345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Further Pretrained Language Model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1B6D49A1-D963-9B05-8E20-C321F735BDD0}"/>
                </a:ext>
              </a:extLst>
            </p:cNvPr>
            <p:cNvGrpSpPr/>
            <p:nvPr/>
          </p:nvGrpSpPr>
          <p:grpSpPr>
            <a:xfrm>
              <a:off x="9037619" y="5395680"/>
              <a:ext cx="1994442" cy="2745281"/>
              <a:chOff x="5963553" y="3130291"/>
              <a:chExt cx="2894496" cy="3034518"/>
            </a:xfrm>
          </p:grpSpPr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39F89E57-EE9B-E701-43D6-A0E3CB04B3DC}"/>
                  </a:ext>
                </a:extLst>
              </p:cNvPr>
              <p:cNvGrpSpPr/>
              <p:nvPr/>
            </p:nvGrpSpPr>
            <p:grpSpPr>
              <a:xfrm>
                <a:off x="6187528" y="3741073"/>
                <a:ext cx="2370952" cy="1865854"/>
                <a:chOff x="6187528" y="3741073"/>
                <a:chExt cx="2370952" cy="1865854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F123F29-7C90-A472-2D64-3B97EB994E02}"/>
                    </a:ext>
                  </a:extLst>
                </p:cNvPr>
                <p:cNvSpPr/>
                <p:nvPr/>
              </p:nvSpPr>
              <p:spPr>
                <a:xfrm rot="5400000">
                  <a:off x="7240802" y="3745080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AE3E669-5F59-82BB-BCA8-58F02A686785}"/>
                    </a:ext>
                  </a:extLst>
                </p:cNvPr>
                <p:cNvSpPr/>
                <p:nvPr/>
              </p:nvSpPr>
              <p:spPr>
                <a:xfrm rot="5400000">
                  <a:off x="6204731" y="3730276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E40A0B08-FE4E-24C6-B4FE-73C59623729C}"/>
                    </a:ext>
                  </a:extLst>
                </p:cNvPr>
                <p:cNvSpPr/>
                <p:nvPr/>
              </p:nvSpPr>
              <p:spPr>
                <a:xfrm rot="5400000">
                  <a:off x="7245073" y="4545667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85A3E499-AF56-84EE-1E63-95905461F2FD}"/>
                    </a:ext>
                  </a:extLst>
                </p:cNvPr>
                <p:cNvSpPr/>
                <p:nvPr/>
              </p:nvSpPr>
              <p:spPr>
                <a:xfrm rot="5400000">
                  <a:off x="6200808" y="4538836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0FC2076-6031-E7FA-9DF0-7C598D3990F2}"/>
                    </a:ext>
                  </a:extLst>
                </p:cNvPr>
                <p:cNvSpPr/>
                <p:nvPr/>
              </p:nvSpPr>
              <p:spPr>
                <a:xfrm rot="5400000">
                  <a:off x="7250986" y="5360653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3CA79988-D649-402B-D81D-325CC6B04BCE}"/>
                    </a:ext>
                  </a:extLst>
                </p:cNvPr>
                <p:cNvSpPr/>
                <p:nvPr/>
              </p:nvSpPr>
              <p:spPr>
                <a:xfrm rot="5400000">
                  <a:off x="6198325" y="5342610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4F106415-9DE2-2DCF-C75C-1493AA657F2D}"/>
                    </a:ext>
                  </a:extLst>
                </p:cNvPr>
                <p:cNvCxnSpPr>
                  <a:cxnSpLocks/>
                  <a:stCxn id="56" idx="0"/>
                  <a:endCxn id="57" idx="4"/>
                </p:cNvCxnSpPr>
                <p:nvPr/>
              </p:nvCxnSpPr>
              <p:spPr>
                <a:xfrm>
                  <a:off x="6448764" y="3857691"/>
                  <a:ext cx="785512" cy="81539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A330CEEE-E3DE-4FF1-90ED-4B0E9AF8F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453715" y="3811693"/>
                  <a:ext cx="5214" cy="5135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78A757E-1C4B-4FE9-3990-EC0FEA7DCDB6}"/>
                    </a:ext>
                  </a:extLst>
                </p:cNvPr>
                <p:cNvCxnSpPr>
                  <a:cxnSpLocks/>
                  <a:stCxn id="55" idx="4"/>
                  <a:endCxn id="56" idx="0"/>
                </p:cNvCxnSpPr>
                <p:nvPr/>
              </p:nvCxnSpPr>
              <p:spPr>
                <a:xfrm flipH="1" flipV="1">
                  <a:off x="6448764" y="3857691"/>
                  <a:ext cx="781241" cy="1480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4BEB71EE-7374-72BB-1184-9E1B88EB93E4}"/>
                    </a:ext>
                  </a:extLst>
                </p:cNvPr>
                <p:cNvCxnSpPr>
                  <a:cxnSpLocks/>
                  <a:stCxn id="58" idx="0"/>
                  <a:endCxn id="60" idx="4"/>
                </p:cNvCxnSpPr>
                <p:nvPr/>
              </p:nvCxnSpPr>
              <p:spPr>
                <a:xfrm>
                  <a:off x="6444841" y="4666252"/>
                  <a:ext cx="795348" cy="8218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6A1FC7B3-DF2B-FDEB-4F41-67560B73D3F6}"/>
                    </a:ext>
                  </a:extLst>
                </p:cNvPr>
                <p:cNvCxnSpPr>
                  <a:cxnSpLocks/>
                  <a:stCxn id="56" idx="0"/>
                  <a:endCxn id="60" idx="4"/>
                </p:cNvCxnSpPr>
                <p:nvPr/>
              </p:nvCxnSpPr>
              <p:spPr>
                <a:xfrm>
                  <a:off x="6448764" y="3857691"/>
                  <a:ext cx="791425" cy="163037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7AC07999-A551-90D5-175D-ED85A91D91DF}"/>
                    </a:ext>
                  </a:extLst>
                </p:cNvPr>
                <p:cNvCxnSpPr>
                  <a:cxnSpLocks/>
                  <a:stCxn id="58" idx="0"/>
                  <a:endCxn id="55" idx="4"/>
                </p:cNvCxnSpPr>
                <p:nvPr/>
              </p:nvCxnSpPr>
              <p:spPr>
                <a:xfrm flipV="1">
                  <a:off x="6444841" y="3872496"/>
                  <a:ext cx="785164" cy="79375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0A441072-1141-922E-0420-F532907F3292}"/>
                    </a:ext>
                  </a:extLst>
                </p:cNvPr>
                <p:cNvCxnSpPr>
                  <a:cxnSpLocks/>
                  <a:stCxn id="58" idx="0"/>
                  <a:endCxn id="57" idx="4"/>
                </p:cNvCxnSpPr>
                <p:nvPr/>
              </p:nvCxnSpPr>
              <p:spPr>
                <a:xfrm>
                  <a:off x="6444841" y="4666252"/>
                  <a:ext cx="789435" cy="683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F6D99AE0-D16F-E29C-AD46-79F26FD7B135}"/>
                    </a:ext>
                  </a:extLst>
                </p:cNvPr>
                <p:cNvCxnSpPr>
                  <a:cxnSpLocks/>
                  <a:stCxn id="58" idx="0"/>
                  <a:endCxn id="60" idx="4"/>
                </p:cNvCxnSpPr>
                <p:nvPr/>
              </p:nvCxnSpPr>
              <p:spPr>
                <a:xfrm>
                  <a:off x="6444841" y="4666252"/>
                  <a:ext cx="795348" cy="821817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>
                  <a:extLst>
                    <a:ext uri="{FF2B5EF4-FFF2-40B4-BE49-F238E27FC236}">
                      <a16:creationId xmlns:a16="http://schemas.microsoft.com/office/drawing/2014/main" id="{42348F90-F36E-589A-3245-B5F41F65E9F1}"/>
                    </a:ext>
                  </a:extLst>
                </p:cNvPr>
                <p:cNvCxnSpPr>
                  <a:cxnSpLocks/>
                  <a:stCxn id="61" idx="0"/>
                  <a:endCxn id="55" idx="4"/>
                </p:cNvCxnSpPr>
                <p:nvPr/>
              </p:nvCxnSpPr>
              <p:spPr>
                <a:xfrm flipV="1">
                  <a:off x="6442358" y="3872496"/>
                  <a:ext cx="787647" cy="159753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>
                  <a:extLst>
                    <a:ext uri="{FF2B5EF4-FFF2-40B4-BE49-F238E27FC236}">
                      <a16:creationId xmlns:a16="http://schemas.microsoft.com/office/drawing/2014/main" id="{E16494AF-7340-8569-BEFE-7791414DF64F}"/>
                    </a:ext>
                  </a:extLst>
                </p:cNvPr>
                <p:cNvCxnSpPr>
                  <a:cxnSpLocks/>
                  <a:stCxn id="61" idx="0"/>
                  <a:endCxn id="57" idx="4"/>
                </p:cNvCxnSpPr>
                <p:nvPr/>
              </p:nvCxnSpPr>
              <p:spPr>
                <a:xfrm flipV="1">
                  <a:off x="6442358" y="4673083"/>
                  <a:ext cx="791918" cy="79694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Connector 71">
                  <a:extLst>
                    <a:ext uri="{FF2B5EF4-FFF2-40B4-BE49-F238E27FC236}">
                      <a16:creationId xmlns:a16="http://schemas.microsoft.com/office/drawing/2014/main" id="{D59310FB-12D6-A4D1-4076-16B382D47276}"/>
                    </a:ext>
                  </a:extLst>
                </p:cNvPr>
                <p:cNvCxnSpPr>
                  <a:cxnSpLocks/>
                  <a:stCxn id="61" idx="0"/>
                  <a:endCxn id="60" idx="4"/>
                </p:cNvCxnSpPr>
                <p:nvPr/>
              </p:nvCxnSpPr>
              <p:spPr>
                <a:xfrm>
                  <a:off x="6442358" y="5470026"/>
                  <a:ext cx="797831" cy="18043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A6609CCF-1184-DF3E-DE20-DEBB21E42079}"/>
                    </a:ext>
                  </a:extLst>
                </p:cNvPr>
                <p:cNvSpPr/>
                <p:nvPr/>
              </p:nvSpPr>
              <p:spPr>
                <a:xfrm rot="5400000">
                  <a:off x="8307221" y="3745081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 dirty="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4A902834-46E6-A247-0590-EFF0B01D4B68}"/>
                    </a:ext>
                  </a:extLst>
                </p:cNvPr>
                <p:cNvSpPr/>
                <p:nvPr/>
              </p:nvSpPr>
              <p:spPr>
                <a:xfrm rot="5400000">
                  <a:off x="8314424" y="4552867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A9FAF024-8433-BF92-4AE5-3B8ACB1E25C9}"/>
                    </a:ext>
                  </a:extLst>
                </p:cNvPr>
                <p:cNvSpPr/>
                <p:nvPr/>
              </p:nvSpPr>
              <p:spPr>
                <a:xfrm rot="5400000">
                  <a:off x="8314447" y="5362895"/>
                  <a:ext cx="233235" cy="25483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860">
                    <a:latin typeface="Cambria" panose="02040503050406030204" pitchFamily="18" charset="0"/>
                  </a:endParaRPr>
                </a:p>
              </p:txBody>
            </p:sp>
            <p:cxnSp>
              <p:nvCxnSpPr>
                <p:cNvPr id="76" name="Straight Connector 75">
                  <a:extLst>
                    <a:ext uri="{FF2B5EF4-FFF2-40B4-BE49-F238E27FC236}">
                      <a16:creationId xmlns:a16="http://schemas.microsoft.com/office/drawing/2014/main" id="{5BA0AF69-1567-6F2C-CBB6-30081230B2F3}"/>
                    </a:ext>
                  </a:extLst>
                </p:cNvPr>
                <p:cNvCxnSpPr>
                  <a:cxnSpLocks/>
                  <a:stCxn id="57" idx="0"/>
                  <a:endCxn id="74" idx="4"/>
                </p:cNvCxnSpPr>
                <p:nvPr/>
              </p:nvCxnSpPr>
              <p:spPr>
                <a:xfrm>
                  <a:off x="7489106" y="4673083"/>
                  <a:ext cx="814521" cy="720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38CAB66C-9F59-F85C-4A72-04664ACBB16A}"/>
                    </a:ext>
                  </a:extLst>
                </p:cNvPr>
                <p:cNvCxnSpPr>
                  <a:cxnSpLocks/>
                  <a:stCxn id="55" idx="0"/>
                  <a:endCxn id="73" idx="4"/>
                </p:cNvCxnSpPr>
                <p:nvPr/>
              </p:nvCxnSpPr>
              <p:spPr>
                <a:xfrm>
                  <a:off x="7484835" y="3872496"/>
                  <a:ext cx="811589" cy="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Connector 77">
                  <a:extLst>
                    <a:ext uri="{FF2B5EF4-FFF2-40B4-BE49-F238E27FC236}">
                      <a16:creationId xmlns:a16="http://schemas.microsoft.com/office/drawing/2014/main" id="{6871D161-6001-40C2-8123-3C7E2A7C4D04}"/>
                    </a:ext>
                  </a:extLst>
                </p:cNvPr>
                <p:cNvCxnSpPr>
                  <a:cxnSpLocks/>
                  <a:stCxn id="55" idx="0"/>
                  <a:endCxn id="74" idx="4"/>
                </p:cNvCxnSpPr>
                <p:nvPr/>
              </p:nvCxnSpPr>
              <p:spPr>
                <a:xfrm>
                  <a:off x="7484835" y="3872496"/>
                  <a:ext cx="818792" cy="8077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Connector 79">
                  <a:extLst>
                    <a:ext uri="{FF2B5EF4-FFF2-40B4-BE49-F238E27FC236}">
                      <a16:creationId xmlns:a16="http://schemas.microsoft.com/office/drawing/2014/main" id="{2EA15D23-B807-2F62-25AB-686B59BB6F4B}"/>
                    </a:ext>
                  </a:extLst>
                </p:cNvPr>
                <p:cNvCxnSpPr>
                  <a:cxnSpLocks/>
                  <a:stCxn id="55" idx="0"/>
                  <a:endCxn id="75" idx="4"/>
                </p:cNvCxnSpPr>
                <p:nvPr/>
              </p:nvCxnSpPr>
              <p:spPr>
                <a:xfrm>
                  <a:off x="7484835" y="3872496"/>
                  <a:ext cx="818815" cy="1617814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Connector 80">
                  <a:extLst>
                    <a:ext uri="{FF2B5EF4-FFF2-40B4-BE49-F238E27FC236}">
                      <a16:creationId xmlns:a16="http://schemas.microsoft.com/office/drawing/2014/main" id="{3A0FC085-B6D6-2385-CB6C-A46E201D0EF5}"/>
                    </a:ext>
                  </a:extLst>
                </p:cNvPr>
                <p:cNvCxnSpPr>
                  <a:cxnSpLocks/>
                  <a:stCxn id="57" idx="0"/>
                  <a:endCxn id="73" idx="4"/>
                </p:cNvCxnSpPr>
                <p:nvPr/>
              </p:nvCxnSpPr>
              <p:spPr>
                <a:xfrm flipV="1">
                  <a:off x="7489106" y="3872497"/>
                  <a:ext cx="807318" cy="8005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108CA259-4C35-25DD-3FD9-8A332CB2B52B}"/>
                    </a:ext>
                  </a:extLst>
                </p:cNvPr>
                <p:cNvCxnSpPr>
                  <a:cxnSpLocks/>
                  <a:stCxn id="60" idx="0"/>
                  <a:endCxn id="73" idx="4"/>
                </p:cNvCxnSpPr>
                <p:nvPr/>
              </p:nvCxnSpPr>
              <p:spPr>
                <a:xfrm flipV="1">
                  <a:off x="7495019" y="3872497"/>
                  <a:ext cx="801405" cy="1615572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25D0413F-D5F5-0CE2-4FDA-0A4921D7AACF}"/>
                    </a:ext>
                  </a:extLst>
                </p:cNvPr>
                <p:cNvCxnSpPr>
                  <a:cxnSpLocks/>
                  <a:stCxn id="60" idx="0"/>
                  <a:endCxn id="74" idx="4"/>
                </p:cNvCxnSpPr>
                <p:nvPr/>
              </p:nvCxnSpPr>
              <p:spPr>
                <a:xfrm flipV="1">
                  <a:off x="7495019" y="4680282"/>
                  <a:ext cx="808608" cy="807786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BE1BF42A-2AB0-D841-0E37-7A122FE07D84}"/>
                    </a:ext>
                  </a:extLst>
                </p:cNvPr>
                <p:cNvCxnSpPr>
                  <a:cxnSpLocks/>
                  <a:stCxn id="57" idx="0"/>
                  <a:endCxn id="75" idx="4"/>
                </p:cNvCxnSpPr>
                <p:nvPr/>
              </p:nvCxnSpPr>
              <p:spPr>
                <a:xfrm>
                  <a:off x="7489106" y="4673083"/>
                  <a:ext cx="814544" cy="817228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F2DD1B7-07FA-9C60-A6B5-78C527FEC333}"/>
                    </a:ext>
                  </a:extLst>
                </p:cNvPr>
                <p:cNvCxnSpPr>
                  <a:cxnSpLocks/>
                  <a:stCxn id="60" idx="0"/>
                  <a:endCxn id="75" idx="4"/>
                </p:cNvCxnSpPr>
                <p:nvPr/>
              </p:nvCxnSpPr>
              <p:spPr>
                <a:xfrm>
                  <a:off x="7495019" y="5488069"/>
                  <a:ext cx="808631" cy="2241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ACE7D08-CB54-4EF7-5AC3-6621FCBA2287}"/>
                  </a:ext>
                </a:extLst>
              </p:cNvPr>
              <p:cNvSpPr/>
              <p:nvPr/>
            </p:nvSpPr>
            <p:spPr>
              <a:xfrm>
                <a:off x="5963553" y="3130291"/>
                <a:ext cx="2894496" cy="303451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  <a:alpha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ln w="0"/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Pretrained Language Model</a:t>
                </a:r>
              </a:p>
            </p:txBody>
          </p:sp>
        </p:grp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09906AFA-60DB-8174-70CF-93741E4B64F4}"/>
                </a:ext>
              </a:extLst>
            </p:cNvPr>
            <p:cNvSpPr/>
            <p:nvPr/>
          </p:nvSpPr>
          <p:spPr>
            <a:xfrm>
              <a:off x="13616826" y="2969652"/>
              <a:ext cx="2463747" cy="1605953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Claim-tweet Pairs</a:t>
              </a:r>
              <a:endParaRPr lang="en-US" sz="3200" dirty="0">
                <a:latin typeface="Cambria" panose="02040503050406030204" pitchFamily="18" charset="0"/>
                <a:ea typeface="Cambria" panose="020405030504060302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8B78238-18F4-1990-9FF6-208678C93099}"/>
                </a:ext>
              </a:extLst>
            </p:cNvPr>
            <p:cNvSpPr/>
            <p:nvPr/>
          </p:nvSpPr>
          <p:spPr>
            <a:xfrm>
              <a:off x="9613767" y="252754"/>
              <a:ext cx="3741397" cy="66882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Keyword Queries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7EA5D42-9245-CF33-CDC6-78DC8CA0AC1A}"/>
                </a:ext>
              </a:extLst>
            </p:cNvPr>
            <p:cNvCxnSpPr>
              <a:cxnSpLocks/>
              <a:stCxn id="31" idx="6"/>
              <a:endCxn id="32" idx="1"/>
            </p:cNvCxnSpPr>
            <p:nvPr/>
          </p:nvCxnSpPr>
          <p:spPr>
            <a:xfrm>
              <a:off x="13592431" y="1486160"/>
              <a:ext cx="1038334" cy="8133"/>
            </a:xfrm>
            <a:prstGeom prst="straightConnector1">
              <a:avLst/>
            </a:prstGeom>
            <a:ln w="762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99" name="Picture 1898">
            <a:extLst>
              <a:ext uri="{FF2B5EF4-FFF2-40B4-BE49-F238E27FC236}">
                <a16:creationId xmlns:a16="http://schemas.microsoft.com/office/drawing/2014/main" id="{8F88FEFD-BAAB-0637-8592-380ABA7291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90565" y="35837351"/>
            <a:ext cx="23473461" cy="7020342"/>
          </a:xfrm>
          <a:prstGeom prst="rect">
            <a:avLst/>
          </a:prstGeom>
        </p:spPr>
      </p:pic>
      <p:sp>
        <p:nvSpPr>
          <p:cNvPr id="1903" name="TextBox 1902">
            <a:extLst>
              <a:ext uri="{FF2B5EF4-FFF2-40B4-BE49-F238E27FC236}">
                <a16:creationId xmlns:a16="http://schemas.microsoft.com/office/drawing/2014/main" id="{5844A020-1723-66EE-9305-9583EFA620C2}"/>
              </a:ext>
            </a:extLst>
          </p:cNvPr>
          <p:cNvSpPr txBox="1"/>
          <p:nvPr/>
        </p:nvSpPr>
        <p:spPr>
          <a:xfrm>
            <a:off x="1986309" y="10271445"/>
            <a:ext cx="12400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Tweet: </a:t>
            </a:r>
            <a:r>
              <a:rPr lang="en-US" sz="4000" b="1" dirty="0">
                <a:latin typeface="Garamond" charset="0"/>
                <a:ea typeface="Garamond" charset="0"/>
                <a:cs typeface="Garamond" charset="0"/>
              </a:rPr>
              <a:t>Again you ONLY have a 0.05% chance of dying from covid if you are SEVENTY or younger!</a:t>
            </a:r>
          </a:p>
        </p:txBody>
      </p:sp>
      <p:sp>
        <p:nvSpPr>
          <p:cNvPr id="1905" name="TextBox 1904">
            <a:extLst>
              <a:ext uri="{FF2B5EF4-FFF2-40B4-BE49-F238E27FC236}">
                <a16:creationId xmlns:a16="http://schemas.microsoft.com/office/drawing/2014/main" id="{7F378F19-603A-1034-C8F8-4F6A7D018999}"/>
              </a:ext>
            </a:extLst>
          </p:cNvPr>
          <p:cNvSpPr txBox="1"/>
          <p:nvPr/>
        </p:nvSpPr>
        <p:spPr>
          <a:xfrm>
            <a:off x="2001549" y="8649909"/>
            <a:ext cx="124007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Garamond" charset="0"/>
                <a:ea typeface="Garamond" charset="0"/>
                <a:cs typeface="Garamond" charset="0"/>
              </a:rPr>
              <a:t>Tweet: </a:t>
            </a:r>
            <a:r>
              <a:rPr lang="en-US" sz="4000" b="1" dirty="0">
                <a:latin typeface="Garamond" charset="0"/>
                <a:ea typeface="Garamond" charset="0"/>
                <a:cs typeface="Garamond" charset="0"/>
              </a:rPr>
              <a:t>0.05% chance of dying from covid isn’t exactly deadly! 😂</a:t>
            </a:r>
          </a:p>
        </p:txBody>
      </p:sp>
      <p:cxnSp>
        <p:nvCxnSpPr>
          <p:cNvPr id="1907" name="Straight Arrow Connector 1906">
            <a:extLst>
              <a:ext uri="{FF2B5EF4-FFF2-40B4-BE49-F238E27FC236}">
                <a16:creationId xmlns:a16="http://schemas.microsoft.com/office/drawing/2014/main" id="{885D6360-81E5-ECBE-37D9-937BD6EF7647}"/>
              </a:ext>
            </a:extLst>
          </p:cNvPr>
          <p:cNvCxnSpPr>
            <a:cxnSpLocks/>
          </p:cNvCxnSpPr>
          <p:nvPr/>
        </p:nvCxnSpPr>
        <p:spPr>
          <a:xfrm>
            <a:off x="13929891" y="9145812"/>
            <a:ext cx="7444871" cy="697866"/>
          </a:xfrm>
          <a:prstGeom prst="straightConnector1">
            <a:avLst/>
          </a:prstGeom>
          <a:ln w="12382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9" name="Straight Arrow Connector 1908">
            <a:extLst>
              <a:ext uri="{FF2B5EF4-FFF2-40B4-BE49-F238E27FC236}">
                <a16:creationId xmlns:a16="http://schemas.microsoft.com/office/drawing/2014/main" id="{F28C2043-AAEB-C739-E383-03B24FAE8349}"/>
              </a:ext>
            </a:extLst>
          </p:cNvPr>
          <p:cNvCxnSpPr>
            <a:cxnSpLocks/>
          </p:cNvCxnSpPr>
          <p:nvPr/>
        </p:nvCxnSpPr>
        <p:spPr>
          <a:xfrm flipV="1">
            <a:off x="14027521" y="10269099"/>
            <a:ext cx="7383692" cy="66809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10" name="TextBox 1909">
            <a:extLst>
              <a:ext uri="{FF2B5EF4-FFF2-40B4-BE49-F238E27FC236}">
                <a16:creationId xmlns:a16="http://schemas.microsoft.com/office/drawing/2014/main" id="{56974553-C1A1-0A68-29C4-970C32CBCDE0}"/>
              </a:ext>
            </a:extLst>
          </p:cNvPr>
          <p:cNvSpPr txBox="1"/>
          <p:nvPr/>
        </p:nvSpPr>
        <p:spPr>
          <a:xfrm>
            <a:off x="15213042" y="8555465"/>
            <a:ext cx="62985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believe the claim is true</a:t>
            </a:r>
          </a:p>
        </p:txBody>
      </p:sp>
      <p:sp>
        <p:nvSpPr>
          <p:cNvPr id="1911" name="TextBox 1910">
            <a:extLst>
              <a:ext uri="{FF2B5EF4-FFF2-40B4-BE49-F238E27FC236}">
                <a16:creationId xmlns:a16="http://schemas.microsoft.com/office/drawing/2014/main" id="{009CE9CB-FCA6-0166-2536-1FA26542F6D4}"/>
              </a:ext>
            </a:extLst>
          </p:cNvPr>
          <p:cNvSpPr txBox="1"/>
          <p:nvPr/>
        </p:nvSpPr>
        <p:spPr>
          <a:xfrm>
            <a:off x="15109414" y="10881579"/>
            <a:ext cx="56077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believe the claim is false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AC6484-4B3A-2048-778B-BF6C697AC5E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00000"/>
          <a:stretch/>
        </p:blipFill>
        <p:spPr>
          <a:xfrm>
            <a:off x="-15190690" y="15612111"/>
            <a:ext cx="10259656" cy="4594655"/>
          </a:xfrm>
          <a:prstGeom prst="rect">
            <a:avLst/>
          </a:prstGeom>
          <a:noFill/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5F77169-CED9-8A3A-AF1B-FC5CB257DB73}"/>
              </a:ext>
            </a:extLst>
          </p:cNvPr>
          <p:cNvCxnSpPr>
            <a:cxnSpLocks/>
            <a:stCxn id="79" idx="3"/>
            <a:endCxn id="88" idx="2"/>
          </p:cNvCxnSpPr>
          <p:nvPr/>
        </p:nvCxnSpPr>
        <p:spPr>
          <a:xfrm flipV="1">
            <a:off x="-21440921" y="14571343"/>
            <a:ext cx="1223570" cy="9409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E29A2E9-BCE3-63E3-4AFF-B4E09A3BDEEF}"/>
              </a:ext>
            </a:extLst>
          </p:cNvPr>
          <p:cNvCxnSpPr>
            <a:cxnSpLocks/>
            <a:endCxn id="1226" idx="1"/>
          </p:cNvCxnSpPr>
          <p:nvPr/>
        </p:nvCxnSpPr>
        <p:spPr>
          <a:xfrm flipV="1">
            <a:off x="-15290536" y="17172097"/>
            <a:ext cx="3122636" cy="1507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249AFF6-DCBC-6152-6F26-45981DF8FF88}"/>
              </a:ext>
            </a:extLst>
          </p:cNvPr>
          <p:cNvCxnSpPr>
            <a:cxnSpLocks/>
          </p:cNvCxnSpPr>
          <p:nvPr/>
        </p:nvCxnSpPr>
        <p:spPr>
          <a:xfrm rot="5400000">
            <a:off x="-12724289" y="14833031"/>
            <a:ext cx="12685" cy="576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87D7BAF-94CA-CF2D-8F08-FC25797686E4}"/>
              </a:ext>
            </a:extLst>
          </p:cNvPr>
          <p:cNvSpPr txBox="1"/>
          <p:nvPr/>
        </p:nvSpPr>
        <p:spPr>
          <a:xfrm>
            <a:off x="-32972107" y="13482857"/>
            <a:ext cx="6175611" cy="9522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US" sz="4133" b="1" dirty="0">
                <a:latin typeface="Cambria" panose="02040503050406030204" pitchFamily="18" charset="0"/>
              </a:rPr>
              <a:t>Fact-check Collection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446FD0-D4F1-70B4-CEAA-FC9DF7A4A59D}"/>
              </a:ext>
            </a:extLst>
          </p:cNvPr>
          <p:cNvSpPr/>
          <p:nvPr/>
        </p:nvSpPr>
        <p:spPr>
          <a:xfrm>
            <a:off x="-26204555" y="16306686"/>
            <a:ext cx="3992806" cy="2660672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4B73DF-6058-E4FB-D786-0E07FDD4603E}"/>
              </a:ext>
            </a:extLst>
          </p:cNvPr>
          <p:cNvSpPr/>
          <p:nvPr/>
        </p:nvSpPr>
        <p:spPr>
          <a:xfrm>
            <a:off x="-25714478" y="16600612"/>
            <a:ext cx="3012650" cy="8317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Factual Claims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45DBEA2-407D-A48E-6FD7-01EC3DBEEEFD}"/>
              </a:ext>
            </a:extLst>
          </p:cNvPr>
          <p:cNvSpPr/>
          <p:nvPr/>
        </p:nvSpPr>
        <p:spPr>
          <a:xfrm>
            <a:off x="-25740768" y="17823566"/>
            <a:ext cx="3093286" cy="8219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Reviews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86D28A-111C-34BB-5DBB-B0660D60A0F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-27071825" y="17637022"/>
            <a:ext cx="867269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5F7B04E8-4036-A619-E062-E35024730BDD}"/>
              </a:ext>
            </a:extLst>
          </p:cNvPr>
          <p:cNvSpPr/>
          <p:nvPr/>
        </p:nvSpPr>
        <p:spPr>
          <a:xfrm>
            <a:off x="-23679494" y="13973438"/>
            <a:ext cx="2238573" cy="1214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Tweet Collector</a:t>
            </a:r>
          </a:p>
        </p:txBody>
      </p:sp>
      <p:cxnSp>
        <p:nvCxnSpPr>
          <p:cNvPr id="87" name="Straight Arrow Connector 153">
            <a:extLst>
              <a:ext uri="{FF2B5EF4-FFF2-40B4-BE49-F238E27FC236}">
                <a16:creationId xmlns:a16="http://schemas.microsoft.com/office/drawing/2014/main" id="{C1091290-6A93-F229-BE14-BDB30CFEC1CD}"/>
              </a:ext>
            </a:extLst>
          </p:cNvPr>
          <p:cNvCxnSpPr>
            <a:cxnSpLocks/>
            <a:stCxn id="27" idx="0"/>
            <a:endCxn id="79" idx="1"/>
          </p:cNvCxnSpPr>
          <p:nvPr/>
        </p:nvCxnSpPr>
        <p:spPr>
          <a:xfrm rot="5400000" flipH="1" flipV="1">
            <a:off x="-24953753" y="15326355"/>
            <a:ext cx="2019859" cy="528659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06D66582-48EB-15C1-5E96-5D3176CB9E10}"/>
              </a:ext>
            </a:extLst>
          </p:cNvPr>
          <p:cNvSpPr/>
          <p:nvPr/>
        </p:nvSpPr>
        <p:spPr>
          <a:xfrm>
            <a:off x="-20217351" y="13765541"/>
            <a:ext cx="2159920" cy="161160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Twitter API</a:t>
            </a: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CAA3D5F2-0859-E869-98E4-1D1700EDCA5D}"/>
              </a:ext>
            </a:extLst>
          </p:cNvPr>
          <p:cNvSpPr/>
          <p:nvPr/>
        </p:nvSpPr>
        <p:spPr>
          <a:xfrm>
            <a:off x="-16902770" y="13920664"/>
            <a:ext cx="1694737" cy="132017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Tweets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1975BDE3-3BFC-40B6-9141-CF8319F3F089}"/>
              </a:ext>
            </a:extLst>
          </p:cNvPr>
          <p:cNvCxnSpPr>
            <a:cxnSpLocks/>
            <a:stCxn id="1256" idx="3"/>
          </p:cNvCxnSpPr>
          <p:nvPr/>
        </p:nvCxnSpPr>
        <p:spPr>
          <a:xfrm>
            <a:off x="-25740768" y="27888240"/>
            <a:ext cx="2273642" cy="0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8" name="Straight Arrow Connector 1897">
            <a:extLst>
              <a:ext uri="{FF2B5EF4-FFF2-40B4-BE49-F238E27FC236}">
                <a16:creationId xmlns:a16="http://schemas.microsoft.com/office/drawing/2014/main" id="{2860DC0B-876B-A61F-EDFC-D86AA6AF58ED}"/>
              </a:ext>
            </a:extLst>
          </p:cNvPr>
          <p:cNvCxnSpPr>
            <a:cxnSpLocks/>
            <a:stCxn id="100" idx="2"/>
          </p:cNvCxnSpPr>
          <p:nvPr/>
        </p:nvCxnSpPr>
        <p:spPr>
          <a:xfrm>
            <a:off x="-16055401" y="15240842"/>
            <a:ext cx="0" cy="1047025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0" name="Straight Arrow Connector 186">
            <a:extLst>
              <a:ext uri="{FF2B5EF4-FFF2-40B4-BE49-F238E27FC236}">
                <a16:creationId xmlns:a16="http://schemas.microsoft.com/office/drawing/2014/main" id="{12BCABE1-E6F4-DD89-DD03-1F325188A221}"/>
              </a:ext>
            </a:extLst>
          </p:cNvPr>
          <p:cNvCxnSpPr>
            <a:cxnSpLocks/>
            <a:stCxn id="47" idx="2"/>
            <a:endCxn id="1025" idx="1"/>
          </p:cNvCxnSpPr>
          <p:nvPr/>
        </p:nvCxnSpPr>
        <p:spPr>
          <a:xfrm rot="16200000" flipH="1">
            <a:off x="-24677174" y="19128596"/>
            <a:ext cx="2037696" cy="1071596"/>
          </a:xfrm>
          <a:prstGeom prst="bentConnector2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1" name="Straight Arrow Connector 1900">
            <a:extLst>
              <a:ext uri="{FF2B5EF4-FFF2-40B4-BE49-F238E27FC236}">
                <a16:creationId xmlns:a16="http://schemas.microsoft.com/office/drawing/2014/main" id="{C3292EF9-FE29-982E-F3A7-D1C893FE3511}"/>
              </a:ext>
            </a:extLst>
          </p:cNvPr>
          <p:cNvCxnSpPr>
            <a:cxnSpLocks/>
            <a:stCxn id="1025" idx="3"/>
            <a:endCxn id="1058" idx="1"/>
          </p:cNvCxnSpPr>
          <p:nvPr/>
        </p:nvCxnSpPr>
        <p:spPr>
          <a:xfrm flipV="1">
            <a:off x="-20904644" y="20683241"/>
            <a:ext cx="2697814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4" name="Rectangle 1903">
            <a:extLst>
              <a:ext uri="{FF2B5EF4-FFF2-40B4-BE49-F238E27FC236}">
                <a16:creationId xmlns:a16="http://schemas.microsoft.com/office/drawing/2014/main" id="{79AB2FC3-E180-8BAB-05F8-787E481A72A3}"/>
              </a:ext>
            </a:extLst>
          </p:cNvPr>
          <p:cNvSpPr/>
          <p:nvPr/>
        </p:nvSpPr>
        <p:spPr>
          <a:xfrm>
            <a:off x="-14542672" y="16471082"/>
            <a:ext cx="1588816" cy="1405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Fine-tuning</a:t>
            </a:r>
          </a:p>
        </p:txBody>
      </p:sp>
      <p:grpSp>
        <p:nvGrpSpPr>
          <p:cNvPr id="1906" name="Group 1905">
            <a:extLst>
              <a:ext uri="{FF2B5EF4-FFF2-40B4-BE49-F238E27FC236}">
                <a16:creationId xmlns:a16="http://schemas.microsoft.com/office/drawing/2014/main" id="{C741249A-4A5A-79EA-A732-1778B769438F}"/>
              </a:ext>
            </a:extLst>
          </p:cNvPr>
          <p:cNvGrpSpPr/>
          <p:nvPr/>
        </p:nvGrpSpPr>
        <p:grpSpPr>
          <a:xfrm>
            <a:off x="-12167899" y="14915630"/>
            <a:ext cx="2947699" cy="4512934"/>
            <a:chOff x="5963553" y="3130291"/>
            <a:chExt cx="2894496" cy="3034518"/>
          </a:xfrm>
        </p:grpSpPr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DED903FC-7102-DCC3-710A-FC6F0AC381B1}"/>
                </a:ext>
              </a:extLst>
            </p:cNvPr>
            <p:cNvGrpSpPr/>
            <p:nvPr/>
          </p:nvGrpSpPr>
          <p:grpSpPr>
            <a:xfrm>
              <a:off x="6187528" y="3741073"/>
              <a:ext cx="2370952" cy="1865854"/>
              <a:chOff x="6187528" y="3741073"/>
              <a:chExt cx="2370952" cy="1865854"/>
            </a:xfrm>
          </p:grpSpPr>
          <p:sp>
            <p:nvSpPr>
              <p:cNvPr id="1227" name="Oval 1226">
                <a:extLst>
                  <a:ext uri="{FF2B5EF4-FFF2-40B4-BE49-F238E27FC236}">
                    <a16:creationId xmlns:a16="http://schemas.microsoft.com/office/drawing/2014/main" id="{D663442C-9F4C-5794-364E-2BEE450171AF}"/>
                  </a:ext>
                </a:extLst>
              </p:cNvPr>
              <p:cNvSpPr/>
              <p:nvPr/>
            </p:nvSpPr>
            <p:spPr>
              <a:xfrm rot="5400000">
                <a:off x="7240802" y="3745080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228" name="Oval 1227">
                <a:extLst>
                  <a:ext uri="{FF2B5EF4-FFF2-40B4-BE49-F238E27FC236}">
                    <a16:creationId xmlns:a16="http://schemas.microsoft.com/office/drawing/2014/main" id="{0805DDCF-E3CD-1FBD-4AC1-79130F802EFF}"/>
                  </a:ext>
                </a:extLst>
              </p:cNvPr>
              <p:cNvSpPr/>
              <p:nvPr/>
            </p:nvSpPr>
            <p:spPr>
              <a:xfrm rot="5400000">
                <a:off x="6204731" y="3730276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229" name="Oval 1228">
                <a:extLst>
                  <a:ext uri="{FF2B5EF4-FFF2-40B4-BE49-F238E27FC236}">
                    <a16:creationId xmlns:a16="http://schemas.microsoft.com/office/drawing/2014/main" id="{4FD70429-5353-800A-62DA-95C057BC91CC}"/>
                  </a:ext>
                </a:extLst>
              </p:cNvPr>
              <p:cNvSpPr/>
              <p:nvPr/>
            </p:nvSpPr>
            <p:spPr>
              <a:xfrm rot="5400000">
                <a:off x="7245073" y="4545667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sp>
            <p:nvSpPr>
              <p:cNvPr id="1230" name="Oval 1229">
                <a:extLst>
                  <a:ext uri="{FF2B5EF4-FFF2-40B4-BE49-F238E27FC236}">
                    <a16:creationId xmlns:a16="http://schemas.microsoft.com/office/drawing/2014/main" id="{E62B202C-EFE7-1CD3-436C-C5F5F003F8F7}"/>
                  </a:ext>
                </a:extLst>
              </p:cNvPr>
              <p:cNvSpPr/>
              <p:nvPr/>
            </p:nvSpPr>
            <p:spPr>
              <a:xfrm rot="5400000">
                <a:off x="6200808" y="4538836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sp>
            <p:nvSpPr>
              <p:cNvPr id="1231" name="Oval 1230">
                <a:extLst>
                  <a:ext uri="{FF2B5EF4-FFF2-40B4-BE49-F238E27FC236}">
                    <a16:creationId xmlns:a16="http://schemas.microsoft.com/office/drawing/2014/main" id="{334D74D2-8092-8317-2111-64BB3FED9C4B}"/>
                  </a:ext>
                </a:extLst>
              </p:cNvPr>
              <p:cNvSpPr/>
              <p:nvPr/>
            </p:nvSpPr>
            <p:spPr>
              <a:xfrm rot="5400000">
                <a:off x="7250986" y="5360653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sp>
            <p:nvSpPr>
              <p:cNvPr id="1232" name="Oval 1231">
                <a:extLst>
                  <a:ext uri="{FF2B5EF4-FFF2-40B4-BE49-F238E27FC236}">
                    <a16:creationId xmlns:a16="http://schemas.microsoft.com/office/drawing/2014/main" id="{6C10D92C-3B98-23FF-6070-CF09A413B0F8}"/>
                  </a:ext>
                </a:extLst>
              </p:cNvPr>
              <p:cNvSpPr/>
              <p:nvPr/>
            </p:nvSpPr>
            <p:spPr>
              <a:xfrm rot="5400000">
                <a:off x="6198325" y="5342610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cxnSp>
            <p:nvCxnSpPr>
              <p:cNvPr id="1233" name="Straight Connector 1232">
                <a:extLst>
                  <a:ext uri="{FF2B5EF4-FFF2-40B4-BE49-F238E27FC236}">
                    <a16:creationId xmlns:a16="http://schemas.microsoft.com/office/drawing/2014/main" id="{5D017FD2-2B4B-0116-B7BC-A706840E031F}"/>
                  </a:ext>
                </a:extLst>
              </p:cNvPr>
              <p:cNvCxnSpPr>
                <a:cxnSpLocks/>
                <a:stCxn id="1228" idx="0"/>
                <a:endCxn id="1229" idx="4"/>
              </p:cNvCxnSpPr>
              <p:nvPr/>
            </p:nvCxnSpPr>
            <p:spPr>
              <a:xfrm>
                <a:off x="6448764" y="3857691"/>
                <a:ext cx="785512" cy="81539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4" name="Straight Connector 1233">
                <a:extLst>
                  <a:ext uri="{FF2B5EF4-FFF2-40B4-BE49-F238E27FC236}">
                    <a16:creationId xmlns:a16="http://schemas.microsoft.com/office/drawing/2014/main" id="{309DBC8E-13D9-7966-6596-B677FFCD053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53715" y="3811693"/>
                <a:ext cx="5214" cy="513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5" name="Straight Connector 1234">
                <a:extLst>
                  <a:ext uri="{FF2B5EF4-FFF2-40B4-BE49-F238E27FC236}">
                    <a16:creationId xmlns:a16="http://schemas.microsoft.com/office/drawing/2014/main" id="{3EEF7251-B7FA-D7E3-0ABB-9629F5D65D8F}"/>
                  </a:ext>
                </a:extLst>
              </p:cNvPr>
              <p:cNvCxnSpPr>
                <a:cxnSpLocks/>
                <a:stCxn id="1227" idx="4"/>
                <a:endCxn id="1228" idx="0"/>
              </p:cNvCxnSpPr>
              <p:nvPr/>
            </p:nvCxnSpPr>
            <p:spPr>
              <a:xfrm flipH="1" flipV="1">
                <a:off x="6448764" y="3857691"/>
                <a:ext cx="781241" cy="148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6" name="Straight Connector 1235">
                <a:extLst>
                  <a:ext uri="{FF2B5EF4-FFF2-40B4-BE49-F238E27FC236}">
                    <a16:creationId xmlns:a16="http://schemas.microsoft.com/office/drawing/2014/main" id="{E0721CE5-1159-B2DE-7494-BB56B8A61807}"/>
                  </a:ext>
                </a:extLst>
              </p:cNvPr>
              <p:cNvCxnSpPr>
                <a:cxnSpLocks/>
                <a:stCxn id="1230" idx="0"/>
                <a:endCxn id="1231" idx="4"/>
              </p:cNvCxnSpPr>
              <p:nvPr/>
            </p:nvCxnSpPr>
            <p:spPr>
              <a:xfrm>
                <a:off x="6444841" y="4666252"/>
                <a:ext cx="795348" cy="82181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7" name="Straight Connector 1236">
                <a:extLst>
                  <a:ext uri="{FF2B5EF4-FFF2-40B4-BE49-F238E27FC236}">
                    <a16:creationId xmlns:a16="http://schemas.microsoft.com/office/drawing/2014/main" id="{5CDFF916-FEAD-B482-93EF-06EE483A71B5}"/>
                  </a:ext>
                </a:extLst>
              </p:cNvPr>
              <p:cNvCxnSpPr>
                <a:cxnSpLocks/>
                <a:stCxn id="1228" idx="0"/>
                <a:endCxn id="1231" idx="4"/>
              </p:cNvCxnSpPr>
              <p:nvPr/>
            </p:nvCxnSpPr>
            <p:spPr>
              <a:xfrm>
                <a:off x="6448764" y="3857691"/>
                <a:ext cx="791425" cy="163037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8" name="Straight Connector 1237">
                <a:extLst>
                  <a:ext uri="{FF2B5EF4-FFF2-40B4-BE49-F238E27FC236}">
                    <a16:creationId xmlns:a16="http://schemas.microsoft.com/office/drawing/2014/main" id="{9F9B0E3A-0B62-39D1-9CEB-60AD02FC5250}"/>
                  </a:ext>
                </a:extLst>
              </p:cNvPr>
              <p:cNvCxnSpPr>
                <a:cxnSpLocks/>
                <a:stCxn id="1230" idx="0"/>
                <a:endCxn id="1227" idx="4"/>
              </p:cNvCxnSpPr>
              <p:nvPr/>
            </p:nvCxnSpPr>
            <p:spPr>
              <a:xfrm flipV="1">
                <a:off x="6444841" y="3872496"/>
                <a:ext cx="785164" cy="7937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9" name="Straight Connector 1238">
                <a:extLst>
                  <a:ext uri="{FF2B5EF4-FFF2-40B4-BE49-F238E27FC236}">
                    <a16:creationId xmlns:a16="http://schemas.microsoft.com/office/drawing/2014/main" id="{AB106EA0-6D28-8954-EDC3-93C3F37EA13A}"/>
                  </a:ext>
                </a:extLst>
              </p:cNvPr>
              <p:cNvCxnSpPr>
                <a:cxnSpLocks/>
                <a:stCxn id="1230" idx="0"/>
                <a:endCxn id="1229" idx="4"/>
              </p:cNvCxnSpPr>
              <p:nvPr/>
            </p:nvCxnSpPr>
            <p:spPr>
              <a:xfrm>
                <a:off x="6444841" y="4666252"/>
                <a:ext cx="789435" cy="68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0" name="Straight Connector 1239">
                <a:extLst>
                  <a:ext uri="{FF2B5EF4-FFF2-40B4-BE49-F238E27FC236}">
                    <a16:creationId xmlns:a16="http://schemas.microsoft.com/office/drawing/2014/main" id="{B1DB83B3-F190-BB6B-8E0D-B1FD750C1613}"/>
                  </a:ext>
                </a:extLst>
              </p:cNvPr>
              <p:cNvCxnSpPr>
                <a:cxnSpLocks/>
                <a:stCxn id="1230" idx="0"/>
                <a:endCxn id="1231" idx="4"/>
              </p:cNvCxnSpPr>
              <p:nvPr/>
            </p:nvCxnSpPr>
            <p:spPr>
              <a:xfrm>
                <a:off x="6444841" y="4666252"/>
                <a:ext cx="795348" cy="82181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1" name="Straight Connector 1240">
                <a:extLst>
                  <a:ext uri="{FF2B5EF4-FFF2-40B4-BE49-F238E27FC236}">
                    <a16:creationId xmlns:a16="http://schemas.microsoft.com/office/drawing/2014/main" id="{69EF2A67-EC43-3247-5F30-DD34EEB40D35}"/>
                  </a:ext>
                </a:extLst>
              </p:cNvPr>
              <p:cNvCxnSpPr>
                <a:cxnSpLocks/>
                <a:stCxn id="1232" idx="0"/>
                <a:endCxn id="1227" idx="4"/>
              </p:cNvCxnSpPr>
              <p:nvPr/>
            </p:nvCxnSpPr>
            <p:spPr>
              <a:xfrm flipV="1">
                <a:off x="6442358" y="3872496"/>
                <a:ext cx="787647" cy="15975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2" name="Straight Connector 1241">
                <a:extLst>
                  <a:ext uri="{FF2B5EF4-FFF2-40B4-BE49-F238E27FC236}">
                    <a16:creationId xmlns:a16="http://schemas.microsoft.com/office/drawing/2014/main" id="{C4BE4208-BB45-0C00-873A-5430C294D39A}"/>
                  </a:ext>
                </a:extLst>
              </p:cNvPr>
              <p:cNvCxnSpPr>
                <a:cxnSpLocks/>
                <a:stCxn id="1232" idx="0"/>
                <a:endCxn id="1229" idx="4"/>
              </p:cNvCxnSpPr>
              <p:nvPr/>
            </p:nvCxnSpPr>
            <p:spPr>
              <a:xfrm flipV="1">
                <a:off x="6442358" y="4673083"/>
                <a:ext cx="791918" cy="7969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3" name="Straight Connector 1242">
                <a:extLst>
                  <a:ext uri="{FF2B5EF4-FFF2-40B4-BE49-F238E27FC236}">
                    <a16:creationId xmlns:a16="http://schemas.microsoft.com/office/drawing/2014/main" id="{E77F612B-4775-9CC7-76E2-23B380926744}"/>
                  </a:ext>
                </a:extLst>
              </p:cNvPr>
              <p:cNvCxnSpPr>
                <a:cxnSpLocks/>
                <a:stCxn id="1232" idx="0"/>
                <a:endCxn id="1231" idx="4"/>
              </p:cNvCxnSpPr>
              <p:nvPr/>
            </p:nvCxnSpPr>
            <p:spPr>
              <a:xfrm>
                <a:off x="6442358" y="5470026"/>
                <a:ext cx="797831" cy="180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4" name="Oval 1243">
                <a:extLst>
                  <a:ext uri="{FF2B5EF4-FFF2-40B4-BE49-F238E27FC236}">
                    <a16:creationId xmlns:a16="http://schemas.microsoft.com/office/drawing/2014/main" id="{FFA83A1C-D2C5-3CE0-B7DD-07996F862E68}"/>
                  </a:ext>
                </a:extLst>
              </p:cNvPr>
              <p:cNvSpPr/>
              <p:nvPr/>
            </p:nvSpPr>
            <p:spPr>
              <a:xfrm rot="5400000">
                <a:off x="8307221" y="3745081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245" name="Oval 1244">
                <a:extLst>
                  <a:ext uri="{FF2B5EF4-FFF2-40B4-BE49-F238E27FC236}">
                    <a16:creationId xmlns:a16="http://schemas.microsoft.com/office/drawing/2014/main" id="{739AFEBA-C74C-BCB8-DF49-9E48CB40D267}"/>
                  </a:ext>
                </a:extLst>
              </p:cNvPr>
              <p:cNvSpPr/>
              <p:nvPr/>
            </p:nvSpPr>
            <p:spPr>
              <a:xfrm rot="5400000">
                <a:off x="8314424" y="4552867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sp>
            <p:nvSpPr>
              <p:cNvPr id="1246" name="Oval 1245">
                <a:extLst>
                  <a:ext uri="{FF2B5EF4-FFF2-40B4-BE49-F238E27FC236}">
                    <a16:creationId xmlns:a16="http://schemas.microsoft.com/office/drawing/2014/main" id="{228A8A67-A5D5-9DCC-E48A-42780C2F3BF2}"/>
                  </a:ext>
                </a:extLst>
              </p:cNvPr>
              <p:cNvSpPr/>
              <p:nvPr/>
            </p:nvSpPr>
            <p:spPr>
              <a:xfrm rot="5400000">
                <a:off x="8314447" y="5362895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cxnSp>
            <p:nvCxnSpPr>
              <p:cNvPr id="1247" name="Straight Connector 1246">
                <a:extLst>
                  <a:ext uri="{FF2B5EF4-FFF2-40B4-BE49-F238E27FC236}">
                    <a16:creationId xmlns:a16="http://schemas.microsoft.com/office/drawing/2014/main" id="{BB722E6F-F30E-952F-81D8-1CB12ED32FAB}"/>
                  </a:ext>
                </a:extLst>
              </p:cNvPr>
              <p:cNvCxnSpPr>
                <a:cxnSpLocks/>
                <a:stCxn id="1229" idx="0"/>
                <a:endCxn id="1245" idx="4"/>
              </p:cNvCxnSpPr>
              <p:nvPr/>
            </p:nvCxnSpPr>
            <p:spPr>
              <a:xfrm>
                <a:off x="7489106" y="4673083"/>
                <a:ext cx="814521" cy="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8" name="Straight Connector 1247">
                <a:extLst>
                  <a:ext uri="{FF2B5EF4-FFF2-40B4-BE49-F238E27FC236}">
                    <a16:creationId xmlns:a16="http://schemas.microsoft.com/office/drawing/2014/main" id="{EBDFC351-3950-ABEA-41FF-F889CC28FB5E}"/>
                  </a:ext>
                </a:extLst>
              </p:cNvPr>
              <p:cNvCxnSpPr>
                <a:cxnSpLocks/>
                <a:stCxn id="1227" idx="0"/>
                <a:endCxn id="1244" idx="4"/>
              </p:cNvCxnSpPr>
              <p:nvPr/>
            </p:nvCxnSpPr>
            <p:spPr>
              <a:xfrm>
                <a:off x="7484835" y="3872496"/>
                <a:ext cx="811589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9" name="Straight Connector 1248">
                <a:extLst>
                  <a:ext uri="{FF2B5EF4-FFF2-40B4-BE49-F238E27FC236}">
                    <a16:creationId xmlns:a16="http://schemas.microsoft.com/office/drawing/2014/main" id="{C4C3490C-487D-F331-C755-77B2D2BF46EA}"/>
                  </a:ext>
                </a:extLst>
              </p:cNvPr>
              <p:cNvCxnSpPr>
                <a:cxnSpLocks/>
                <a:stCxn id="1227" idx="0"/>
                <a:endCxn id="1245" idx="4"/>
              </p:cNvCxnSpPr>
              <p:nvPr/>
            </p:nvCxnSpPr>
            <p:spPr>
              <a:xfrm>
                <a:off x="7484835" y="3872496"/>
                <a:ext cx="818792" cy="8077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0" name="Straight Connector 1249">
                <a:extLst>
                  <a:ext uri="{FF2B5EF4-FFF2-40B4-BE49-F238E27FC236}">
                    <a16:creationId xmlns:a16="http://schemas.microsoft.com/office/drawing/2014/main" id="{67518B03-CD01-9130-DE81-A63DF28D64F1}"/>
                  </a:ext>
                </a:extLst>
              </p:cNvPr>
              <p:cNvCxnSpPr>
                <a:cxnSpLocks/>
                <a:stCxn id="1227" idx="0"/>
                <a:endCxn id="1246" idx="4"/>
              </p:cNvCxnSpPr>
              <p:nvPr/>
            </p:nvCxnSpPr>
            <p:spPr>
              <a:xfrm>
                <a:off x="7484835" y="3872496"/>
                <a:ext cx="818815" cy="161781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1" name="Straight Connector 1250">
                <a:extLst>
                  <a:ext uri="{FF2B5EF4-FFF2-40B4-BE49-F238E27FC236}">
                    <a16:creationId xmlns:a16="http://schemas.microsoft.com/office/drawing/2014/main" id="{8B45195C-C9DD-ED4E-067C-33E839315B58}"/>
                  </a:ext>
                </a:extLst>
              </p:cNvPr>
              <p:cNvCxnSpPr>
                <a:cxnSpLocks/>
                <a:stCxn id="1229" idx="0"/>
                <a:endCxn id="1244" idx="4"/>
              </p:cNvCxnSpPr>
              <p:nvPr/>
            </p:nvCxnSpPr>
            <p:spPr>
              <a:xfrm flipV="1">
                <a:off x="7489106" y="3872497"/>
                <a:ext cx="807318" cy="8005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2" name="Straight Connector 1251">
                <a:extLst>
                  <a:ext uri="{FF2B5EF4-FFF2-40B4-BE49-F238E27FC236}">
                    <a16:creationId xmlns:a16="http://schemas.microsoft.com/office/drawing/2014/main" id="{3C3E5CEC-9F19-D638-5131-F78D56498705}"/>
                  </a:ext>
                </a:extLst>
              </p:cNvPr>
              <p:cNvCxnSpPr>
                <a:cxnSpLocks/>
                <a:stCxn id="1231" idx="0"/>
                <a:endCxn id="1244" idx="4"/>
              </p:cNvCxnSpPr>
              <p:nvPr/>
            </p:nvCxnSpPr>
            <p:spPr>
              <a:xfrm flipV="1">
                <a:off x="7495019" y="3872497"/>
                <a:ext cx="801405" cy="16155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3" name="Straight Connector 1252">
                <a:extLst>
                  <a:ext uri="{FF2B5EF4-FFF2-40B4-BE49-F238E27FC236}">
                    <a16:creationId xmlns:a16="http://schemas.microsoft.com/office/drawing/2014/main" id="{31B8A220-29C6-E013-0917-A2CB441032AC}"/>
                  </a:ext>
                </a:extLst>
              </p:cNvPr>
              <p:cNvCxnSpPr>
                <a:cxnSpLocks/>
                <a:stCxn id="1231" idx="0"/>
                <a:endCxn id="1245" idx="4"/>
              </p:cNvCxnSpPr>
              <p:nvPr/>
            </p:nvCxnSpPr>
            <p:spPr>
              <a:xfrm flipV="1">
                <a:off x="7495019" y="4680282"/>
                <a:ext cx="808608" cy="8077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4" name="Straight Connector 1253">
                <a:extLst>
                  <a:ext uri="{FF2B5EF4-FFF2-40B4-BE49-F238E27FC236}">
                    <a16:creationId xmlns:a16="http://schemas.microsoft.com/office/drawing/2014/main" id="{BB79B7B6-3949-CDD6-6144-57710CC0E100}"/>
                  </a:ext>
                </a:extLst>
              </p:cNvPr>
              <p:cNvCxnSpPr>
                <a:cxnSpLocks/>
                <a:stCxn id="1229" idx="0"/>
                <a:endCxn id="1246" idx="4"/>
              </p:cNvCxnSpPr>
              <p:nvPr/>
            </p:nvCxnSpPr>
            <p:spPr>
              <a:xfrm>
                <a:off x="7489106" y="4673083"/>
                <a:ext cx="814544" cy="8172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5" name="Straight Connector 1254">
                <a:extLst>
                  <a:ext uri="{FF2B5EF4-FFF2-40B4-BE49-F238E27FC236}">
                    <a16:creationId xmlns:a16="http://schemas.microsoft.com/office/drawing/2014/main" id="{6CC18479-F508-2ED1-AAD7-FBC80F14552C}"/>
                  </a:ext>
                </a:extLst>
              </p:cNvPr>
              <p:cNvCxnSpPr>
                <a:cxnSpLocks/>
                <a:stCxn id="1231" idx="0"/>
                <a:endCxn id="1246" idx="4"/>
              </p:cNvCxnSpPr>
              <p:nvPr/>
            </p:nvCxnSpPr>
            <p:spPr>
              <a:xfrm>
                <a:off x="7495019" y="5488069"/>
                <a:ext cx="808631" cy="224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6" name="Rectangle 1225">
              <a:extLst>
                <a:ext uri="{FF2B5EF4-FFF2-40B4-BE49-F238E27FC236}">
                  <a16:creationId xmlns:a16="http://schemas.microsoft.com/office/drawing/2014/main" id="{A0133474-BC1E-B81C-FEA2-42FCA1D3E562}"/>
                </a:ext>
              </a:extLst>
            </p:cNvPr>
            <p:cNvSpPr/>
            <p:nvPr/>
          </p:nvSpPr>
          <p:spPr>
            <a:xfrm>
              <a:off x="5963553" y="3130291"/>
              <a:ext cx="2894496" cy="30345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n w="0"/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Fine-tuned Further Pretrained Model</a:t>
              </a:r>
            </a:p>
          </p:txBody>
        </p:sp>
      </p:grpSp>
      <p:grpSp>
        <p:nvGrpSpPr>
          <p:cNvPr id="1908" name="Group 1907">
            <a:extLst>
              <a:ext uri="{FF2B5EF4-FFF2-40B4-BE49-F238E27FC236}">
                <a16:creationId xmlns:a16="http://schemas.microsoft.com/office/drawing/2014/main" id="{50B50168-7B82-69B1-F496-3779A8244941}"/>
              </a:ext>
            </a:extLst>
          </p:cNvPr>
          <p:cNvGrpSpPr/>
          <p:nvPr/>
        </p:nvGrpSpPr>
        <p:grpSpPr>
          <a:xfrm>
            <a:off x="-32708139" y="14588631"/>
            <a:ext cx="5647677" cy="7341837"/>
            <a:chOff x="533607" y="1686801"/>
            <a:chExt cx="5078699" cy="6345125"/>
          </a:xfrm>
        </p:grpSpPr>
        <p:sp>
          <p:nvSpPr>
            <p:cNvPr id="1216" name="TextBox 1215">
              <a:extLst>
                <a:ext uri="{FF2B5EF4-FFF2-40B4-BE49-F238E27FC236}">
                  <a16:creationId xmlns:a16="http://schemas.microsoft.com/office/drawing/2014/main" id="{5DB86883-E951-0980-C5DB-239D570B6B8A}"/>
                </a:ext>
              </a:extLst>
            </p:cNvPr>
            <p:cNvSpPr txBox="1"/>
            <p:nvPr/>
          </p:nvSpPr>
          <p:spPr>
            <a:xfrm flipH="1">
              <a:off x="3543809" y="5844937"/>
              <a:ext cx="430853" cy="391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860" dirty="0">
                <a:latin typeface="Cambria" panose="02040503050406030204" pitchFamily="18" charset="0"/>
              </a:endParaRPr>
            </a:p>
          </p:txBody>
        </p:sp>
        <p:pic>
          <p:nvPicPr>
            <p:cNvPr id="1217" name="Picture 1216">
              <a:extLst>
                <a:ext uri="{FF2B5EF4-FFF2-40B4-BE49-F238E27FC236}">
                  <a16:creationId xmlns:a16="http://schemas.microsoft.com/office/drawing/2014/main" id="{420951CA-BF22-4F89-BCE3-E9F615DAD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0320" y="2043357"/>
              <a:ext cx="2383834" cy="1034825"/>
            </a:xfrm>
            <a:prstGeom prst="rect">
              <a:avLst/>
            </a:prstGeom>
          </p:spPr>
        </p:pic>
        <p:pic>
          <p:nvPicPr>
            <p:cNvPr id="1218" name="Picture 1217">
              <a:extLst>
                <a:ext uri="{FF2B5EF4-FFF2-40B4-BE49-F238E27FC236}">
                  <a16:creationId xmlns:a16="http://schemas.microsoft.com/office/drawing/2014/main" id="{7C68B114-3533-61A5-3059-4B9401DAC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392720" y="2019160"/>
              <a:ext cx="1989565" cy="1059022"/>
            </a:xfrm>
            <a:prstGeom prst="rect">
              <a:avLst/>
            </a:prstGeom>
          </p:spPr>
        </p:pic>
        <p:pic>
          <p:nvPicPr>
            <p:cNvPr id="1219" name="Picture 1218">
              <a:extLst>
                <a:ext uri="{FF2B5EF4-FFF2-40B4-BE49-F238E27FC236}">
                  <a16:creationId xmlns:a16="http://schemas.microsoft.com/office/drawing/2014/main" id="{D9E974FA-D761-0F34-8AEC-D88B01541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353929" y="3577284"/>
              <a:ext cx="2063532" cy="1075263"/>
            </a:xfrm>
            <a:prstGeom prst="rect">
              <a:avLst/>
            </a:prstGeom>
          </p:spPr>
        </p:pic>
        <p:pic>
          <p:nvPicPr>
            <p:cNvPr id="1220" name="Picture 1219">
              <a:extLst>
                <a:ext uri="{FF2B5EF4-FFF2-40B4-BE49-F238E27FC236}">
                  <a16:creationId xmlns:a16="http://schemas.microsoft.com/office/drawing/2014/main" id="{C4FF46DD-4981-C281-F0AA-ABCC2C972D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753154" y="5083791"/>
              <a:ext cx="2210091" cy="1085353"/>
            </a:xfrm>
            <a:prstGeom prst="rect">
              <a:avLst/>
            </a:prstGeom>
          </p:spPr>
        </p:pic>
        <p:pic>
          <p:nvPicPr>
            <p:cNvPr id="1221" name="Picture 1220">
              <a:extLst>
                <a:ext uri="{FF2B5EF4-FFF2-40B4-BE49-F238E27FC236}">
                  <a16:creationId xmlns:a16="http://schemas.microsoft.com/office/drawing/2014/main" id="{ADD8476F-6973-504F-3009-5860B3255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328836" y="5083791"/>
              <a:ext cx="2244302" cy="1102227"/>
            </a:xfrm>
            <a:prstGeom prst="rect">
              <a:avLst/>
            </a:prstGeom>
          </p:spPr>
        </p:pic>
        <p:pic>
          <p:nvPicPr>
            <p:cNvPr id="1222" name="Picture 1221">
              <a:extLst>
                <a:ext uri="{FF2B5EF4-FFF2-40B4-BE49-F238E27FC236}">
                  <a16:creationId xmlns:a16="http://schemas.microsoft.com/office/drawing/2014/main" id="{913F1AF6-3BF9-FE4F-074C-8913BEC25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36426" y="3576433"/>
              <a:ext cx="2257536" cy="1050494"/>
            </a:xfrm>
            <a:prstGeom prst="rect">
              <a:avLst/>
            </a:prstGeom>
          </p:spPr>
        </p:pic>
        <p:pic>
          <p:nvPicPr>
            <p:cNvPr id="1223" name="Picture 2" descr="Associated Press - Wikipedia">
              <a:extLst>
                <a:ext uri="{FF2B5EF4-FFF2-40B4-BE49-F238E27FC236}">
                  <a16:creationId xmlns:a16="http://schemas.microsoft.com/office/drawing/2014/main" id="{2D9EAA0B-27CF-4DC5-9D5E-8BFDDB8146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9298" y="6573319"/>
              <a:ext cx="1547621" cy="11805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72769613-3324-BD25-37F2-A2D7246FDE2D}"/>
                </a:ext>
              </a:extLst>
            </p:cNvPr>
            <p:cNvSpPr/>
            <p:nvPr/>
          </p:nvSpPr>
          <p:spPr>
            <a:xfrm>
              <a:off x="533607" y="1686801"/>
              <a:ext cx="5078699" cy="6345125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12" name="TextBox 1911">
            <a:extLst>
              <a:ext uri="{FF2B5EF4-FFF2-40B4-BE49-F238E27FC236}">
                <a16:creationId xmlns:a16="http://schemas.microsoft.com/office/drawing/2014/main" id="{294BDF42-CFB4-ED82-AAD1-D0FD6A432E41}"/>
              </a:ext>
            </a:extLst>
          </p:cNvPr>
          <p:cNvSpPr txBox="1"/>
          <p:nvPr/>
        </p:nvSpPr>
        <p:spPr>
          <a:xfrm>
            <a:off x="-25408302" y="15459598"/>
            <a:ext cx="29602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Fact-checks</a:t>
            </a:r>
          </a:p>
        </p:txBody>
      </p:sp>
      <p:sp>
        <p:nvSpPr>
          <p:cNvPr id="1913" name="Rectangle 1912">
            <a:extLst>
              <a:ext uri="{FF2B5EF4-FFF2-40B4-BE49-F238E27FC236}">
                <a16:creationId xmlns:a16="http://schemas.microsoft.com/office/drawing/2014/main" id="{5A1D46EA-9902-0560-6440-B4A977BA8E6B}"/>
              </a:ext>
            </a:extLst>
          </p:cNvPr>
          <p:cNvSpPr/>
          <p:nvPr/>
        </p:nvSpPr>
        <p:spPr>
          <a:xfrm>
            <a:off x="-20356285" y="19967407"/>
            <a:ext cx="1588816" cy="1405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</a:rPr>
              <a:t>Further pre-training</a:t>
            </a:r>
          </a:p>
        </p:txBody>
      </p:sp>
      <p:cxnSp>
        <p:nvCxnSpPr>
          <p:cNvPr id="1914" name="Straight Connector 1052">
            <a:extLst>
              <a:ext uri="{FF2B5EF4-FFF2-40B4-BE49-F238E27FC236}">
                <a16:creationId xmlns:a16="http://schemas.microsoft.com/office/drawing/2014/main" id="{FEBAB38F-C339-4AF3-0055-7B2DD13A6E93}"/>
              </a:ext>
            </a:extLst>
          </p:cNvPr>
          <p:cNvCxnSpPr>
            <a:stCxn id="1058" idx="3"/>
            <a:endCxn id="1904" idx="2"/>
          </p:cNvCxnSpPr>
          <p:nvPr/>
        </p:nvCxnSpPr>
        <p:spPr>
          <a:xfrm flipV="1">
            <a:off x="-15988946" y="17876125"/>
            <a:ext cx="2240683" cy="2807116"/>
          </a:xfrm>
          <a:prstGeom prst="bentConnector2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1915" name="Group 1914">
            <a:extLst>
              <a:ext uri="{FF2B5EF4-FFF2-40B4-BE49-F238E27FC236}">
                <a16:creationId xmlns:a16="http://schemas.microsoft.com/office/drawing/2014/main" id="{C2262B08-604C-DF4B-BE97-07BD5DAD1499}"/>
              </a:ext>
            </a:extLst>
          </p:cNvPr>
          <p:cNvGrpSpPr/>
          <p:nvPr/>
        </p:nvGrpSpPr>
        <p:grpSpPr>
          <a:xfrm>
            <a:off x="-18206830" y="19094982"/>
            <a:ext cx="2217884" cy="3176518"/>
            <a:chOff x="5963553" y="3130291"/>
            <a:chExt cx="2894496" cy="3034518"/>
          </a:xfrm>
        </p:grpSpPr>
        <p:grpSp>
          <p:nvGrpSpPr>
            <p:cNvPr id="1057" name="Group 1056">
              <a:extLst>
                <a:ext uri="{FF2B5EF4-FFF2-40B4-BE49-F238E27FC236}">
                  <a16:creationId xmlns:a16="http://schemas.microsoft.com/office/drawing/2014/main" id="{3DAE3F1F-0746-6885-4965-E9D74D7898D6}"/>
                </a:ext>
              </a:extLst>
            </p:cNvPr>
            <p:cNvGrpSpPr/>
            <p:nvPr/>
          </p:nvGrpSpPr>
          <p:grpSpPr>
            <a:xfrm>
              <a:off x="6187528" y="3741073"/>
              <a:ext cx="2370952" cy="1865854"/>
              <a:chOff x="6187528" y="3741073"/>
              <a:chExt cx="2370952" cy="1865854"/>
            </a:xfrm>
          </p:grpSpPr>
          <p:sp>
            <p:nvSpPr>
              <p:cNvPr id="1059" name="Oval 1058">
                <a:extLst>
                  <a:ext uri="{FF2B5EF4-FFF2-40B4-BE49-F238E27FC236}">
                    <a16:creationId xmlns:a16="http://schemas.microsoft.com/office/drawing/2014/main" id="{859F7EC6-638C-ADA4-3E4E-7378A949B4E2}"/>
                  </a:ext>
                </a:extLst>
              </p:cNvPr>
              <p:cNvSpPr/>
              <p:nvPr/>
            </p:nvSpPr>
            <p:spPr>
              <a:xfrm rot="5400000">
                <a:off x="7240802" y="3745080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060" name="Oval 1059">
                <a:extLst>
                  <a:ext uri="{FF2B5EF4-FFF2-40B4-BE49-F238E27FC236}">
                    <a16:creationId xmlns:a16="http://schemas.microsoft.com/office/drawing/2014/main" id="{674C4616-12FA-12D6-3738-2E424CA90055}"/>
                  </a:ext>
                </a:extLst>
              </p:cNvPr>
              <p:cNvSpPr/>
              <p:nvPr/>
            </p:nvSpPr>
            <p:spPr>
              <a:xfrm rot="5400000">
                <a:off x="6204731" y="3730276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061" name="Oval 1060">
                <a:extLst>
                  <a:ext uri="{FF2B5EF4-FFF2-40B4-BE49-F238E27FC236}">
                    <a16:creationId xmlns:a16="http://schemas.microsoft.com/office/drawing/2014/main" id="{0A4DBEE3-2505-425B-23C7-6DFB33FD3384}"/>
                  </a:ext>
                </a:extLst>
              </p:cNvPr>
              <p:cNvSpPr/>
              <p:nvPr/>
            </p:nvSpPr>
            <p:spPr>
              <a:xfrm rot="5400000">
                <a:off x="7245073" y="4545667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sp>
            <p:nvSpPr>
              <p:cNvPr id="1062" name="Oval 1061">
                <a:extLst>
                  <a:ext uri="{FF2B5EF4-FFF2-40B4-BE49-F238E27FC236}">
                    <a16:creationId xmlns:a16="http://schemas.microsoft.com/office/drawing/2014/main" id="{74C99530-1BC2-3B1B-AA44-60F2469F1809}"/>
                  </a:ext>
                </a:extLst>
              </p:cNvPr>
              <p:cNvSpPr/>
              <p:nvPr/>
            </p:nvSpPr>
            <p:spPr>
              <a:xfrm rot="5400000">
                <a:off x="6200808" y="4538836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sp>
            <p:nvSpPr>
              <p:cNvPr id="1063" name="Oval 1062">
                <a:extLst>
                  <a:ext uri="{FF2B5EF4-FFF2-40B4-BE49-F238E27FC236}">
                    <a16:creationId xmlns:a16="http://schemas.microsoft.com/office/drawing/2014/main" id="{D6C99EB0-C448-9984-0C8E-7DD83DBC6121}"/>
                  </a:ext>
                </a:extLst>
              </p:cNvPr>
              <p:cNvSpPr/>
              <p:nvPr/>
            </p:nvSpPr>
            <p:spPr>
              <a:xfrm rot="5400000">
                <a:off x="7250986" y="5360653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sp>
            <p:nvSpPr>
              <p:cNvPr id="1064" name="Oval 1063">
                <a:extLst>
                  <a:ext uri="{FF2B5EF4-FFF2-40B4-BE49-F238E27FC236}">
                    <a16:creationId xmlns:a16="http://schemas.microsoft.com/office/drawing/2014/main" id="{5AA34317-1FB4-9C9F-10A6-6DCDAB0E5611}"/>
                  </a:ext>
                </a:extLst>
              </p:cNvPr>
              <p:cNvSpPr/>
              <p:nvPr/>
            </p:nvSpPr>
            <p:spPr>
              <a:xfrm rot="5400000">
                <a:off x="6198325" y="5342610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cxnSp>
            <p:nvCxnSpPr>
              <p:cNvPr id="1065" name="Straight Connector 1064">
                <a:extLst>
                  <a:ext uri="{FF2B5EF4-FFF2-40B4-BE49-F238E27FC236}">
                    <a16:creationId xmlns:a16="http://schemas.microsoft.com/office/drawing/2014/main" id="{DA55A819-3B26-A14A-77A9-F6D01BAB24EA}"/>
                  </a:ext>
                </a:extLst>
              </p:cNvPr>
              <p:cNvCxnSpPr>
                <a:cxnSpLocks/>
                <a:stCxn id="1060" idx="0"/>
                <a:endCxn id="1061" idx="4"/>
              </p:cNvCxnSpPr>
              <p:nvPr/>
            </p:nvCxnSpPr>
            <p:spPr>
              <a:xfrm>
                <a:off x="6448764" y="3857691"/>
                <a:ext cx="785512" cy="81539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2D922C39-4B42-9800-D2C6-F4FC829A1F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53715" y="3811693"/>
                <a:ext cx="5214" cy="513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5AFE09D4-3EE9-A6B3-375B-ABDAA2F0596A}"/>
                  </a:ext>
                </a:extLst>
              </p:cNvPr>
              <p:cNvCxnSpPr>
                <a:cxnSpLocks/>
                <a:stCxn id="1059" idx="4"/>
                <a:endCxn id="1060" idx="0"/>
              </p:cNvCxnSpPr>
              <p:nvPr/>
            </p:nvCxnSpPr>
            <p:spPr>
              <a:xfrm flipH="1" flipV="1">
                <a:off x="6448764" y="3857691"/>
                <a:ext cx="781241" cy="148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DE32EE9-51E5-A249-4974-7A2AC557EB36}"/>
                  </a:ext>
                </a:extLst>
              </p:cNvPr>
              <p:cNvCxnSpPr>
                <a:cxnSpLocks/>
                <a:stCxn id="1062" idx="0"/>
                <a:endCxn id="1063" idx="4"/>
              </p:cNvCxnSpPr>
              <p:nvPr/>
            </p:nvCxnSpPr>
            <p:spPr>
              <a:xfrm>
                <a:off x="6444841" y="4666252"/>
                <a:ext cx="795348" cy="82181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9" name="Straight Connector 1068">
                <a:extLst>
                  <a:ext uri="{FF2B5EF4-FFF2-40B4-BE49-F238E27FC236}">
                    <a16:creationId xmlns:a16="http://schemas.microsoft.com/office/drawing/2014/main" id="{1843E2AC-1616-EC83-A5A4-0BCCDB16C987}"/>
                  </a:ext>
                </a:extLst>
              </p:cNvPr>
              <p:cNvCxnSpPr>
                <a:cxnSpLocks/>
                <a:stCxn id="1060" idx="0"/>
                <a:endCxn id="1063" idx="4"/>
              </p:cNvCxnSpPr>
              <p:nvPr/>
            </p:nvCxnSpPr>
            <p:spPr>
              <a:xfrm>
                <a:off x="6448764" y="3857691"/>
                <a:ext cx="791425" cy="163037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42360E31-1BDD-75DD-6A26-78EC3832AACE}"/>
                  </a:ext>
                </a:extLst>
              </p:cNvPr>
              <p:cNvCxnSpPr>
                <a:cxnSpLocks/>
                <a:stCxn id="1062" idx="0"/>
                <a:endCxn id="1059" idx="4"/>
              </p:cNvCxnSpPr>
              <p:nvPr/>
            </p:nvCxnSpPr>
            <p:spPr>
              <a:xfrm flipV="1">
                <a:off x="6444841" y="3872496"/>
                <a:ext cx="785164" cy="7937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1" name="Straight Connector 1070">
                <a:extLst>
                  <a:ext uri="{FF2B5EF4-FFF2-40B4-BE49-F238E27FC236}">
                    <a16:creationId xmlns:a16="http://schemas.microsoft.com/office/drawing/2014/main" id="{4F46E4CF-507B-9ECE-7D34-53C10F26CE37}"/>
                  </a:ext>
                </a:extLst>
              </p:cNvPr>
              <p:cNvCxnSpPr>
                <a:cxnSpLocks/>
                <a:stCxn id="1062" idx="0"/>
                <a:endCxn id="1061" idx="4"/>
              </p:cNvCxnSpPr>
              <p:nvPr/>
            </p:nvCxnSpPr>
            <p:spPr>
              <a:xfrm>
                <a:off x="6444841" y="4666252"/>
                <a:ext cx="789435" cy="68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2B2304C9-EDC9-08E8-B466-F535059D565D}"/>
                  </a:ext>
                </a:extLst>
              </p:cNvPr>
              <p:cNvCxnSpPr>
                <a:cxnSpLocks/>
                <a:stCxn id="1062" idx="0"/>
                <a:endCxn id="1063" idx="4"/>
              </p:cNvCxnSpPr>
              <p:nvPr/>
            </p:nvCxnSpPr>
            <p:spPr>
              <a:xfrm>
                <a:off x="6444841" y="4666252"/>
                <a:ext cx="795348" cy="82181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3" name="Straight Connector 1072">
                <a:extLst>
                  <a:ext uri="{FF2B5EF4-FFF2-40B4-BE49-F238E27FC236}">
                    <a16:creationId xmlns:a16="http://schemas.microsoft.com/office/drawing/2014/main" id="{6AF51D5A-055A-27AE-8F34-8AACB0E3BCEE}"/>
                  </a:ext>
                </a:extLst>
              </p:cNvPr>
              <p:cNvCxnSpPr>
                <a:cxnSpLocks/>
                <a:stCxn id="1064" idx="0"/>
                <a:endCxn id="1059" idx="4"/>
              </p:cNvCxnSpPr>
              <p:nvPr/>
            </p:nvCxnSpPr>
            <p:spPr>
              <a:xfrm flipV="1">
                <a:off x="6442358" y="3872496"/>
                <a:ext cx="787647" cy="15975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4" name="Straight Connector 1073">
                <a:extLst>
                  <a:ext uri="{FF2B5EF4-FFF2-40B4-BE49-F238E27FC236}">
                    <a16:creationId xmlns:a16="http://schemas.microsoft.com/office/drawing/2014/main" id="{4F494904-9C82-C303-B530-0CE60D6FDFAD}"/>
                  </a:ext>
                </a:extLst>
              </p:cNvPr>
              <p:cNvCxnSpPr>
                <a:cxnSpLocks/>
                <a:stCxn id="1064" idx="0"/>
                <a:endCxn id="1061" idx="4"/>
              </p:cNvCxnSpPr>
              <p:nvPr/>
            </p:nvCxnSpPr>
            <p:spPr>
              <a:xfrm flipV="1">
                <a:off x="6442358" y="4673083"/>
                <a:ext cx="791918" cy="7969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5" name="Straight Connector 1074">
                <a:extLst>
                  <a:ext uri="{FF2B5EF4-FFF2-40B4-BE49-F238E27FC236}">
                    <a16:creationId xmlns:a16="http://schemas.microsoft.com/office/drawing/2014/main" id="{FCA7188D-0B56-9F4C-A72A-2206446469D2}"/>
                  </a:ext>
                </a:extLst>
              </p:cNvPr>
              <p:cNvCxnSpPr>
                <a:cxnSpLocks/>
                <a:stCxn id="1064" idx="0"/>
                <a:endCxn id="1063" idx="4"/>
              </p:cNvCxnSpPr>
              <p:nvPr/>
            </p:nvCxnSpPr>
            <p:spPr>
              <a:xfrm>
                <a:off x="6442358" y="5470026"/>
                <a:ext cx="797831" cy="180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6" name="Oval 1075">
                <a:extLst>
                  <a:ext uri="{FF2B5EF4-FFF2-40B4-BE49-F238E27FC236}">
                    <a16:creationId xmlns:a16="http://schemas.microsoft.com/office/drawing/2014/main" id="{E9D7D36E-2CD4-3082-7FB0-AB085704C2C0}"/>
                  </a:ext>
                </a:extLst>
              </p:cNvPr>
              <p:cNvSpPr/>
              <p:nvPr/>
            </p:nvSpPr>
            <p:spPr>
              <a:xfrm rot="5400000">
                <a:off x="8307221" y="3745081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077" name="Oval 1076">
                <a:extLst>
                  <a:ext uri="{FF2B5EF4-FFF2-40B4-BE49-F238E27FC236}">
                    <a16:creationId xmlns:a16="http://schemas.microsoft.com/office/drawing/2014/main" id="{45CCD0AB-A0F5-026E-46AD-348E53074688}"/>
                  </a:ext>
                </a:extLst>
              </p:cNvPr>
              <p:cNvSpPr/>
              <p:nvPr/>
            </p:nvSpPr>
            <p:spPr>
              <a:xfrm rot="5400000">
                <a:off x="8314424" y="4552867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sp>
            <p:nvSpPr>
              <p:cNvPr id="1078" name="Oval 1077">
                <a:extLst>
                  <a:ext uri="{FF2B5EF4-FFF2-40B4-BE49-F238E27FC236}">
                    <a16:creationId xmlns:a16="http://schemas.microsoft.com/office/drawing/2014/main" id="{83D9A17E-47B6-9E68-95D5-B87F6C731B93}"/>
                  </a:ext>
                </a:extLst>
              </p:cNvPr>
              <p:cNvSpPr/>
              <p:nvPr/>
            </p:nvSpPr>
            <p:spPr>
              <a:xfrm rot="5400000">
                <a:off x="8314447" y="5362895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cxnSp>
            <p:nvCxnSpPr>
              <p:cNvPr id="1079" name="Straight Connector 1078">
                <a:extLst>
                  <a:ext uri="{FF2B5EF4-FFF2-40B4-BE49-F238E27FC236}">
                    <a16:creationId xmlns:a16="http://schemas.microsoft.com/office/drawing/2014/main" id="{7591A749-DEF1-7366-60CA-ED4704BFC609}"/>
                  </a:ext>
                </a:extLst>
              </p:cNvPr>
              <p:cNvCxnSpPr>
                <a:cxnSpLocks/>
                <a:stCxn id="1061" idx="0"/>
                <a:endCxn id="1077" idx="4"/>
              </p:cNvCxnSpPr>
              <p:nvPr/>
            </p:nvCxnSpPr>
            <p:spPr>
              <a:xfrm>
                <a:off x="7489106" y="4673083"/>
                <a:ext cx="814521" cy="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0" name="Straight Connector 1079">
                <a:extLst>
                  <a:ext uri="{FF2B5EF4-FFF2-40B4-BE49-F238E27FC236}">
                    <a16:creationId xmlns:a16="http://schemas.microsoft.com/office/drawing/2014/main" id="{C4B9A847-CFD0-3688-362F-588E0E6A23DB}"/>
                  </a:ext>
                </a:extLst>
              </p:cNvPr>
              <p:cNvCxnSpPr>
                <a:cxnSpLocks/>
                <a:stCxn id="1059" idx="0"/>
                <a:endCxn id="1076" idx="4"/>
              </p:cNvCxnSpPr>
              <p:nvPr/>
            </p:nvCxnSpPr>
            <p:spPr>
              <a:xfrm>
                <a:off x="7484835" y="3872496"/>
                <a:ext cx="811589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1" name="Straight Connector 1080">
                <a:extLst>
                  <a:ext uri="{FF2B5EF4-FFF2-40B4-BE49-F238E27FC236}">
                    <a16:creationId xmlns:a16="http://schemas.microsoft.com/office/drawing/2014/main" id="{9AC0D93C-40FE-76A9-E914-2D4B6AE8FC86}"/>
                  </a:ext>
                </a:extLst>
              </p:cNvPr>
              <p:cNvCxnSpPr>
                <a:cxnSpLocks/>
                <a:stCxn id="1059" idx="0"/>
                <a:endCxn id="1077" idx="4"/>
              </p:cNvCxnSpPr>
              <p:nvPr/>
            </p:nvCxnSpPr>
            <p:spPr>
              <a:xfrm>
                <a:off x="7484835" y="3872496"/>
                <a:ext cx="818792" cy="8077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2" name="Straight Connector 1081">
                <a:extLst>
                  <a:ext uri="{FF2B5EF4-FFF2-40B4-BE49-F238E27FC236}">
                    <a16:creationId xmlns:a16="http://schemas.microsoft.com/office/drawing/2014/main" id="{E4F49CDE-1F9B-284E-45C3-BC0E46DE2AEB}"/>
                  </a:ext>
                </a:extLst>
              </p:cNvPr>
              <p:cNvCxnSpPr>
                <a:cxnSpLocks/>
                <a:stCxn id="1059" idx="0"/>
                <a:endCxn id="1078" idx="4"/>
              </p:cNvCxnSpPr>
              <p:nvPr/>
            </p:nvCxnSpPr>
            <p:spPr>
              <a:xfrm>
                <a:off x="7484835" y="3872496"/>
                <a:ext cx="818815" cy="161781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3" name="Straight Connector 1082">
                <a:extLst>
                  <a:ext uri="{FF2B5EF4-FFF2-40B4-BE49-F238E27FC236}">
                    <a16:creationId xmlns:a16="http://schemas.microsoft.com/office/drawing/2014/main" id="{FC10CA27-EAE9-7103-2DA9-03C09359AF3D}"/>
                  </a:ext>
                </a:extLst>
              </p:cNvPr>
              <p:cNvCxnSpPr>
                <a:cxnSpLocks/>
                <a:stCxn id="1061" idx="0"/>
                <a:endCxn id="1076" idx="4"/>
              </p:cNvCxnSpPr>
              <p:nvPr/>
            </p:nvCxnSpPr>
            <p:spPr>
              <a:xfrm flipV="1">
                <a:off x="7489106" y="3872497"/>
                <a:ext cx="807318" cy="8005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4" name="Straight Connector 1083">
                <a:extLst>
                  <a:ext uri="{FF2B5EF4-FFF2-40B4-BE49-F238E27FC236}">
                    <a16:creationId xmlns:a16="http://schemas.microsoft.com/office/drawing/2014/main" id="{6A8AFC23-33EF-74A4-9FA9-7CD05E5083AA}"/>
                  </a:ext>
                </a:extLst>
              </p:cNvPr>
              <p:cNvCxnSpPr>
                <a:cxnSpLocks/>
                <a:stCxn id="1063" idx="0"/>
                <a:endCxn id="1076" idx="4"/>
              </p:cNvCxnSpPr>
              <p:nvPr/>
            </p:nvCxnSpPr>
            <p:spPr>
              <a:xfrm flipV="1">
                <a:off x="7495019" y="3872497"/>
                <a:ext cx="801405" cy="16155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5" name="Straight Connector 1084">
                <a:extLst>
                  <a:ext uri="{FF2B5EF4-FFF2-40B4-BE49-F238E27FC236}">
                    <a16:creationId xmlns:a16="http://schemas.microsoft.com/office/drawing/2014/main" id="{767E258E-1B9A-F5CB-33B2-FF9B245DDBB2}"/>
                  </a:ext>
                </a:extLst>
              </p:cNvPr>
              <p:cNvCxnSpPr>
                <a:cxnSpLocks/>
                <a:stCxn id="1063" idx="0"/>
                <a:endCxn id="1077" idx="4"/>
              </p:cNvCxnSpPr>
              <p:nvPr/>
            </p:nvCxnSpPr>
            <p:spPr>
              <a:xfrm flipV="1">
                <a:off x="7495019" y="4680282"/>
                <a:ext cx="808608" cy="8077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6" name="Straight Connector 1085">
                <a:extLst>
                  <a:ext uri="{FF2B5EF4-FFF2-40B4-BE49-F238E27FC236}">
                    <a16:creationId xmlns:a16="http://schemas.microsoft.com/office/drawing/2014/main" id="{F74878A6-CC38-30B3-9229-D870CA4BDFA5}"/>
                  </a:ext>
                </a:extLst>
              </p:cNvPr>
              <p:cNvCxnSpPr>
                <a:cxnSpLocks/>
                <a:stCxn id="1061" idx="0"/>
                <a:endCxn id="1078" idx="4"/>
              </p:cNvCxnSpPr>
              <p:nvPr/>
            </p:nvCxnSpPr>
            <p:spPr>
              <a:xfrm>
                <a:off x="7489106" y="4673083"/>
                <a:ext cx="814544" cy="8172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B0A0E053-BE27-D02E-1620-FF608D199C03}"/>
                  </a:ext>
                </a:extLst>
              </p:cNvPr>
              <p:cNvCxnSpPr>
                <a:cxnSpLocks/>
                <a:stCxn id="1063" idx="0"/>
                <a:endCxn id="1078" idx="4"/>
              </p:cNvCxnSpPr>
              <p:nvPr/>
            </p:nvCxnSpPr>
            <p:spPr>
              <a:xfrm>
                <a:off x="7495019" y="5488069"/>
                <a:ext cx="808631" cy="224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58" name="Rectangle 1057">
              <a:extLst>
                <a:ext uri="{FF2B5EF4-FFF2-40B4-BE49-F238E27FC236}">
                  <a16:creationId xmlns:a16="http://schemas.microsoft.com/office/drawing/2014/main" id="{E400D02A-6485-A773-283D-C54D776D62DA}"/>
                </a:ext>
              </a:extLst>
            </p:cNvPr>
            <p:cNvSpPr/>
            <p:nvPr/>
          </p:nvSpPr>
          <p:spPr>
            <a:xfrm>
              <a:off x="5963553" y="3130291"/>
              <a:ext cx="2894496" cy="30345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Further Pretrained Language Model</a:t>
              </a:r>
            </a:p>
          </p:txBody>
        </p:sp>
      </p:grpSp>
      <p:grpSp>
        <p:nvGrpSpPr>
          <p:cNvPr id="1916" name="Group 1915">
            <a:extLst>
              <a:ext uri="{FF2B5EF4-FFF2-40B4-BE49-F238E27FC236}">
                <a16:creationId xmlns:a16="http://schemas.microsoft.com/office/drawing/2014/main" id="{42A42709-40E2-2751-B6AA-E611F369D6F7}"/>
              </a:ext>
            </a:extLst>
          </p:cNvPr>
          <p:cNvGrpSpPr/>
          <p:nvPr/>
        </p:nvGrpSpPr>
        <p:grpSpPr>
          <a:xfrm>
            <a:off x="-23122528" y="19094983"/>
            <a:ext cx="2217884" cy="3176518"/>
            <a:chOff x="5963553" y="3130291"/>
            <a:chExt cx="2894496" cy="3034518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0461969A-7416-38F8-00E7-F7E8D8B05AD0}"/>
                </a:ext>
              </a:extLst>
            </p:cNvPr>
            <p:cNvGrpSpPr/>
            <p:nvPr/>
          </p:nvGrpSpPr>
          <p:grpSpPr>
            <a:xfrm>
              <a:off x="6187528" y="3741073"/>
              <a:ext cx="2370952" cy="1865854"/>
              <a:chOff x="6187528" y="3741073"/>
              <a:chExt cx="2370952" cy="1865854"/>
            </a:xfrm>
          </p:grpSpPr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B4252F4F-4CDF-84C2-C3BA-4F5CB9EADEE7}"/>
                  </a:ext>
                </a:extLst>
              </p:cNvPr>
              <p:cNvSpPr/>
              <p:nvPr/>
            </p:nvSpPr>
            <p:spPr>
              <a:xfrm rot="5400000">
                <a:off x="7240802" y="3745080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ABD0D83B-53E0-DDFA-B43C-681B8B062055}"/>
                  </a:ext>
                </a:extLst>
              </p:cNvPr>
              <p:cNvSpPr/>
              <p:nvPr/>
            </p:nvSpPr>
            <p:spPr>
              <a:xfrm rot="5400000">
                <a:off x="6204731" y="3730276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030" name="Oval 1029">
                <a:extLst>
                  <a:ext uri="{FF2B5EF4-FFF2-40B4-BE49-F238E27FC236}">
                    <a16:creationId xmlns:a16="http://schemas.microsoft.com/office/drawing/2014/main" id="{B1B0EBC2-D0C9-47FA-7EB5-AE5FD32EF18D}"/>
                  </a:ext>
                </a:extLst>
              </p:cNvPr>
              <p:cNvSpPr/>
              <p:nvPr/>
            </p:nvSpPr>
            <p:spPr>
              <a:xfrm rot="5400000">
                <a:off x="7245073" y="4545667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ACB83822-C120-C547-B620-ACF160BD09C3}"/>
                  </a:ext>
                </a:extLst>
              </p:cNvPr>
              <p:cNvSpPr/>
              <p:nvPr/>
            </p:nvSpPr>
            <p:spPr>
              <a:xfrm rot="5400000">
                <a:off x="6200808" y="4538836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61CE62E6-8334-F09E-E560-973BAC9F8FFF}"/>
                  </a:ext>
                </a:extLst>
              </p:cNvPr>
              <p:cNvSpPr/>
              <p:nvPr/>
            </p:nvSpPr>
            <p:spPr>
              <a:xfrm rot="5400000">
                <a:off x="7250986" y="5360653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CA1D5A3D-BFE1-EA32-AF49-996B316CEE59}"/>
                  </a:ext>
                </a:extLst>
              </p:cNvPr>
              <p:cNvSpPr/>
              <p:nvPr/>
            </p:nvSpPr>
            <p:spPr>
              <a:xfrm rot="5400000">
                <a:off x="6198325" y="5342610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39422D38-687D-2D80-4BD0-7656E131B215}"/>
                  </a:ext>
                </a:extLst>
              </p:cNvPr>
              <p:cNvCxnSpPr>
                <a:cxnSpLocks/>
                <a:stCxn id="1029" idx="0"/>
                <a:endCxn id="1030" idx="4"/>
              </p:cNvCxnSpPr>
              <p:nvPr/>
            </p:nvCxnSpPr>
            <p:spPr>
              <a:xfrm>
                <a:off x="6448764" y="3857691"/>
                <a:ext cx="785512" cy="81539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2E9009EE-A25D-84AC-0AB3-83A57F10A75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453715" y="3811693"/>
                <a:ext cx="5214" cy="513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F8F1C356-2F25-2D5B-7F14-1A14FC0ED647}"/>
                  </a:ext>
                </a:extLst>
              </p:cNvPr>
              <p:cNvCxnSpPr>
                <a:cxnSpLocks/>
                <a:stCxn id="1027" idx="4"/>
                <a:endCxn id="1029" idx="0"/>
              </p:cNvCxnSpPr>
              <p:nvPr/>
            </p:nvCxnSpPr>
            <p:spPr>
              <a:xfrm flipH="1" flipV="1">
                <a:off x="6448764" y="3857691"/>
                <a:ext cx="781241" cy="1480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701DAF2B-0F71-F65F-3638-E404762A1D19}"/>
                  </a:ext>
                </a:extLst>
              </p:cNvPr>
              <p:cNvCxnSpPr>
                <a:cxnSpLocks/>
                <a:stCxn id="1031" idx="0"/>
                <a:endCxn id="1032" idx="4"/>
              </p:cNvCxnSpPr>
              <p:nvPr/>
            </p:nvCxnSpPr>
            <p:spPr>
              <a:xfrm>
                <a:off x="6444841" y="4666252"/>
                <a:ext cx="795348" cy="82181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A1795EB9-8349-2EA5-81A0-E900241C5B04}"/>
                  </a:ext>
                </a:extLst>
              </p:cNvPr>
              <p:cNvCxnSpPr>
                <a:cxnSpLocks/>
                <a:stCxn id="1029" idx="0"/>
                <a:endCxn id="1032" idx="4"/>
              </p:cNvCxnSpPr>
              <p:nvPr/>
            </p:nvCxnSpPr>
            <p:spPr>
              <a:xfrm>
                <a:off x="6448764" y="3857691"/>
                <a:ext cx="791425" cy="163037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9" name="Straight Connector 1038">
                <a:extLst>
                  <a:ext uri="{FF2B5EF4-FFF2-40B4-BE49-F238E27FC236}">
                    <a16:creationId xmlns:a16="http://schemas.microsoft.com/office/drawing/2014/main" id="{6FE4A353-2E13-0A17-611F-1FBC15401CFC}"/>
                  </a:ext>
                </a:extLst>
              </p:cNvPr>
              <p:cNvCxnSpPr>
                <a:cxnSpLocks/>
                <a:stCxn id="1031" idx="0"/>
                <a:endCxn id="1027" idx="4"/>
              </p:cNvCxnSpPr>
              <p:nvPr/>
            </p:nvCxnSpPr>
            <p:spPr>
              <a:xfrm flipV="1">
                <a:off x="6444841" y="3872496"/>
                <a:ext cx="785164" cy="79375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0" name="Straight Connector 1039">
                <a:extLst>
                  <a:ext uri="{FF2B5EF4-FFF2-40B4-BE49-F238E27FC236}">
                    <a16:creationId xmlns:a16="http://schemas.microsoft.com/office/drawing/2014/main" id="{AF67018D-BED5-4228-F8CF-E715571B3C9F}"/>
                  </a:ext>
                </a:extLst>
              </p:cNvPr>
              <p:cNvCxnSpPr>
                <a:cxnSpLocks/>
                <a:stCxn id="1031" idx="0"/>
                <a:endCxn id="1030" idx="4"/>
              </p:cNvCxnSpPr>
              <p:nvPr/>
            </p:nvCxnSpPr>
            <p:spPr>
              <a:xfrm>
                <a:off x="6444841" y="4666252"/>
                <a:ext cx="789435" cy="683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1" name="Straight Connector 1040">
                <a:extLst>
                  <a:ext uri="{FF2B5EF4-FFF2-40B4-BE49-F238E27FC236}">
                    <a16:creationId xmlns:a16="http://schemas.microsoft.com/office/drawing/2014/main" id="{36855FDF-F71A-05D5-070B-80191FCA2A9C}"/>
                  </a:ext>
                </a:extLst>
              </p:cNvPr>
              <p:cNvCxnSpPr>
                <a:cxnSpLocks/>
                <a:stCxn id="1031" idx="0"/>
                <a:endCxn id="1032" idx="4"/>
              </p:cNvCxnSpPr>
              <p:nvPr/>
            </p:nvCxnSpPr>
            <p:spPr>
              <a:xfrm>
                <a:off x="6444841" y="4666252"/>
                <a:ext cx="795348" cy="82181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2" name="Straight Connector 1041">
                <a:extLst>
                  <a:ext uri="{FF2B5EF4-FFF2-40B4-BE49-F238E27FC236}">
                    <a16:creationId xmlns:a16="http://schemas.microsoft.com/office/drawing/2014/main" id="{E38BF8C6-2719-B9D7-6EAC-53D26D77C1D2}"/>
                  </a:ext>
                </a:extLst>
              </p:cNvPr>
              <p:cNvCxnSpPr>
                <a:cxnSpLocks/>
                <a:stCxn id="1033" idx="0"/>
                <a:endCxn id="1027" idx="4"/>
              </p:cNvCxnSpPr>
              <p:nvPr/>
            </p:nvCxnSpPr>
            <p:spPr>
              <a:xfrm flipV="1">
                <a:off x="6442358" y="3872496"/>
                <a:ext cx="787647" cy="159753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3" name="Straight Connector 1042">
                <a:extLst>
                  <a:ext uri="{FF2B5EF4-FFF2-40B4-BE49-F238E27FC236}">
                    <a16:creationId xmlns:a16="http://schemas.microsoft.com/office/drawing/2014/main" id="{58E73924-C3C0-EB6B-8E97-6BE0956A7439}"/>
                  </a:ext>
                </a:extLst>
              </p:cNvPr>
              <p:cNvCxnSpPr>
                <a:cxnSpLocks/>
                <a:stCxn id="1033" idx="0"/>
                <a:endCxn id="1030" idx="4"/>
              </p:cNvCxnSpPr>
              <p:nvPr/>
            </p:nvCxnSpPr>
            <p:spPr>
              <a:xfrm flipV="1">
                <a:off x="6442358" y="4673083"/>
                <a:ext cx="791918" cy="7969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4" name="Straight Connector 1043">
                <a:extLst>
                  <a:ext uri="{FF2B5EF4-FFF2-40B4-BE49-F238E27FC236}">
                    <a16:creationId xmlns:a16="http://schemas.microsoft.com/office/drawing/2014/main" id="{25C6E693-C976-4402-8A3B-0D5A813F8AE3}"/>
                  </a:ext>
                </a:extLst>
              </p:cNvPr>
              <p:cNvCxnSpPr>
                <a:cxnSpLocks/>
                <a:stCxn id="1033" idx="0"/>
                <a:endCxn id="1032" idx="4"/>
              </p:cNvCxnSpPr>
              <p:nvPr/>
            </p:nvCxnSpPr>
            <p:spPr>
              <a:xfrm>
                <a:off x="6442358" y="5470026"/>
                <a:ext cx="797831" cy="1804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5" name="Oval 1044">
                <a:extLst>
                  <a:ext uri="{FF2B5EF4-FFF2-40B4-BE49-F238E27FC236}">
                    <a16:creationId xmlns:a16="http://schemas.microsoft.com/office/drawing/2014/main" id="{02FC66C6-1A6F-E9C1-DA2B-62921647F242}"/>
                  </a:ext>
                </a:extLst>
              </p:cNvPr>
              <p:cNvSpPr/>
              <p:nvPr/>
            </p:nvSpPr>
            <p:spPr>
              <a:xfrm rot="5400000">
                <a:off x="8307221" y="3745081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 dirty="0">
                  <a:latin typeface="Cambria" panose="02040503050406030204" pitchFamily="18" charset="0"/>
                </a:endParaRPr>
              </a:p>
            </p:txBody>
          </p:sp>
          <p:sp>
            <p:nvSpPr>
              <p:cNvPr id="1046" name="Oval 1045">
                <a:extLst>
                  <a:ext uri="{FF2B5EF4-FFF2-40B4-BE49-F238E27FC236}">
                    <a16:creationId xmlns:a16="http://schemas.microsoft.com/office/drawing/2014/main" id="{FF59A62C-77CB-F11A-2403-27B104C701D5}"/>
                  </a:ext>
                </a:extLst>
              </p:cNvPr>
              <p:cNvSpPr/>
              <p:nvPr/>
            </p:nvSpPr>
            <p:spPr>
              <a:xfrm rot="5400000">
                <a:off x="8314424" y="4552867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sp>
            <p:nvSpPr>
              <p:cNvPr id="1047" name="Oval 1046">
                <a:extLst>
                  <a:ext uri="{FF2B5EF4-FFF2-40B4-BE49-F238E27FC236}">
                    <a16:creationId xmlns:a16="http://schemas.microsoft.com/office/drawing/2014/main" id="{3BF13590-6EAD-9107-6BE4-216D774821E6}"/>
                  </a:ext>
                </a:extLst>
              </p:cNvPr>
              <p:cNvSpPr/>
              <p:nvPr/>
            </p:nvSpPr>
            <p:spPr>
              <a:xfrm rot="5400000">
                <a:off x="8314447" y="5362895"/>
                <a:ext cx="233235" cy="254830"/>
              </a:xfrm>
              <a:prstGeom prst="ellipse">
                <a:avLst/>
              </a:prstGeom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60">
                  <a:latin typeface="Cambria" panose="02040503050406030204" pitchFamily="18" charset="0"/>
                </a:endParaRPr>
              </a:p>
            </p:txBody>
          </p:sp>
          <p:cxnSp>
            <p:nvCxnSpPr>
              <p:cNvPr id="1048" name="Straight Connector 1047">
                <a:extLst>
                  <a:ext uri="{FF2B5EF4-FFF2-40B4-BE49-F238E27FC236}">
                    <a16:creationId xmlns:a16="http://schemas.microsoft.com/office/drawing/2014/main" id="{0BCF54FF-106B-67E8-1336-82537B663947}"/>
                  </a:ext>
                </a:extLst>
              </p:cNvPr>
              <p:cNvCxnSpPr>
                <a:cxnSpLocks/>
                <a:stCxn id="1030" idx="0"/>
                <a:endCxn id="1046" idx="4"/>
              </p:cNvCxnSpPr>
              <p:nvPr/>
            </p:nvCxnSpPr>
            <p:spPr>
              <a:xfrm>
                <a:off x="7489106" y="4673083"/>
                <a:ext cx="814521" cy="7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9" name="Straight Connector 1048">
                <a:extLst>
                  <a:ext uri="{FF2B5EF4-FFF2-40B4-BE49-F238E27FC236}">
                    <a16:creationId xmlns:a16="http://schemas.microsoft.com/office/drawing/2014/main" id="{60395FBA-9884-5EAE-61BC-BDE41713AD8C}"/>
                  </a:ext>
                </a:extLst>
              </p:cNvPr>
              <p:cNvCxnSpPr>
                <a:cxnSpLocks/>
                <a:stCxn id="1027" idx="0"/>
                <a:endCxn id="1045" idx="4"/>
              </p:cNvCxnSpPr>
              <p:nvPr/>
            </p:nvCxnSpPr>
            <p:spPr>
              <a:xfrm>
                <a:off x="7484835" y="3872496"/>
                <a:ext cx="811589" cy="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1D3CA2C7-272B-4560-70D2-6D9E6B24FCC6}"/>
                  </a:ext>
                </a:extLst>
              </p:cNvPr>
              <p:cNvCxnSpPr>
                <a:cxnSpLocks/>
                <a:stCxn id="1027" idx="0"/>
                <a:endCxn id="1046" idx="4"/>
              </p:cNvCxnSpPr>
              <p:nvPr/>
            </p:nvCxnSpPr>
            <p:spPr>
              <a:xfrm>
                <a:off x="7484835" y="3872496"/>
                <a:ext cx="818792" cy="8077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2DC1CEE3-08EF-73EA-FD4A-571687F80C78}"/>
                  </a:ext>
                </a:extLst>
              </p:cNvPr>
              <p:cNvCxnSpPr>
                <a:cxnSpLocks/>
                <a:stCxn id="1027" idx="0"/>
                <a:endCxn id="1047" idx="4"/>
              </p:cNvCxnSpPr>
              <p:nvPr/>
            </p:nvCxnSpPr>
            <p:spPr>
              <a:xfrm>
                <a:off x="7484835" y="3872496"/>
                <a:ext cx="818815" cy="1617814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9C61C092-E857-6868-284C-22387F08DE97}"/>
                  </a:ext>
                </a:extLst>
              </p:cNvPr>
              <p:cNvCxnSpPr>
                <a:cxnSpLocks/>
                <a:stCxn id="1030" idx="0"/>
                <a:endCxn id="1045" idx="4"/>
              </p:cNvCxnSpPr>
              <p:nvPr/>
            </p:nvCxnSpPr>
            <p:spPr>
              <a:xfrm flipV="1">
                <a:off x="7489106" y="3872497"/>
                <a:ext cx="807318" cy="8005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3" name="Straight Connector 1052">
                <a:extLst>
                  <a:ext uri="{FF2B5EF4-FFF2-40B4-BE49-F238E27FC236}">
                    <a16:creationId xmlns:a16="http://schemas.microsoft.com/office/drawing/2014/main" id="{7EC014B2-3642-FF29-2A74-284909AB7BE0}"/>
                  </a:ext>
                </a:extLst>
              </p:cNvPr>
              <p:cNvCxnSpPr>
                <a:cxnSpLocks/>
                <a:stCxn id="1032" idx="0"/>
                <a:endCxn id="1045" idx="4"/>
              </p:cNvCxnSpPr>
              <p:nvPr/>
            </p:nvCxnSpPr>
            <p:spPr>
              <a:xfrm flipV="1">
                <a:off x="7495019" y="3872497"/>
                <a:ext cx="801405" cy="161557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65FF2A78-0F10-7B6E-30A9-432CC135498C}"/>
                  </a:ext>
                </a:extLst>
              </p:cNvPr>
              <p:cNvCxnSpPr>
                <a:cxnSpLocks/>
                <a:stCxn id="1032" idx="0"/>
                <a:endCxn id="1046" idx="4"/>
              </p:cNvCxnSpPr>
              <p:nvPr/>
            </p:nvCxnSpPr>
            <p:spPr>
              <a:xfrm flipV="1">
                <a:off x="7495019" y="4680282"/>
                <a:ext cx="808608" cy="8077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0B6BAD28-0E00-72F1-FF8B-8A62BC0D3A0C}"/>
                  </a:ext>
                </a:extLst>
              </p:cNvPr>
              <p:cNvCxnSpPr>
                <a:cxnSpLocks/>
                <a:stCxn id="1030" idx="0"/>
                <a:endCxn id="1047" idx="4"/>
              </p:cNvCxnSpPr>
              <p:nvPr/>
            </p:nvCxnSpPr>
            <p:spPr>
              <a:xfrm>
                <a:off x="7489106" y="4673083"/>
                <a:ext cx="814544" cy="81722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A44FC819-AB8E-87AA-75EE-DF542A67E7E2}"/>
                  </a:ext>
                </a:extLst>
              </p:cNvPr>
              <p:cNvCxnSpPr>
                <a:cxnSpLocks/>
                <a:stCxn id="1032" idx="0"/>
                <a:endCxn id="1047" idx="4"/>
              </p:cNvCxnSpPr>
              <p:nvPr/>
            </p:nvCxnSpPr>
            <p:spPr>
              <a:xfrm>
                <a:off x="7495019" y="5488069"/>
                <a:ext cx="808631" cy="2241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25" name="Rectangle 1024">
              <a:extLst>
                <a:ext uri="{FF2B5EF4-FFF2-40B4-BE49-F238E27FC236}">
                  <a16:creationId xmlns:a16="http://schemas.microsoft.com/office/drawing/2014/main" id="{CC5C3900-7581-8D76-964C-A504BCD48BB0}"/>
                </a:ext>
              </a:extLst>
            </p:cNvPr>
            <p:cNvSpPr/>
            <p:nvPr/>
          </p:nvSpPr>
          <p:spPr>
            <a:xfrm>
              <a:off x="5963553" y="3130291"/>
              <a:ext cx="2894496" cy="303451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Pretrained Language Model</a:t>
              </a:r>
            </a:p>
          </p:txBody>
        </p:sp>
      </p:grpSp>
      <p:sp>
        <p:nvSpPr>
          <p:cNvPr id="1918" name="Rectangle 1917">
            <a:extLst>
              <a:ext uri="{FF2B5EF4-FFF2-40B4-BE49-F238E27FC236}">
                <a16:creationId xmlns:a16="http://schemas.microsoft.com/office/drawing/2014/main" id="{0C2D2CB0-CAFD-46C2-8A76-3D32F2553D36}"/>
              </a:ext>
            </a:extLst>
          </p:cNvPr>
          <p:cNvSpPr/>
          <p:nvPr/>
        </p:nvSpPr>
        <p:spPr>
          <a:xfrm>
            <a:off x="-25713781" y="27003165"/>
            <a:ext cx="2273642" cy="773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Annotation</a:t>
            </a:r>
          </a:p>
        </p:txBody>
      </p:sp>
      <p:cxnSp>
        <p:nvCxnSpPr>
          <p:cNvPr id="1919" name="Straight Arrow Connector 1918">
            <a:extLst>
              <a:ext uri="{FF2B5EF4-FFF2-40B4-BE49-F238E27FC236}">
                <a16:creationId xmlns:a16="http://schemas.microsoft.com/office/drawing/2014/main" id="{DB66DA96-BFA3-9CCE-9BFA-FD23EB314221}"/>
              </a:ext>
            </a:extLst>
          </p:cNvPr>
          <p:cNvCxnSpPr>
            <a:cxnSpLocks/>
            <a:stCxn id="88" idx="6"/>
            <a:endCxn id="100" idx="1"/>
          </p:cNvCxnSpPr>
          <p:nvPr/>
        </p:nvCxnSpPr>
        <p:spPr>
          <a:xfrm>
            <a:off x="-18057431" y="14571343"/>
            <a:ext cx="1154661" cy="941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6" name="Rounded Rectangle 1255">
            <a:extLst>
              <a:ext uri="{FF2B5EF4-FFF2-40B4-BE49-F238E27FC236}">
                <a16:creationId xmlns:a16="http://schemas.microsoft.com/office/drawing/2014/main" id="{6C79CD9A-41C6-BE44-AAA0-47BAD3390A88}"/>
              </a:ext>
            </a:extLst>
          </p:cNvPr>
          <p:cNvSpPr/>
          <p:nvPr/>
        </p:nvSpPr>
        <p:spPr>
          <a:xfrm>
            <a:off x="-29121136" y="27262794"/>
            <a:ext cx="3380368" cy="1250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Claim-Post Pairs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61" name="Rounded Rectangle 1260">
            <a:extLst>
              <a:ext uri="{FF2B5EF4-FFF2-40B4-BE49-F238E27FC236}">
                <a16:creationId xmlns:a16="http://schemas.microsoft.com/office/drawing/2014/main" id="{6A586731-1EDE-9D89-126A-399F372241C5}"/>
              </a:ext>
            </a:extLst>
          </p:cNvPr>
          <p:cNvSpPr/>
          <p:nvPr/>
        </p:nvSpPr>
        <p:spPr>
          <a:xfrm>
            <a:off x="-23467126" y="27330374"/>
            <a:ext cx="3380368" cy="12508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Cambria" panose="02040503050406030204" pitchFamily="18" charset="0"/>
                <a:ea typeface="Cambria" panose="02040503050406030204" pitchFamily="18" charset="0"/>
              </a:rPr>
              <a:t>Stance Detection Dataset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cxnSp>
        <p:nvCxnSpPr>
          <p:cNvPr id="1262" name="Straight Arrow Connector 1261">
            <a:extLst>
              <a:ext uri="{FF2B5EF4-FFF2-40B4-BE49-F238E27FC236}">
                <a16:creationId xmlns:a16="http://schemas.microsoft.com/office/drawing/2014/main" id="{5EB5A191-03B2-2EDA-18D2-8515DB514189}"/>
              </a:ext>
            </a:extLst>
          </p:cNvPr>
          <p:cNvCxnSpPr>
            <a:cxnSpLocks/>
            <a:stCxn id="1261" idx="3"/>
          </p:cNvCxnSpPr>
          <p:nvPr/>
        </p:nvCxnSpPr>
        <p:spPr>
          <a:xfrm>
            <a:off x="-20086758" y="27955820"/>
            <a:ext cx="1879928" cy="1"/>
          </a:xfrm>
          <a:prstGeom prst="straightConnector1">
            <a:avLst/>
          </a:prstGeom>
          <a:ln w="762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9CDCA8ED-DA8C-00E2-F332-0AD3016E6134}"/>
              </a:ext>
            </a:extLst>
          </p:cNvPr>
          <p:cNvGrpSpPr/>
          <p:nvPr/>
        </p:nvGrpSpPr>
        <p:grpSpPr>
          <a:xfrm>
            <a:off x="-17895084" y="26642039"/>
            <a:ext cx="2045550" cy="2774897"/>
            <a:chOff x="6187528" y="3741073"/>
            <a:chExt cx="2370952" cy="1865854"/>
          </a:xfrm>
        </p:grpSpPr>
        <p:sp>
          <p:nvSpPr>
            <p:cNvPr id="1268" name="Oval 1267">
              <a:extLst>
                <a:ext uri="{FF2B5EF4-FFF2-40B4-BE49-F238E27FC236}">
                  <a16:creationId xmlns:a16="http://schemas.microsoft.com/office/drawing/2014/main" id="{7A93A351-2872-E788-8BF7-033CEA1B4123}"/>
                </a:ext>
              </a:extLst>
            </p:cNvPr>
            <p:cNvSpPr/>
            <p:nvPr/>
          </p:nvSpPr>
          <p:spPr>
            <a:xfrm rot="5400000">
              <a:off x="7240802" y="3745080"/>
              <a:ext cx="233235" cy="25483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0" dirty="0">
                <a:latin typeface="Cambria" panose="02040503050406030204" pitchFamily="18" charset="0"/>
              </a:endParaRPr>
            </a:p>
          </p:txBody>
        </p:sp>
        <p:sp>
          <p:nvSpPr>
            <p:cNvPr id="1269" name="Oval 1268">
              <a:extLst>
                <a:ext uri="{FF2B5EF4-FFF2-40B4-BE49-F238E27FC236}">
                  <a16:creationId xmlns:a16="http://schemas.microsoft.com/office/drawing/2014/main" id="{6800A87A-790E-D26A-6B42-FB0383155742}"/>
                </a:ext>
              </a:extLst>
            </p:cNvPr>
            <p:cNvSpPr/>
            <p:nvPr/>
          </p:nvSpPr>
          <p:spPr>
            <a:xfrm rot="5400000">
              <a:off x="6204731" y="3730276"/>
              <a:ext cx="233235" cy="25483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0" dirty="0">
                <a:latin typeface="Cambria" panose="02040503050406030204" pitchFamily="18" charset="0"/>
              </a:endParaRPr>
            </a:p>
          </p:txBody>
        </p:sp>
        <p:sp>
          <p:nvSpPr>
            <p:cNvPr id="1270" name="Oval 1269">
              <a:extLst>
                <a:ext uri="{FF2B5EF4-FFF2-40B4-BE49-F238E27FC236}">
                  <a16:creationId xmlns:a16="http://schemas.microsoft.com/office/drawing/2014/main" id="{AFF8EB9F-E2B1-3847-E367-BC75B18EF714}"/>
                </a:ext>
              </a:extLst>
            </p:cNvPr>
            <p:cNvSpPr/>
            <p:nvPr/>
          </p:nvSpPr>
          <p:spPr>
            <a:xfrm rot="5400000">
              <a:off x="7245073" y="4545667"/>
              <a:ext cx="233235" cy="25483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0">
                <a:latin typeface="Cambria" panose="02040503050406030204" pitchFamily="18" charset="0"/>
              </a:endParaRPr>
            </a:p>
          </p:txBody>
        </p:sp>
        <p:sp>
          <p:nvSpPr>
            <p:cNvPr id="1271" name="Oval 1270">
              <a:extLst>
                <a:ext uri="{FF2B5EF4-FFF2-40B4-BE49-F238E27FC236}">
                  <a16:creationId xmlns:a16="http://schemas.microsoft.com/office/drawing/2014/main" id="{8A30AFE6-9BE9-FA82-38C5-609E90EBA700}"/>
                </a:ext>
              </a:extLst>
            </p:cNvPr>
            <p:cNvSpPr/>
            <p:nvPr/>
          </p:nvSpPr>
          <p:spPr>
            <a:xfrm rot="5400000">
              <a:off x="6200808" y="4538836"/>
              <a:ext cx="233235" cy="25483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0">
                <a:latin typeface="Cambria" panose="02040503050406030204" pitchFamily="18" charset="0"/>
              </a:endParaRPr>
            </a:p>
          </p:txBody>
        </p:sp>
        <p:sp>
          <p:nvSpPr>
            <p:cNvPr id="1272" name="Oval 1271">
              <a:extLst>
                <a:ext uri="{FF2B5EF4-FFF2-40B4-BE49-F238E27FC236}">
                  <a16:creationId xmlns:a16="http://schemas.microsoft.com/office/drawing/2014/main" id="{F9374C5E-D5C4-4C27-87CF-C3CA6CF9ED57}"/>
                </a:ext>
              </a:extLst>
            </p:cNvPr>
            <p:cNvSpPr/>
            <p:nvPr/>
          </p:nvSpPr>
          <p:spPr>
            <a:xfrm rot="5400000">
              <a:off x="7250986" y="5360653"/>
              <a:ext cx="233235" cy="25483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0">
                <a:latin typeface="Cambria" panose="02040503050406030204" pitchFamily="18" charset="0"/>
              </a:endParaRPr>
            </a:p>
          </p:txBody>
        </p:sp>
        <p:sp>
          <p:nvSpPr>
            <p:cNvPr id="1273" name="Oval 1272">
              <a:extLst>
                <a:ext uri="{FF2B5EF4-FFF2-40B4-BE49-F238E27FC236}">
                  <a16:creationId xmlns:a16="http://schemas.microsoft.com/office/drawing/2014/main" id="{3306ED70-7F9A-6B2B-365A-E1BE325BA97C}"/>
                </a:ext>
              </a:extLst>
            </p:cNvPr>
            <p:cNvSpPr/>
            <p:nvPr/>
          </p:nvSpPr>
          <p:spPr>
            <a:xfrm rot="5400000">
              <a:off x="6198325" y="5342610"/>
              <a:ext cx="233235" cy="25483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0">
                <a:latin typeface="Cambria" panose="02040503050406030204" pitchFamily="18" charset="0"/>
              </a:endParaRPr>
            </a:p>
          </p:txBody>
        </p:sp>
        <p:cxnSp>
          <p:nvCxnSpPr>
            <p:cNvPr id="1274" name="Straight Connector 1273">
              <a:extLst>
                <a:ext uri="{FF2B5EF4-FFF2-40B4-BE49-F238E27FC236}">
                  <a16:creationId xmlns:a16="http://schemas.microsoft.com/office/drawing/2014/main" id="{71A27440-4BB1-1E2C-BC95-450B5CA44B49}"/>
                </a:ext>
              </a:extLst>
            </p:cNvPr>
            <p:cNvCxnSpPr>
              <a:cxnSpLocks/>
              <a:stCxn id="1269" idx="0"/>
              <a:endCxn id="1270" idx="4"/>
            </p:cNvCxnSpPr>
            <p:nvPr/>
          </p:nvCxnSpPr>
          <p:spPr>
            <a:xfrm>
              <a:off x="6448764" y="3857691"/>
              <a:ext cx="785512" cy="81539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5" name="Straight Connector 1274">
              <a:extLst>
                <a:ext uri="{FF2B5EF4-FFF2-40B4-BE49-F238E27FC236}">
                  <a16:creationId xmlns:a16="http://schemas.microsoft.com/office/drawing/2014/main" id="{DFC93C7A-7F5E-9385-5494-0C908038D30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453715" y="3811693"/>
              <a:ext cx="5214" cy="5135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7" name="Straight Connector 1276">
              <a:extLst>
                <a:ext uri="{FF2B5EF4-FFF2-40B4-BE49-F238E27FC236}">
                  <a16:creationId xmlns:a16="http://schemas.microsoft.com/office/drawing/2014/main" id="{4E4A9221-ABE1-90A5-06ED-A927BD285E04}"/>
                </a:ext>
              </a:extLst>
            </p:cNvPr>
            <p:cNvCxnSpPr>
              <a:cxnSpLocks/>
              <a:stCxn id="1268" idx="4"/>
              <a:endCxn id="1269" idx="0"/>
            </p:cNvCxnSpPr>
            <p:nvPr/>
          </p:nvCxnSpPr>
          <p:spPr>
            <a:xfrm flipH="1" flipV="1">
              <a:off x="6448764" y="3857691"/>
              <a:ext cx="781241" cy="148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8" name="Straight Connector 1277">
              <a:extLst>
                <a:ext uri="{FF2B5EF4-FFF2-40B4-BE49-F238E27FC236}">
                  <a16:creationId xmlns:a16="http://schemas.microsoft.com/office/drawing/2014/main" id="{7D2AB6F4-6C62-7ACA-D1C8-796601810629}"/>
                </a:ext>
              </a:extLst>
            </p:cNvPr>
            <p:cNvCxnSpPr>
              <a:cxnSpLocks/>
              <a:stCxn id="1271" idx="0"/>
              <a:endCxn id="1272" idx="4"/>
            </p:cNvCxnSpPr>
            <p:nvPr/>
          </p:nvCxnSpPr>
          <p:spPr>
            <a:xfrm>
              <a:off x="6444841" y="4666252"/>
              <a:ext cx="795348" cy="821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9" name="Straight Connector 1278">
              <a:extLst>
                <a:ext uri="{FF2B5EF4-FFF2-40B4-BE49-F238E27FC236}">
                  <a16:creationId xmlns:a16="http://schemas.microsoft.com/office/drawing/2014/main" id="{B9F9E130-BDEB-58D8-6DA1-B58895288E98}"/>
                </a:ext>
              </a:extLst>
            </p:cNvPr>
            <p:cNvCxnSpPr>
              <a:cxnSpLocks/>
              <a:stCxn id="1269" idx="0"/>
              <a:endCxn id="1272" idx="4"/>
            </p:cNvCxnSpPr>
            <p:nvPr/>
          </p:nvCxnSpPr>
          <p:spPr>
            <a:xfrm>
              <a:off x="6448764" y="3857691"/>
              <a:ext cx="791425" cy="16303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0" name="Straight Connector 1919">
              <a:extLst>
                <a:ext uri="{FF2B5EF4-FFF2-40B4-BE49-F238E27FC236}">
                  <a16:creationId xmlns:a16="http://schemas.microsoft.com/office/drawing/2014/main" id="{6DC5EDFB-BBC6-4C10-4BEC-12A09E5BD68E}"/>
                </a:ext>
              </a:extLst>
            </p:cNvPr>
            <p:cNvCxnSpPr>
              <a:cxnSpLocks/>
              <a:stCxn id="1271" idx="0"/>
              <a:endCxn id="1268" idx="4"/>
            </p:cNvCxnSpPr>
            <p:nvPr/>
          </p:nvCxnSpPr>
          <p:spPr>
            <a:xfrm flipV="1">
              <a:off x="6444841" y="3872496"/>
              <a:ext cx="785164" cy="7937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1" name="Straight Connector 1920">
              <a:extLst>
                <a:ext uri="{FF2B5EF4-FFF2-40B4-BE49-F238E27FC236}">
                  <a16:creationId xmlns:a16="http://schemas.microsoft.com/office/drawing/2014/main" id="{215E2B33-3BF0-E543-C7B1-44BB689F2B59}"/>
                </a:ext>
              </a:extLst>
            </p:cNvPr>
            <p:cNvCxnSpPr>
              <a:cxnSpLocks/>
              <a:stCxn id="1271" idx="0"/>
              <a:endCxn id="1270" idx="4"/>
            </p:cNvCxnSpPr>
            <p:nvPr/>
          </p:nvCxnSpPr>
          <p:spPr>
            <a:xfrm>
              <a:off x="6444841" y="4666252"/>
              <a:ext cx="789435" cy="683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2" name="Straight Connector 1921">
              <a:extLst>
                <a:ext uri="{FF2B5EF4-FFF2-40B4-BE49-F238E27FC236}">
                  <a16:creationId xmlns:a16="http://schemas.microsoft.com/office/drawing/2014/main" id="{F1897265-2E57-FF7F-8F26-1DDE95C296A9}"/>
                </a:ext>
              </a:extLst>
            </p:cNvPr>
            <p:cNvCxnSpPr>
              <a:cxnSpLocks/>
              <a:stCxn id="1271" idx="0"/>
              <a:endCxn id="1272" idx="4"/>
            </p:cNvCxnSpPr>
            <p:nvPr/>
          </p:nvCxnSpPr>
          <p:spPr>
            <a:xfrm>
              <a:off x="6444841" y="4666252"/>
              <a:ext cx="795348" cy="8218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3" name="Straight Connector 1922">
              <a:extLst>
                <a:ext uri="{FF2B5EF4-FFF2-40B4-BE49-F238E27FC236}">
                  <a16:creationId xmlns:a16="http://schemas.microsoft.com/office/drawing/2014/main" id="{6124F634-D040-B552-ACCB-6C2DF5691D82}"/>
                </a:ext>
              </a:extLst>
            </p:cNvPr>
            <p:cNvCxnSpPr>
              <a:cxnSpLocks/>
              <a:stCxn id="1273" idx="0"/>
              <a:endCxn id="1268" idx="4"/>
            </p:cNvCxnSpPr>
            <p:nvPr/>
          </p:nvCxnSpPr>
          <p:spPr>
            <a:xfrm flipV="1">
              <a:off x="6442358" y="3872496"/>
              <a:ext cx="787647" cy="159753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4" name="Straight Connector 1923">
              <a:extLst>
                <a:ext uri="{FF2B5EF4-FFF2-40B4-BE49-F238E27FC236}">
                  <a16:creationId xmlns:a16="http://schemas.microsoft.com/office/drawing/2014/main" id="{1960D9F9-8E5C-55A8-238C-DEBCDC6CF9BF}"/>
                </a:ext>
              </a:extLst>
            </p:cNvPr>
            <p:cNvCxnSpPr>
              <a:cxnSpLocks/>
              <a:stCxn id="1273" idx="0"/>
              <a:endCxn id="1270" idx="4"/>
            </p:cNvCxnSpPr>
            <p:nvPr/>
          </p:nvCxnSpPr>
          <p:spPr>
            <a:xfrm flipV="1">
              <a:off x="6442358" y="4673083"/>
              <a:ext cx="791918" cy="7969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5" name="Straight Connector 1924">
              <a:extLst>
                <a:ext uri="{FF2B5EF4-FFF2-40B4-BE49-F238E27FC236}">
                  <a16:creationId xmlns:a16="http://schemas.microsoft.com/office/drawing/2014/main" id="{9A4D31BC-EB46-960A-8EEB-FFC746E25172}"/>
                </a:ext>
              </a:extLst>
            </p:cNvPr>
            <p:cNvCxnSpPr>
              <a:cxnSpLocks/>
              <a:stCxn id="1273" idx="0"/>
              <a:endCxn id="1272" idx="4"/>
            </p:cNvCxnSpPr>
            <p:nvPr/>
          </p:nvCxnSpPr>
          <p:spPr>
            <a:xfrm>
              <a:off x="6442358" y="5470026"/>
              <a:ext cx="797831" cy="1804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6" name="Oval 1925">
              <a:extLst>
                <a:ext uri="{FF2B5EF4-FFF2-40B4-BE49-F238E27FC236}">
                  <a16:creationId xmlns:a16="http://schemas.microsoft.com/office/drawing/2014/main" id="{5AF42A1C-14AB-0B95-35DF-A2329D140F7E}"/>
                </a:ext>
              </a:extLst>
            </p:cNvPr>
            <p:cNvSpPr/>
            <p:nvPr/>
          </p:nvSpPr>
          <p:spPr>
            <a:xfrm rot="5400000">
              <a:off x="8307221" y="3745081"/>
              <a:ext cx="233235" cy="25483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0" dirty="0">
                <a:latin typeface="Cambria" panose="02040503050406030204" pitchFamily="18" charset="0"/>
              </a:endParaRPr>
            </a:p>
          </p:txBody>
        </p:sp>
        <p:sp>
          <p:nvSpPr>
            <p:cNvPr id="1927" name="Oval 1926">
              <a:extLst>
                <a:ext uri="{FF2B5EF4-FFF2-40B4-BE49-F238E27FC236}">
                  <a16:creationId xmlns:a16="http://schemas.microsoft.com/office/drawing/2014/main" id="{5B431650-3F20-C91D-E02C-1E2BB384C86A}"/>
                </a:ext>
              </a:extLst>
            </p:cNvPr>
            <p:cNvSpPr/>
            <p:nvPr/>
          </p:nvSpPr>
          <p:spPr>
            <a:xfrm rot="5400000">
              <a:off x="8314424" y="4552867"/>
              <a:ext cx="233235" cy="25483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0">
                <a:latin typeface="Cambria" panose="02040503050406030204" pitchFamily="18" charset="0"/>
              </a:endParaRPr>
            </a:p>
          </p:txBody>
        </p:sp>
        <p:sp>
          <p:nvSpPr>
            <p:cNvPr id="1928" name="Oval 1927">
              <a:extLst>
                <a:ext uri="{FF2B5EF4-FFF2-40B4-BE49-F238E27FC236}">
                  <a16:creationId xmlns:a16="http://schemas.microsoft.com/office/drawing/2014/main" id="{4CF79F6C-4DFC-65D3-083E-B3FE5D1CA7A8}"/>
                </a:ext>
              </a:extLst>
            </p:cNvPr>
            <p:cNvSpPr/>
            <p:nvPr/>
          </p:nvSpPr>
          <p:spPr>
            <a:xfrm rot="5400000">
              <a:off x="8314447" y="5362895"/>
              <a:ext cx="233235" cy="254830"/>
            </a:xfrm>
            <a:prstGeom prst="ellipse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60">
                <a:latin typeface="Cambria" panose="02040503050406030204" pitchFamily="18" charset="0"/>
              </a:endParaRPr>
            </a:p>
          </p:txBody>
        </p:sp>
        <p:cxnSp>
          <p:nvCxnSpPr>
            <p:cNvPr id="1929" name="Straight Connector 1928">
              <a:extLst>
                <a:ext uri="{FF2B5EF4-FFF2-40B4-BE49-F238E27FC236}">
                  <a16:creationId xmlns:a16="http://schemas.microsoft.com/office/drawing/2014/main" id="{48AF33BA-B94E-AFBD-B6D3-3A877B544D39}"/>
                </a:ext>
              </a:extLst>
            </p:cNvPr>
            <p:cNvCxnSpPr>
              <a:cxnSpLocks/>
              <a:stCxn id="1270" idx="0"/>
              <a:endCxn id="1927" idx="4"/>
            </p:cNvCxnSpPr>
            <p:nvPr/>
          </p:nvCxnSpPr>
          <p:spPr>
            <a:xfrm>
              <a:off x="7489106" y="4673083"/>
              <a:ext cx="814521" cy="7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0" name="Straight Connector 1929">
              <a:extLst>
                <a:ext uri="{FF2B5EF4-FFF2-40B4-BE49-F238E27FC236}">
                  <a16:creationId xmlns:a16="http://schemas.microsoft.com/office/drawing/2014/main" id="{227AD974-AC9A-E002-7030-9EA2BF568DEE}"/>
                </a:ext>
              </a:extLst>
            </p:cNvPr>
            <p:cNvCxnSpPr>
              <a:cxnSpLocks/>
              <a:stCxn id="1268" idx="0"/>
              <a:endCxn id="1926" idx="4"/>
            </p:cNvCxnSpPr>
            <p:nvPr/>
          </p:nvCxnSpPr>
          <p:spPr>
            <a:xfrm>
              <a:off x="7484835" y="3872496"/>
              <a:ext cx="811589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1" name="Straight Connector 1930">
              <a:extLst>
                <a:ext uri="{FF2B5EF4-FFF2-40B4-BE49-F238E27FC236}">
                  <a16:creationId xmlns:a16="http://schemas.microsoft.com/office/drawing/2014/main" id="{0979D07C-C960-80FE-9BE9-9B03689F3DA6}"/>
                </a:ext>
              </a:extLst>
            </p:cNvPr>
            <p:cNvCxnSpPr>
              <a:cxnSpLocks/>
              <a:stCxn id="1268" idx="0"/>
              <a:endCxn id="1927" idx="4"/>
            </p:cNvCxnSpPr>
            <p:nvPr/>
          </p:nvCxnSpPr>
          <p:spPr>
            <a:xfrm>
              <a:off x="7484835" y="3872496"/>
              <a:ext cx="818792" cy="8077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2" name="Straight Connector 1931">
              <a:extLst>
                <a:ext uri="{FF2B5EF4-FFF2-40B4-BE49-F238E27FC236}">
                  <a16:creationId xmlns:a16="http://schemas.microsoft.com/office/drawing/2014/main" id="{ED19AE8F-7B3A-322F-BFB1-BD598C326B56}"/>
                </a:ext>
              </a:extLst>
            </p:cNvPr>
            <p:cNvCxnSpPr>
              <a:cxnSpLocks/>
              <a:stCxn id="1268" idx="0"/>
              <a:endCxn id="1928" idx="4"/>
            </p:cNvCxnSpPr>
            <p:nvPr/>
          </p:nvCxnSpPr>
          <p:spPr>
            <a:xfrm>
              <a:off x="7484835" y="3872496"/>
              <a:ext cx="818815" cy="161781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3" name="Straight Connector 1932">
              <a:extLst>
                <a:ext uri="{FF2B5EF4-FFF2-40B4-BE49-F238E27FC236}">
                  <a16:creationId xmlns:a16="http://schemas.microsoft.com/office/drawing/2014/main" id="{A9E582D7-5F2F-F3D1-65A6-CAA52BAE4EB7}"/>
                </a:ext>
              </a:extLst>
            </p:cNvPr>
            <p:cNvCxnSpPr>
              <a:cxnSpLocks/>
              <a:stCxn id="1270" idx="0"/>
              <a:endCxn id="1926" idx="4"/>
            </p:cNvCxnSpPr>
            <p:nvPr/>
          </p:nvCxnSpPr>
          <p:spPr>
            <a:xfrm flipV="1">
              <a:off x="7489106" y="3872497"/>
              <a:ext cx="807318" cy="8005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4" name="Straight Connector 1933">
              <a:extLst>
                <a:ext uri="{FF2B5EF4-FFF2-40B4-BE49-F238E27FC236}">
                  <a16:creationId xmlns:a16="http://schemas.microsoft.com/office/drawing/2014/main" id="{9B2AAEAB-A09F-41B2-A6B1-1C381933FA46}"/>
                </a:ext>
              </a:extLst>
            </p:cNvPr>
            <p:cNvCxnSpPr>
              <a:cxnSpLocks/>
              <a:stCxn id="1272" idx="0"/>
              <a:endCxn id="1926" idx="4"/>
            </p:cNvCxnSpPr>
            <p:nvPr/>
          </p:nvCxnSpPr>
          <p:spPr>
            <a:xfrm flipV="1">
              <a:off x="7495019" y="3872497"/>
              <a:ext cx="801405" cy="161557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5" name="Straight Connector 1934">
              <a:extLst>
                <a:ext uri="{FF2B5EF4-FFF2-40B4-BE49-F238E27FC236}">
                  <a16:creationId xmlns:a16="http://schemas.microsoft.com/office/drawing/2014/main" id="{9CB31BDD-BB30-5690-43C2-5281B4BFEFA6}"/>
                </a:ext>
              </a:extLst>
            </p:cNvPr>
            <p:cNvCxnSpPr>
              <a:cxnSpLocks/>
              <a:stCxn id="1272" idx="0"/>
              <a:endCxn id="1927" idx="4"/>
            </p:cNvCxnSpPr>
            <p:nvPr/>
          </p:nvCxnSpPr>
          <p:spPr>
            <a:xfrm flipV="1">
              <a:off x="7495019" y="4680282"/>
              <a:ext cx="808608" cy="80778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6" name="Straight Connector 1935">
              <a:extLst>
                <a:ext uri="{FF2B5EF4-FFF2-40B4-BE49-F238E27FC236}">
                  <a16:creationId xmlns:a16="http://schemas.microsoft.com/office/drawing/2014/main" id="{9CF47585-E892-6D6E-DE20-FD666419CD57}"/>
                </a:ext>
              </a:extLst>
            </p:cNvPr>
            <p:cNvCxnSpPr>
              <a:cxnSpLocks/>
              <a:stCxn id="1270" idx="0"/>
              <a:endCxn id="1928" idx="4"/>
            </p:cNvCxnSpPr>
            <p:nvPr/>
          </p:nvCxnSpPr>
          <p:spPr>
            <a:xfrm>
              <a:off x="7489106" y="4673083"/>
              <a:ext cx="814544" cy="81722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7" name="Straight Connector 1936">
              <a:extLst>
                <a:ext uri="{FF2B5EF4-FFF2-40B4-BE49-F238E27FC236}">
                  <a16:creationId xmlns:a16="http://schemas.microsoft.com/office/drawing/2014/main" id="{4F172B00-558E-F8C0-E581-59F2105C6D2B}"/>
                </a:ext>
              </a:extLst>
            </p:cNvPr>
            <p:cNvCxnSpPr>
              <a:cxnSpLocks/>
              <a:stCxn id="1272" idx="0"/>
              <a:endCxn id="1928" idx="4"/>
            </p:cNvCxnSpPr>
            <p:nvPr/>
          </p:nvCxnSpPr>
          <p:spPr>
            <a:xfrm>
              <a:off x="7495019" y="5488069"/>
              <a:ext cx="808631" cy="224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39" name="Rectangle 1938">
            <a:extLst>
              <a:ext uri="{FF2B5EF4-FFF2-40B4-BE49-F238E27FC236}">
                <a16:creationId xmlns:a16="http://schemas.microsoft.com/office/drawing/2014/main" id="{995E915A-C84C-8960-3C7D-72CF39B575A6}"/>
              </a:ext>
            </a:extLst>
          </p:cNvPr>
          <p:cNvSpPr/>
          <p:nvPr/>
        </p:nvSpPr>
        <p:spPr>
          <a:xfrm>
            <a:off x="-19978689" y="27034856"/>
            <a:ext cx="1879928" cy="773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Training</a:t>
            </a:r>
          </a:p>
        </p:txBody>
      </p:sp>
      <p:sp>
        <p:nvSpPr>
          <p:cNvPr id="1941" name="Rectangle 1940">
            <a:extLst>
              <a:ext uri="{FF2B5EF4-FFF2-40B4-BE49-F238E27FC236}">
                <a16:creationId xmlns:a16="http://schemas.microsoft.com/office/drawing/2014/main" id="{690D02A6-1A7A-5689-CE0A-D2341FA82F15}"/>
              </a:ext>
            </a:extLst>
          </p:cNvPr>
          <p:cNvSpPr/>
          <p:nvPr/>
        </p:nvSpPr>
        <p:spPr>
          <a:xfrm>
            <a:off x="-18591548" y="25675378"/>
            <a:ext cx="3595060" cy="77388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Machine Learning Model</a:t>
            </a:r>
          </a:p>
        </p:txBody>
      </p:sp>
    </p:spTree>
    <p:extLst>
      <p:ext uri="{BB962C8B-B14F-4D97-AF65-F5344CB8AC3E}">
        <p14:creationId xmlns:p14="http://schemas.microsoft.com/office/powerpoint/2010/main" val="1684435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8696</TotalTime>
  <Words>295</Words>
  <Application>Microsoft Macintosh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</vt:lpstr>
      <vt:lpstr>Garamond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Arslan, Fatma</dc:creator>
  <cp:lastModifiedBy>Zhu, Zhengyuan</cp:lastModifiedBy>
  <cp:revision>90</cp:revision>
  <cp:lastPrinted>2021-04-07T01:50:21Z</cp:lastPrinted>
  <dcterms:created xsi:type="dcterms:W3CDTF">2017-08-12T22:08:00Z</dcterms:created>
  <dcterms:modified xsi:type="dcterms:W3CDTF">2023-09-22T05:32:41Z</dcterms:modified>
</cp:coreProperties>
</file>