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Lst>
  <p:notesMasterIdLst>
    <p:notesMasterId r:id="rId10"/>
  </p:notesMasterIdLst>
  <p:handoutMasterIdLst>
    <p:handoutMasterId r:id="rId11"/>
  </p:handoutMasterIdLst>
  <p:sldIdLst>
    <p:sldId id="1340" r:id="rId6"/>
    <p:sldId id="1345" r:id="rId7"/>
    <p:sldId id="1346" r:id="rId8"/>
    <p:sldId id="1348" r:id="rId9"/>
  </p:sldIdLst>
  <p:sldSz cx="9144000" cy="5143500" type="screen16x9"/>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1340"/>
            <p14:sldId id="1345"/>
            <p14:sldId id="1346"/>
            <p14:sldId id="1348"/>
          </p14:sldIdLst>
        </p14:section>
      </p14:sectionLst>
    </p:ext>
    <p:ext uri="{EFAFB233-063F-42B5-8137-9DF3F51BA10A}">
      <p15:sldGuideLst xmlns:p15="http://schemas.microsoft.com/office/powerpoint/2012/main">
        <p15:guide id="1" orient="horz" pos="110">
          <p15:clr>
            <a:srgbClr val="A4A3A4"/>
          </p15:clr>
        </p15:guide>
        <p15:guide id="2" orient="horz" pos="3128">
          <p15:clr>
            <a:srgbClr val="A4A3A4"/>
          </p15:clr>
        </p15:guide>
        <p15:guide id="3" orient="horz" pos="1630">
          <p15:clr>
            <a:srgbClr val="A4A3A4"/>
          </p15:clr>
        </p15:guide>
        <p15:guide id="4" orient="horz" pos="2334">
          <p15:clr>
            <a:srgbClr val="A4A3A4"/>
          </p15:clr>
        </p15:guide>
        <p15:guide id="5" orient="horz" pos="2374">
          <p15:clr>
            <a:srgbClr val="A4A3A4"/>
          </p15:clr>
        </p15:guide>
        <p15:guide id="6" orient="horz" pos="684">
          <p15:clr>
            <a:srgbClr val="A4A3A4"/>
          </p15:clr>
        </p15:guide>
        <p15:guide id="7" orient="horz" pos="926">
          <p15:clr>
            <a:srgbClr val="A4A3A4"/>
          </p15:clr>
        </p15:guide>
        <p15:guide id="8" orient="horz" pos="1670">
          <p15:clr>
            <a:srgbClr val="A4A3A4"/>
          </p15:clr>
        </p15:guide>
        <p15:guide id="9" orient="horz" pos="965">
          <p15:clr>
            <a:srgbClr val="A4A3A4"/>
          </p15:clr>
        </p15:guide>
        <p15:guide id="10" orient="horz" pos="3038">
          <p15:clr>
            <a:srgbClr val="A4A3A4"/>
          </p15:clr>
        </p15:guide>
        <p15:guide id="11" orient="horz" pos="3076">
          <p15:clr>
            <a:srgbClr val="A4A3A4"/>
          </p15:clr>
        </p15:guide>
        <p15:guide id="12" orient="horz" pos="261">
          <p15:clr>
            <a:srgbClr val="A4A3A4"/>
          </p15:clr>
        </p15:guide>
        <p15:guide id="13" orient="horz" pos="218">
          <p15:clr>
            <a:srgbClr val="A4A3A4"/>
          </p15:clr>
        </p15:guide>
        <p15:guide id="14" pos="2853">
          <p15:clr>
            <a:srgbClr val="A4A3A4"/>
          </p15:clr>
        </p15:guide>
        <p15:guide id="15" pos="1918">
          <p15:clr>
            <a:srgbClr val="A4A3A4"/>
          </p15:clr>
        </p15:guide>
        <p15:guide id="16" pos="4729">
          <p15:clr>
            <a:srgbClr val="A4A3A4"/>
          </p15:clr>
        </p15:guide>
        <p15:guide id="17" pos="981">
          <p15:clr>
            <a:srgbClr val="A4A3A4"/>
          </p15:clr>
        </p15:guide>
        <p15:guide id="18" pos="3840">
          <p15:clr>
            <a:srgbClr val="A4A3A4"/>
          </p15:clr>
        </p15:guide>
        <p15:guide id="19" pos="1032">
          <p15:clr>
            <a:srgbClr val="A4A3A4"/>
          </p15:clr>
        </p15:guide>
        <p15:guide id="20" pos="1970">
          <p15:clr>
            <a:srgbClr val="A4A3A4"/>
          </p15:clr>
        </p15:guide>
        <p15:guide id="21" pos="2904">
          <p15:clr>
            <a:srgbClr val="A4A3A4"/>
          </p15:clr>
        </p15:guide>
        <p15:guide id="22" pos="3795">
          <p15:clr>
            <a:srgbClr val="A4A3A4"/>
          </p15:clr>
        </p15:guide>
        <p15:guide id="23" pos="4779">
          <p15:clr>
            <a:srgbClr val="A4A3A4"/>
          </p15:clr>
        </p15:guide>
        <p15:guide id="24" pos="5662">
          <p15:clr>
            <a:srgbClr val="A4A3A4"/>
          </p15:clr>
        </p15:guide>
        <p15:guide id="25" pos="246">
          <p15:clr>
            <a:srgbClr val="A4A3A4"/>
          </p15:clr>
        </p15:guide>
        <p15:guide id="26" pos="5716">
          <p15:clr>
            <a:srgbClr val="A4A3A4"/>
          </p15:clr>
        </p15:guide>
        <p15:guide id="27" pos="98">
          <p15:clr>
            <a:srgbClr val="A4A3A4"/>
          </p15:clr>
        </p15:guide>
        <p15:guide id="28" pos="45">
          <p15:clr>
            <a:srgbClr val="A4A3A4"/>
          </p15:clr>
        </p15:guide>
        <p15:guide id="29" pos="553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B1"/>
    <a:srgbClr val="F58026"/>
    <a:srgbClr val="F58A1C"/>
    <a:srgbClr val="EE8200"/>
    <a:srgbClr val="F28500"/>
    <a:srgbClr val="83B800"/>
    <a:srgbClr val="FFFFFF"/>
    <a:srgbClr val="FBFBFB"/>
    <a:srgbClr val="000000"/>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5" autoAdjust="0"/>
    <p:restoredTop sz="95673" autoAdjust="0"/>
  </p:normalViewPr>
  <p:slideViewPr>
    <p:cSldViewPr snapToGrid="0">
      <p:cViewPr varScale="1">
        <p:scale>
          <a:sx n="188" d="100"/>
          <a:sy n="188" d="100"/>
        </p:scale>
        <p:origin x="192" y="216"/>
      </p:cViewPr>
      <p:guideLst>
        <p:guide orient="horz" pos="110"/>
        <p:guide orient="horz" pos="3128"/>
        <p:guide orient="horz" pos="1630"/>
        <p:guide orient="horz" pos="2334"/>
        <p:guide orient="horz" pos="2374"/>
        <p:guide orient="horz" pos="684"/>
        <p:guide orient="horz" pos="926"/>
        <p:guide orient="horz" pos="1670"/>
        <p:guide orient="horz" pos="965"/>
        <p:guide orient="horz" pos="3038"/>
        <p:guide orient="horz" pos="3076"/>
        <p:guide orient="horz" pos="261"/>
        <p:guide orient="horz" pos="218"/>
        <p:guide pos="2853"/>
        <p:guide pos="1918"/>
        <p:guide pos="4729"/>
        <p:guide pos="981"/>
        <p:guide pos="3840"/>
        <p:guide pos="1032"/>
        <p:guide pos="1970"/>
        <p:guide pos="2904"/>
        <p:guide pos="3795"/>
        <p:guide pos="4779"/>
        <p:guide pos="5662"/>
        <p:guide pos="246"/>
        <p:guide pos="5716"/>
        <p:guide pos="98"/>
        <p:guide pos="45"/>
        <p:guide pos="5530"/>
      </p:guideLst>
    </p:cSldViewPr>
  </p:slideViewPr>
  <p:outlineViewPr>
    <p:cViewPr>
      <p:scale>
        <a:sx n="33" d="100"/>
        <a:sy n="33" d="100"/>
      </p:scale>
      <p:origin x="0" y="4974"/>
    </p:cViewPr>
  </p:outlin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67" d="100"/>
          <a:sy n="67" d="100"/>
        </p:scale>
        <p:origin x="-32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11/5/17</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11/5/17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sldNum="0" hdr="0" ftr="0" dt="0"/>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6102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32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022451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58576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809965"/>
          </a:xfrm>
        </p:spPr>
        <p:txBody>
          <a:bodyPr/>
          <a:lstStyle>
            <a:lvl1pPr marL="0" indent="0">
              <a:spcBef>
                <a:spcPts val="0"/>
              </a:spcBef>
              <a:spcAft>
                <a:spcPts val="675"/>
              </a:spcAft>
              <a:buNone/>
              <a:defRPr sz="3200" spc="-100" baseline="0">
                <a:latin typeface="Garamond" panose="02020404030301010803" pitchFamily="18" charset="0"/>
              </a:defRPr>
            </a:lvl1pPr>
            <a:lvl2pPr marL="0" indent="0">
              <a:spcBef>
                <a:spcPts val="0"/>
              </a:spcBef>
              <a:spcAft>
                <a:spcPts val="300"/>
              </a:spcAft>
              <a:buNone/>
              <a:defRPr sz="2000" spc="-50" baseline="0">
                <a:latin typeface="Garamond" panose="02020404030301010803" pitchFamily="18" charset="0"/>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50"/>
            <a:ext cx="8363938" cy="1932837"/>
          </a:xfrm>
          <a:ln>
            <a:solidFill>
              <a:schemeClr val="accent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2937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36" y="1085850"/>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p:titleStyle>
    <p:body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tiff"/><Relationship Id="rId13" Type="http://schemas.openxmlformats.org/officeDocument/2006/relationships/image" Target="../media/image9.tiff"/><Relationship Id="rId14" Type="http://schemas.openxmlformats.org/officeDocument/2006/relationships/image" Target="../media/image10.tiff"/><Relationship Id="rId15" Type="http://schemas.openxmlformats.org/officeDocument/2006/relationships/image" Target="../media/image11.tiff"/><Relationship Id="rId16" Type="http://schemas.openxmlformats.org/officeDocument/2006/relationships/image" Target="../media/image12.tiff"/><Relationship Id="rId17" Type="http://schemas.openxmlformats.org/officeDocument/2006/relationships/image" Target="../media/image13.tiff"/><Relationship Id="rId18" Type="http://schemas.openxmlformats.org/officeDocument/2006/relationships/image" Target="../media/image14.tiff"/><Relationship Id="rId19" Type="http://schemas.openxmlformats.org/officeDocument/2006/relationships/image" Target="../media/image15.tif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hyperlink" Target="https://idir.uta.edu/index.php/File:NSF.png" TargetMode="External"/><Relationship Id="rId7" Type="http://schemas.openxmlformats.org/officeDocument/2006/relationships/image" Target="../media/image4.png"/><Relationship Id="rId8" Type="http://schemas.openxmlformats.org/officeDocument/2006/relationships/image" Target="../media/image5.jpeg"/><Relationship Id="rId9" Type="http://schemas.openxmlformats.org/officeDocument/2006/relationships/image" Target="../media/image6.tiff"/><Relationship Id="rId10" Type="http://schemas.openxmlformats.org/officeDocument/2006/relationships/hyperlink" Target="https://idir.uta.edu/index.php/File:NSFC_tr.p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stretch>
            <a:fillRect/>
          </a:stretch>
        </p:blipFill>
        <p:spPr>
          <a:xfrm>
            <a:off x="4814085" y="3671888"/>
            <a:ext cx="996998" cy="434176"/>
          </a:xfrm>
          <a:prstGeom prst="rect">
            <a:avLst/>
          </a:prstGeom>
        </p:spPr>
      </p:pic>
      <p:pic>
        <p:nvPicPr>
          <p:cNvPr id="11" name="Picture 10" descr="C:\Users\Chengkai\Desktop\HPLab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272" y="3223502"/>
            <a:ext cx="878302" cy="43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160836" y="171450"/>
            <a:ext cx="6832632" cy="503536"/>
          </a:xfrm>
        </p:spPr>
        <p:txBody>
          <a:bodyPr/>
          <a:lstStyle/>
          <a:p>
            <a:r>
              <a:rPr lang="en-US" sz="3600" b="1" dirty="0" err="1" smtClean="0">
                <a:solidFill>
                  <a:srgbClr val="0064B1"/>
                </a:solidFill>
              </a:rPr>
              <a:t>Chengkai</a:t>
            </a:r>
            <a:r>
              <a:rPr lang="en-US" sz="3600" b="1" dirty="0" smtClean="0">
                <a:solidFill>
                  <a:srgbClr val="0064B1"/>
                </a:solidFill>
              </a:rPr>
              <a:t> Li</a:t>
            </a:r>
            <a:endParaRPr lang="en-US" sz="3600" b="1" dirty="0">
              <a:solidFill>
                <a:srgbClr val="0064B1"/>
              </a:solidFill>
            </a:endParaRPr>
          </a:p>
        </p:txBody>
      </p:sp>
      <p:sp>
        <p:nvSpPr>
          <p:cNvPr id="16" name="Text Placeholder 2"/>
          <p:cNvSpPr>
            <a:spLocks noGrp="1"/>
          </p:cNvSpPr>
          <p:nvPr>
            <p:ph type="body" sz="quarter" idx="10"/>
          </p:nvPr>
        </p:nvSpPr>
        <p:spPr>
          <a:xfrm>
            <a:off x="160836" y="1545170"/>
            <a:ext cx="8720947" cy="2560894"/>
          </a:xfrm>
        </p:spPr>
        <p:txBody>
          <a:bodyPr/>
          <a:lstStyle/>
          <a:p>
            <a:pPr>
              <a:spcAft>
                <a:spcPts val="300"/>
              </a:spcAft>
            </a:pPr>
            <a:r>
              <a:rPr lang="en-US" sz="2400" dirty="0" smtClean="0">
                <a:solidFill>
                  <a:srgbClr val="F58026"/>
                </a:solidFill>
                <a:latin typeface="Garamond" panose="02020404030301010803" pitchFamily="18" charset="0"/>
              </a:rPr>
              <a:t>Areas: </a:t>
            </a:r>
            <a:r>
              <a:rPr lang="en-US" sz="1800" dirty="0" smtClean="0">
                <a:solidFill>
                  <a:schemeClr val="tx1"/>
                </a:solidFill>
                <a:latin typeface="Garamond" panose="02020404030301010803" pitchFamily="18" charset="0"/>
              </a:rPr>
              <a:t>Big Data Intelligence and Data Science (Database, Data Mining, Web, Natural Language Processing)</a:t>
            </a:r>
            <a:endParaRPr lang="en-US" sz="1800" dirty="0" smtClean="0">
              <a:solidFill>
                <a:srgbClr val="F58026"/>
              </a:solidFill>
              <a:latin typeface="Garamond" panose="02020404030301010803" pitchFamily="18" charset="0"/>
            </a:endParaRPr>
          </a:p>
          <a:p>
            <a:pPr>
              <a:spcAft>
                <a:spcPts val="300"/>
              </a:spcAft>
            </a:pPr>
            <a:r>
              <a:rPr lang="en-US" sz="2400" dirty="0" smtClean="0">
                <a:solidFill>
                  <a:srgbClr val="F58026"/>
                </a:solidFill>
                <a:latin typeface="Garamond" panose="02020404030301010803" pitchFamily="18" charset="0"/>
              </a:rPr>
              <a:t>Projects:</a:t>
            </a:r>
            <a:endParaRPr lang="en-US" sz="2400" dirty="0">
              <a:solidFill>
                <a:srgbClr val="F58026"/>
              </a:solidFill>
              <a:latin typeface="Garamond" panose="02020404030301010803" pitchFamily="18" charset="0"/>
            </a:endParaRPr>
          </a:p>
          <a:p>
            <a:pPr marL="342900" lvl="1" indent="-342900">
              <a:buFont typeface="Courier New" panose="02070309020205020404" pitchFamily="49" charset="0"/>
              <a:buChar char="o"/>
            </a:pPr>
            <a:r>
              <a:rPr lang="en-US" sz="1800" dirty="0"/>
              <a:t>data-driven fact-checking, computational </a:t>
            </a:r>
            <a:r>
              <a:rPr lang="en-US" sz="1800" dirty="0" smtClean="0"/>
              <a:t>journalism </a:t>
            </a:r>
            <a:r>
              <a:rPr lang="en-US" sz="1800" b="1" dirty="0" smtClean="0">
                <a:solidFill>
                  <a:schemeClr val="tx1"/>
                </a:solidFill>
              </a:rPr>
              <a:t>(global leading position, well-known in both computing and professional fact-checking communities)</a:t>
            </a:r>
          </a:p>
          <a:p>
            <a:pPr marL="342900" lvl="1" indent="-342900">
              <a:buFont typeface="Courier New" panose="02070309020205020404" pitchFamily="49" charset="0"/>
              <a:buChar char="o"/>
            </a:pPr>
            <a:r>
              <a:rPr lang="en-US" sz="1800" dirty="0" smtClean="0"/>
              <a:t>cybersecurity, fake-news detection</a:t>
            </a:r>
            <a:endParaRPr lang="en-US" sz="1800" dirty="0" smtClean="0">
              <a:solidFill>
                <a:schemeClr val="tx1"/>
              </a:solidFill>
            </a:endParaRPr>
          </a:p>
          <a:p>
            <a:pPr marL="342900" lvl="1" indent="-342900">
              <a:buFont typeface="Courier New" panose="02070309020205020404" pitchFamily="49" charset="0"/>
              <a:buChar char="o"/>
            </a:pPr>
            <a:r>
              <a:rPr lang="en-US" sz="1800" dirty="0"/>
              <a:t>graph database usability, knowledge databases</a:t>
            </a:r>
            <a:endParaRPr lang="en-US" sz="1800" dirty="0" smtClean="0">
              <a:solidFill>
                <a:schemeClr val="tx1"/>
              </a:solidFill>
            </a:endParaRPr>
          </a:p>
          <a:p>
            <a:pPr>
              <a:spcAft>
                <a:spcPts val="300"/>
              </a:spcAft>
            </a:pPr>
            <a:r>
              <a:rPr lang="en-US" sz="2400" dirty="0">
                <a:solidFill>
                  <a:srgbClr val="F58026"/>
                </a:solidFill>
              </a:rPr>
              <a:t>Funding:  </a:t>
            </a:r>
            <a:r>
              <a:rPr lang="en-US" sz="1800" dirty="0">
                <a:solidFill>
                  <a:schemeClr val="tx1"/>
                </a:solidFill>
              </a:rPr>
              <a:t>$3M (including 4 major NSF grants), $1.6M as Project Lead</a:t>
            </a:r>
          </a:p>
          <a:p>
            <a:pPr>
              <a:spcAft>
                <a:spcPts val="300"/>
              </a:spcAft>
            </a:pPr>
            <a:r>
              <a:rPr lang="en-US" sz="2400" dirty="0">
                <a:solidFill>
                  <a:srgbClr val="F58026"/>
                </a:solidFill>
              </a:rPr>
              <a:t>M</a:t>
            </a:r>
            <a:r>
              <a:rPr lang="en-US" sz="2400" dirty="0" smtClean="0">
                <a:solidFill>
                  <a:srgbClr val="F58026"/>
                </a:solidFill>
              </a:rPr>
              <a:t>edia Coverage:</a:t>
            </a:r>
            <a:endParaRPr lang="en-US" sz="1800" dirty="0" smtClean="0">
              <a:solidFill>
                <a:schemeClr val="tx1"/>
              </a:solidFill>
            </a:endParaRPr>
          </a:p>
        </p:txBody>
      </p:sp>
      <p:pic>
        <p:nvPicPr>
          <p:cNvPr id="17" name="Picture 1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29268" y="0"/>
            <a:ext cx="1974259" cy="1110522"/>
          </a:xfrm>
          <a:prstGeom prst="rect">
            <a:avLst/>
          </a:prstGeom>
        </p:spPr>
      </p:pic>
      <p:sp>
        <p:nvSpPr>
          <p:cNvPr id="18" name="Title 1"/>
          <p:cNvSpPr txBox="1">
            <a:spLocks/>
          </p:cNvSpPr>
          <p:nvPr/>
        </p:nvSpPr>
        <p:spPr>
          <a:xfrm>
            <a:off x="7183759" y="888923"/>
            <a:ext cx="1854230" cy="443198"/>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3200" b="1" dirty="0" smtClean="0"/>
              <a:t>idir.uta.edu</a:t>
            </a:r>
            <a:endParaRPr lang="en-US" sz="3200" b="1" dirty="0"/>
          </a:p>
        </p:txBody>
      </p:sp>
      <p:pic>
        <p:nvPicPr>
          <p:cNvPr id="7" name="Picture 18" descr="NSF.png">
            <a:hlinkClick r:id="rId6"/>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080983" y="3219349"/>
            <a:ext cx="540552" cy="4600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o6ych40o0am16zwr12vywxa1ccx.wpengine.netdna-cdn.com/files/2010/09/KnightLOGO.jpg"/>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6678498" y="3267636"/>
            <a:ext cx="419101" cy="3688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855073" y="3223502"/>
            <a:ext cx="432451" cy="432451"/>
          </a:xfrm>
          <a:prstGeom prst="rect">
            <a:avLst/>
          </a:prstGeom>
        </p:spPr>
      </p:pic>
      <p:pic>
        <p:nvPicPr>
          <p:cNvPr id="13" name="Picture 20" descr="NSFC tr.png">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28152" y="3223502"/>
            <a:ext cx="452902" cy="449884"/>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2"/>
          <p:cNvSpPr txBox="1">
            <a:spLocks/>
          </p:cNvSpPr>
          <p:nvPr/>
        </p:nvSpPr>
        <p:spPr>
          <a:xfrm>
            <a:off x="160837" y="682651"/>
            <a:ext cx="6360988" cy="750334"/>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1800" dirty="0" smtClean="0">
                <a:solidFill>
                  <a:schemeClr val="tx1"/>
                </a:solidFill>
              </a:rPr>
              <a:t>Associate Professor and Associate Chair, CSE</a:t>
            </a:r>
          </a:p>
          <a:p>
            <a:pPr>
              <a:spcAft>
                <a:spcPts val="0"/>
              </a:spcAft>
            </a:pPr>
            <a:r>
              <a:rPr lang="en-US" sz="1800" dirty="0" smtClean="0">
                <a:solidFill>
                  <a:schemeClr val="tx1"/>
                </a:solidFill>
              </a:rPr>
              <a:t>Director, Innovative Database and Information Systems Research (IDIR) Lab</a:t>
            </a:r>
          </a:p>
          <a:p>
            <a:pPr>
              <a:spcAft>
                <a:spcPts val="0"/>
              </a:spcAft>
            </a:pPr>
            <a:r>
              <a:rPr lang="en-US" sz="1800" dirty="0" smtClean="0">
                <a:solidFill>
                  <a:schemeClr val="tx1"/>
                </a:solidFill>
              </a:rPr>
              <a:t>Ph.D. (University of Illinois at Urbana-Champaign, 2007)</a:t>
            </a:r>
            <a:endParaRPr lang="en-US" sz="1800" dirty="0" smtClean="0">
              <a:solidFill>
                <a:srgbClr val="F58026"/>
              </a:solidFill>
            </a:endParaRPr>
          </a:p>
        </p:txBody>
      </p:sp>
      <p:pic>
        <p:nvPicPr>
          <p:cNvPr id="20" name="Picture 19"/>
          <p:cNvPicPr>
            <a:picLocks noChangeAspect="1"/>
          </p:cNvPicPr>
          <p:nvPr/>
        </p:nvPicPr>
        <p:blipFill>
          <a:blip r:embed="rId12"/>
          <a:stretch>
            <a:fillRect/>
          </a:stretch>
        </p:blipFill>
        <p:spPr>
          <a:xfrm>
            <a:off x="2076565" y="3768468"/>
            <a:ext cx="1244859" cy="258080"/>
          </a:xfrm>
          <a:prstGeom prst="rect">
            <a:avLst/>
          </a:prstGeom>
        </p:spPr>
      </p:pic>
      <p:pic>
        <p:nvPicPr>
          <p:cNvPr id="21" name="Picture 20"/>
          <p:cNvPicPr>
            <a:picLocks noChangeAspect="1"/>
          </p:cNvPicPr>
          <p:nvPr/>
        </p:nvPicPr>
        <p:blipFill>
          <a:blip r:embed="rId13"/>
          <a:stretch>
            <a:fillRect/>
          </a:stretch>
        </p:blipFill>
        <p:spPr>
          <a:xfrm>
            <a:off x="3815013" y="4085041"/>
            <a:ext cx="1595557" cy="175511"/>
          </a:xfrm>
          <a:prstGeom prst="rect">
            <a:avLst/>
          </a:prstGeom>
        </p:spPr>
      </p:pic>
      <p:pic>
        <p:nvPicPr>
          <p:cNvPr id="22" name="Picture 21"/>
          <p:cNvPicPr>
            <a:picLocks noChangeAspect="1"/>
          </p:cNvPicPr>
          <p:nvPr/>
        </p:nvPicPr>
        <p:blipFill>
          <a:blip r:embed="rId14"/>
          <a:stretch>
            <a:fillRect/>
          </a:stretch>
        </p:blipFill>
        <p:spPr>
          <a:xfrm>
            <a:off x="3471774" y="3802083"/>
            <a:ext cx="1244859" cy="190849"/>
          </a:xfrm>
          <a:prstGeom prst="rect">
            <a:avLst/>
          </a:prstGeom>
        </p:spPr>
      </p:pic>
      <p:pic>
        <p:nvPicPr>
          <p:cNvPr id="23" name="Picture 22"/>
          <p:cNvPicPr>
            <a:picLocks noChangeAspect="1"/>
          </p:cNvPicPr>
          <p:nvPr/>
        </p:nvPicPr>
        <p:blipFill>
          <a:blip r:embed="rId15"/>
          <a:stretch>
            <a:fillRect/>
          </a:stretch>
        </p:blipFill>
        <p:spPr>
          <a:xfrm>
            <a:off x="2860823" y="4092131"/>
            <a:ext cx="792275" cy="161330"/>
          </a:xfrm>
          <a:prstGeom prst="rect">
            <a:avLst/>
          </a:prstGeom>
        </p:spPr>
      </p:pic>
      <p:pic>
        <p:nvPicPr>
          <p:cNvPr id="24" name="Picture 23"/>
          <p:cNvPicPr>
            <a:picLocks noChangeAspect="1"/>
          </p:cNvPicPr>
          <p:nvPr/>
        </p:nvPicPr>
        <p:blipFill>
          <a:blip r:embed="rId16"/>
          <a:stretch>
            <a:fillRect/>
          </a:stretch>
        </p:blipFill>
        <p:spPr>
          <a:xfrm>
            <a:off x="2074973" y="4067782"/>
            <a:ext cx="688398" cy="224211"/>
          </a:xfrm>
          <a:prstGeom prst="rect">
            <a:avLst/>
          </a:prstGeom>
        </p:spPr>
      </p:pic>
      <p:pic>
        <p:nvPicPr>
          <p:cNvPr id="25" name="Picture 24"/>
          <p:cNvPicPr>
            <a:picLocks noChangeAspect="1"/>
          </p:cNvPicPr>
          <p:nvPr/>
        </p:nvPicPr>
        <p:blipFill>
          <a:blip r:embed="rId17"/>
          <a:stretch>
            <a:fillRect/>
          </a:stretch>
        </p:blipFill>
        <p:spPr>
          <a:xfrm>
            <a:off x="6770117" y="3826932"/>
            <a:ext cx="406357" cy="406357"/>
          </a:xfrm>
          <a:prstGeom prst="rect">
            <a:avLst/>
          </a:prstGeom>
        </p:spPr>
      </p:pic>
      <p:pic>
        <p:nvPicPr>
          <p:cNvPr id="26" name="Picture 25"/>
          <p:cNvPicPr>
            <a:picLocks noChangeAspect="1"/>
          </p:cNvPicPr>
          <p:nvPr/>
        </p:nvPicPr>
        <p:blipFill>
          <a:blip r:embed="rId18"/>
          <a:stretch>
            <a:fillRect/>
          </a:stretch>
        </p:blipFill>
        <p:spPr>
          <a:xfrm>
            <a:off x="6016866" y="3810827"/>
            <a:ext cx="602965" cy="449725"/>
          </a:xfrm>
          <a:prstGeom prst="rect">
            <a:avLst/>
          </a:prstGeom>
        </p:spPr>
      </p:pic>
      <p:pic>
        <p:nvPicPr>
          <p:cNvPr id="27" name="Picture 26"/>
          <p:cNvPicPr>
            <a:picLocks noChangeAspect="1"/>
          </p:cNvPicPr>
          <p:nvPr/>
        </p:nvPicPr>
        <p:blipFill>
          <a:blip r:embed="rId19"/>
          <a:stretch>
            <a:fillRect/>
          </a:stretch>
        </p:blipFill>
        <p:spPr>
          <a:xfrm>
            <a:off x="5458813" y="4068398"/>
            <a:ext cx="430373" cy="239413"/>
          </a:xfrm>
          <a:prstGeom prst="rect">
            <a:avLst/>
          </a:prstGeom>
        </p:spPr>
      </p:pic>
      <p:sp>
        <p:nvSpPr>
          <p:cNvPr id="28" name="Text Placeholder 2"/>
          <p:cNvSpPr txBox="1">
            <a:spLocks/>
          </p:cNvSpPr>
          <p:nvPr/>
        </p:nvSpPr>
        <p:spPr>
          <a:xfrm>
            <a:off x="7299793" y="3899084"/>
            <a:ext cx="1528442" cy="279757"/>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2000" smtClean="0">
                <a:solidFill>
                  <a:schemeClr val="tx1"/>
                </a:solidFill>
              </a:rPr>
              <a:t>and </a:t>
            </a:r>
            <a:r>
              <a:rPr lang="en-US" sz="2000" dirty="0" smtClean="0">
                <a:solidFill>
                  <a:schemeClr val="tx1"/>
                </a:solidFill>
              </a:rPr>
              <a:t>many more</a:t>
            </a:r>
            <a:endParaRPr lang="en-US" sz="1000" dirty="0" smtClean="0">
              <a:solidFill>
                <a:srgbClr val="F58026"/>
              </a:solidFill>
            </a:endParaRPr>
          </a:p>
        </p:txBody>
      </p:sp>
      <p:sp>
        <p:nvSpPr>
          <p:cNvPr id="29" name="Text Placeholder 2"/>
          <p:cNvSpPr txBox="1">
            <a:spLocks/>
          </p:cNvSpPr>
          <p:nvPr/>
        </p:nvSpPr>
        <p:spPr>
          <a:xfrm>
            <a:off x="129988" y="4388937"/>
            <a:ext cx="8973539" cy="581698"/>
          </a:xfrm>
          <a:prstGeom prst="rect">
            <a:avLst/>
          </a:prstGeom>
        </p:spPr>
        <p:txBody>
          <a:bodyPr vert="horz" wrap="square" lIns="0" tIns="0" rIns="0" bIns="0" numCol="1"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Segoe UI Light" pitchFamily="34"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18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18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200"/>
              </a:spcAft>
            </a:pPr>
            <a:r>
              <a:rPr lang="en-US" sz="2400" dirty="0" smtClean="0">
                <a:solidFill>
                  <a:srgbClr val="F58026"/>
                </a:solidFill>
                <a:latin typeface="Garamond" charset="0"/>
                <a:ea typeface="Garamond" charset="0"/>
                <a:cs typeface="Garamond" charset="0"/>
              </a:rPr>
              <a:t>Achievements: </a:t>
            </a:r>
            <a:r>
              <a:rPr lang="en-US" sz="1800" dirty="0" smtClean="0">
                <a:solidFill>
                  <a:schemeClr val="tx1"/>
                </a:solidFill>
                <a:latin typeface="Garamond" charset="0"/>
                <a:ea typeface="Garamond" charset="0"/>
                <a:cs typeface="Garamond" charset="0"/>
              </a:rPr>
              <a:t>paper awards at top conferences, HP </a:t>
            </a:r>
            <a:r>
              <a:rPr lang="en-US" sz="1800" dirty="0">
                <a:solidFill>
                  <a:schemeClr val="tx1"/>
                </a:solidFill>
                <a:latin typeface="Garamond" charset="0"/>
                <a:ea typeface="Garamond" charset="0"/>
                <a:cs typeface="Garamond" charset="0"/>
              </a:rPr>
              <a:t>Labs </a:t>
            </a:r>
            <a:r>
              <a:rPr lang="en-US" sz="1800" dirty="0" smtClean="0">
                <a:solidFill>
                  <a:schemeClr val="tx1"/>
                </a:solidFill>
                <a:latin typeface="Garamond" charset="0"/>
                <a:ea typeface="Garamond" charset="0"/>
                <a:cs typeface="Garamond" charset="0"/>
              </a:rPr>
              <a:t>innovation research award</a:t>
            </a:r>
            <a:r>
              <a:rPr lang="en-US" sz="1800" dirty="0">
                <a:solidFill>
                  <a:schemeClr val="tx1"/>
                </a:solidFill>
                <a:latin typeface="Garamond" charset="0"/>
                <a:ea typeface="Garamond" charset="0"/>
                <a:cs typeface="Garamond" charset="0"/>
              </a:rPr>
              <a:t>, </a:t>
            </a:r>
            <a:r>
              <a:rPr lang="en-US" sz="1800" dirty="0" smtClean="0">
                <a:solidFill>
                  <a:schemeClr val="tx1"/>
                </a:solidFill>
                <a:latin typeface="Garamond" charset="0"/>
                <a:ea typeface="Garamond" charset="0"/>
                <a:cs typeface="Garamond" charset="0"/>
              </a:rPr>
              <a:t>SXSW 2017 panelist, keynote/invited speaker at conferences, general/program chair/organizer of conferences, associate editor of journals</a:t>
            </a:r>
          </a:p>
        </p:txBody>
      </p:sp>
    </p:spTree>
    <p:extLst>
      <p:ext uri="{BB962C8B-B14F-4D97-AF65-F5344CB8AC3E}">
        <p14:creationId xmlns:p14="http://schemas.microsoft.com/office/powerpoint/2010/main" val="2004170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cnn"/>
          <p:cNvSpPr>
            <a:spLocks noChangeAspect="1" noChangeArrowheads="1"/>
          </p:cNvSpPr>
          <p:nvPr/>
        </p:nvSpPr>
        <p:spPr bwMode="auto">
          <a:xfrm>
            <a:off x="155575" y="-37307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563" y="1432112"/>
            <a:ext cx="8077119" cy="3638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Title 1"/>
          <p:cNvSpPr>
            <a:spLocks noGrp="1"/>
          </p:cNvSpPr>
          <p:nvPr>
            <p:ph type="title"/>
          </p:nvPr>
        </p:nvSpPr>
        <p:spPr>
          <a:xfrm>
            <a:off x="307975" y="241532"/>
            <a:ext cx="7126941" cy="391646"/>
          </a:xfrm>
        </p:spPr>
        <p:txBody>
          <a:bodyPr/>
          <a:lstStyle/>
          <a:p>
            <a:r>
              <a:rPr lang="en-US" sz="2800" b="1" dirty="0" smtClean="0">
                <a:solidFill>
                  <a:srgbClr val="0064B1"/>
                </a:solidFill>
                <a:latin typeface="Garamond" panose="02020404030301010803" pitchFamily="18" charset="0"/>
              </a:rPr>
              <a:t>The First-ever End-to-end F</a:t>
            </a:r>
            <a:r>
              <a:rPr lang="en-US" altLang="zh-CN" sz="2800" b="1" dirty="0" smtClean="0">
                <a:solidFill>
                  <a:srgbClr val="0064B1"/>
                </a:solidFill>
                <a:latin typeface="Garamond" panose="02020404030301010803" pitchFamily="18" charset="0"/>
              </a:rPr>
              <a:t>act-checking</a:t>
            </a:r>
            <a:r>
              <a:rPr lang="en-US" sz="2800" b="1" dirty="0" smtClean="0">
                <a:solidFill>
                  <a:srgbClr val="0064B1"/>
                </a:solidFill>
                <a:latin typeface="Garamond" panose="02020404030301010803" pitchFamily="18" charset="0"/>
              </a:rPr>
              <a:t> System</a:t>
            </a:r>
            <a:endParaRPr lang="en-US" sz="2800" b="1" dirty="0">
              <a:solidFill>
                <a:srgbClr val="0064B1"/>
              </a:solidFill>
              <a:latin typeface="Garamond" panose="02020404030301010803" pitchFamily="18" charset="0"/>
            </a:endParaRPr>
          </a:p>
        </p:txBody>
      </p:sp>
      <p:pic>
        <p:nvPicPr>
          <p:cNvPr id="6" name="Picture 3" descr="C:\Users\chengkai\AppData\Local\Temp\Rar$DRa0.823\downloads\original-6017-5295379.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246597" y="38670"/>
            <a:ext cx="1786722" cy="148862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p:cNvSpPr txBox="1">
            <a:spLocks/>
          </p:cNvSpPr>
          <p:nvPr/>
        </p:nvSpPr>
        <p:spPr>
          <a:xfrm>
            <a:off x="1347088" y="700704"/>
            <a:ext cx="4609958" cy="484549"/>
          </a:xfrm>
          <a:prstGeom prst="rect">
            <a:avLst/>
          </a:prstGeom>
        </p:spPr>
        <p:txBody>
          <a:bodyPr vert="horz" lIns="417488" tIns="208744" rIns="417488" bIns="208744" rtlCol="0" anchor="ctr"/>
          <a:ls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a:lstStyle>
          <a:p>
            <a:r>
              <a:rPr lang="en-US" sz="3200" dirty="0" smtClean="0">
                <a:solidFill>
                  <a:schemeClr val="tx1"/>
                </a:solidFill>
                <a:latin typeface="Garamond" panose="02020404030301010803" pitchFamily="18" charset="0"/>
              </a:rPr>
              <a:t>idir.uta.edu/claimbuster</a:t>
            </a:r>
            <a:endParaRPr lang="en-US" sz="32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656661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5" y="171450"/>
            <a:ext cx="6145835" cy="503536"/>
          </a:xfrm>
        </p:spPr>
        <p:txBody>
          <a:bodyPr/>
          <a:lstStyle/>
          <a:p>
            <a:r>
              <a:rPr lang="en-US" sz="3600" b="1" dirty="0" smtClean="0">
                <a:solidFill>
                  <a:srgbClr val="0064B1"/>
                </a:solidFill>
              </a:rPr>
              <a:t>Exceptional Fact Finding</a:t>
            </a:r>
            <a:endParaRPr lang="en-US" sz="3600" b="1" dirty="0">
              <a:solidFill>
                <a:srgbClr val="0064B1"/>
              </a:solidFill>
            </a:endParaRPr>
          </a:p>
        </p:txBody>
      </p:sp>
      <p:pic>
        <p:nvPicPr>
          <p:cNvPr id="20" name="Picture 2" descr="https://lh4.googleusercontent.com/0OrD7hbOBxa7MHyQNYFYrBltvVgOjH9qIXya7_UzEuomMzD4YZV0YRoPEg-gc2XcZ5-BFKUJDYH7FffB5Ky5iL4eJLtB9BfiMyeg6nZrqxYu-NCVswruvOzKT7J2MLvFO8UbV3u9E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914698" y="134810"/>
            <a:ext cx="1068046" cy="104100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8034618" y="221877"/>
            <a:ext cx="1030578" cy="923330"/>
          </a:xfrm>
          <a:prstGeom prst="rect">
            <a:avLst/>
          </a:prstGeom>
          <a:noFill/>
        </p:spPr>
        <p:txBody>
          <a:bodyPr wrap="square" lIns="0" tIns="0" rIns="0" bIns="0" rtlCol="0">
            <a:spAutoFit/>
          </a:bodyPr>
          <a:lstStyle/>
          <a:p>
            <a:r>
              <a:rPr lang="en-US" sz="2000" dirty="0" smtClean="0">
                <a:latin typeface="Garamond" panose="02020404030301010803" pitchFamily="18" charset="0"/>
              </a:rPr>
              <a:t>Excellent Demo Award</a:t>
            </a:r>
          </a:p>
        </p:txBody>
      </p:sp>
      <p:sp>
        <p:nvSpPr>
          <p:cNvPr id="22" name="Text Placeholder 2"/>
          <p:cNvSpPr>
            <a:spLocks noGrp="1"/>
          </p:cNvSpPr>
          <p:nvPr>
            <p:ph type="body" sz="quarter" idx="10"/>
          </p:nvPr>
        </p:nvSpPr>
        <p:spPr>
          <a:xfrm>
            <a:off x="418014" y="1223701"/>
            <a:ext cx="8518818" cy="3844129"/>
          </a:xfrm>
        </p:spPr>
        <p:txBody>
          <a:bodyPr/>
          <a:lstStyle/>
          <a:p>
            <a:pPr>
              <a:spcAft>
                <a:spcPts val="300"/>
              </a:spcAft>
            </a:pPr>
            <a:r>
              <a:rPr lang="en-US" sz="2400" dirty="0" err="1" smtClean="0">
                <a:solidFill>
                  <a:srgbClr val="F58026"/>
                </a:solidFill>
              </a:rPr>
              <a:t>FactWatcher</a:t>
            </a:r>
            <a:r>
              <a:rPr lang="en-US" sz="2400" dirty="0" smtClean="0">
                <a:solidFill>
                  <a:srgbClr val="F58026"/>
                </a:solidFill>
              </a:rPr>
              <a:t> (</a:t>
            </a:r>
            <a:r>
              <a:rPr lang="en-US" sz="2400" dirty="0" err="1" smtClean="0">
                <a:solidFill>
                  <a:srgbClr val="F58026"/>
                </a:solidFill>
              </a:rPr>
              <a:t>idir.uta.edu</a:t>
            </a:r>
            <a:r>
              <a:rPr lang="en-US" sz="2400" dirty="0" smtClean="0">
                <a:solidFill>
                  <a:srgbClr val="F58026"/>
                </a:solidFill>
              </a:rPr>
              <a:t>/</a:t>
            </a:r>
            <a:r>
              <a:rPr lang="en-US" sz="2400" dirty="0" err="1" smtClean="0">
                <a:solidFill>
                  <a:srgbClr val="F58026"/>
                </a:solidFill>
              </a:rPr>
              <a:t>factwatcher</a:t>
            </a:r>
            <a:r>
              <a:rPr lang="en-US" sz="2400" dirty="0" smtClean="0">
                <a:solidFill>
                  <a:srgbClr val="F58026"/>
                </a:solidFill>
              </a:rPr>
              <a:t>): </a:t>
            </a:r>
            <a:r>
              <a:rPr lang="en-US" sz="2000" dirty="0">
                <a:solidFill>
                  <a:schemeClr val="tx1"/>
                </a:solidFill>
              </a:rPr>
              <a:t>D</a:t>
            </a:r>
            <a:r>
              <a:rPr lang="en-US" sz="2000" dirty="0" smtClean="0">
                <a:solidFill>
                  <a:schemeClr val="tx1"/>
                </a:solidFill>
              </a:rPr>
              <a:t>iscovering and monitoring number-based </a:t>
            </a:r>
            <a:r>
              <a:rPr lang="en-US" sz="2000" dirty="0">
                <a:solidFill>
                  <a:schemeClr val="tx1"/>
                </a:solidFill>
              </a:rPr>
              <a:t>facts pertinent to real-world events (sports, transportation, crime, weather, finance, social media</a:t>
            </a:r>
            <a:r>
              <a:rPr lang="en-US" sz="2000" dirty="0" smtClean="0">
                <a:solidFill>
                  <a:schemeClr val="tx1"/>
                </a:solidFill>
              </a:rPr>
              <a:t>)</a:t>
            </a:r>
            <a:endParaRPr lang="en-US" sz="2000" b="1" dirty="0" smtClean="0">
              <a:solidFill>
                <a:schemeClr val="tx1"/>
              </a:solidFill>
            </a:endParaRPr>
          </a:p>
          <a:p>
            <a:pPr marL="349250" lvl="5" indent="-342900">
              <a:buFont typeface="Courier New" panose="02070309020205020404" pitchFamily="49" charset="0"/>
              <a:buChar char="o"/>
            </a:pPr>
            <a:r>
              <a:rPr lang="en-US" sz="1800" dirty="0">
                <a:solidFill>
                  <a:srgbClr val="0064B1"/>
                </a:solidFill>
                <a:latin typeface="Garamond" charset="0"/>
                <a:ea typeface="Garamond" charset="0"/>
                <a:cs typeface="Garamond" charset="0"/>
              </a:rPr>
              <a:t>Situational </a:t>
            </a:r>
            <a:r>
              <a:rPr lang="en-US" sz="1800" dirty="0" smtClean="0">
                <a:solidFill>
                  <a:srgbClr val="0064B1"/>
                </a:solidFill>
                <a:latin typeface="Garamond" charset="0"/>
                <a:ea typeface="Garamond" charset="0"/>
                <a:cs typeface="Garamond" charset="0"/>
              </a:rPr>
              <a:t>Facts</a:t>
            </a:r>
            <a:r>
              <a:rPr lang="en-US" sz="1800" dirty="0" smtClean="0">
                <a:latin typeface="Garamond" charset="0"/>
                <a:ea typeface="Garamond" charset="0"/>
                <a:cs typeface="Garamond" charset="0"/>
              </a:rPr>
              <a:t>: “No </a:t>
            </a:r>
            <a:r>
              <a:rPr lang="en-US" sz="1800" dirty="0">
                <a:latin typeface="Garamond" charset="0"/>
                <a:ea typeface="Garamond" charset="0"/>
                <a:cs typeface="Garamond" charset="0"/>
              </a:rPr>
              <a:t>other player scored more pts and </a:t>
            </a:r>
            <a:r>
              <a:rPr lang="en-US" sz="1800" dirty="0" err="1">
                <a:latin typeface="Garamond" charset="0"/>
                <a:ea typeface="Garamond" charset="0"/>
                <a:cs typeface="Garamond" charset="0"/>
              </a:rPr>
              <a:t>reb</a:t>
            </a:r>
            <a:r>
              <a:rPr lang="en-US" sz="1800" dirty="0">
                <a:latin typeface="Garamond" charset="0"/>
                <a:ea typeface="Garamond" charset="0"/>
                <a:cs typeface="Garamond" charset="0"/>
              </a:rPr>
              <a:t> against DAL than </a:t>
            </a:r>
            <a:r>
              <a:rPr lang="en-US" sz="1800" dirty="0" smtClean="0">
                <a:latin typeface="Garamond" charset="0"/>
                <a:ea typeface="Garamond" charset="0"/>
                <a:cs typeface="Garamond" charset="0"/>
              </a:rPr>
              <a:t>Jordan.”</a:t>
            </a:r>
          </a:p>
          <a:p>
            <a:pPr marL="349250" lvl="5" indent="-342900">
              <a:buFont typeface="Courier New" panose="02070309020205020404" pitchFamily="49" charset="0"/>
              <a:buChar char="o"/>
            </a:pPr>
            <a:r>
              <a:rPr lang="en-US" sz="1800" dirty="0" smtClean="0">
                <a:solidFill>
                  <a:srgbClr val="0064B1"/>
                </a:solidFill>
                <a:latin typeface="Garamond" charset="0"/>
                <a:ea typeface="Garamond" charset="0"/>
                <a:cs typeface="Garamond" charset="0"/>
              </a:rPr>
              <a:t>One-of-the-Few</a:t>
            </a:r>
            <a:r>
              <a:rPr lang="en-US" sz="1800" dirty="0" smtClean="0">
                <a:latin typeface="Garamond" charset="0"/>
                <a:ea typeface="Garamond" charset="0"/>
                <a:cs typeface="Garamond" charset="0"/>
              </a:rPr>
              <a:t>: “Jordan </a:t>
            </a:r>
            <a:r>
              <a:rPr lang="en-US" sz="1800" dirty="0">
                <a:latin typeface="Garamond" charset="0"/>
                <a:ea typeface="Garamond" charset="0"/>
                <a:cs typeface="Garamond" charset="0"/>
              </a:rPr>
              <a:t>scored 10 pts &amp; 10 </a:t>
            </a:r>
            <a:r>
              <a:rPr lang="en-US" sz="1800" dirty="0" err="1">
                <a:latin typeface="Garamond" charset="0"/>
                <a:ea typeface="Garamond" charset="0"/>
                <a:cs typeface="Garamond" charset="0"/>
              </a:rPr>
              <a:t>reb</a:t>
            </a:r>
            <a:r>
              <a:rPr lang="en-US" sz="1800" dirty="0">
                <a:latin typeface="Garamond" charset="0"/>
                <a:ea typeface="Garamond" charset="0"/>
                <a:cs typeface="Garamond" charset="0"/>
              </a:rPr>
              <a:t>. Only 3 others have similar </a:t>
            </a:r>
            <a:r>
              <a:rPr lang="en-US" sz="1800" dirty="0" smtClean="0">
                <a:latin typeface="Garamond" charset="0"/>
                <a:ea typeface="Garamond" charset="0"/>
                <a:cs typeface="Garamond" charset="0"/>
              </a:rPr>
              <a:t>performance.”</a:t>
            </a:r>
          </a:p>
          <a:p>
            <a:pPr marL="349250" lvl="5" indent="-342900">
              <a:buFont typeface="Courier New" panose="02070309020205020404" pitchFamily="49" charset="0"/>
              <a:buChar char="o"/>
            </a:pPr>
            <a:r>
              <a:rPr lang="en-US" sz="1800" dirty="0">
                <a:solidFill>
                  <a:srgbClr val="0064B1"/>
                </a:solidFill>
                <a:latin typeface="Garamond" charset="0"/>
                <a:ea typeface="Garamond" charset="0"/>
                <a:cs typeface="Garamond" charset="0"/>
              </a:rPr>
              <a:t>Prominent Streaks</a:t>
            </a:r>
            <a:r>
              <a:rPr lang="en-US" sz="1800" dirty="0">
                <a:latin typeface="Garamond" charset="0"/>
                <a:ea typeface="Garamond" charset="0"/>
                <a:cs typeface="Garamond" charset="0"/>
              </a:rPr>
              <a:t>: </a:t>
            </a:r>
            <a:r>
              <a:rPr lang="en-US" sz="1800" dirty="0" smtClean="0">
                <a:latin typeface="Garamond" charset="0"/>
                <a:ea typeface="Garamond" charset="0"/>
                <a:cs typeface="Garamond" charset="0"/>
              </a:rPr>
              <a:t>“The </a:t>
            </a:r>
            <a:r>
              <a:rPr lang="en-US" sz="1800" dirty="0">
                <a:latin typeface="Garamond" charset="0"/>
                <a:ea typeface="Garamond" charset="0"/>
                <a:cs typeface="Garamond" charset="0"/>
              </a:rPr>
              <a:t>Nikkei 225 closed below 10000 for the 12th consecutive week, the longest such streak since June 2009.” </a:t>
            </a:r>
            <a:endParaRPr lang="en-US" sz="1800" dirty="0" smtClean="0">
              <a:latin typeface="Garamond" charset="0"/>
              <a:ea typeface="Garamond" charset="0"/>
              <a:cs typeface="Garamond" charset="0"/>
            </a:endParaRPr>
          </a:p>
          <a:p>
            <a:pPr marL="349250" lvl="5" indent="-342900">
              <a:buFont typeface="Courier New" panose="02070309020205020404" pitchFamily="49" charset="0"/>
              <a:buChar char="o"/>
            </a:pPr>
            <a:endParaRPr lang="en-US" sz="1800" dirty="0"/>
          </a:p>
          <a:p>
            <a:pPr>
              <a:spcAft>
                <a:spcPts val="300"/>
              </a:spcAft>
            </a:pPr>
            <a:r>
              <a:rPr lang="en-US" sz="2400" dirty="0" smtClean="0">
                <a:solidFill>
                  <a:srgbClr val="F58026"/>
                </a:solidFill>
              </a:rPr>
              <a:t>Maverick: </a:t>
            </a:r>
            <a:r>
              <a:rPr lang="en-US" sz="2000" dirty="0">
                <a:solidFill>
                  <a:schemeClr val="tx1"/>
                </a:solidFill>
              </a:rPr>
              <a:t>F</a:t>
            </a:r>
            <a:r>
              <a:rPr lang="en-US" sz="2000" dirty="0" smtClean="0">
                <a:solidFill>
                  <a:schemeClr val="tx1"/>
                </a:solidFill>
              </a:rPr>
              <a:t>ramework and algorithms for discovering non-numeric exceptional </a:t>
            </a:r>
            <a:r>
              <a:rPr lang="en-US" sz="2000" dirty="0">
                <a:solidFill>
                  <a:schemeClr val="tx1"/>
                </a:solidFill>
              </a:rPr>
              <a:t>facts about entities in knowledge graphs</a:t>
            </a:r>
            <a:endParaRPr lang="en-US" sz="2000" b="1" dirty="0">
              <a:solidFill>
                <a:schemeClr val="tx1"/>
              </a:solidFill>
            </a:endParaRPr>
          </a:p>
          <a:p>
            <a:pPr marL="363538" lvl="5" indent="-363538">
              <a:buFont typeface="Courier New" panose="02070309020205020404" pitchFamily="49" charset="0"/>
              <a:buChar char="o"/>
            </a:pPr>
            <a:r>
              <a:rPr lang="en-US" sz="1800" dirty="0" smtClean="0">
                <a:solidFill>
                  <a:srgbClr val="0064B1"/>
                </a:solidFill>
                <a:latin typeface="Garamond" charset="0"/>
                <a:ea typeface="Garamond" charset="0"/>
                <a:cs typeface="Garamond" charset="0"/>
              </a:rPr>
              <a:t>Promoting entities</a:t>
            </a:r>
            <a:r>
              <a:rPr lang="en-US" sz="1800" dirty="0" smtClean="0">
                <a:latin typeface="Garamond" charset="0"/>
                <a:ea typeface="Garamond" charset="0"/>
                <a:cs typeface="Garamond" charset="0"/>
              </a:rPr>
              <a:t>: “Denzel </a:t>
            </a:r>
            <a:r>
              <a:rPr lang="en-US" sz="1800" dirty="0">
                <a:latin typeface="Garamond" charset="0"/>
                <a:ea typeface="Garamond" charset="0"/>
                <a:cs typeface="Garamond" charset="0"/>
              </a:rPr>
              <a:t>Washington followed Sidney Poitier as only the </a:t>
            </a:r>
            <a:r>
              <a:rPr lang="en-US" sz="1800" dirty="0" smtClean="0">
                <a:latin typeface="Garamond" charset="0"/>
                <a:ea typeface="Garamond" charset="0"/>
                <a:cs typeface="Garamond" charset="0"/>
              </a:rPr>
              <a:t>second black </a:t>
            </a:r>
            <a:r>
              <a:rPr lang="en-US" sz="1800" dirty="0">
                <a:latin typeface="Garamond" charset="0"/>
                <a:ea typeface="Garamond" charset="0"/>
                <a:cs typeface="Garamond" charset="0"/>
              </a:rPr>
              <a:t>to win the Best Actor award.” </a:t>
            </a:r>
            <a:endParaRPr lang="en-US" sz="1800" dirty="0" smtClean="0">
              <a:latin typeface="Garamond" charset="0"/>
              <a:ea typeface="Garamond" charset="0"/>
              <a:cs typeface="Garamond" charset="0"/>
            </a:endParaRPr>
          </a:p>
          <a:p>
            <a:pPr marL="363538" lvl="5" indent="-363538">
              <a:buFont typeface="Courier New" panose="02070309020205020404" pitchFamily="49" charset="0"/>
              <a:buChar char="o"/>
            </a:pPr>
            <a:r>
              <a:rPr lang="en-US" sz="1800" dirty="0">
                <a:solidFill>
                  <a:srgbClr val="0064B1"/>
                </a:solidFill>
                <a:latin typeface="Garamond" charset="0"/>
                <a:ea typeface="Garamond" charset="0"/>
                <a:cs typeface="Garamond" charset="0"/>
              </a:rPr>
              <a:t>Identifying data errors</a:t>
            </a:r>
            <a:r>
              <a:rPr lang="en-US" sz="1800" dirty="0">
                <a:latin typeface="Garamond" charset="0"/>
                <a:ea typeface="Garamond" charset="0"/>
                <a:cs typeface="Garamond" charset="0"/>
              </a:rPr>
              <a:t>: “Hillary Clinton becomes first female presidential nominee.”</a:t>
            </a:r>
          </a:p>
        </p:txBody>
      </p:sp>
    </p:spTree>
    <p:extLst>
      <p:ext uri="{BB962C8B-B14F-4D97-AF65-F5344CB8AC3E}">
        <p14:creationId xmlns:p14="http://schemas.microsoft.com/office/powerpoint/2010/main" val="1077759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4" y="171450"/>
            <a:ext cx="8475959" cy="447558"/>
          </a:xfrm>
        </p:spPr>
        <p:txBody>
          <a:bodyPr/>
          <a:lstStyle/>
          <a:p>
            <a:r>
              <a:rPr lang="en-US" sz="3200" b="1" dirty="0" smtClean="0">
                <a:solidFill>
                  <a:srgbClr val="0064B1"/>
                </a:solidFill>
              </a:rPr>
              <a:t>Tackling Graph Database Usability Challenges</a:t>
            </a:r>
            <a:endParaRPr lang="en-US" sz="3200" b="1" dirty="0">
              <a:solidFill>
                <a:srgbClr val="0064B1"/>
              </a:solidFill>
            </a:endParaRPr>
          </a:p>
        </p:txBody>
      </p:sp>
      <p:sp>
        <p:nvSpPr>
          <p:cNvPr id="22" name="Text Placeholder 2"/>
          <p:cNvSpPr>
            <a:spLocks noGrp="1"/>
          </p:cNvSpPr>
          <p:nvPr>
            <p:ph type="body" sz="quarter" idx="10"/>
          </p:nvPr>
        </p:nvSpPr>
        <p:spPr>
          <a:xfrm>
            <a:off x="442914" y="800100"/>
            <a:ext cx="8151018" cy="4048801"/>
          </a:xfrm>
        </p:spPr>
        <p:txBody>
          <a:bodyPr/>
          <a:lstStyle/>
          <a:p>
            <a:r>
              <a:rPr lang="en-US" sz="2400" dirty="0" smtClean="0">
                <a:solidFill>
                  <a:srgbClr val="F58026"/>
                </a:solidFill>
              </a:rPr>
              <a:t>Challenges</a:t>
            </a:r>
          </a:p>
          <a:p>
            <a:pPr marL="342900" indent="-342900">
              <a:buFont typeface="Courier New" charset="0"/>
              <a:buChar char="o"/>
            </a:pPr>
            <a:r>
              <a:rPr lang="en-US" sz="1800" dirty="0" smtClean="0">
                <a:solidFill>
                  <a:schemeClr val="tx1"/>
                </a:solidFill>
              </a:rPr>
              <a:t>Large, complex and schema-less graphs capturing millions of entities and billions of relationships between entities.</a:t>
            </a:r>
          </a:p>
          <a:p>
            <a:pPr marL="342900" indent="-342900">
              <a:buFont typeface="Courier New" charset="0"/>
              <a:buChar char="o"/>
            </a:pPr>
            <a:r>
              <a:rPr lang="en-US" sz="1800" dirty="0" smtClean="0">
                <a:solidFill>
                  <a:schemeClr val="tx1"/>
                </a:solidFill>
              </a:rPr>
              <a:t>Requires substantial understanding of schema and data and complex data cleaning and pre-processing, before one can fetch information or gain insights from data. </a:t>
            </a:r>
          </a:p>
          <a:p>
            <a:r>
              <a:rPr lang="en-US" sz="2400" dirty="0" smtClean="0">
                <a:solidFill>
                  <a:srgbClr val="F58026"/>
                </a:solidFill>
              </a:rPr>
              <a:t>Objectives</a:t>
            </a:r>
            <a:endParaRPr lang="en-US" sz="2400" dirty="0">
              <a:solidFill>
                <a:srgbClr val="F58026"/>
              </a:solidFill>
            </a:endParaRPr>
          </a:p>
          <a:p>
            <a:pPr marL="342900" indent="-342900">
              <a:buFont typeface="Courier New" charset="0"/>
              <a:buChar char="o"/>
            </a:pPr>
            <a:r>
              <a:rPr lang="en-US" sz="1800" dirty="0" smtClean="0">
                <a:solidFill>
                  <a:schemeClr val="tx1"/>
                </a:solidFill>
              </a:rPr>
              <a:t>Make it easy to understand, query, explore, and clean graph data.</a:t>
            </a:r>
            <a:endParaRPr lang="en-US" sz="1800" dirty="0"/>
          </a:p>
          <a:p>
            <a:r>
              <a:rPr lang="en-US" sz="2400" dirty="0" smtClean="0">
                <a:solidFill>
                  <a:srgbClr val="F58026"/>
                </a:solidFill>
              </a:rPr>
              <a:t>Systems</a:t>
            </a:r>
            <a:endParaRPr lang="en-US" sz="2400" dirty="0">
              <a:solidFill>
                <a:srgbClr val="F58026"/>
              </a:solidFill>
            </a:endParaRPr>
          </a:p>
          <a:p>
            <a:pPr marL="342900" indent="-342900">
              <a:buFont typeface="Courier New" charset="0"/>
              <a:buChar char="o"/>
            </a:pPr>
            <a:r>
              <a:rPr lang="en-US" sz="1800" dirty="0">
                <a:solidFill>
                  <a:srgbClr val="0064B1"/>
                </a:solidFill>
              </a:rPr>
              <a:t>GQBE (</a:t>
            </a:r>
            <a:r>
              <a:rPr lang="en-US" sz="1800" dirty="0" err="1">
                <a:solidFill>
                  <a:srgbClr val="0064B1"/>
                </a:solidFill>
              </a:rPr>
              <a:t>idir.uta.edu</a:t>
            </a:r>
            <a:r>
              <a:rPr lang="en-US" sz="1800" dirty="0">
                <a:solidFill>
                  <a:srgbClr val="0064B1"/>
                </a:solidFill>
              </a:rPr>
              <a:t>/</a:t>
            </a:r>
            <a:r>
              <a:rPr lang="en-US" sz="1800" dirty="0" err="1">
                <a:solidFill>
                  <a:srgbClr val="0064B1"/>
                </a:solidFill>
              </a:rPr>
              <a:t>gqbe</a:t>
            </a:r>
            <a:r>
              <a:rPr lang="en-US" sz="1800" dirty="0">
                <a:solidFill>
                  <a:srgbClr val="0064B1"/>
                </a:solidFill>
              </a:rPr>
              <a:t>)</a:t>
            </a:r>
            <a:r>
              <a:rPr lang="en-US" sz="1800" dirty="0">
                <a:solidFill>
                  <a:schemeClr val="tx1"/>
                </a:solidFill>
              </a:rPr>
              <a:t>: </a:t>
            </a:r>
            <a:r>
              <a:rPr lang="en-US" sz="1800" dirty="0" smtClean="0">
                <a:solidFill>
                  <a:schemeClr val="tx1"/>
                </a:solidFill>
              </a:rPr>
              <a:t>graph query </a:t>
            </a:r>
            <a:r>
              <a:rPr lang="en-US" sz="1800" dirty="0">
                <a:solidFill>
                  <a:schemeClr val="tx1"/>
                </a:solidFill>
              </a:rPr>
              <a:t>by e</a:t>
            </a:r>
            <a:r>
              <a:rPr lang="en-US" sz="1800" dirty="0" smtClean="0">
                <a:solidFill>
                  <a:schemeClr val="tx1"/>
                </a:solidFill>
              </a:rPr>
              <a:t>xample</a:t>
            </a:r>
          </a:p>
          <a:p>
            <a:pPr marL="342900" indent="-342900">
              <a:buFont typeface="Courier New" charset="0"/>
              <a:buChar char="o"/>
            </a:pPr>
            <a:r>
              <a:rPr lang="en-US" sz="1800" dirty="0" smtClean="0">
                <a:solidFill>
                  <a:srgbClr val="0064B1"/>
                </a:solidFill>
              </a:rPr>
              <a:t>Orion </a:t>
            </a:r>
            <a:r>
              <a:rPr lang="en-US" sz="1800" dirty="0">
                <a:solidFill>
                  <a:srgbClr val="0064B1"/>
                </a:solidFill>
              </a:rPr>
              <a:t>(</a:t>
            </a:r>
            <a:r>
              <a:rPr lang="en-US" sz="1800" dirty="0" err="1">
                <a:solidFill>
                  <a:srgbClr val="0064B1"/>
                </a:solidFill>
              </a:rPr>
              <a:t>idir.uta.edu</a:t>
            </a:r>
            <a:r>
              <a:rPr lang="en-US" sz="1800" dirty="0">
                <a:solidFill>
                  <a:srgbClr val="0064B1"/>
                </a:solidFill>
              </a:rPr>
              <a:t>/</a:t>
            </a:r>
            <a:r>
              <a:rPr lang="en-US" sz="1800" dirty="0" err="1">
                <a:solidFill>
                  <a:srgbClr val="0064B1"/>
                </a:solidFill>
              </a:rPr>
              <a:t>orion</a:t>
            </a:r>
            <a:r>
              <a:rPr lang="en-US" sz="1800" dirty="0" smtClean="0">
                <a:solidFill>
                  <a:srgbClr val="0064B1"/>
                </a:solidFill>
              </a:rPr>
              <a:t>)</a:t>
            </a:r>
            <a:r>
              <a:rPr lang="en-US" sz="1800" dirty="0" smtClean="0">
                <a:solidFill>
                  <a:schemeClr val="tx1"/>
                </a:solidFill>
              </a:rPr>
              <a:t>: auto-suggestion </a:t>
            </a:r>
            <a:r>
              <a:rPr lang="en-US" sz="1800" dirty="0">
                <a:solidFill>
                  <a:schemeClr val="tx1"/>
                </a:solidFill>
              </a:rPr>
              <a:t>for </a:t>
            </a:r>
            <a:r>
              <a:rPr lang="en-US" sz="1800" dirty="0" smtClean="0">
                <a:solidFill>
                  <a:schemeClr val="tx1"/>
                </a:solidFill>
              </a:rPr>
              <a:t>interactive graph query </a:t>
            </a:r>
            <a:r>
              <a:rPr lang="en-US" sz="1800" dirty="0">
                <a:solidFill>
                  <a:schemeClr val="tx1"/>
                </a:solidFill>
              </a:rPr>
              <a:t>f</a:t>
            </a:r>
            <a:r>
              <a:rPr lang="en-US" sz="1800" dirty="0" smtClean="0">
                <a:solidFill>
                  <a:schemeClr val="tx1"/>
                </a:solidFill>
              </a:rPr>
              <a:t>ormulation</a:t>
            </a:r>
          </a:p>
          <a:p>
            <a:pPr marL="342900" indent="-342900">
              <a:buFont typeface="Courier New" charset="0"/>
              <a:buChar char="o"/>
            </a:pPr>
            <a:r>
              <a:rPr lang="en-US" sz="1800" dirty="0" err="1" smtClean="0">
                <a:solidFill>
                  <a:srgbClr val="0064B1"/>
                </a:solidFill>
              </a:rPr>
              <a:t>TableView</a:t>
            </a:r>
            <a:r>
              <a:rPr lang="en-US" sz="1800" dirty="0" smtClean="0">
                <a:solidFill>
                  <a:schemeClr val="tx1"/>
                </a:solidFill>
              </a:rPr>
              <a:t>: generating </a:t>
            </a:r>
            <a:r>
              <a:rPr lang="en-US" sz="1800" dirty="0">
                <a:solidFill>
                  <a:schemeClr val="tx1"/>
                </a:solidFill>
              </a:rPr>
              <a:t>p</a:t>
            </a:r>
            <a:r>
              <a:rPr lang="en-US" sz="1800" dirty="0" smtClean="0">
                <a:solidFill>
                  <a:schemeClr val="tx1"/>
                </a:solidFill>
              </a:rPr>
              <a:t>review tables </a:t>
            </a:r>
            <a:r>
              <a:rPr lang="en-US" sz="1800" dirty="0">
                <a:solidFill>
                  <a:schemeClr val="tx1"/>
                </a:solidFill>
              </a:rPr>
              <a:t>for </a:t>
            </a:r>
            <a:r>
              <a:rPr lang="en-US" sz="1800" dirty="0" smtClean="0">
                <a:solidFill>
                  <a:schemeClr val="tx1"/>
                </a:solidFill>
              </a:rPr>
              <a:t>knowledge </a:t>
            </a:r>
            <a:r>
              <a:rPr lang="en-US" sz="1800" dirty="0">
                <a:solidFill>
                  <a:schemeClr val="tx1"/>
                </a:solidFill>
              </a:rPr>
              <a:t>g</a:t>
            </a:r>
            <a:r>
              <a:rPr lang="en-US" sz="1800" dirty="0" smtClean="0">
                <a:solidFill>
                  <a:schemeClr val="tx1"/>
                </a:solidFill>
              </a:rPr>
              <a:t>raphs</a:t>
            </a:r>
          </a:p>
          <a:p>
            <a:pPr marL="342900" indent="-342900">
              <a:buFont typeface="Courier New" charset="0"/>
              <a:buChar char="o"/>
            </a:pPr>
            <a:r>
              <a:rPr lang="en-US" sz="1800" dirty="0" smtClean="0">
                <a:solidFill>
                  <a:srgbClr val="0064B1"/>
                </a:solidFill>
              </a:rPr>
              <a:t>Maverick</a:t>
            </a:r>
            <a:r>
              <a:rPr lang="en-US" sz="1800" dirty="0" smtClean="0">
                <a:solidFill>
                  <a:schemeClr val="tx1"/>
                </a:solidFill>
              </a:rPr>
              <a:t>: finding outliers and errors in graphs </a:t>
            </a:r>
            <a:endParaRPr lang="en-US" sz="1800" dirty="0"/>
          </a:p>
        </p:txBody>
      </p:sp>
    </p:spTree>
    <p:extLst>
      <p:ext uri="{BB962C8B-B14F-4D97-AF65-F5344CB8AC3E}">
        <p14:creationId xmlns:p14="http://schemas.microsoft.com/office/powerpoint/2010/main" val="2101009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efcf9526-8f58-4668-98d8-2ea05232c146"/>
    <ds:schemaRef ds:uri="http://www.w3.org/XML/1998/namespace"/>
  </ds:schemaRefs>
</ds:datastoreItem>
</file>

<file path=customXml/itemProps2.xml><?xml version="1.0" encoding="utf-8"?>
<ds:datastoreItem xmlns:ds="http://schemas.openxmlformats.org/officeDocument/2006/customXml" ds:itemID="{91ECADBA-ED53-4B09-9B9E-9372BF1CBDCF}">
  <ds:schemaRefs>
    <ds:schemaRef ds:uri="http://schemas.microsoft.com/sharepoint/events"/>
  </ds:schemaRefs>
</ds:datastoreItem>
</file>

<file path=customXml/itemProps3.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Data Analytics for Computational Journalism</Template>
  <TotalTime>12798</TotalTime>
  <Words>386</Words>
  <Application>Microsoft Macintosh PowerPoint</Application>
  <PresentationFormat>On-screen Show (16:9)</PresentationFormat>
  <Paragraphs>39</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Courier New</vt:lpstr>
      <vt:lpstr>Garamond</vt:lpstr>
      <vt:lpstr>Segoe UI</vt:lpstr>
      <vt:lpstr>Arial</vt:lpstr>
      <vt:lpstr>Data Analytics for Computational Journalism</vt:lpstr>
      <vt:lpstr>Chengkai Li</vt:lpstr>
      <vt:lpstr>The First-ever End-to-end Fact-checking System</vt:lpstr>
      <vt:lpstr>Exceptional Fact Finding</vt:lpstr>
      <vt:lpstr>Tackling Graph Database Usability Challenges</vt:lpstr>
    </vt:vector>
  </TitlesOfParts>
  <Manager>&lt;Content Manager Name Here&gt;</Manager>
  <Company>The University of Texas at Arlington</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Chengkai Li</dc:creator>
  <cp:keywords>&lt;Any Related Keywords&gt;</cp:keywords>
  <dc:description>Template: Saku Uchikawa, Microsoft Corporation
Formatting:
Event Date: 
Event Location: 
Audience Type: Internal</dc:description>
  <cp:lastModifiedBy>Microsoft Office User</cp:lastModifiedBy>
  <cp:revision>718</cp:revision>
  <cp:lastPrinted>2017-11-06T00:35:44Z</cp:lastPrinted>
  <dcterms:created xsi:type="dcterms:W3CDTF">2013-05-03T04:52:11Z</dcterms:created>
  <dcterms:modified xsi:type="dcterms:W3CDTF">2017-11-06T00:35:48Z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