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5"/>
    <p:sldMasterId id="2147483732" r:id="rId6"/>
    <p:sldMasterId id="2147483773" r:id="rId7"/>
  </p:sldMasterIdLst>
  <p:notesMasterIdLst>
    <p:notesMasterId r:id="rId92"/>
  </p:notesMasterIdLst>
  <p:handoutMasterIdLst>
    <p:handoutMasterId r:id="rId93"/>
  </p:handoutMasterIdLst>
  <p:sldIdLst>
    <p:sldId id="257" r:id="rId8"/>
    <p:sldId id="371" r:id="rId9"/>
    <p:sldId id="349" r:id="rId10"/>
    <p:sldId id="304" r:id="rId11"/>
    <p:sldId id="258" r:id="rId12"/>
    <p:sldId id="259" r:id="rId13"/>
    <p:sldId id="260" r:id="rId14"/>
    <p:sldId id="261" r:id="rId15"/>
    <p:sldId id="270" r:id="rId16"/>
    <p:sldId id="269" r:id="rId17"/>
    <p:sldId id="361" r:id="rId18"/>
    <p:sldId id="411" r:id="rId19"/>
    <p:sldId id="275" r:id="rId20"/>
    <p:sldId id="362" r:id="rId21"/>
    <p:sldId id="262" r:id="rId22"/>
    <p:sldId id="263" r:id="rId23"/>
    <p:sldId id="265" r:id="rId24"/>
    <p:sldId id="264" r:id="rId25"/>
    <p:sldId id="266" r:id="rId26"/>
    <p:sldId id="268" r:id="rId27"/>
    <p:sldId id="273" r:id="rId28"/>
    <p:sldId id="372" r:id="rId29"/>
    <p:sldId id="277" r:id="rId30"/>
    <p:sldId id="279" r:id="rId31"/>
    <p:sldId id="374" r:id="rId32"/>
    <p:sldId id="375" r:id="rId33"/>
    <p:sldId id="363" r:id="rId34"/>
    <p:sldId id="281" r:id="rId35"/>
    <p:sldId id="282" r:id="rId36"/>
    <p:sldId id="376" r:id="rId37"/>
    <p:sldId id="380" r:id="rId38"/>
    <p:sldId id="381" r:id="rId39"/>
    <p:sldId id="379" r:id="rId40"/>
    <p:sldId id="286" r:id="rId41"/>
    <p:sldId id="410" r:id="rId42"/>
    <p:sldId id="409" r:id="rId43"/>
    <p:sldId id="377" r:id="rId44"/>
    <p:sldId id="382" r:id="rId45"/>
    <p:sldId id="412" r:id="rId46"/>
    <p:sldId id="414" r:id="rId47"/>
    <p:sldId id="383" r:id="rId48"/>
    <p:sldId id="384" r:id="rId49"/>
    <p:sldId id="385" r:id="rId50"/>
    <p:sldId id="394" r:id="rId51"/>
    <p:sldId id="289" r:id="rId52"/>
    <p:sldId id="344" r:id="rId53"/>
    <p:sldId id="386" r:id="rId54"/>
    <p:sldId id="387" r:id="rId55"/>
    <p:sldId id="291" r:id="rId56"/>
    <p:sldId id="256" r:id="rId57"/>
    <p:sldId id="350" r:id="rId58"/>
    <p:sldId id="405" r:id="rId59"/>
    <p:sldId id="352" r:id="rId60"/>
    <p:sldId id="353" r:id="rId61"/>
    <p:sldId id="354" r:id="rId62"/>
    <p:sldId id="366" r:id="rId63"/>
    <p:sldId id="323" r:id="rId64"/>
    <p:sldId id="326" r:id="rId65"/>
    <p:sldId id="355" r:id="rId66"/>
    <p:sldId id="337" r:id="rId67"/>
    <p:sldId id="356" r:id="rId68"/>
    <p:sldId id="358" r:id="rId69"/>
    <p:sldId id="359" r:id="rId70"/>
    <p:sldId id="416" r:id="rId71"/>
    <p:sldId id="388" r:id="rId72"/>
    <p:sldId id="389" r:id="rId73"/>
    <p:sldId id="390" r:id="rId74"/>
    <p:sldId id="391" r:id="rId75"/>
    <p:sldId id="392" r:id="rId76"/>
    <p:sldId id="393" r:id="rId77"/>
    <p:sldId id="402" r:id="rId78"/>
    <p:sldId id="403" r:id="rId79"/>
    <p:sldId id="404" r:id="rId80"/>
    <p:sldId id="407" r:id="rId81"/>
    <p:sldId id="400" r:id="rId82"/>
    <p:sldId id="401" r:id="rId83"/>
    <p:sldId id="319" r:id="rId84"/>
    <p:sldId id="320" r:id="rId85"/>
    <p:sldId id="395" r:id="rId86"/>
    <p:sldId id="396" r:id="rId87"/>
    <p:sldId id="397" r:id="rId88"/>
    <p:sldId id="398" r:id="rId89"/>
    <p:sldId id="399" r:id="rId90"/>
    <p:sldId id="343" r:id="rId91"/>
  </p:sldIdLst>
  <p:sldSz cx="9144000" cy="5143500" type="screen16x9"/>
  <p:notesSz cx="7315200" cy="96012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
          <p15:clr>
            <a:srgbClr val="A4A3A4"/>
          </p15:clr>
        </p15:guide>
        <p15:guide id="2" orient="horz" pos="3128">
          <p15:clr>
            <a:srgbClr val="A4A3A4"/>
          </p15:clr>
        </p15:guide>
        <p15:guide id="3" orient="horz" pos="1630">
          <p15:clr>
            <a:srgbClr val="A4A3A4"/>
          </p15:clr>
        </p15:guide>
        <p15:guide id="4" orient="horz" pos="2334">
          <p15:clr>
            <a:srgbClr val="A4A3A4"/>
          </p15:clr>
        </p15:guide>
        <p15:guide id="5" orient="horz" pos="2374">
          <p15:clr>
            <a:srgbClr val="A4A3A4"/>
          </p15:clr>
        </p15:guide>
        <p15:guide id="6" orient="horz" pos="684">
          <p15:clr>
            <a:srgbClr val="A4A3A4"/>
          </p15:clr>
        </p15:guide>
        <p15:guide id="7" orient="horz" pos="926">
          <p15:clr>
            <a:srgbClr val="A4A3A4"/>
          </p15:clr>
        </p15:guide>
        <p15:guide id="8" orient="horz" pos="1670">
          <p15:clr>
            <a:srgbClr val="A4A3A4"/>
          </p15:clr>
        </p15:guide>
        <p15:guide id="9" orient="horz" pos="965">
          <p15:clr>
            <a:srgbClr val="A4A3A4"/>
          </p15:clr>
        </p15:guide>
        <p15:guide id="10" orient="horz" pos="3038">
          <p15:clr>
            <a:srgbClr val="A4A3A4"/>
          </p15:clr>
        </p15:guide>
        <p15:guide id="11" orient="horz" pos="3076">
          <p15:clr>
            <a:srgbClr val="A4A3A4"/>
          </p15:clr>
        </p15:guide>
        <p15:guide id="12" orient="horz" pos="261">
          <p15:clr>
            <a:srgbClr val="A4A3A4"/>
          </p15:clr>
        </p15:guide>
        <p15:guide id="13" orient="horz" pos="218">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B1"/>
    <a:srgbClr val="FFFFFF"/>
    <a:srgbClr val="00AEEF"/>
    <a:srgbClr val="E6F7FD"/>
    <a:srgbClr val="000000"/>
    <a:srgbClr val="4D4D4D"/>
    <a:srgbClr val="EE8200"/>
    <a:srgbClr val="F58026"/>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78229" autoAdjust="0"/>
  </p:normalViewPr>
  <p:slideViewPr>
    <p:cSldViewPr snapToGrid="0">
      <p:cViewPr varScale="1">
        <p:scale>
          <a:sx n="72" d="100"/>
          <a:sy n="72" d="100"/>
        </p:scale>
        <p:origin x="462" y="66"/>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slide" Target="slides/slide82.xml"/><Relationship Id="rId97" Type="http://schemas.openxmlformats.org/officeDocument/2006/relationships/tableStyles" Target="tableStyles.xml"/><Relationship Id="rId7" Type="http://schemas.openxmlformats.org/officeDocument/2006/relationships/slideMaster" Target="slideMasters/slideMaster3.xml"/><Relationship Id="rId71" Type="http://schemas.openxmlformats.org/officeDocument/2006/relationships/slide" Target="slides/slide64.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5" Type="http://schemas.openxmlformats.org/officeDocument/2006/relationships/slideMaster" Target="slideMasters/slideMaster1.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viewProps" Target="viewProp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0DD8E-0796-4059-933F-D1FB3FE4F9AA}"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C18EFD3F-9A82-48EB-B3A6-4BEC93E280B6}">
      <dgm:prSet phldrT="[Text]"/>
      <dgm:spPr/>
      <dgm:t>
        <a:bodyPr/>
        <a:lstStyle/>
        <a:p>
          <a:r>
            <a:rPr lang="en-US" dirty="0"/>
            <a:t>Fact Watcher</a:t>
          </a:r>
        </a:p>
      </dgm:t>
    </dgm:pt>
    <dgm:pt modelId="{0AE5D9A9-BDA9-41D1-9D76-B6EF5350AD54}" type="parTrans" cxnId="{A610D4FC-385D-4328-8906-114EF83241C3}">
      <dgm:prSet/>
      <dgm:spPr/>
      <dgm:t>
        <a:bodyPr/>
        <a:lstStyle/>
        <a:p>
          <a:endParaRPr lang="en-US"/>
        </a:p>
      </dgm:t>
    </dgm:pt>
    <dgm:pt modelId="{7BDC5842-B1F2-4143-9FEE-F1F0156BE2AE}" type="sibTrans" cxnId="{A610D4FC-385D-4328-8906-114EF83241C3}">
      <dgm:prSet/>
      <dgm:spPr/>
      <dgm:t>
        <a:bodyPr/>
        <a:lstStyle/>
        <a:p>
          <a:endParaRPr lang="en-US"/>
        </a:p>
      </dgm:t>
    </dgm:pt>
    <dgm:pt modelId="{E17AB44E-71EC-431B-83C0-45DB82A2375A}">
      <dgm:prSet phldrT="[Text]"/>
      <dgm:spPr/>
      <dgm:t>
        <a:bodyPr/>
        <a:lstStyle/>
        <a:p>
          <a:r>
            <a:rPr lang="en-US" dirty="0" err="1"/>
            <a:t>ClaimBuster</a:t>
          </a:r>
          <a:endParaRPr lang="en-US" dirty="0"/>
        </a:p>
      </dgm:t>
    </dgm:pt>
    <dgm:pt modelId="{1CDEEA7C-714F-4365-9244-C1FD5370D0EB}" type="parTrans" cxnId="{F30D27F0-4D82-4665-A879-F5A4486D4622}">
      <dgm:prSet/>
      <dgm:spPr/>
      <dgm:t>
        <a:bodyPr/>
        <a:lstStyle/>
        <a:p>
          <a:endParaRPr lang="en-US"/>
        </a:p>
      </dgm:t>
    </dgm:pt>
    <dgm:pt modelId="{89E69AFF-BA34-4DC8-8522-934C76C7B3F3}" type="sibTrans" cxnId="{F30D27F0-4D82-4665-A879-F5A4486D4622}">
      <dgm:prSet/>
      <dgm:spPr/>
      <dgm:t>
        <a:bodyPr/>
        <a:lstStyle/>
        <a:p>
          <a:endParaRPr lang="en-US"/>
        </a:p>
      </dgm:t>
    </dgm:pt>
    <dgm:pt modelId="{B0BD8F87-19C5-4154-A0B9-DE6BF41278AB}">
      <dgm:prSet phldrT="[Text]"/>
      <dgm:spPr/>
      <dgm:t>
        <a:bodyPr/>
        <a:lstStyle/>
        <a:p>
          <a:r>
            <a:rPr lang="en-US" dirty="0"/>
            <a:t>Maverick</a:t>
          </a:r>
        </a:p>
      </dgm:t>
    </dgm:pt>
    <dgm:pt modelId="{33853E38-BC25-4C75-9E10-22B3C7442CC7}" type="parTrans" cxnId="{B660872A-F361-45C2-A36B-6F9164936FA7}">
      <dgm:prSet/>
      <dgm:spPr/>
      <dgm:t>
        <a:bodyPr/>
        <a:lstStyle/>
        <a:p>
          <a:endParaRPr lang="en-US"/>
        </a:p>
      </dgm:t>
    </dgm:pt>
    <dgm:pt modelId="{E30F6FE9-33E1-494C-B3DA-0951BD904917}" type="sibTrans" cxnId="{B660872A-F361-45C2-A36B-6F9164936FA7}">
      <dgm:prSet/>
      <dgm:spPr/>
      <dgm:t>
        <a:bodyPr/>
        <a:lstStyle/>
        <a:p>
          <a:endParaRPr lang="en-US"/>
        </a:p>
      </dgm:t>
    </dgm:pt>
    <dgm:pt modelId="{D534B95B-7B66-4D09-84BF-C46294F9892D}" type="pres">
      <dgm:prSet presAssocID="{BAF0DD8E-0796-4059-933F-D1FB3FE4F9AA}" presName="Name0" presStyleCnt="0">
        <dgm:presLayoutVars>
          <dgm:chMax val="11"/>
          <dgm:chPref val="11"/>
          <dgm:dir/>
          <dgm:resizeHandles/>
        </dgm:presLayoutVars>
      </dgm:prSet>
      <dgm:spPr/>
    </dgm:pt>
    <dgm:pt modelId="{862641C2-11AD-431B-B03C-6BB26FD7B9C8}" type="pres">
      <dgm:prSet presAssocID="{B0BD8F87-19C5-4154-A0B9-DE6BF41278AB}" presName="Accent3" presStyleCnt="0"/>
      <dgm:spPr/>
    </dgm:pt>
    <dgm:pt modelId="{7D328F0D-5FE8-40DD-8932-C1E5ED7A3EA3}" type="pres">
      <dgm:prSet presAssocID="{B0BD8F87-19C5-4154-A0B9-DE6BF41278AB}" presName="Accent" presStyleLbl="node1" presStyleIdx="0" presStyleCnt="3"/>
      <dgm:spPr/>
    </dgm:pt>
    <dgm:pt modelId="{BC1075E8-4388-431D-93C2-A3A129D2E025}" type="pres">
      <dgm:prSet presAssocID="{B0BD8F87-19C5-4154-A0B9-DE6BF41278AB}" presName="ParentBackground3" presStyleCnt="0"/>
      <dgm:spPr/>
    </dgm:pt>
    <dgm:pt modelId="{47DDACC1-28C6-4A45-A9B9-F7BF05CCF208}" type="pres">
      <dgm:prSet presAssocID="{B0BD8F87-19C5-4154-A0B9-DE6BF41278AB}" presName="ParentBackground" presStyleLbl="fgAcc1" presStyleIdx="0" presStyleCnt="3"/>
      <dgm:spPr/>
    </dgm:pt>
    <dgm:pt modelId="{B373EE95-D2E2-4F19-9B41-FB3BA599612A}" type="pres">
      <dgm:prSet presAssocID="{B0BD8F87-19C5-4154-A0B9-DE6BF41278AB}" presName="Parent3" presStyleLbl="revTx" presStyleIdx="0" presStyleCnt="0">
        <dgm:presLayoutVars>
          <dgm:chMax val="1"/>
          <dgm:chPref val="1"/>
          <dgm:bulletEnabled val="1"/>
        </dgm:presLayoutVars>
      </dgm:prSet>
      <dgm:spPr/>
    </dgm:pt>
    <dgm:pt modelId="{11EFC484-BA52-48E3-9334-E8D4FDDAB90C}" type="pres">
      <dgm:prSet presAssocID="{E17AB44E-71EC-431B-83C0-45DB82A2375A}" presName="Accent2" presStyleCnt="0"/>
      <dgm:spPr/>
    </dgm:pt>
    <dgm:pt modelId="{183F4A80-854A-4421-89F4-F3EE905CF646}" type="pres">
      <dgm:prSet presAssocID="{E17AB44E-71EC-431B-83C0-45DB82A2375A}" presName="Accent" presStyleLbl="node1" presStyleIdx="1" presStyleCnt="3"/>
      <dgm:spPr/>
    </dgm:pt>
    <dgm:pt modelId="{1FA74123-47AF-4896-AB8C-B6B31E42BFBE}" type="pres">
      <dgm:prSet presAssocID="{E17AB44E-71EC-431B-83C0-45DB82A2375A}" presName="ParentBackground2" presStyleCnt="0"/>
      <dgm:spPr/>
    </dgm:pt>
    <dgm:pt modelId="{D3BC425C-8EC7-4770-99BB-7EE879B20871}" type="pres">
      <dgm:prSet presAssocID="{E17AB44E-71EC-431B-83C0-45DB82A2375A}" presName="ParentBackground" presStyleLbl="fgAcc1" presStyleIdx="1" presStyleCnt="3"/>
      <dgm:spPr/>
    </dgm:pt>
    <dgm:pt modelId="{71613F97-0684-4FBB-81F2-8F98CDBCC019}" type="pres">
      <dgm:prSet presAssocID="{E17AB44E-71EC-431B-83C0-45DB82A2375A}" presName="Parent2" presStyleLbl="revTx" presStyleIdx="0" presStyleCnt="0">
        <dgm:presLayoutVars>
          <dgm:chMax val="1"/>
          <dgm:chPref val="1"/>
          <dgm:bulletEnabled val="1"/>
        </dgm:presLayoutVars>
      </dgm:prSet>
      <dgm:spPr/>
    </dgm:pt>
    <dgm:pt modelId="{ACD1394A-A028-41E8-B6CC-708F723F6005}" type="pres">
      <dgm:prSet presAssocID="{C18EFD3F-9A82-48EB-B3A6-4BEC93E280B6}" presName="Accent1" presStyleCnt="0"/>
      <dgm:spPr/>
    </dgm:pt>
    <dgm:pt modelId="{F8C5FF42-767F-48C9-9F7F-5FD2BA56A303}" type="pres">
      <dgm:prSet presAssocID="{C18EFD3F-9A82-48EB-B3A6-4BEC93E280B6}" presName="Accent" presStyleLbl="node1" presStyleIdx="2" presStyleCnt="3"/>
      <dgm:spPr/>
    </dgm:pt>
    <dgm:pt modelId="{D9C0B87C-81F4-45E8-91F5-9374208F3483}" type="pres">
      <dgm:prSet presAssocID="{C18EFD3F-9A82-48EB-B3A6-4BEC93E280B6}" presName="ParentBackground1" presStyleCnt="0"/>
      <dgm:spPr/>
    </dgm:pt>
    <dgm:pt modelId="{F9497017-1A8E-4427-BB6F-AEA25B14B46D}" type="pres">
      <dgm:prSet presAssocID="{C18EFD3F-9A82-48EB-B3A6-4BEC93E280B6}" presName="ParentBackground" presStyleLbl="fgAcc1" presStyleIdx="2" presStyleCnt="3"/>
      <dgm:spPr/>
    </dgm:pt>
    <dgm:pt modelId="{BBAC400D-E2AD-4909-A3F4-02C9D6D07699}" type="pres">
      <dgm:prSet presAssocID="{C18EFD3F-9A82-48EB-B3A6-4BEC93E280B6}" presName="Parent1" presStyleLbl="revTx" presStyleIdx="0" presStyleCnt="0">
        <dgm:presLayoutVars>
          <dgm:chMax val="1"/>
          <dgm:chPref val="1"/>
          <dgm:bulletEnabled val="1"/>
        </dgm:presLayoutVars>
      </dgm:prSet>
      <dgm:spPr/>
    </dgm:pt>
  </dgm:ptLst>
  <dgm:cxnLst>
    <dgm:cxn modelId="{CD37180A-64F4-462B-85FB-65CBBF1E4048}" type="presOf" srcId="{E17AB44E-71EC-431B-83C0-45DB82A2375A}" destId="{D3BC425C-8EC7-4770-99BB-7EE879B20871}" srcOrd="0" destOrd="0" presId="urn:microsoft.com/office/officeart/2011/layout/CircleProcess"/>
    <dgm:cxn modelId="{B660872A-F361-45C2-A36B-6F9164936FA7}" srcId="{BAF0DD8E-0796-4059-933F-D1FB3FE4F9AA}" destId="{B0BD8F87-19C5-4154-A0B9-DE6BF41278AB}" srcOrd="2" destOrd="0" parTransId="{33853E38-BC25-4C75-9E10-22B3C7442CC7}" sibTransId="{E30F6FE9-33E1-494C-B3DA-0951BD904917}"/>
    <dgm:cxn modelId="{0AED0749-FC2D-4161-80F2-CB9D3829A693}" type="presOf" srcId="{E17AB44E-71EC-431B-83C0-45DB82A2375A}" destId="{71613F97-0684-4FBB-81F2-8F98CDBCC019}" srcOrd="1" destOrd="0" presId="urn:microsoft.com/office/officeart/2011/layout/CircleProcess"/>
    <dgm:cxn modelId="{D059674A-461C-47E3-99C0-075042783FED}" type="presOf" srcId="{C18EFD3F-9A82-48EB-B3A6-4BEC93E280B6}" destId="{F9497017-1A8E-4427-BB6F-AEA25B14B46D}" srcOrd="0" destOrd="0" presId="urn:microsoft.com/office/officeart/2011/layout/CircleProcess"/>
    <dgm:cxn modelId="{38D62689-6A58-4334-9D98-FE18C548878D}" type="presOf" srcId="{BAF0DD8E-0796-4059-933F-D1FB3FE4F9AA}" destId="{D534B95B-7B66-4D09-84BF-C46294F9892D}" srcOrd="0" destOrd="0" presId="urn:microsoft.com/office/officeart/2011/layout/CircleProcess"/>
    <dgm:cxn modelId="{067564A0-E5CB-4D66-98AA-299BE12DCE66}" type="presOf" srcId="{C18EFD3F-9A82-48EB-B3A6-4BEC93E280B6}" destId="{BBAC400D-E2AD-4909-A3F4-02C9D6D07699}" srcOrd="1" destOrd="0" presId="urn:microsoft.com/office/officeart/2011/layout/CircleProcess"/>
    <dgm:cxn modelId="{8976D6AF-1C14-45A9-AE51-EDB50A1C373C}" type="presOf" srcId="{B0BD8F87-19C5-4154-A0B9-DE6BF41278AB}" destId="{47DDACC1-28C6-4A45-A9B9-F7BF05CCF208}" srcOrd="0" destOrd="0" presId="urn:microsoft.com/office/officeart/2011/layout/CircleProcess"/>
    <dgm:cxn modelId="{D1B2EBDD-E4EA-4F37-8C48-EA8BCE3C490D}" type="presOf" srcId="{B0BD8F87-19C5-4154-A0B9-DE6BF41278AB}" destId="{B373EE95-D2E2-4F19-9B41-FB3BA599612A}" srcOrd="1" destOrd="0" presId="urn:microsoft.com/office/officeart/2011/layout/CircleProcess"/>
    <dgm:cxn modelId="{F30D27F0-4D82-4665-A879-F5A4486D4622}" srcId="{BAF0DD8E-0796-4059-933F-D1FB3FE4F9AA}" destId="{E17AB44E-71EC-431B-83C0-45DB82A2375A}" srcOrd="1" destOrd="0" parTransId="{1CDEEA7C-714F-4365-9244-C1FD5370D0EB}" sibTransId="{89E69AFF-BA34-4DC8-8522-934C76C7B3F3}"/>
    <dgm:cxn modelId="{A610D4FC-385D-4328-8906-114EF83241C3}" srcId="{BAF0DD8E-0796-4059-933F-D1FB3FE4F9AA}" destId="{C18EFD3F-9A82-48EB-B3A6-4BEC93E280B6}" srcOrd="0" destOrd="0" parTransId="{0AE5D9A9-BDA9-41D1-9D76-B6EF5350AD54}" sibTransId="{7BDC5842-B1F2-4143-9FEE-F1F0156BE2AE}"/>
    <dgm:cxn modelId="{5075B027-89D1-4B31-8C62-538E1F7030EF}" type="presParOf" srcId="{D534B95B-7B66-4D09-84BF-C46294F9892D}" destId="{862641C2-11AD-431B-B03C-6BB26FD7B9C8}" srcOrd="0" destOrd="0" presId="urn:microsoft.com/office/officeart/2011/layout/CircleProcess"/>
    <dgm:cxn modelId="{E7F26517-FA17-4285-8452-540F14BD805A}" type="presParOf" srcId="{862641C2-11AD-431B-B03C-6BB26FD7B9C8}" destId="{7D328F0D-5FE8-40DD-8932-C1E5ED7A3EA3}" srcOrd="0" destOrd="0" presId="urn:microsoft.com/office/officeart/2011/layout/CircleProcess"/>
    <dgm:cxn modelId="{E3EAB567-1FAB-4C70-967E-01DB67B8C20A}" type="presParOf" srcId="{D534B95B-7B66-4D09-84BF-C46294F9892D}" destId="{BC1075E8-4388-431D-93C2-A3A129D2E025}" srcOrd="1" destOrd="0" presId="urn:microsoft.com/office/officeart/2011/layout/CircleProcess"/>
    <dgm:cxn modelId="{AD5C40FA-2C50-4408-AD47-1DB5F518752D}" type="presParOf" srcId="{BC1075E8-4388-431D-93C2-A3A129D2E025}" destId="{47DDACC1-28C6-4A45-A9B9-F7BF05CCF208}" srcOrd="0" destOrd="0" presId="urn:microsoft.com/office/officeart/2011/layout/CircleProcess"/>
    <dgm:cxn modelId="{773E9669-6D0A-49E9-A0F2-37CBBA2EDD9A}" type="presParOf" srcId="{D534B95B-7B66-4D09-84BF-C46294F9892D}" destId="{B373EE95-D2E2-4F19-9B41-FB3BA599612A}" srcOrd="2" destOrd="0" presId="urn:microsoft.com/office/officeart/2011/layout/CircleProcess"/>
    <dgm:cxn modelId="{30EEFB91-C9B4-47E4-A043-2CAC698AACBC}" type="presParOf" srcId="{D534B95B-7B66-4D09-84BF-C46294F9892D}" destId="{11EFC484-BA52-48E3-9334-E8D4FDDAB90C}" srcOrd="3" destOrd="0" presId="urn:microsoft.com/office/officeart/2011/layout/CircleProcess"/>
    <dgm:cxn modelId="{B077D54F-0103-4C3F-9F04-78F9C9692CDC}" type="presParOf" srcId="{11EFC484-BA52-48E3-9334-E8D4FDDAB90C}" destId="{183F4A80-854A-4421-89F4-F3EE905CF646}" srcOrd="0" destOrd="0" presId="urn:microsoft.com/office/officeart/2011/layout/CircleProcess"/>
    <dgm:cxn modelId="{8F73BAD0-847C-4784-AE9B-3FE04DA28FD7}" type="presParOf" srcId="{D534B95B-7B66-4D09-84BF-C46294F9892D}" destId="{1FA74123-47AF-4896-AB8C-B6B31E42BFBE}" srcOrd="4" destOrd="0" presId="urn:microsoft.com/office/officeart/2011/layout/CircleProcess"/>
    <dgm:cxn modelId="{8526151D-DC97-4570-AD04-67FF0D8BE50A}" type="presParOf" srcId="{1FA74123-47AF-4896-AB8C-B6B31E42BFBE}" destId="{D3BC425C-8EC7-4770-99BB-7EE879B20871}" srcOrd="0" destOrd="0" presId="urn:microsoft.com/office/officeart/2011/layout/CircleProcess"/>
    <dgm:cxn modelId="{E3FB8D93-B064-4AE8-8821-36B229940401}" type="presParOf" srcId="{D534B95B-7B66-4D09-84BF-C46294F9892D}" destId="{71613F97-0684-4FBB-81F2-8F98CDBCC019}" srcOrd="5" destOrd="0" presId="urn:microsoft.com/office/officeart/2011/layout/CircleProcess"/>
    <dgm:cxn modelId="{F4CB5FDF-6684-48ED-B064-66559A44BB82}" type="presParOf" srcId="{D534B95B-7B66-4D09-84BF-C46294F9892D}" destId="{ACD1394A-A028-41E8-B6CC-708F723F6005}" srcOrd="6" destOrd="0" presId="urn:microsoft.com/office/officeart/2011/layout/CircleProcess"/>
    <dgm:cxn modelId="{294821B7-14A9-41BD-9FB6-69FBDA76D8AD}" type="presParOf" srcId="{ACD1394A-A028-41E8-B6CC-708F723F6005}" destId="{F8C5FF42-767F-48C9-9F7F-5FD2BA56A303}" srcOrd="0" destOrd="0" presId="urn:microsoft.com/office/officeart/2011/layout/CircleProcess"/>
    <dgm:cxn modelId="{2FF8CEAB-CB07-4B86-805D-287F19B84EC0}" type="presParOf" srcId="{D534B95B-7B66-4D09-84BF-C46294F9892D}" destId="{D9C0B87C-81F4-45E8-91F5-9374208F3483}" srcOrd="7" destOrd="0" presId="urn:microsoft.com/office/officeart/2011/layout/CircleProcess"/>
    <dgm:cxn modelId="{B612006E-2495-47A9-AFD1-0919945E2108}" type="presParOf" srcId="{D9C0B87C-81F4-45E8-91F5-9374208F3483}" destId="{F9497017-1A8E-4427-BB6F-AEA25B14B46D}" srcOrd="0" destOrd="0" presId="urn:microsoft.com/office/officeart/2011/layout/CircleProcess"/>
    <dgm:cxn modelId="{9F1E0D88-FDDC-4FD6-822C-842BB6FA4756}" type="presParOf" srcId="{D534B95B-7B66-4D09-84BF-C46294F9892D}" destId="{BBAC400D-E2AD-4909-A3F4-02C9D6D07699}"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A830D-A352-42D4-B830-4D7969A80813}" type="doc">
      <dgm:prSet loTypeId="urn:microsoft.com/office/officeart/2005/8/layout/process1" loCatId="process" qsTypeId="urn:microsoft.com/office/officeart/2005/8/quickstyle/simple1" qsCatId="simple" csTypeId="urn:microsoft.com/office/officeart/2005/8/colors/accent1_2" csCatId="accent1" phldr="1"/>
      <dgm:spPr/>
    </dgm:pt>
    <dgm:pt modelId="{DDC9A40E-17D8-4B89-BD6F-6042828C373D}">
      <dgm:prSet phldrT="[Text]"/>
      <dgm:spPr/>
      <dgm:t>
        <a:bodyPr/>
        <a:lstStyle/>
        <a:p>
          <a:r>
            <a:rPr lang="en-US" dirty="0"/>
            <a:t>Exceptional Facts</a:t>
          </a:r>
        </a:p>
      </dgm:t>
    </dgm:pt>
    <dgm:pt modelId="{D66BDF90-4712-49D6-B213-933755E25ECB}" type="parTrans" cxnId="{604FDC79-EEB0-4FE9-96A2-FA68D180D2F3}">
      <dgm:prSet/>
      <dgm:spPr/>
      <dgm:t>
        <a:bodyPr/>
        <a:lstStyle/>
        <a:p>
          <a:endParaRPr lang="en-US"/>
        </a:p>
      </dgm:t>
    </dgm:pt>
    <dgm:pt modelId="{9033C24A-EE75-4431-8E96-652832425EA8}" type="sibTrans" cxnId="{604FDC79-EEB0-4FE9-96A2-FA68D180D2F3}">
      <dgm:prSet/>
      <dgm:spPr/>
      <dgm:t>
        <a:bodyPr/>
        <a:lstStyle/>
        <a:p>
          <a:endParaRPr lang="en-US"/>
        </a:p>
      </dgm:t>
    </dgm:pt>
    <dgm:pt modelId="{59122846-4304-4CD6-9CA4-054C66F85581}">
      <dgm:prSet phldrT="[Text]"/>
      <dgm:spPr/>
      <dgm:t>
        <a:bodyPr/>
        <a:lstStyle/>
        <a:p>
          <a:r>
            <a:rPr lang="en-US" dirty="0"/>
            <a:t>Prominent Streaks</a:t>
          </a:r>
        </a:p>
      </dgm:t>
    </dgm:pt>
    <dgm:pt modelId="{D9C9A16D-0E85-4AFF-BF81-5F520BF5927A}" type="parTrans" cxnId="{CDD47F33-58B4-4569-86F8-FE8C29BFC9CE}">
      <dgm:prSet/>
      <dgm:spPr/>
      <dgm:t>
        <a:bodyPr/>
        <a:lstStyle/>
        <a:p>
          <a:endParaRPr lang="en-US"/>
        </a:p>
      </dgm:t>
    </dgm:pt>
    <dgm:pt modelId="{C1671B0E-C73E-473B-9D49-27CC05CE909F}" type="sibTrans" cxnId="{CDD47F33-58B4-4569-86F8-FE8C29BFC9CE}">
      <dgm:prSet/>
      <dgm:spPr/>
      <dgm:t>
        <a:bodyPr/>
        <a:lstStyle/>
        <a:p>
          <a:endParaRPr lang="en-US"/>
        </a:p>
      </dgm:t>
    </dgm:pt>
    <dgm:pt modelId="{F775FA2C-F547-47F8-8750-0CD176644A90}" type="pres">
      <dgm:prSet presAssocID="{2D4A830D-A352-42D4-B830-4D7969A80813}" presName="Name0" presStyleCnt="0">
        <dgm:presLayoutVars>
          <dgm:dir/>
          <dgm:resizeHandles val="exact"/>
        </dgm:presLayoutVars>
      </dgm:prSet>
      <dgm:spPr/>
    </dgm:pt>
    <dgm:pt modelId="{B721C142-421E-401F-BC03-2732A7135D6F}" type="pres">
      <dgm:prSet presAssocID="{DDC9A40E-17D8-4B89-BD6F-6042828C373D}" presName="node" presStyleLbl="node1" presStyleIdx="0" presStyleCnt="2">
        <dgm:presLayoutVars>
          <dgm:bulletEnabled val="1"/>
        </dgm:presLayoutVars>
      </dgm:prSet>
      <dgm:spPr/>
    </dgm:pt>
    <dgm:pt modelId="{88EDBCFF-A663-48A3-9B92-D00089C70CCD}" type="pres">
      <dgm:prSet presAssocID="{9033C24A-EE75-4431-8E96-652832425EA8}" presName="sibTrans" presStyleLbl="sibTrans2D1" presStyleIdx="0" presStyleCnt="1" custScaleX="50963" custScaleY="43565"/>
      <dgm:spPr>
        <a:prstGeom prst="diamond">
          <a:avLst/>
        </a:prstGeom>
      </dgm:spPr>
    </dgm:pt>
    <dgm:pt modelId="{5F2F6F48-9EB7-4355-B01E-6ACBB9DC1C03}" type="pres">
      <dgm:prSet presAssocID="{9033C24A-EE75-4431-8E96-652832425EA8}" presName="connectorText" presStyleLbl="sibTrans2D1" presStyleIdx="0" presStyleCnt="1"/>
      <dgm:spPr/>
    </dgm:pt>
    <dgm:pt modelId="{0541B8C7-C731-41FB-8B62-FAE97F697150}" type="pres">
      <dgm:prSet presAssocID="{59122846-4304-4CD6-9CA4-054C66F85581}" presName="node" presStyleLbl="node1" presStyleIdx="1" presStyleCnt="2">
        <dgm:presLayoutVars>
          <dgm:bulletEnabled val="1"/>
        </dgm:presLayoutVars>
      </dgm:prSet>
      <dgm:spPr/>
    </dgm:pt>
  </dgm:ptLst>
  <dgm:cxnLst>
    <dgm:cxn modelId="{0E8E290E-2CBE-4C12-B60B-A3E0196BF149}" type="presOf" srcId="{DDC9A40E-17D8-4B89-BD6F-6042828C373D}" destId="{B721C142-421E-401F-BC03-2732A7135D6F}" srcOrd="0" destOrd="0" presId="urn:microsoft.com/office/officeart/2005/8/layout/process1"/>
    <dgm:cxn modelId="{D13A2227-9CAF-476F-9FD3-D9134A185F53}" type="presOf" srcId="{9033C24A-EE75-4431-8E96-652832425EA8}" destId="{5F2F6F48-9EB7-4355-B01E-6ACBB9DC1C03}" srcOrd="1" destOrd="0" presId="urn:microsoft.com/office/officeart/2005/8/layout/process1"/>
    <dgm:cxn modelId="{CDD47F33-58B4-4569-86F8-FE8C29BFC9CE}" srcId="{2D4A830D-A352-42D4-B830-4D7969A80813}" destId="{59122846-4304-4CD6-9CA4-054C66F85581}" srcOrd="1" destOrd="0" parTransId="{D9C9A16D-0E85-4AFF-BF81-5F520BF5927A}" sibTransId="{C1671B0E-C73E-473B-9D49-27CC05CE909F}"/>
    <dgm:cxn modelId="{B2CB9265-C3CC-4583-AEE2-CD8FC4F61FC6}" type="presOf" srcId="{9033C24A-EE75-4431-8E96-652832425EA8}" destId="{88EDBCFF-A663-48A3-9B92-D00089C70CCD}" srcOrd="0" destOrd="0" presId="urn:microsoft.com/office/officeart/2005/8/layout/process1"/>
    <dgm:cxn modelId="{604FDC79-EEB0-4FE9-96A2-FA68D180D2F3}" srcId="{2D4A830D-A352-42D4-B830-4D7969A80813}" destId="{DDC9A40E-17D8-4B89-BD6F-6042828C373D}" srcOrd="0" destOrd="0" parTransId="{D66BDF90-4712-49D6-B213-933755E25ECB}" sibTransId="{9033C24A-EE75-4431-8E96-652832425EA8}"/>
    <dgm:cxn modelId="{8C8078B2-4BBF-4B6A-9C7E-CFD226C7B223}" type="presOf" srcId="{2D4A830D-A352-42D4-B830-4D7969A80813}" destId="{F775FA2C-F547-47F8-8750-0CD176644A90}" srcOrd="0" destOrd="0" presId="urn:microsoft.com/office/officeart/2005/8/layout/process1"/>
    <dgm:cxn modelId="{58F777E3-6081-4FDC-A9BB-8500855B2BB6}" type="presOf" srcId="{59122846-4304-4CD6-9CA4-054C66F85581}" destId="{0541B8C7-C731-41FB-8B62-FAE97F697150}" srcOrd="0" destOrd="0" presId="urn:microsoft.com/office/officeart/2005/8/layout/process1"/>
    <dgm:cxn modelId="{E88D210A-EDAC-414C-B68A-1246129AB58C}" type="presParOf" srcId="{F775FA2C-F547-47F8-8750-0CD176644A90}" destId="{B721C142-421E-401F-BC03-2732A7135D6F}" srcOrd="0" destOrd="0" presId="urn:microsoft.com/office/officeart/2005/8/layout/process1"/>
    <dgm:cxn modelId="{876DAA74-5B73-4ECE-9F80-12311D9089B1}" type="presParOf" srcId="{F775FA2C-F547-47F8-8750-0CD176644A90}" destId="{88EDBCFF-A663-48A3-9B92-D00089C70CCD}" srcOrd="1" destOrd="0" presId="urn:microsoft.com/office/officeart/2005/8/layout/process1"/>
    <dgm:cxn modelId="{9E883B76-B110-446A-9A89-C35798269CED}" type="presParOf" srcId="{88EDBCFF-A663-48A3-9B92-D00089C70CCD}" destId="{5F2F6F48-9EB7-4355-B01E-6ACBB9DC1C03}" srcOrd="0" destOrd="0" presId="urn:microsoft.com/office/officeart/2005/8/layout/process1"/>
    <dgm:cxn modelId="{396DAA0D-5789-410E-A490-5CA53C08F6D3}" type="presParOf" srcId="{F775FA2C-F547-47F8-8750-0CD176644A90}" destId="{0541B8C7-C731-41FB-8B62-FAE97F697150}"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ACF311-DB7A-430C-A925-38429467863D}"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9CBC8552-028C-4371-9D37-4359E5425145}">
      <dgm:prSet phldrT="[Text]"/>
      <dgm:spPr/>
      <dgm:t>
        <a:bodyPr/>
        <a:lstStyle/>
        <a:p>
          <a:r>
            <a:rPr lang="en-US" dirty="0"/>
            <a:t>{}</a:t>
          </a:r>
        </a:p>
      </dgm:t>
    </dgm:pt>
    <dgm:pt modelId="{6C9AD7DA-DEE3-47CD-BFDD-32ACCAFE6DC0}" type="parTrans" cxnId="{E0967153-F461-406D-B48D-C287A104B2C2}">
      <dgm:prSet/>
      <dgm:spPr/>
      <dgm:t>
        <a:bodyPr/>
        <a:lstStyle/>
        <a:p>
          <a:endParaRPr lang="en-US"/>
        </a:p>
      </dgm:t>
    </dgm:pt>
    <dgm:pt modelId="{0C275362-147D-42DE-A554-7AE683DED5F7}" type="sibTrans" cxnId="{E0967153-F461-406D-B48D-C287A104B2C2}">
      <dgm:prSet/>
      <dgm:spPr/>
      <dgm:t>
        <a:bodyPr/>
        <a:lstStyle/>
        <a:p>
          <a:endParaRPr lang="en-US"/>
        </a:p>
      </dgm:t>
    </dgm:pt>
    <dgm:pt modelId="{1BE9E361-48B8-4DCD-82B6-48C10658A660}">
      <dgm:prSet phldrT="[Text]"/>
      <dgm:spPr/>
      <dgm:t>
        <a:bodyPr/>
        <a:lstStyle/>
        <a:p>
          <a:r>
            <a:rPr lang="en-US" dirty="0"/>
            <a:t>{gender}</a:t>
          </a:r>
        </a:p>
      </dgm:t>
    </dgm:pt>
    <dgm:pt modelId="{10F44856-12D1-4F54-9CFF-918274D44513}" type="parTrans" cxnId="{74960C37-9D49-4A4A-8C1A-B33581FFB960}">
      <dgm:prSet/>
      <dgm:spPr/>
      <dgm:t>
        <a:bodyPr/>
        <a:lstStyle/>
        <a:p>
          <a:endParaRPr lang="en-US"/>
        </a:p>
      </dgm:t>
    </dgm:pt>
    <dgm:pt modelId="{7142FB7F-9ED2-4A86-9A12-562E638FD7DF}" type="sibTrans" cxnId="{74960C37-9D49-4A4A-8C1A-B33581FFB960}">
      <dgm:prSet/>
      <dgm:spPr/>
      <dgm:t>
        <a:bodyPr/>
        <a:lstStyle/>
        <a:p>
          <a:endParaRPr lang="en-US"/>
        </a:p>
      </dgm:t>
    </dgm:pt>
    <dgm:pt modelId="{7599E8E6-3847-4116-8609-E47B77A7A2C4}">
      <dgm:prSet phldrT="[Text]"/>
      <dgm:spPr/>
      <dgm:t>
        <a:bodyPr/>
        <a:lstStyle/>
        <a:p>
          <a:r>
            <a:rPr lang="en-US" dirty="0"/>
            <a:t>{ethnicity}</a:t>
          </a:r>
        </a:p>
      </dgm:t>
    </dgm:pt>
    <dgm:pt modelId="{89DABB19-CE18-4DA5-8157-1A3244816985}" type="parTrans" cxnId="{8B877F4A-A818-4B3C-BC79-AC269418137D}">
      <dgm:prSet/>
      <dgm:spPr/>
      <dgm:t>
        <a:bodyPr/>
        <a:lstStyle/>
        <a:p>
          <a:endParaRPr lang="en-US"/>
        </a:p>
      </dgm:t>
    </dgm:pt>
    <dgm:pt modelId="{004BA485-E83B-4BEE-8721-C78D64D60A91}" type="sibTrans" cxnId="{8B877F4A-A818-4B3C-BC79-AC269418137D}">
      <dgm:prSet/>
      <dgm:spPr/>
      <dgm:t>
        <a:bodyPr/>
        <a:lstStyle/>
        <a:p>
          <a:endParaRPr lang="en-US"/>
        </a:p>
      </dgm:t>
    </dgm:pt>
    <dgm:pt modelId="{44051BE8-19F1-4936-A1EF-5BF7F1B11D8C}">
      <dgm:prSet phldrT="[Text]"/>
      <dgm:spPr/>
      <dgm:t>
        <a:bodyPr/>
        <a:lstStyle/>
        <a:p>
          <a:r>
            <a:rPr lang="en-US" dirty="0"/>
            <a:t>{profession}</a:t>
          </a:r>
        </a:p>
      </dgm:t>
    </dgm:pt>
    <dgm:pt modelId="{1A4BCAB8-ED11-46A0-86BA-5A7633E137F6}" type="parTrans" cxnId="{EE632B97-9898-4C9E-B426-D80C2C1E1EEC}">
      <dgm:prSet/>
      <dgm:spPr/>
      <dgm:t>
        <a:bodyPr/>
        <a:lstStyle/>
        <a:p>
          <a:endParaRPr lang="en-US"/>
        </a:p>
      </dgm:t>
    </dgm:pt>
    <dgm:pt modelId="{C9BB851F-6280-4CE3-9971-1DA8F5D3F717}" type="sibTrans" cxnId="{EE632B97-9898-4C9E-B426-D80C2C1E1EEC}">
      <dgm:prSet/>
      <dgm:spPr/>
      <dgm:t>
        <a:bodyPr/>
        <a:lstStyle/>
        <a:p>
          <a:endParaRPr lang="en-US"/>
        </a:p>
      </dgm:t>
    </dgm:pt>
    <dgm:pt modelId="{F225447E-506F-469E-9B59-BA374BD8FCE7}">
      <dgm:prSet phldrT="[Text]"/>
      <dgm:spPr/>
      <dgm:t>
        <a:bodyPr/>
        <a:lstStyle/>
        <a:p>
          <a:r>
            <a:rPr lang="en-US" dirty="0"/>
            <a:t>{gender, ethnicity}</a:t>
          </a:r>
        </a:p>
      </dgm:t>
    </dgm:pt>
    <dgm:pt modelId="{CEF6C138-2BD3-4072-96A5-5D85E24AAC32}" type="parTrans" cxnId="{9DFCCA91-91EA-4141-9E58-10FD01F3FFFF}">
      <dgm:prSet/>
      <dgm:spPr/>
      <dgm:t>
        <a:bodyPr/>
        <a:lstStyle/>
        <a:p>
          <a:endParaRPr lang="en-US"/>
        </a:p>
      </dgm:t>
    </dgm:pt>
    <dgm:pt modelId="{83678312-634F-43A2-BF09-7E5A1E18F10F}" type="sibTrans" cxnId="{9DFCCA91-91EA-4141-9E58-10FD01F3FFFF}">
      <dgm:prSet/>
      <dgm:spPr/>
      <dgm:t>
        <a:bodyPr/>
        <a:lstStyle/>
        <a:p>
          <a:endParaRPr lang="en-US"/>
        </a:p>
      </dgm:t>
    </dgm:pt>
    <dgm:pt modelId="{95903105-3E72-439F-B3E4-6DE508929D0C}">
      <dgm:prSet phldrT="[Text]"/>
      <dgm:spPr/>
      <dgm:t>
        <a:bodyPr/>
        <a:lstStyle/>
        <a:p>
          <a:r>
            <a:rPr lang="en-US" dirty="0"/>
            <a:t>{gender, profession}</a:t>
          </a:r>
        </a:p>
      </dgm:t>
    </dgm:pt>
    <dgm:pt modelId="{25B60D34-1ACF-49D9-857C-C026096D8A33}" type="parTrans" cxnId="{B8CDBE7E-6300-413A-AD5D-EAB5E624CB2B}">
      <dgm:prSet/>
      <dgm:spPr/>
      <dgm:t>
        <a:bodyPr/>
        <a:lstStyle/>
        <a:p>
          <a:endParaRPr lang="en-US"/>
        </a:p>
      </dgm:t>
    </dgm:pt>
    <dgm:pt modelId="{FECD0E3B-4ED0-4089-B899-C39B9C79EF9A}" type="sibTrans" cxnId="{B8CDBE7E-6300-413A-AD5D-EAB5E624CB2B}">
      <dgm:prSet/>
      <dgm:spPr/>
      <dgm:t>
        <a:bodyPr/>
        <a:lstStyle/>
        <a:p>
          <a:endParaRPr lang="en-US"/>
        </a:p>
      </dgm:t>
    </dgm:pt>
    <dgm:pt modelId="{DCFD4F1F-CB0E-43B3-84C0-787C179D8865}">
      <dgm:prSet phldrT="[Text]"/>
      <dgm:spPr/>
      <dgm:t>
        <a:bodyPr/>
        <a:lstStyle/>
        <a:p>
          <a:r>
            <a:rPr lang="en-US" dirty="0"/>
            <a:t>{ethnicity, profession}</a:t>
          </a:r>
        </a:p>
      </dgm:t>
    </dgm:pt>
    <dgm:pt modelId="{200E4743-DA9A-41CA-8143-56AE957975D2}" type="parTrans" cxnId="{3093D7AB-06CB-4ED2-8329-254B5A060FC8}">
      <dgm:prSet/>
      <dgm:spPr/>
      <dgm:t>
        <a:bodyPr/>
        <a:lstStyle/>
        <a:p>
          <a:endParaRPr lang="en-US"/>
        </a:p>
      </dgm:t>
    </dgm:pt>
    <dgm:pt modelId="{238E6405-4FB8-4482-A7E4-B00E53F1E1AF}" type="sibTrans" cxnId="{3093D7AB-06CB-4ED2-8329-254B5A060FC8}">
      <dgm:prSet/>
      <dgm:spPr/>
      <dgm:t>
        <a:bodyPr/>
        <a:lstStyle/>
        <a:p>
          <a:endParaRPr lang="en-US"/>
        </a:p>
      </dgm:t>
    </dgm:pt>
    <dgm:pt modelId="{D17EBC0D-56EC-4378-AA55-FD9845269C44}">
      <dgm:prSet phldrT="[Text]"/>
      <dgm:spPr/>
      <dgm:t>
        <a:bodyPr/>
        <a:lstStyle/>
        <a:p>
          <a:r>
            <a:rPr lang="en-US" dirty="0"/>
            <a:t>{gender, ethnicity, profession}</a:t>
          </a:r>
        </a:p>
      </dgm:t>
    </dgm:pt>
    <dgm:pt modelId="{23B1BD20-B5D9-43EE-8740-B0845A3BDF36}" type="parTrans" cxnId="{94A8373B-4A49-49DD-8768-2CAEAE0F4350}">
      <dgm:prSet/>
      <dgm:spPr/>
      <dgm:t>
        <a:bodyPr/>
        <a:lstStyle/>
        <a:p>
          <a:endParaRPr lang="en-US"/>
        </a:p>
      </dgm:t>
    </dgm:pt>
    <dgm:pt modelId="{03368CEF-454B-4B3B-87B8-41EB298A73A4}" type="sibTrans" cxnId="{94A8373B-4A49-49DD-8768-2CAEAE0F4350}">
      <dgm:prSet/>
      <dgm:spPr/>
      <dgm:t>
        <a:bodyPr/>
        <a:lstStyle/>
        <a:p>
          <a:endParaRPr lang="en-US"/>
        </a:p>
      </dgm:t>
    </dgm:pt>
    <dgm:pt modelId="{9597F6DB-42EC-4F47-AA0B-274121EA5C89}" type="pres">
      <dgm:prSet presAssocID="{1AACF311-DB7A-430C-A925-38429467863D}" presName="hierChild1" presStyleCnt="0">
        <dgm:presLayoutVars>
          <dgm:chPref val="1"/>
          <dgm:dir/>
          <dgm:animOne val="branch"/>
          <dgm:animLvl val="lvl"/>
          <dgm:resizeHandles/>
        </dgm:presLayoutVars>
      </dgm:prSet>
      <dgm:spPr/>
    </dgm:pt>
    <dgm:pt modelId="{47F1E3A4-717C-4500-B768-6145FFB45C4B}" type="pres">
      <dgm:prSet presAssocID="{9CBC8552-028C-4371-9D37-4359E5425145}" presName="hierRoot1" presStyleCnt="0"/>
      <dgm:spPr/>
    </dgm:pt>
    <dgm:pt modelId="{AC440E02-CB3F-4170-9095-0C9D5CF8854E}" type="pres">
      <dgm:prSet presAssocID="{9CBC8552-028C-4371-9D37-4359E5425145}" presName="composite" presStyleCnt="0"/>
      <dgm:spPr/>
    </dgm:pt>
    <dgm:pt modelId="{45904B1A-242A-4DA2-96A1-936C20976237}" type="pres">
      <dgm:prSet presAssocID="{9CBC8552-028C-4371-9D37-4359E5425145}" presName="image" presStyleLbl="node0" presStyleIdx="0" presStyleCnt="1"/>
      <dgm:spPr/>
    </dgm:pt>
    <dgm:pt modelId="{0CA8DF01-12CC-4F2B-BAC6-391CC952A8D3}" type="pres">
      <dgm:prSet presAssocID="{9CBC8552-028C-4371-9D37-4359E5425145}" presName="text" presStyleLbl="revTx" presStyleIdx="0" presStyleCnt="8">
        <dgm:presLayoutVars>
          <dgm:chPref val="3"/>
        </dgm:presLayoutVars>
      </dgm:prSet>
      <dgm:spPr/>
    </dgm:pt>
    <dgm:pt modelId="{4BC08583-6B5B-40BF-AE50-9ACBE84DA880}" type="pres">
      <dgm:prSet presAssocID="{9CBC8552-028C-4371-9D37-4359E5425145}" presName="hierChild2" presStyleCnt="0"/>
      <dgm:spPr/>
    </dgm:pt>
    <dgm:pt modelId="{CC21D28C-7FD2-4E6D-A710-BBC783CB567F}" type="pres">
      <dgm:prSet presAssocID="{10F44856-12D1-4F54-9CFF-918274D44513}" presName="Name10" presStyleLbl="parChTrans1D2" presStyleIdx="0" presStyleCnt="3"/>
      <dgm:spPr/>
    </dgm:pt>
    <dgm:pt modelId="{231873B4-E421-4680-95F9-426F8C0BDDD9}" type="pres">
      <dgm:prSet presAssocID="{1BE9E361-48B8-4DCD-82B6-48C10658A660}" presName="hierRoot2" presStyleCnt="0"/>
      <dgm:spPr/>
    </dgm:pt>
    <dgm:pt modelId="{95729F36-E29E-49DA-8736-E7CAD2798790}" type="pres">
      <dgm:prSet presAssocID="{1BE9E361-48B8-4DCD-82B6-48C10658A660}" presName="composite2" presStyleCnt="0"/>
      <dgm:spPr/>
    </dgm:pt>
    <dgm:pt modelId="{D6C24193-4F75-4B81-9701-4CD8D590D59D}" type="pres">
      <dgm:prSet presAssocID="{1BE9E361-48B8-4DCD-82B6-48C10658A660}" presName="image2" presStyleLbl="node2" presStyleIdx="0" presStyleCnt="3"/>
      <dgm:spPr/>
    </dgm:pt>
    <dgm:pt modelId="{4B72A0F0-F168-4106-89E3-D016EB452942}" type="pres">
      <dgm:prSet presAssocID="{1BE9E361-48B8-4DCD-82B6-48C10658A660}" presName="text2" presStyleLbl="revTx" presStyleIdx="1" presStyleCnt="8">
        <dgm:presLayoutVars>
          <dgm:chPref val="3"/>
        </dgm:presLayoutVars>
      </dgm:prSet>
      <dgm:spPr/>
    </dgm:pt>
    <dgm:pt modelId="{9E6D00D0-AFCD-42CD-9FB7-F4FADED752DE}" type="pres">
      <dgm:prSet presAssocID="{1BE9E361-48B8-4DCD-82B6-48C10658A660}" presName="hierChild3" presStyleCnt="0"/>
      <dgm:spPr/>
    </dgm:pt>
    <dgm:pt modelId="{8AB33C25-5BDE-4CEC-8658-A5AED4FFAECE}" type="pres">
      <dgm:prSet presAssocID="{CEF6C138-2BD3-4072-96A5-5D85E24AAC32}" presName="Name17" presStyleLbl="parChTrans1D3" presStyleIdx="0" presStyleCnt="3"/>
      <dgm:spPr/>
    </dgm:pt>
    <dgm:pt modelId="{5952A7C0-28CB-4BCC-B5C5-88E4EF291BF4}" type="pres">
      <dgm:prSet presAssocID="{F225447E-506F-469E-9B59-BA374BD8FCE7}" presName="hierRoot3" presStyleCnt="0"/>
      <dgm:spPr/>
    </dgm:pt>
    <dgm:pt modelId="{07E92FA9-669D-413C-BEAB-806CB2D24E53}" type="pres">
      <dgm:prSet presAssocID="{F225447E-506F-469E-9B59-BA374BD8FCE7}" presName="composite3" presStyleCnt="0"/>
      <dgm:spPr/>
    </dgm:pt>
    <dgm:pt modelId="{087DE8F0-AEE0-4D27-AA7B-A2B1FB574641}" type="pres">
      <dgm:prSet presAssocID="{F225447E-506F-469E-9B59-BA374BD8FCE7}" presName="image3" presStyleLbl="node3" presStyleIdx="0" presStyleCnt="3"/>
      <dgm:spPr/>
    </dgm:pt>
    <dgm:pt modelId="{7D23FDEC-D341-4351-AD20-5F56FCF5E227}" type="pres">
      <dgm:prSet presAssocID="{F225447E-506F-469E-9B59-BA374BD8FCE7}" presName="text3" presStyleLbl="revTx" presStyleIdx="2" presStyleCnt="8">
        <dgm:presLayoutVars>
          <dgm:chPref val="3"/>
        </dgm:presLayoutVars>
      </dgm:prSet>
      <dgm:spPr/>
    </dgm:pt>
    <dgm:pt modelId="{7B80B75B-E3A6-4C38-9485-BFB79AC18A85}" type="pres">
      <dgm:prSet presAssocID="{F225447E-506F-469E-9B59-BA374BD8FCE7}" presName="hierChild4" presStyleCnt="0"/>
      <dgm:spPr/>
    </dgm:pt>
    <dgm:pt modelId="{83A26FF0-00DE-4676-8127-72B2963B3BE8}" type="pres">
      <dgm:prSet presAssocID="{23B1BD20-B5D9-43EE-8740-B0845A3BDF36}" presName="Name23" presStyleLbl="parChTrans1D4" presStyleIdx="0" presStyleCnt="1"/>
      <dgm:spPr/>
    </dgm:pt>
    <dgm:pt modelId="{3A52998B-0578-4B5F-8FC7-83333A05B237}" type="pres">
      <dgm:prSet presAssocID="{D17EBC0D-56EC-4378-AA55-FD9845269C44}" presName="hierRoot4" presStyleCnt="0"/>
      <dgm:spPr/>
    </dgm:pt>
    <dgm:pt modelId="{17B1740D-17AA-4522-9F2B-32A7836503C0}" type="pres">
      <dgm:prSet presAssocID="{D17EBC0D-56EC-4378-AA55-FD9845269C44}" presName="composite4" presStyleCnt="0"/>
      <dgm:spPr/>
    </dgm:pt>
    <dgm:pt modelId="{B9B49DE4-FAD9-4170-9CE7-44A0BBF899C4}" type="pres">
      <dgm:prSet presAssocID="{D17EBC0D-56EC-4378-AA55-FD9845269C44}" presName="image4" presStyleLbl="node4" presStyleIdx="0" presStyleCnt="1"/>
      <dgm:spPr/>
    </dgm:pt>
    <dgm:pt modelId="{0CDAC1C3-C2E6-42B4-A4BF-73F790994064}" type="pres">
      <dgm:prSet presAssocID="{D17EBC0D-56EC-4378-AA55-FD9845269C44}" presName="text4" presStyleLbl="revTx" presStyleIdx="3" presStyleCnt="8">
        <dgm:presLayoutVars>
          <dgm:chPref val="3"/>
        </dgm:presLayoutVars>
      </dgm:prSet>
      <dgm:spPr/>
    </dgm:pt>
    <dgm:pt modelId="{9329D931-DDAE-4562-9F5F-B1923281CAA7}" type="pres">
      <dgm:prSet presAssocID="{D17EBC0D-56EC-4378-AA55-FD9845269C44}" presName="hierChild5" presStyleCnt="0"/>
      <dgm:spPr/>
    </dgm:pt>
    <dgm:pt modelId="{5414163B-08AC-4ABD-BED9-337B16C06752}" type="pres">
      <dgm:prSet presAssocID="{25B60D34-1ACF-49D9-857C-C026096D8A33}" presName="Name17" presStyleLbl="parChTrans1D3" presStyleIdx="1" presStyleCnt="3"/>
      <dgm:spPr/>
    </dgm:pt>
    <dgm:pt modelId="{44F7DAD8-B497-4752-8F5D-58A33DD9A1EE}" type="pres">
      <dgm:prSet presAssocID="{95903105-3E72-439F-B3E4-6DE508929D0C}" presName="hierRoot3" presStyleCnt="0"/>
      <dgm:spPr/>
    </dgm:pt>
    <dgm:pt modelId="{D75C1D1E-30FF-4BB1-96D0-B1443A84D8D6}" type="pres">
      <dgm:prSet presAssocID="{95903105-3E72-439F-B3E4-6DE508929D0C}" presName="composite3" presStyleCnt="0"/>
      <dgm:spPr/>
    </dgm:pt>
    <dgm:pt modelId="{88050831-A4EE-4C5A-B787-940C17500E96}" type="pres">
      <dgm:prSet presAssocID="{95903105-3E72-439F-B3E4-6DE508929D0C}" presName="image3" presStyleLbl="node3" presStyleIdx="1" presStyleCnt="3"/>
      <dgm:spPr/>
    </dgm:pt>
    <dgm:pt modelId="{77E44E63-F1AB-4710-B5BF-02B8D928BC97}" type="pres">
      <dgm:prSet presAssocID="{95903105-3E72-439F-B3E4-6DE508929D0C}" presName="text3" presStyleLbl="revTx" presStyleIdx="4" presStyleCnt="8">
        <dgm:presLayoutVars>
          <dgm:chPref val="3"/>
        </dgm:presLayoutVars>
      </dgm:prSet>
      <dgm:spPr/>
    </dgm:pt>
    <dgm:pt modelId="{81D1048B-223B-410C-90B8-1782A91045E2}" type="pres">
      <dgm:prSet presAssocID="{95903105-3E72-439F-B3E4-6DE508929D0C}" presName="hierChild4" presStyleCnt="0"/>
      <dgm:spPr/>
    </dgm:pt>
    <dgm:pt modelId="{20F718AA-22FE-41CA-B938-B43307C51E00}" type="pres">
      <dgm:prSet presAssocID="{89DABB19-CE18-4DA5-8157-1A3244816985}" presName="Name10" presStyleLbl="parChTrans1D2" presStyleIdx="1" presStyleCnt="3"/>
      <dgm:spPr/>
    </dgm:pt>
    <dgm:pt modelId="{0BA1C1E1-AFC8-4E29-8F25-01FD9F38F531}" type="pres">
      <dgm:prSet presAssocID="{7599E8E6-3847-4116-8609-E47B77A7A2C4}" presName="hierRoot2" presStyleCnt="0"/>
      <dgm:spPr/>
    </dgm:pt>
    <dgm:pt modelId="{CD6176FC-BDD9-48E4-80BC-765627C34F5F}" type="pres">
      <dgm:prSet presAssocID="{7599E8E6-3847-4116-8609-E47B77A7A2C4}" presName="composite2" presStyleCnt="0"/>
      <dgm:spPr/>
    </dgm:pt>
    <dgm:pt modelId="{64A8D632-C96A-45E4-981E-D9FE09F7F4B6}" type="pres">
      <dgm:prSet presAssocID="{7599E8E6-3847-4116-8609-E47B77A7A2C4}" presName="image2" presStyleLbl="node2" presStyleIdx="1" presStyleCnt="3"/>
      <dgm:spPr/>
    </dgm:pt>
    <dgm:pt modelId="{AFB708EE-C5AC-4103-8611-359D7BB027F2}" type="pres">
      <dgm:prSet presAssocID="{7599E8E6-3847-4116-8609-E47B77A7A2C4}" presName="text2" presStyleLbl="revTx" presStyleIdx="5" presStyleCnt="8">
        <dgm:presLayoutVars>
          <dgm:chPref val="3"/>
        </dgm:presLayoutVars>
      </dgm:prSet>
      <dgm:spPr/>
    </dgm:pt>
    <dgm:pt modelId="{0BDD847F-F93B-41BB-9DC4-CDCA4D75485C}" type="pres">
      <dgm:prSet presAssocID="{7599E8E6-3847-4116-8609-E47B77A7A2C4}" presName="hierChild3" presStyleCnt="0"/>
      <dgm:spPr/>
    </dgm:pt>
    <dgm:pt modelId="{256A846B-26A3-4225-AECE-393000111D48}" type="pres">
      <dgm:prSet presAssocID="{200E4743-DA9A-41CA-8143-56AE957975D2}" presName="Name17" presStyleLbl="parChTrans1D3" presStyleIdx="2" presStyleCnt="3"/>
      <dgm:spPr/>
    </dgm:pt>
    <dgm:pt modelId="{62EEF068-0CFA-431B-A6ED-C79FC1F9469E}" type="pres">
      <dgm:prSet presAssocID="{DCFD4F1F-CB0E-43B3-84C0-787C179D8865}" presName="hierRoot3" presStyleCnt="0"/>
      <dgm:spPr/>
    </dgm:pt>
    <dgm:pt modelId="{409FAF60-233A-4BAD-8ACC-9CB1CE966333}" type="pres">
      <dgm:prSet presAssocID="{DCFD4F1F-CB0E-43B3-84C0-787C179D8865}" presName="composite3" presStyleCnt="0"/>
      <dgm:spPr/>
    </dgm:pt>
    <dgm:pt modelId="{89F0D240-FE7D-4A6F-9B6F-73E439B3FDE4}" type="pres">
      <dgm:prSet presAssocID="{DCFD4F1F-CB0E-43B3-84C0-787C179D8865}" presName="image3" presStyleLbl="node3" presStyleIdx="2" presStyleCnt="3"/>
      <dgm:spPr/>
    </dgm:pt>
    <dgm:pt modelId="{57D55817-A7FC-45A4-ADDC-D6770880C834}" type="pres">
      <dgm:prSet presAssocID="{DCFD4F1F-CB0E-43B3-84C0-787C179D8865}" presName="text3" presStyleLbl="revTx" presStyleIdx="6" presStyleCnt="8">
        <dgm:presLayoutVars>
          <dgm:chPref val="3"/>
        </dgm:presLayoutVars>
      </dgm:prSet>
      <dgm:spPr/>
    </dgm:pt>
    <dgm:pt modelId="{5AF41057-6EFA-4479-9FAD-DF212B7D4744}" type="pres">
      <dgm:prSet presAssocID="{DCFD4F1F-CB0E-43B3-84C0-787C179D8865}" presName="hierChild4" presStyleCnt="0"/>
      <dgm:spPr/>
    </dgm:pt>
    <dgm:pt modelId="{D2DA773C-41DB-4289-ACDE-032813AE8257}" type="pres">
      <dgm:prSet presAssocID="{1A4BCAB8-ED11-46A0-86BA-5A7633E137F6}" presName="Name10" presStyleLbl="parChTrans1D2" presStyleIdx="2" presStyleCnt="3"/>
      <dgm:spPr/>
    </dgm:pt>
    <dgm:pt modelId="{4FD4F005-EFAB-4AE2-9FD3-FEC28DB2C4CF}" type="pres">
      <dgm:prSet presAssocID="{44051BE8-19F1-4936-A1EF-5BF7F1B11D8C}" presName="hierRoot2" presStyleCnt="0"/>
      <dgm:spPr/>
    </dgm:pt>
    <dgm:pt modelId="{808EDBDB-6BAC-41C2-8D61-6FEF383F6B9C}" type="pres">
      <dgm:prSet presAssocID="{44051BE8-19F1-4936-A1EF-5BF7F1B11D8C}" presName="composite2" presStyleCnt="0"/>
      <dgm:spPr/>
    </dgm:pt>
    <dgm:pt modelId="{DD40BAC7-9895-450E-9191-CE4D574ED572}" type="pres">
      <dgm:prSet presAssocID="{44051BE8-19F1-4936-A1EF-5BF7F1B11D8C}" presName="image2" presStyleLbl="node2" presStyleIdx="2" presStyleCnt="3"/>
      <dgm:spPr/>
    </dgm:pt>
    <dgm:pt modelId="{DE619632-713E-4BB4-90D5-C38264A02DEB}" type="pres">
      <dgm:prSet presAssocID="{44051BE8-19F1-4936-A1EF-5BF7F1B11D8C}" presName="text2" presStyleLbl="revTx" presStyleIdx="7" presStyleCnt="8">
        <dgm:presLayoutVars>
          <dgm:chPref val="3"/>
        </dgm:presLayoutVars>
      </dgm:prSet>
      <dgm:spPr/>
    </dgm:pt>
    <dgm:pt modelId="{639AD223-C2B7-42E2-BB59-C4805BA08ED9}" type="pres">
      <dgm:prSet presAssocID="{44051BE8-19F1-4936-A1EF-5BF7F1B11D8C}" presName="hierChild3" presStyleCnt="0"/>
      <dgm:spPr/>
    </dgm:pt>
  </dgm:ptLst>
  <dgm:cxnLst>
    <dgm:cxn modelId="{BFD4FF14-2ED0-41DE-B024-D1CFB415E1D5}" type="presOf" srcId="{44051BE8-19F1-4936-A1EF-5BF7F1B11D8C}" destId="{DE619632-713E-4BB4-90D5-C38264A02DEB}" srcOrd="0" destOrd="0" presId="urn:microsoft.com/office/officeart/2009/layout/CirclePictureHierarchy"/>
    <dgm:cxn modelId="{8094E31B-EC58-4225-99FC-4DBB6729D029}" type="presOf" srcId="{7599E8E6-3847-4116-8609-E47B77A7A2C4}" destId="{AFB708EE-C5AC-4103-8611-359D7BB027F2}" srcOrd="0" destOrd="0" presId="urn:microsoft.com/office/officeart/2009/layout/CirclePictureHierarchy"/>
    <dgm:cxn modelId="{C9025D26-3F33-4E55-8CCE-0D13BACB3891}" type="presOf" srcId="{1A4BCAB8-ED11-46A0-86BA-5A7633E137F6}" destId="{D2DA773C-41DB-4289-ACDE-032813AE8257}" srcOrd="0" destOrd="0" presId="urn:microsoft.com/office/officeart/2009/layout/CirclePictureHierarchy"/>
    <dgm:cxn modelId="{70811330-6ED9-4C3A-9FD6-05720F83A844}" type="presOf" srcId="{23B1BD20-B5D9-43EE-8740-B0845A3BDF36}" destId="{83A26FF0-00DE-4676-8127-72B2963B3BE8}" srcOrd="0" destOrd="0" presId="urn:microsoft.com/office/officeart/2009/layout/CirclePictureHierarchy"/>
    <dgm:cxn modelId="{74960C37-9D49-4A4A-8C1A-B33581FFB960}" srcId="{9CBC8552-028C-4371-9D37-4359E5425145}" destId="{1BE9E361-48B8-4DCD-82B6-48C10658A660}" srcOrd="0" destOrd="0" parTransId="{10F44856-12D1-4F54-9CFF-918274D44513}" sibTransId="{7142FB7F-9ED2-4A86-9A12-562E638FD7DF}"/>
    <dgm:cxn modelId="{94A8373B-4A49-49DD-8768-2CAEAE0F4350}" srcId="{F225447E-506F-469E-9B59-BA374BD8FCE7}" destId="{D17EBC0D-56EC-4378-AA55-FD9845269C44}" srcOrd="0" destOrd="0" parTransId="{23B1BD20-B5D9-43EE-8740-B0845A3BDF36}" sibTransId="{03368CEF-454B-4B3B-87B8-41EB298A73A4}"/>
    <dgm:cxn modelId="{59078160-D808-44D6-B85B-EB996C9FBC55}" type="presOf" srcId="{10F44856-12D1-4F54-9CFF-918274D44513}" destId="{CC21D28C-7FD2-4E6D-A710-BBC783CB567F}" srcOrd="0" destOrd="0" presId="urn:microsoft.com/office/officeart/2009/layout/CirclePictureHierarchy"/>
    <dgm:cxn modelId="{A69E4F62-93CE-41A0-928B-66161F95DF0C}" type="presOf" srcId="{200E4743-DA9A-41CA-8143-56AE957975D2}" destId="{256A846B-26A3-4225-AECE-393000111D48}" srcOrd="0" destOrd="0" presId="urn:microsoft.com/office/officeart/2009/layout/CirclePictureHierarchy"/>
    <dgm:cxn modelId="{22C30668-040F-4889-BCAA-A1A05E7241F7}" type="presOf" srcId="{95903105-3E72-439F-B3E4-6DE508929D0C}" destId="{77E44E63-F1AB-4710-B5BF-02B8D928BC97}" srcOrd="0" destOrd="0" presId="urn:microsoft.com/office/officeart/2009/layout/CirclePictureHierarchy"/>
    <dgm:cxn modelId="{8B877F4A-A818-4B3C-BC79-AC269418137D}" srcId="{9CBC8552-028C-4371-9D37-4359E5425145}" destId="{7599E8E6-3847-4116-8609-E47B77A7A2C4}" srcOrd="1" destOrd="0" parTransId="{89DABB19-CE18-4DA5-8157-1A3244816985}" sibTransId="{004BA485-E83B-4BEE-8721-C78D64D60A91}"/>
    <dgm:cxn modelId="{E0967153-F461-406D-B48D-C287A104B2C2}" srcId="{1AACF311-DB7A-430C-A925-38429467863D}" destId="{9CBC8552-028C-4371-9D37-4359E5425145}" srcOrd="0" destOrd="0" parTransId="{6C9AD7DA-DEE3-47CD-BFDD-32ACCAFE6DC0}" sibTransId="{0C275362-147D-42DE-A554-7AE683DED5F7}"/>
    <dgm:cxn modelId="{86849D73-283C-4F8C-B9AA-F8BA1DA4FD08}" type="presOf" srcId="{1AACF311-DB7A-430C-A925-38429467863D}" destId="{9597F6DB-42EC-4F47-AA0B-274121EA5C89}" srcOrd="0" destOrd="0" presId="urn:microsoft.com/office/officeart/2009/layout/CirclePictureHierarchy"/>
    <dgm:cxn modelId="{B8CDBE7E-6300-413A-AD5D-EAB5E624CB2B}" srcId="{1BE9E361-48B8-4DCD-82B6-48C10658A660}" destId="{95903105-3E72-439F-B3E4-6DE508929D0C}" srcOrd="1" destOrd="0" parTransId="{25B60D34-1ACF-49D9-857C-C026096D8A33}" sibTransId="{FECD0E3B-4ED0-4089-B899-C39B9C79EF9A}"/>
    <dgm:cxn modelId="{DE27747F-CC54-496B-B129-2F58DA665CBC}" type="presOf" srcId="{1BE9E361-48B8-4DCD-82B6-48C10658A660}" destId="{4B72A0F0-F168-4106-89E3-D016EB452942}" srcOrd="0" destOrd="0" presId="urn:microsoft.com/office/officeart/2009/layout/CirclePictureHierarchy"/>
    <dgm:cxn modelId="{3A561782-71B3-41FD-BDC9-864EFDE678C3}" type="presOf" srcId="{D17EBC0D-56EC-4378-AA55-FD9845269C44}" destId="{0CDAC1C3-C2E6-42B4-A4BF-73F790994064}" srcOrd="0" destOrd="0" presId="urn:microsoft.com/office/officeart/2009/layout/CirclePictureHierarchy"/>
    <dgm:cxn modelId="{0057408B-1F25-4D6E-9CB0-BA515F510947}" type="presOf" srcId="{9CBC8552-028C-4371-9D37-4359E5425145}" destId="{0CA8DF01-12CC-4F2B-BAC6-391CC952A8D3}" srcOrd="0" destOrd="0" presId="urn:microsoft.com/office/officeart/2009/layout/CirclePictureHierarchy"/>
    <dgm:cxn modelId="{9DFCCA91-91EA-4141-9E58-10FD01F3FFFF}" srcId="{1BE9E361-48B8-4DCD-82B6-48C10658A660}" destId="{F225447E-506F-469E-9B59-BA374BD8FCE7}" srcOrd="0" destOrd="0" parTransId="{CEF6C138-2BD3-4072-96A5-5D85E24AAC32}" sibTransId="{83678312-634F-43A2-BF09-7E5A1E18F10F}"/>
    <dgm:cxn modelId="{EE632B97-9898-4C9E-B426-D80C2C1E1EEC}" srcId="{9CBC8552-028C-4371-9D37-4359E5425145}" destId="{44051BE8-19F1-4936-A1EF-5BF7F1B11D8C}" srcOrd="2" destOrd="0" parTransId="{1A4BCAB8-ED11-46A0-86BA-5A7633E137F6}" sibTransId="{C9BB851F-6280-4CE3-9971-1DA8F5D3F717}"/>
    <dgm:cxn modelId="{4EF7ADA7-850E-4E70-923D-497459F8057F}" type="presOf" srcId="{F225447E-506F-469E-9B59-BA374BD8FCE7}" destId="{7D23FDEC-D341-4351-AD20-5F56FCF5E227}" srcOrd="0" destOrd="0" presId="urn:microsoft.com/office/officeart/2009/layout/CirclePictureHierarchy"/>
    <dgm:cxn modelId="{3093D7AB-06CB-4ED2-8329-254B5A060FC8}" srcId="{7599E8E6-3847-4116-8609-E47B77A7A2C4}" destId="{DCFD4F1F-CB0E-43B3-84C0-787C179D8865}" srcOrd="0" destOrd="0" parTransId="{200E4743-DA9A-41CA-8143-56AE957975D2}" sibTransId="{238E6405-4FB8-4482-A7E4-B00E53F1E1AF}"/>
    <dgm:cxn modelId="{371EB9B3-B341-4300-AA5D-C967CA869E5B}" type="presOf" srcId="{89DABB19-CE18-4DA5-8157-1A3244816985}" destId="{20F718AA-22FE-41CA-B938-B43307C51E00}" srcOrd="0" destOrd="0" presId="urn:microsoft.com/office/officeart/2009/layout/CirclePictureHierarchy"/>
    <dgm:cxn modelId="{04230BB6-CD77-4EC1-B26B-BDE4D873D107}" type="presOf" srcId="{DCFD4F1F-CB0E-43B3-84C0-787C179D8865}" destId="{57D55817-A7FC-45A4-ADDC-D6770880C834}" srcOrd="0" destOrd="0" presId="urn:microsoft.com/office/officeart/2009/layout/CirclePictureHierarchy"/>
    <dgm:cxn modelId="{1FAB1ABF-DDE3-462A-BF27-AF12EB7931EF}" type="presOf" srcId="{CEF6C138-2BD3-4072-96A5-5D85E24AAC32}" destId="{8AB33C25-5BDE-4CEC-8658-A5AED4FFAECE}" srcOrd="0" destOrd="0" presId="urn:microsoft.com/office/officeart/2009/layout/CirclePictureHierarchy"/>
    <dgm:cxn modelId="{66DAE4EE-5A50-47AE-8D1B-AD8BE669E0CF}" type="presOf" srcId="{25B60D34-1ACF-49D9-857C-C026096D8A33}" destId="{5414163B-08AC-4ABD-BED9-337B16C06752}" srcOrd="0" destOrd="0" presId="urn:microsoft.com/office/officeart/2009/layout/CirclePictureHierarchy"/>
    <dgm:cxn modelId="{E6256B87-58EC-4968-A930-FAF03CBED3EA}" type="presParOf" srcId="{9597F6DB-42EC-4F47-AA0B-274121EA5C89}" destId="{47F1E3A4-717C-4500-B768-6145FFB45C4B}" srcOrd="0" destOrd="0" presId="urn:microsoft.com/office/officeart/2009/layout/CirclePictureHierarchy"/>
    <dgm:cxn modelId="{5CD205CE-7B07-49CD-B745-F3ED0B830C7E}" type="presParOf" srcId="{47F1E3A4-717C-4500-B768-6145FFB45C4B}" destId="{AC440E02-CB3F-4170-9095-0C9D5CF8854E}" srcOrd="0" destOrd="0" presId="urn:microsoft.com/office/officeart/2009/layout/CirclePictureHierarchy"/>
    <dgm:cxn modelId="{2A6CFBD6-4599-4C32-9E33-ED37DA40124A}" type="presParOf" srcId="{AC440E02-CB3F-4170-9095-0C9D5CF8854E}" destId="{45904B1A-242A-4DA2-96A1-936C20976237}" srcOrd="0" destOrd="0" presId="urn:microsoft.com/office/officeart/2009/layout/CirclePictureHierarchy"/>
    <dgm:cxn modelId="{CAD4DB52-57BF-486F-A885-B5C215F5A89C}" type="presParOf" srcId="{AC440E02-CB3F-4170-9095-0C9D5CF8854E}" destId="{0CA8DF01-12CC-4F2B-BAC6-391CC952A8D3}" srcOrd="1" destOrd="0" presId="urn:microsoft.com/office/officeart/2009/layout/CirclePictureHierarchy"/>
    <dgm:cxn modelId="{22F442D7-877F-4862-90F9-B8C8E47D26B5}" type="presParOf" srcId="{47F1E3A4-717C-4500-B768-6145FFB45C4B}" destId="{4BC08583-6B5B-40BF-AE50-9ACBE84DA880}" srcOrd="1" destOrd="0" presId="urn:microsoft.com/office/officeart/2009/layout/CirclePictureHierarchy"/>
    <dgm:cxn modelId="{BE377E27-420E-484B-9D6A-4970579799B1}" type="presParOf" srcId="{4BC08583-6B5B-40BF-AE50-9ACBE84DA880}" destId="{CC21D28C-7FD2-4E6D-A710-BBC783CB567F}" srcOrd="0" destOrd="0" presId="urn:microsoft.com/office/officeart/2009/layout/CirclePictureHierarchy"/>
    <dgm:cxn modelId="{2FD6970F-A128-499E-9DFE-52495A72B6B9}" type="presParOf" srcId="{4BC08583-6B5B-40BF-AE50-9ACBE84DA880}" destId="{231873B4-E421-4680-95F9-426F8C0BDDD9}" srcOrd="1" destOrd="0" presId="urn:microsoft.com/office/officeart/2009/layout/CirclePictureHierarchy"/>
    <dgm:cxn modelId="{3D8C86A6-4064-43A3-8A12-AD261555D4E4}" type="presParOf" srcId="{231873B4-E421-4680-95F9-426F8C0BDDD9}" destId="{95729F36-E29E-49DA-8736-E7CAD2798790}" srcOrd="0" destOrd="0" presId="urn:microsoft.com/office/officeart/2009/layout/CirclePictureHierarchy"/>
    <dgm:cxn modelId="{8DCD5429-552A-4F01-987D-D35EA30F4A71}" type="presParOf" srcId="{95729F36-E29E-49DA-8736-E7CAD2798790}" destId="{D6C24193-4F75-4B81-9701-4CD8D590D59D}" srcOrd="0" destOrd="0" presId="urn:microsoft.com/office/officeart/2009/layout/CirclePictureHierarchy"/>
    <dgm:cxn modelId="{54009CE8-2068-4AAC-853B-557C448A3B2D}" type="presParOf" srcId="{95729F36-E29E-49DA-8736-E7CAD2798790}" destId="{4B72A0F0-F168-4106-89E3-D016EB452942}" srcOrd="1" destOrd="0" presId="urn:microsoft.com/office/officeart/2009/layout/CirclePictureHierarchy"/>
    <dgm:cxn modelId="{BF2C8C8E-76D6-40C1-9321-82593C82D4CD}" type="presParOf" srcId="{231873B4-E421-4680-95F9-426F8C0BDDD9}" destId="{9E6D00D0-AFCD-42CD-9FB7-F4FADED752DE}" srcOrd="1" destOrd="0" presId="urn:microsoft.com/office/officeart/2009/layout/CirclePictureHierarchy"/>
    <dgm:cxn modelId="{FE438E8B-9F0E-45C9-8E34-17076077AB12}" type="presParOf" srcId="{9E6D00D0-AFCD-42CD-9FB7-F4FADED752DE}" destId="{8AB33C25-5BDE-4CEC-8658-A5AED4FFAECE}" srcOrd="0" destOrd="0" presId="urn:microsoft.com/office/officeart/2009/layout/CirclePictureHierarchy"/>
    <dgm:cxn modelId="{A3CEC82D-A932-4B56-AF88-D37365C56E3B}" type="presParOf" srcId="{9E6D00D0-AFCD-42CD-9FB7-F4FADED752DE}" destId="{5952A7C0-28CB-4BCC-B5C5-88E4EF291BF4}" srcOrd="1" destOrd="0" presId="urn:microsoft.com/office/officeart/2009/layout/CirclePictureHierarchy"/>
    <dgm:cxn modelId="{A66148C9-7515-42FD-BB48-B48263FF8E3F}" type="presParOf" srcId="{5952A7C0-28CB-4BCC-B5C5-88E4EF291BF4}" destId="{07E92FA9-669D-413C-BEAB-806CB2D24E53}" srcOrd="0" destOrd="0" presId="urn:microsoft.com/office/officeart/2009/layout/CirclePictureHierarchy"/>
    <dgm:cxn modelId="{FCD334E4-0740-4358-B943-F21808CE115E}" type="presParOf" srcId="{07E92FA9-669D-413C-BEAB-806CB2D24E53}" destId="{087DE8F0-AEE0-4D27-AA7B-A2B1FB574641}" srcOrd="0" destOrd="0" presId="urn:microsoft.com/office/officeart/2009/layout/CirclePictureHierarchy"/>
    <dgm:cxn modelId="{D50D6862-7701-4896-8D7D-ACD2D52FF14D}" type="presParOf" srcId="{07E92FA9-669D-413C-BEAB-806CB2D24E53}" destId="{7D23FDEC-D341-4351-AD20-5F56FCF5E227}" srcOrd="1" destOrd="0" presId="urn:microsoft.com/office/officeart/2009/layout/CirclePictureHierarchy"/>
    <dgm:cxn modelId="{9BF7B53A-03B9-4ECE-B8D0-299272EA7581}" type="presParOf" srcId="{5952A7C0-28CB-4BCC-B5C5-88E4EF291BF4}" destId="{7B80B75B-E3A6-4C38-9485-BFB79AC18A85}" srcOrd="1" destOrd="0" presId="urn:microsoft.com/office/officeart/2009/layout/CirclePictureHierarchy"/>
    <dgm:cxn modelId="{373F6639-06DF-43E2-B94E-25EDA906608F}" type="presParOf" srcId="{7B80B75B-E3A6-4C38-9485-BFB79AC18A85}" destId="{83A26FF0-00DE-4676-8127-72B2963B3BE8}" srcOrd="0" destOrd="0" presId="urn:microsoft.com/office/officeart/2009/layout/CirclePictureHierarchy"/>
    <dgm:cxn modelId="{60B758B9-021A-486E-9C36-4744A97D58BB}" type="presParOf" srcId="{7B80B75B-E3A6-4C38-9485-BFB79AC18A85}" destId="{3A52998B-0578-4B5F-8FC7-83333A05B237}" srcOrd="1" destOrd="0" presId="urn:microsoft.com/office/officeart/2009/layout/CirclePictureHierarchy"/>
    <dgm:cxn modelId="{D6C216DF-99DB-42CC-86FF-FC90B1C71A62}" type="presParOf" srcId="{3A52998B-0578-4B5F-8FC7-83333A05B237}" destId="{17B1740D-17AA-4522-9F2B-32A7836503C0}" srcOrd="0" destOrd="0" presId="urn:microsoft.com/office/officeart/2009/layout/CirclePictureHierarchy"/>
    <dgm:cxn modelId="{96D1977C-3EE3-46DA-9E75-24AE3DD15779}" type="presParOf" srcId="{17B1740D-17AA-4522-9F2B-32A7836503C0}" destId="{B9B49DE4-FAD9-4170-9CE7-44A0BBF899C4}" srcOrd="0" destOrd="0" presId="urn:microsoft.com/office/officeart/2009/layout/CirclePictureHierarchy"/>
    <dgm:cxn modelId="{D0D60564-E050-44D8-A6E1-D3E72BAECEB4}" type="presParOf" srcId="{17B1740D-17AA-4522-9F2B-32A7836503C0}" destId="{0CDAC1C3-C2E6-42B4-A4BF-73F790994064}" srcOrd="1" destOrd="0" presId="urn:microsoft.com/office/officeart/2009/layout/CirclePictureHierarchy"/>
    <dgm:cxn modelId="{C5B7AF13-9901-4132-8DDA-40DE528E9B41}" type="presParOf" srcId="{3A52998B-0578-4B5F-8FC7-83333A05B237}" destId="{9329D931-DDAE-4562-9F5F-B1923281CAA7}" srcOrd="1" destOrd="0" presId="urn:microsoft.com/office/officeart/2009/layout/CirclePictureHierarchy"/>
    <dgm:cxn modelId="{395DE1A0-743F-41BE-8E54-9BF9895D420C}" type="presParOf" srcId="{9E6D00D0-AFCD-42CD-9FB7-F4FADED752DE}" destId="{5414163B-08AC-4ABD-BED9-337B16C06752}" srcOrd="2" destOrd="0" presId="urn:microsoft.com/office/officeart/2009/layout/CirclePictureHierarchy"/>
    <dgm:cxn modelId="{57A74FDB-A55E-47BE-AC84-098AABAB7B49}" type="presParOf" srcId="{9E6D00D0-AFCD-42CD-9FB7-F4FADED752DE}" destId="{44F7DAD8-B497-4752-8F5D-58A33DD9A1EE}" srcOrd="3" destOrd="0" presId="urn:microsoft.com/office/officeart/2009/layout/CirclePictureHierarchy"/>
    <dgm:cxn modelId="{DA7C732A-3BE5-4EA8-9585-4A30AA88C537}" type="presParOf" srcId="{44F7DAD8-B497-4752-8F5D-58A33DD9A1EE}" destId="{D75C1D1E-30FF-4BB1-96D0-B1443A84D8D6}" srcOrd="0" destOrd="0" presId="urn:microsoft.com/office/officeart/2009/layout/CirclePictureHierarchy"/>
    <dgm:cxn modelId="{BE0AE9A6-BAB0-43B1-9DEC-C5016DBDBBD5}" type="presParOf" srcId="{D75C1D1E-30FF-4BB1-96D0-B1443A84D8D6}" destId="{88050831-A4EE-4C5A-B787-940C17500E96}" srcOrd="0" destOrd="0" presId="urn:microsoft.com/office/officeart/2009/layout/CirclePictureHierarchy"/>
    <dgm:cxn modelId="{4A798198-7D85-4674-9941-C8CDFC929090}" type="presParOf" srcId="{D75C1D1E-30FF-4BB1-96D0-B1443A84D8D6}" destId="{77E44E63-F1AB-4710-B5BF-02B8D928BC97}" srcOrd="1" destOrd="0" presId="urn:microsoft.com/office/officeart/2009/layout/CirclePictureHierarchy"/>
    <dgm:cxn modelId="{26F0CAEE-4C64-4DFB-BAC2-FA6C46C23503}" type="presParOf" srcId="{44F7DAD8-B497-4752-8F5D-58A33DD9A1EE}" destId="{81D1048B-223B-410C-90B8-1782A91045E2}" srcOrd="1" destOrd="0" presId="urn:microsoft.com/office/officeart/2009/layout/CirclePictureHierarchy"/>
    <dgm:cxn modelId="{E29BF805-B728-41B9-B009-E52400F5DBE4}" type="presParOf" srcId="{4BC08583-6B5B-40BF-AE50-9ACBE84DA880}" destId="{20F718AA-22FE-41CA-B938-B43307C51E00}" srcOrd="2" destOrd="0" presId="urn:microsoft.com/office/officeart/2009/layout/CirclePictureHierarchy"/>
    <dgm:cxn modelId="{55E9021D-F36B-4BD6-A8D9-3A1EFC8123F5}" type="presParOf" srcId="{4BC08583-6B5B-40BF-AE50-9ACBE84DA880}" destId="{0BA1C1E1-AFC8-4E29-8F25-01FD9F38F531}" srcOrd="3" destOrd="0" presId="urn:microsoft.com/office/officeart/2009/layout/CirclePictureHierarchy"/>
    <dgm:cxn modelId="{EB34DC29-E30E-42B1-BA1D-69E7CB750C53}" type="presParOf" srcId="{0BA1C1E1-AFC8-4E29-8F25-01FD9F38F531}" destId="{CD6176FC-BDD9-48E4-80BC-765627C34F5F}" srcOrd="0" destOrd="0" presId="urn:microsoft.com/office/officeart/2009/layout/CirclePictureHierarchy"/>
    <dgm:cxn modelId="{4FC93B4C-7C7A-42DB-A166-8143A1CF77F4}" type="presParOf" srcId="{CD6176FC-BDD9-48E4-80BC-765627C34F5F}" destId="{64A8D632-C96A-45E4-981E-D9FE09F7F4B6}" srcOrd="0" destOrd="0" presId="urn:microsoft.com/office/officeart/2009/layout/CirclePictureHierarchy"/>
    <dgm:cxn modelId="{09644026-59CB-4417-905F-C294DB7BDD56}" type="presParOf" srcId="{CD6176FC-BDD9-48E4-80BC-765627C34F5F}" destId="{AFB708EE-C5AC-4103-8611-359D7BB027F2}" srcOrd="1" destOrd="0" presId="urn:microsoft.com/office/officeart/2009/layout/CirclePictureHierarchy"/>
    <dgm:cxn modelId="{E8B07D44-053D-41DC-B26D-A6417254F19F}" type="presParOf" srcId="{0BA1C1E1-AFC8-4E29-8F25-01FD9F38F531}" destId="{0BDD847F-F93B-41BB-9DC4-CDCA4D75485C}" srcOrd="1" destOrd="0" presId="urn:microsoft.com/office/officeart/2009/layout/CirclePictureHierarchy"/>
    <dgm:cxn modelId="{B8FC2BC0-F97E-47B8-A2A3-93ED156B7969}" type="presParOf" srcId="{0BDD847F-F93B-41BB-9DC4-CDCA4D75485C}" destId="{256A846B-26A3-4225-AECE-393000111D48}" srcOrd="0" destOrd="0" presId="urn:microsoft.com/office/officeart/2009/layout/CirclePictureHierarchy"/>
    <dgm:cxn modelId="{906D6D88-0C52-44B3-8C89-AE7D8331795E}" type="presParOf" srcId="{0BDD847F-F93B-41BB-9DC4-CDCA4D75485C}" destId="{62EEF068-0CFA-431B-A6ED-C79FC1F9469E}" srcOrd="1" destOrd="0" presId="urn:microsoft.com/office/officeart/2009/layout/CirclePictureHierarchy"/>
    <dgm:cxn modelId="{9F5BC7EE-5FF6-421B-BF3A-FBDAA129A592}" type="presParOf" srcId="{62EEF068-0CFA-431B-A6ED-C79FC1F9469E}" destId="{409FAF60-233A-4BAD-8ACC-9CB1CE966333}" srcOrd="0" destOrd="0" presId="urn:microsoft.com/office/officeart/2009/layout/CirclePictureHierarchy"/>
    <dgm:cxn modelId="{7112C371-D739-495B-9576-398B42A80312}" type="presParOf" srcId="{409FAF60-233A-4BAD-8ACC-9CB1CE966333}" destId="{89F0D240-FE7D-4A6F-9B6F-73E439B3FDE4}" srcOrd="0" destOrd="0" presId="urn:microsoft.com/office/officeart/2009/layout/CirclePictureHierarchy"/>
    <dgm:cxn modelId="{DE77E830-B497-4DD2-9E71-B71A7F88293A}" type="presParOf" srcId="{409FAF60-233A-4BAD-8ACC-9CB1CE966333}" destId="{57D55817-A7FC-45A4-ADDC-D6770880C834}" srcOrd="1" destOrd="0" presId="urn:microsoft.com/office/officeart/2009/layout/CirclePictureHierarchy"/>
    <dgm:cxn modelId="{95D94197-50C2-4DD5-ABBD-C2CAD4804ED5}" type="presParOf" srcId="{62EEF068-0CFA-431B-A6ED-C79FC1F9469E}" destId="{5AF41057-6EFA-4479-9FAD-DF212B7D4744}" srcOrd="1" destOrd="0" presId="urn:microsoft.com/office/officeart/2009/layout/CirclePictureHierarchy"/>
    <dgm:cxn modelId="{F7A412D5-11AC-4063-8D8A-174DACC3CE96}" type="presParOf" srcId="{4BC08583-6B5B-40BF-AE50-9ACBE84DA880}" destId="{D2DA773C-41DB-4289-ACDE-032813AE8257}" srcOrd="4" destOrd="0" presId="urn:microsoft.com/office/officeart/2009/layout/CirclePictureHierarchy"/>
    <dgm:cxn modelId="{C126037D-2F00-4B05-A2B8-F7B1C6C6AC36}" type="presParOf" srcId="{4BC08583-6B5B-40BF-AE50-9ACBE84DA880}" destId="{4FD4F005-EFAB-4AE2-9FD3-FEC28DB2C4CF}" srcOrd="5" destOrd="0" presId="urn:microsoft.com/office/officeart/2009/layout/CirclePictureHierarchy"/>
    <dgm:cxn modelId="{6EE859BB-C081-4436-B691-D91D591060D6}" type="presParOf" srcId="{4FD4F005-EFAB-4AE2-9FD3-FEC28DB2C4CF}" destId="{808EDBDB-6BAC-41C2-8D61-6FEF383F6B9C}" srcOrd="0" destOrd="0" presId="urn:microsoft.com/office/officeart/2009/layout/CirclePictureHierarchy"/>
    <dgm:cxn modelId="{FA93F310-7EF6-46C3-A908-F74E9A09EFCC}" type="presParOf" srcId="{808EDBDB-6BAC-41C2-8D61-6FEF383F6B9C}" destId="{DD40BAC7-9895-450E-9191-CE4D574ED572}" srcOrd="0" destOrd="0" presId="urn:microsoft.com/office/officeart/2009/layout/CirclePictureHierarchy"/>
    <dgm:cxn modelId="{2B737579-5027-4F7B-B9EA-0643A183C4AF}" type="presParOf" srcId="{808EDBDB-6BAC-41C2-8D61-6FEF383F6B9C}" destId="{DE619632-713E-4BB4-90D5-C38264A02DEB}" srcOrd="1" destOrd="0" presId="urn:microsoft.com/office/officeart/2009/layout/CirclePictureHierarchy"/>
    <dgm:cxn modelId="{F45C4C7F-4BEA-4F94-8E87-50B02BB235F3}" type="presParOf" srcId="{4FD4F005-EFAB-4AE2-9FD3-FEC28DB2C4CF}" destId="{639AD223-C2B7-42E2-BB59-C4805BA08ED9}"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ACF311-DB7A-430C-A925-38429467863D}"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9CBC8552-028C-4371-9D37-4359E5425145}">
      <dgm:prSet phldrT="[Text]"/>
      <dgm:spPr/>
      <dgm:t>
        <a:bodyPr/>
        <a:lstStyle/>
        <a:p>
          <a:r>
            <a:rPr lang="en-US" dirty="0"/>
            <a:t>{}</a:t>
          </a:r>
        </a:p>
      </dgm:t>
    </dgm:pt>
    <dgm:pt modelId="{6C9AD7DA-DEE3-47CD-BFDD-32ACCAFE6DC0}" type="parTrans" cxnId="{E0967153-F461-406D-B48D-C287A104B2C2}">
      <dgm:prSet/>
      <dgm:spPr/>
      <dgm:t>
        <a:bodyPr/>
        <a:lstStyle/>
        <a:p>
          <a:endParaRPr lang="en-US"/>
        </a:p>
      </dgm:t>
    </dgm:pt>
    <dgm:pt modelId="{0C275362-147D-42DE-A554-7AE683DED5F7}" type="sibTrans" cxnId="{E0967153-F461-406D-B48D-C287A104B2C2}">
      <dgm:prSet/>
      <dgm:spPr/>
      <dgm:t>
        <a:bodyPr/>
        <a:lstStyle/>
        <a:p>
          <a:endParaRPr lang="en-US"/>
        </a:p>
      </dgm:t>
    </dgm:pt>
    <dgm:pt modelId="{1BE9E361-48B8-4DCD-82B6-48C10658A660}">
      <dgm:prSet phldrT="[Text]"/>
      <dgm:spPr/>
      <dgm:t>
        <a:bodyPr/>
        <a:lstStyle/>
        <a:p>
          <a:r>
            <a:rPr lang="en-US" dirty="0"/>
            <a:t>{gender}</a:t>
          </a:r>
        </a:p>
      </dgm:t>
    </dgm:pt>
    <dgm:pt modelId="{10F44856-12D1-4F54-9CFF-918274D44513}" type="parTrans" cxnId="{74960C37-9D49-4A4A-8C1A-B33581FFB960}">
      <dgm:prSet/>
      <dgm:spPr/>
      <dgm:t>
        <a:bodyPr/>
        <a:lstStyle/>
        <a:p>
          <a:endParaRPr lang="en-US"/>
        </a:p>
      </dgm:t>
    </dgm:pt>
    <dgm:pt modelId="{7142FB7F-9ED2-4A86-9A12-562E638FD7DF}" type="sibTrans" cxnId="{74960C37-9D49-4A4A-8C1A-B33581FFB960}">
      <dgm:prSet/>
      <dgm:spPr/>
      <dgm:t>
        <a:bodyPr/>
        <a:lstStyle/>
        <a:p>
          <a:endParaRPr lang="en-US"/>
        </a:p>
      </dgm:t>
    </dgm:pt>
    <dgm:pt modelId="{7599E8E6-3847-4116-8609-E47B77A7A2C4}">
      <dgm:prSet phldrT="[Text]"/>
      <dgm:spPr/>
      <dgm:t>
        <a:bodyPr/>
        <a:lstStyle/>
        <a:p>
          <a:r>
            <a:rPr lang="en-US" dirty="0"/>
            <a:t>{ethnicity}</a:t>
          </a:r>
        </a:p>
      </dgm:t>
    </dgm:pt>
    <dgm:pt modelId="{89DABB19-CE18-4DA5-8157-1A3244816985}" type="parTrans" cxnId="{8B877F4A-A818-4B3C-BC79-AC269418137D}">
      <dgm:prSet/>
      <dgm:spPr/>
      <dgm:t>
        <a:bodyPr/>
        <a:lstStyle/>
        <a:p>
          <a:endParaRPr lang="en-US"/>
        </a:p>
      </dgm:t>
    </dgm:pt>
    <dgm:pt modelId="{004BA485-E83B-4BEE-8721-C78D64D60A91}" type="sibTrans" cxnId="{8B877F4A-A818-4B3C-BC79-AC269418137D}">
      <dgm:prSet/>
      <dgm:spPr/>
      <dgm:t>
        <a:bodyPr/>
        <a:lstStyle/>
        <a:p>
          <a:endParaRPr lang="en-US"/>
        </a:p>
      </dgm:t>
    </dgm:pt>
    <dgm:pt modelId="{44051BE8-19F1-4936-A1EF-5BF7F1B11D8C}">
      <dgm:prSet phldrT="[Text]"/>
      <dgm:spPr/>
      <dgm:t>
        <a:bodyPr/>
        <a:lstStyle/>
        <a:p>
          <a:r>
            <a:rPr lang="en-US" dirty="0"/>
            <a:t>{profession}</a:t>
          </a:r>
        </a:p>
      </dgm:t>
    </dgm:pt>
    <dgm:pt modelId="{1A4BCAB8-ED11-46A0-86BA-5A7633E137F6}" type="parTrans" cxnId="{EE632B97-9898-4C9E-B426-D80C2C1E1EEC}">
      <dgm:prSet/>
      <dgm:spPr/>
      <dgm:t>
        <a:bodyPr/>
        <a:lstStyle/>
        <a:p>
          <a:endParaRPr lang="en-US"/>
        </a:p>
      </dgm:t>
    </dgm:pt>
    <dgm:pt modelId="{C9BB851F-6280-4CE3-9971-1DA8F5D3F717}" type="sibTrans" cxnId="{EE632B97-9898-4C9E-B426-D80C2C1E1EEC}">
      <dgm:prSet/>
      <dgm:spPr/>
      <dgm:t>
        <a:bodyPr/>
        <a:lstStyle/>
        <a:p>
          <a:endParaRPr lang="en-US"/>
        </a:p>
      </dgm:t>
    </dgm:pt>
    <dgm:pt modelId="{F225447E-506F-469E-9B59-BA374BD8FCE7}">
      <dgm:prSet phldrT="[Text]"/>
      <dgm:spPr/>
      <dgm:t>
        <a:bodyPr/>
        <a:lstStyle/>
        <a:p>
          <a:r>
            <a:rPr lang="en-US" dirty="0"/>
            <a:t>{gender, ethnicity}</a:t>
          </a:r>
        </a:p>
      </dgm:t>
    </dgm:pt>
    <dgm:pt modelId="{CEF6C138-2BD3-4072-96A5-5D85E24AAC32}" type="parTrans" cxnId="{9DFCCA91-91EA-4141-9E58-10FD01F3FFFF}">
      <dgm:prSet/>
      <dgm:spPr/>
      <dgm:t>
        <a:bodyPr/>
        <a:lstStyle/>
        <a:p>
          <a:endParaRPr lang="en-US"/>
        </a:p>
      </dgm:t>
    </dgm:pt>
    <dgm:pt modelId="{83678312-634F-43A2-BF09-7E5A1E18F10F}" type="sibTrans" cxnId="{9DFCCA91-91EA-4141-9E58-10FD01F3FFFF}">
      <dgm:prSet/>
      <dgm:spPr/>
      <dgm:t>
        <a:bodyPr/>
        <a:lstStyle/>
        <a:p>
          <a:endParaRPr lang="en-US"/>
        </a:p>
      </dgm:t>
    </dgm:pt>
    <dgm:pt modelId="{95903105-3E72-439F-B3E4-6DE508929D0C}">
      <dgm:prSet phldrT="[Text]"/>
      <dgm:spPr/>
      <dgm:t>
        <a:bodyPr/>
        <a:lstStyle/>
        <a:p>
          <a:r>
            <a:rPr lang="en-US" dirty="0"/>
            <a:t>{gender, profession}</a:t>
          </a:r>
        </a:p>
      </dgm:t>
    </dgm:pt>
    <dgm:pt modelId="{25B60D34-1ACF-49D9-857C-C026096D8A33}" type="parTrans" cxnId="{B8CDBE7E-6300-413A-AD5D-EAB5E624CB2B}">
      <dgm:prSet/>
      <dgm:spPr/>
      <dgm:t>
        <a:bodyPr/>
        <a:lstStyle/>
        <a:p>
          <a:endParaRPr lang="en-US"/>
        </a:p>
      </dgm:t>
    </dgm:pt>
    <dgm:pt modelId="{FECD0E3B-4ED0-4089-B899-C39B9C79EF9A}" type="sibTrans" cxnId="{B8CDBE7E-6300-413A-AD5D-EAB5E624CB2B}">
      <dgm:prSet/>
      <dgm:spPr/>
      <dgm:t>
        <a:bodyPr/>
        <a:lstStyle/>
        <a:p>
          <a:endParaRPr lang="en-US"/>
        </a:p>
      </dgm:t>
    </dgm:pt>
    <dgm:pt modelId="{DCFD4F1F-CB0E-43B3-84C0-787C179D8865}">
      <dgm:prSet phldrT="[Text]"/>
      <dgm:spPr/>
      <dgm:t>
        <a:bodyPr/>
        <a:lstStyle/>
        <a:p>
          <a:r>
            <a:rPr lang="en-US" dirty="0"/>
            <a:t>{ethnicity, profession}</a:t>
          </a:r>
        </a:p>
      </dgm:t>
    </dgm:pt>
    <dgm:pt modelId="{200E4743-DA9A-41CA-8143-56AE957975D2}" type="parTrans" cxnId="{3093D7AB-06CB-4ED2-8329-254B5A060FC8}">
      <dgm:prSet/>
      <dgm:spPr/>
      <dgm:t>
        <a:bodyPr/>
        <a:lstStyle/>
        <a:p>
          <a:endParaRPr lang="en-US"/>
        </a:p>
      </dgm:t>
    </dgm:pt>
    <dgm:pt modelId="{238E6405-4FB8-4482-A7E4-B00E53F1E1AF}" type="sibTrans" cxnId="{3093D7AB-06CB-4ED2-8329-254B5A060FC8}">
      <dgm:prSet/>
      <dgm:spPr/>
      <dgm:t>
        <a:bodyPr/>
        <a:lstStyle/>
        <a:p>
          <a:endParaRPr lang="en-US"/>
        </a:p>
      </dgm:t>
    </dgm:pt>
    <dgm:pt modelId="{D17EBC0D-56EC-4378-AA55-FD9845269C44}">
      <dgm:prSet phldrT="[Text]"/>
      <dgm:spPr/>
      <dgm:t>
        <a:bodyPr/>
        <a:lstStyle/>
        <a:p>
          <a:r>
            <a:rPr lang="en-US" dirty="0"/>
            <a:t>{gender, ethnicity, profession}</a:t>
          </a:r>
        </a:p>
      </dgm:t>
    </dgm:pt>
    <dgm:pt modelId="{23B1BD20-B5D9-43EE-8740-B0845A3BDF36}" type="parTrans" cxnId="{94A8373B-4A49-49DD-8768-2CAEAE0F4350}">
      <dgm:prSet/>
      <dgm:spPr/>
      <dgm:t>
        <a:bodyPr/>
        <a:lstStyle/>
        <a:p>
          <a:endParaRPr lang="en-US"/>
        </a:p>
      </dgm:t>
    </dgm:pt>
    <dgm:pt modelId="{03368CEF-454B-4B3B-87B8-41EB298A73A4}" type="sibTrans" cxnId="{94A8373B-4A49-49DD-8768-2CAEAE0F4350}">
      <dgm:prSet/>
      <dgm:spPr/>
      <dgm:t>
        <a:bodyPr/>
        <a:lstStyle/>
        <a:p>
          <a:endParaRPr lang="en-US"/>
        </a:p>
      </dgm:t>
    </dgm:pt>
    <dgm:pt modelId="{9597F6DB-42EC-4F47-AA0B-274121EA5C89}" type="pres">
      <dgm:prSet presAssocID="{1AACF311-DB7A-430C-A925-38429467863D}" presName="hierChild1" presStyleCnt="0">
        <dgm:presLayoutVars>
          <dgm:chPref val="1"/>
          <dgm:dir/>
          <dgm:animOne val="branch"/>
          <dgm:animLvl val="lvl"/>
          <dgm:resizeHandles/>
        </dgm:presLayoutVars>
      </dgm:prSet>
      <dgm:spPr/>
    </dgm:pt>
    <dgm:pt modelId="{47F1E3A4-717C-4500-B768-6145FFB45C4B}" type="pres">
      <dgm:prSet presAssocID="{9CBC8552-028C-4371-9D37-4359E5425145}" presName="hierRoot1" presStyleCnt="0"/>
      <dgm:spPr/>
    </dgm:pt>
    <dgm:pt modelId="{AC440E02-CB3F-4170-9095-0C9D5CF8854E}" type="pres">
      <dgm:prSet presAssocID="{9CBC8552-028C-4371-9D37-4359E5425145}" presName="composite" presStyleCnt="0"/>
      <dgm:spPr/>
    </dgm:pt>
    <dgm:pt modelId="{45904B1A-242A-4DA2-96A1-936C20976237}" type="pres">
      <dgm:prSet presAssocID="{9CBC8552-028C-4371-9D37-4359E5425145}" presName="image" presStyleLbl="node0" presStyleIdx="0" presStyleCnt="1"/>
      <dgm:spPr/>
    </dgm:pt>
    <dgm:pt modelId="{0CA8DF01-12CC-4F2B-BAC6-391CC952A8D3}" type="pres">
      <dgm:prSet presAssocID="{9CBC8552-028C-4371-9D37-4359E5425145}" presName="text" presStyleLbl="revTx" presStyleIdx="0" presStyleCnt="8">
        <dgm:presLayoutVars>
          <dgm:chPref val="3"/>
        </dgm:presLayoutVars>
      </dgm:prSet>
      <dgm:spPr/>
    </dgm:pt>
    <dgm:pt modelId="{4BC08583-6B5B-40BF-AE50-9ACBE84DA880}" type="pres">
      <dgm:prSet presAssocID="{9CBC8552-028C-4371-9D37-4359E5425145}" presName="hierChild2" presStyleCnt="0"/>
      <dgm:spPr/>
    </dgm:pt>
    <dgm:pt modelId="{CC21D28C-7FD2-4E6D-A710-BBC783CB567F}" type="pres">
      <dgm:prSet presAssocID="{10F44856-12D1-4F54-9CFF-918274D44513}" presName="Name10" presStyleLbl="parChTrans1D2" presStyleIdx="0" presStyleCnt="3"/>
      <dgm:spPr/>
    </dgm:pt>
    <dgm:pt modelId="{231873B4-E421-4680-95F9-426F8C0BDDD9}" type="pres">
      <dgm:prSet presAssocID="{1BE9E361-48B8-4DCD-82B6-48C10658A660}" presName="hierRoot2" presStyleCnt="0"/>
      <dgm:spPr/>
    </dgm:pt>
    <dgm:pt modelId="{95729F36-E29E-49DA-8736-E7CAD2798790}" type="pres">
      <dgm:prSet presAssocID="{1BE9E361-48B8-4DCD-82B6-48C10658A660}" presName="composite2" presStyleCnt="0"/>
      <dgm:spPr/>
    </dgm:pt>
    <dgm:pt modelId="{D6C24193-4F75-4B81-9701-4CD8D590D59D}" type="pres">
      <dgm:prSet presAssocID="{1BE9E361-48B8-4DCD-82B6-48C10658A660}" presName="image2" presStyleLbl="node2" presStyleIdx="0" presStyleCnt="3"/>
      <dgm:spPr/>
    </dgm:pt>
    <dgm:pt modelId="{4B72A0F0-F168-4106-89E3-D016EB452942}" type="pres">
      <dgm:prSet presAssocID="{1BE9E361-48B8-4DCD-82B6-48C10658A660}" presName="text2" presStyleLbl="revTx" presStyleIdx="1" presStyleCnt="8">
        <dgm:presLayoutVars>
          <dgm:chPref val="3"/>
        </dgm:presLayoutVars>
      </dgm:prSet>
      <dgm:spPr/>
    </dgm:pt>
    <dgm:pt modelId="{9E6D00D0-AFCD-42CD-9FB7-F4FADED752DE}" type="pres">
      <dgm:prSet presAssocID="{1BE9E361-48B8-4DCD-82B6-48C10658A660}" presName="hierChild3" presStyleCnt="0"/>
      <dgm:spPr/>
    </dgm:pt>
    <dgm:pt modelId="{8AB33C25-5BDE-4CEC-8658-A5AED4FFAECE}" type="pres">
      <dgm:prSet presAssocID="{CEF6C138-2BD3-4072-96A5-5D85E24AAC32}" presName="Name17" presStyleLbl="parChTrans1D3" presStyleIdx="0" presStyleCnt="3"/>
      <dgm:spPr/>
    </dgm:pt>
    <dgm:pt modelId="{5952A7C0-28CB-4BCC-B5C5-88E4EF291BF4}" type="pres">
      <dgm:prSet presAssocID="{F225447E-506F-469E-9B59-BA374BD8FCE7}" presName="hierRoot3" presStyleCnt="0"/>
      <dgm:spPr/>
    </dgm:pt>
    <dgm:pt modelId="{07E92FA9-669D-413C-BEAB-806CB2D24E53}" type="pres">
      <dgm:prSet presAssocID="{F225447E-506F-469E-9B59-BA374BD8FCE7}" presName="composite3" presStyleCnt="0"/>
      <dgm:spPr/>
    </dgm:pt>
    <dgm:pt modelId="{087DE8F0-AEE0-4D27-AA7B-A2B1FB574641}" type="pres">
      <dgm:prSet presAssocID="{F225447E-506F-469E-9B59-BA374BD8FCE7}" presName="image3" presStyleLbl="node3" presStyleIdx="0" presStyleCnt="3"/>
      <dgm:spPr/>
    </dgm:pt>
    <dgm:pt modelId="{7D23FDEC-D341-4351-AD20-5F56FCF5E227}" type="pres">
      <dgm:prSet presAssocID="{F225447E-506F-469E-9B59-BA374BD8FCE7}" presName="text3" presStyleLbl="revTx" presStyleIdx="2" presStyleCnt="8">
        <dgm:presLayoutVars>
          <dgm:chPref val="3"/>
        </dgm:presLayoutVars>
      </dgm:prSet>
      <dgm:spPr/>
    </dgm:pt>
    <dgm:pt modelId="{7B80B75B-E3A6-4C38-9485-BFB79AC18A85}" type="pres">
      <dgm:prSet presAssocID="{F225447E-506F-469E-9B59-BA374BD8FCE7}" presName="hierChild4" presStyleCnt="0"/>
      <dgm:spPr/>
    </dgm:pt>
    <dgm:pt modelId="{83A26FF0-00DE-4676-8127-72B2963B3BE8}" type="pres">
      <dgm:prSet presAssocID="{23B1BD20-B5D9-43EE-8740-B0845A3BDF36}" presName="Name23" presStyleLbl="parChTrans1D4" presStyleIdx="0" presStyleCnt="1"/>
      <dgm:spPr/>
    </dgm:pt>
    <dgm:pt modelId="{3A52998B-0578-4B5F-8FC7-83333A05B237}" type="pres">
      <dgm:prSet presAssocID="{D17EBC0D-56EC-4378-AA55-FD9845269C44}" presName="hierRoot4" presStyleCnt="0"/>
      <dgm:spPr/>
    </dgm:pt>
    <dgm:pt modelId="{17B1740D-17AA-4522-9F2B-32A7836503C0}" type="pres">
      <dgm:prSet presAssocID="{D17EBC0D-56EC-4378-AA55-FD9845269C44}" presName="composite4" presStyleCnt="0"/>
      <dgm:spPr/>
    </dgm:pt>
    <dgm:pt modelId="{B9B49DE4-FAD9-4170-9CE7-44A0BBF899C4}" type="pres">
      <dgm:prSet presAssocID="{D17EBC0D-56EC-4378-AA55-FD9845269C44}" presName="image4" presStyleLbl="node4" presStyleIdx="0" presStyleCnt="1"/>
      <dgm:spPr/>
    </dgm:pt>
    <dgm:pt modelId="{0CDAC1C3-C2E6-42B4-A4BF-73F790994064}" type="pres">
      <dgm:prSet presAssocID="{D17EBC0D-56EC-4378-AA55-FD9845269C44}" presName="text4" presStyleLbl="revTx" presStyleIdx="3" presStyleCnt="8">
        <dgm:presLayoutVars>
          <dgm:chPref val="3"/>
        </dgm:presLayoutVars>
      </dgm:prSet>
      <dgm:spPr/>
    </dgm:pt>
    <dgm:pt modelId="{9329D931-DDAE-4562-9F5F-B1923281CAA7}" type="pres">
      <dgm:prSet presAssocID="{D17EBC0D-56EC-4378-AA55-FD9845269C44}" presName="hierChild5" presStyleCnt="0"/>
      <dgm:spPr/>
    </dgm:pt>
    <dgm:pt modelId="{5414163B-08AC-4ABD-BED9-337B16C06752}" type="pres">
      <dgm:prSet presAssocID="{25B60D34-1ACF-49D9-857C-C026096D8A33}" presName="Name17" presStyleLbl="parChTrans1D3" presStyleIdx="1" presStyleCnt="3"/>
      <dgm:spPr/>
    </dgm:pt>
    <dgm:pt modelId="{44F7DAD8-B497-4752-8F5D-58A33DD9A1EE}" type="pres">
      <dgm:prSet presAssocID="{95903105-3E72-439F-B3E4-6DE508929D0C}" presName="hierRoot3" presStyleCnt="0"/>
      <dgm:spPr/>
    </dgm:pt>
    <dgm:pt modelId="{D75C1D1E-30FF-4BB1-96D0-B1443A84D8D6}" type="pres">
      <dgm:prSet presAssocID="{95903105-3E72-439F-B3E4-6DE508929D0C}" presName="composite3" presStyleCnt="0"/>
      <dgm:spPr/>
    </dgm:pt>
    <dgm:pt modelId="{88050831-A4EE-4C5A-B787-940C17500E96}" type="pres">
      <dgm:prSet presAssocID="{95903105-3E72-439F-B3E4-6DE508929D0C}" presName="image3" presStyleLbl="node3" presStyleIdx="1" presStyleCnt="3"/>
      <dgm:spPr/>
    </dgm:pt>
    <dgm:pt modelId="{77E44E63-F1AB-4710-B5BF-02B8D928BC97}" type="pres">
      <dgm:prSet presAssocID="{95903105-3E72-439F-B3E4-6DE508929D0C}" presName="text3" presStyleLbl="revTx" presStyleIdx="4" presStyleCnt="8">
        <dgm:presLayoutVars>
          <dgm:chPref val="3"/>
        </dgm:presLayoutVars>
      </dgm:prSet>
      <dgm:spPr/>
    </dgm:pt>
    <dgm:pt modelId="{81D1048B-223B-410C-90B8-1782A91045E2}" type="pres">
      <dgm:prSet presAssocID="{95903105-3E72-439F-B3E4-6DE508929D0C}" presName="hierChild4" presStyleCnt="0"/>
      <dgm:spPr/>
    </dgm:pt>
    <dgm:pt modelId="{20F718AA-22FE-41CA-B938-B43307C51E00}" type="pres">
      <dgm:prSet presAssocID="{89DABB19-CE18-4DA5-8157-1A3244816985}" presName="Name10" presStyleLbl="parChTrans1D2" presStyleIdx="1" presStyleCnt="3"/>
      <dgm:spPr/>
    </dgm:pt>
    <dgm:pt modelId="{0BA1C1E1-AFC8-4E29-8F25-01FD9F38F531}" type="pres">
      <dgm:prSet presAssocID="{7599E8E6-3847-4116-8609-E47B77A7A2C4}" presName="hierRoot2" presStyleCnt="0"/>
      <dgm:spPr/>
    </dgm:pt>
    <dgm:pt modelId="{CD6176FC-BDD9-48E4-80BC-765627C34F5F}" type="pres">
      <dgm:prSet presAssocID="{7599E8E6-3847-4116-8609-E47B77A7A2C4}" presName="composite2" presStyleCnt="0"/>
      <dgm:spPr/>
    </dgm:pt>
    <dgm:pt modelId="{64A8D632-C96A-45E4-981E-D9FE09F7F4B6}" type="pres">
      <dgm:prSet presAssocID="{7599E8E6-3847-4116-8609-E47B77A7A2C4}" presName="image2" presStyleLbl="node2" presStyleIdx="1" presStyleCnt="3"/>
      <dgm:spPr/>
    </dgm:pt>
    <dgm:pt modelId="{AFB708EE-C5AC-4103-8611-359D7BB027F2}" type="pres">
      <dgm:prSet presAssocID="{7599E8E6-3847-4116-8609-E47B77A7A2C4}" presName="text2" presStyleLbl="revTx" presStyleIdx="5" presStyleCnt="8">
        <dgm:presLayoutVars>
          <dgm:chPref val="3"/>
        </dgm:presLayoutVars>
      </dgm:prSet>
      <dgm:spPr/>
    </dgm:pt>
    <dgm:pt modelId="{0BDD847F-F93B-41BB-9DC4-CDCA4D75485C}" type="pres">
      <dgm:prSet presAssocID="{7599E8E6-3847-4116-8609-E47B77A7A2C4}" presName="hierChild3" presStyleCnt="0"/>
      <dgm:spPr/>
    </dgm:pt>
    <dgm:pt modelId="{256A846B-26A3-4225-AECE-393000111D48}" type="pres">
      <dgm:prSet presAssocID="{200E4743-DA9A-41CA-8143-56AE957975D2}" presName="Name17" presStyleLbl="parChTrans1D3" presStyleIdx="2" presStyleCnt="3"/>
      <dgm:spPr/>
    </dgm:pt>
    <dgm:pt modelId="{62EEF068-0CFA-431B-A6ED-C79FC1F9469E}" type="pres">
      <dgm:prSet presAssocID="{DCFD4F1F-CB0E-43B3-84C0-787C179D8865}" presName="hierRoot3" presStyleCnt="0"/>
      <dgm:spPr/>
    </dgm:pt>
    <dgm:pt modelId="{409FAF60-233A-4BAD-8ACC-9CB1CE966333}" type="pres">
      <dgm:prSet presAssocID="{DCFD4F1F-CB0E-43B3-84C0-787C179D8865}" presName="composite3" presStyleCnt="0"/>
      <dgm:spPr/>
    </dgm:pt>
    <dgm:pt modelId="{89F0D240-FE7D-4A6F-9B6F-73E439B3FDE4}" type="pres">
      <dgm:prSet presAssocID="{DCFD4F1F-CB0E-43B3-84C0-787C179D8865}" presName="image3" presStyleLbl="node3" presStyleIdx="2" presStyleCnt="3"/>
      <dgm:spPr/>
    </dgm:pt>
    <dgm:pt modelId="{57D55817-A7FC-45A4-ADDC-D6770880C834}" type="pres">
      <dgm:prSet presAssocID="{DCFD4F1F-CB0E-43B3-84C0-787C179D8865}" presName="text3" presStyleLbl="revTx" presStyleIdx="6" presStyleCnt="8">
        <dgm:presLayoutVars>
          <dgm:chPref val="3"/>
        </dgm:presLayoutVars>
      </dgm:prSet>
      <dgm:spPr/>
    </dgm:pt>
    <dgm:pt modelId="{5AF41057-6EFA-4479-9FAD-DF212B7D4744}" type="pres">
      <dgm:prSet presAssocID="{DCFD4F1F-CB0E-43B3-84C0-787C179D8865}" presName="hierChild4" presStyleCnt="0"/>
      <dgm:spPr/>
    </dgm:pt>
    <dgm:pt modelId="{D2DA773C-41DB-4289-ACDE-032813AE8257}" type="pres">
      <dgm:prSet presAssocID="{1A4BCAB8-ED11-46A0-86BA-5A7633E137F6}" presName="Name10" presStyleLbl="parChTrans1D2" presStyleIdx="2" presStyleCnt="3"/>
      <dgm:spPr/>
    </dgm:pt>
    <dgm:pt modelId="{4FD4F005-EFAB-4AE2-9FD3-FEC28DB2C4CF}" type="pres">
      <dgm:prSet presAssocID="{44051BE8-19F1-4936-A1EF-5BF7F1B11D8C}" presName="hierRoot2" presStyleCnt="0"/>
      <dgm:spPr/>
    </dgm:pt>
    <dgm:pt modelId="{808EDBDB-6BAC-41C2-8D61-6FEF383F6B9C}" type="pres">
      <dgm:prSet presAssocID="{44051BE8-19F1-4936-A1EF-5BF7F1B11D8C}" presName="composite2" presStyleCnt="0"/>
      <dgm:spPr/>
    </dgm:pt>
    <dgm:pt modelId="{DD40BAC7-9895-450E-9191-CE4D574ED572}" type="pres">
      <dgm:prSet presAssocID="{44051BE8-19F1-4936-A1EF-5BF7F1B11D8C}" presName="image2" presStyleLbl="node2" presStyleIdx="2" presStyleCnt="3"/>
      <dgm:spPr/>
    </dgm:pt>
    <dgm:pt modelId="{DE619632-713E-4BB4-90D5-C38264A02DEB}" type="pres">
      <dgm:prSet presAssocID="{44051BE8-19F1-4936-A1EF-5BF7F1B11D8C}" presName="text2" presStyleLbl="revTx" presStyleIdx="7" presStyleCnt="8">
        <dgm:presLayoutVars>
          <dgm:chPref val="3"/>
        </dgm:presLayoutVars>
      </dgm:prSet>
      <dgm:spPr/>
    </dgm:pt>
    <dgm:pt modelId="{639AD223-C2B7-42E2-BB59-C4805BA08ED9}" type="pres">
      <dgm:prSet presAssocID="{44051BE8-19F1-4936-A1EF-5BF7F1B11D8C}" presName="hierChild3" presStyleCnt="0"/>
      <dgm:spPr/>
    </dgm:pt>
  </dgm:ptLst>
  <dgm:cxnLst>
    <dgm:cxn modelId="{BFD4FF14-2ED0-41DE-B024-D1CFB415E1D5}" type="presOf" srcId="{44051BE8-19F1-4936-A1EF-5BF7F1B11D8C}" destId="{DE619632-713E-4BB4-90D5-C38264A02DEB}" srcOrd="0" destOrd="0" presId="urn:microsoft.com/office/officeart/2009/layout/CirclePictureHierarchy"/>
    <dgm:cxn modelId="{8094E31B-EC58-4225-99FC-4DBB6729D029}" type="presOf" srcId="{7599E8E6-3847-4116-8609-E47B77A7A2C4}" destId="{AFB708EE-C5AC-4103-8611-359D7BB027F2}" srcOrd="0" destOrd="0" presId="urn:microsoft.com/office/officeart/2009/layout/CirclePictureHierarchy"/>
    <dgm:cxn modelId="{C9025D26-3F33-4E55-8CCE-0D13BACB3891}" type="presOf" srcId="{1A4BCAB8-ED11-46A0-86BA-5A7633E137F6}" destId="{D2DA773C-41DB-4289-ACDE-032813AE8257}" srcOrd="0" destOrd="0" presId="urn:microsoft.com/office/officeart/2009/layout/CirclePictureHierarchy"/>
    <dgm:cxn modelId="{70811330-6ED9-4C3A-9FD6-05720F83A844}" type="presOf" srcId="{23B1BD20-B5D9-43EE-8740-B0845A3BDF36}" destId="{83A26FF0-00DE-4676-8127-72B2963B3BE8}" srcOrd="0" destOrd="0" presId="urn:microsoft.com/office/officeart/2009/layout/CirclePictureHierarchy"/>
    <dgm:cxn modelId="{74960C37-9D49-4A4A-8C1A-B33581FFB960}" srcId="{9CBC8552-028C-4371-9D37-4359E5425145}" destId="{1BE9E361-48B8-4DCD-82B6-48C10658A660}" srcOrd="0" destOrd="0" parTransId="{10F44856-12D1-4F54-9CFF-918274D44513}" sibTransId="{7142FB7F-9ED2-4A86-9A12-562E638FD7DF}"/>
    <dgm:cxn modelId="{94A8373B-4A49-49DD-8768-2CAEAE0F4350}" srcId="{F225447E-506F-469E-9B59-BA374BD8FCE7}" destId="{D17EBC0D-56EC-4378-AA55-FD9845269C44}" srcOrd="0" destOrd="0" parTransId="{23B1BD20-B5D9-43EE-8740-B0845A3BDF36}" sibTransId="{03368CEF-454B-4B3B-87B8-41EB298A73A4}"/>
    <dgm:cxn modelId="{59078160-D808-44D6-B85B-EB996C9FBC55}" type="presOf" srcId="{10F44856-12D1-4F54-9CFF-918274D44513}" destId="{CC21D28C-7FD2-4E6D-A710-BBC783CB567F}" srcOrd="0" destOrd="0" presId="urn:microsoft.com/office/officeart/2009/layout/CirclePictureHierarchy"/>
    <dgm:cxn modelId="{A69E4F62-93CE-41A0-928B-66161F95DF0C}" type="presOf" srcId="{200E4743-DA9A-41CA-8143-56AE957975D2}" destId="{256A846B-26A3-4225-AECE-393000111D48}" srcOrd="0" destOrd="0" presId="urn:microsoft.com/office/officeart/2009/layout/CirclePictureHierarchy"/>
    <dgm:cxn modelId="{22C30668-040F-4889-BCAA-A1A05E7241F7}" type="presOf" srcId="{95903105-3E72-439F-B3E4-6DE508929D0C}" destId="{77E44E63-F1AB-4710-B5BF-02B8D928BC97}" srcOrd="0" destOrd="0" presId="urn:microsoft.com/office/officeart/2009/layout/CirclePictureHierarchy"/>
    <dgm:cxn modelId="{8B877F4A-A818-4B3C-BC79-AC269418137D}" srcId="{9CBC8552-028C-4371-9D37-4359E5425145}" destId="{7599E8E6-3847-4116-8609-E47B77A7A2C4}" srcOrd="1" destOrd="0" parTransId="{89DABB19-CE18-4DA5-8157-1A3244816985}" sibTransId="{004BA485-E83B-4BEE-8721-C78D64D60A91}"/>
    <dgm:cxn modelId="{E0967153-F461-406D-B48D-C287A104B2C2}" srcId="{1AACF311-DB7A-430C-A925-38429467863D}" destId="{9CBC8552-028C-4371-9D37-4359E5425145}" srcOrd="0" destOrd="0" parTransId="{6C9AD7DA-DEE3-47CD-BFDD-32ACCAFE6DC0}" sibTransId="{0C275362-147D-42DE-A554-7AE683DED5F7}"/>
    <dgm:cxn modelId="{86849D73-283C-4F8C-B9AA-F8BA1DA4FD08}" type="presOf" srcId="{1AACF311-DB7A-430C-A925-38429467863D}" destId="{9597F6DB-42EC-4F47-AA0B-274121EA5C89}" srcOrd="0" destOrd="0" presId="urn:microsoft.com/office/officeart/2009/layout/CirclePictureHierarchy"/>
    <dgm:cxn modelId="{B8CDBE7E-6300-413A-AD5D-EAB5E624CB2B}" srcId="{1BE9E361-48B8-4DCD-82B6-48C10658A660}" destId="{95903105-3E72-439F-B3E4-6DE508929D0C}" srcOrd="1" destOrd="0" parTransId="{25B60D34-1ACF-49D9-857C-C026096D8A33}" sibTransId="{FECD0E3B-4ED0-4089-B899-C39B9C79EF9A}"/>
    <dgm:cxn modelId="{DE27747F-CC54-496B-B129-2F58DA665CBC}" type="presOf" srcId="{1BE9E361-48B8-4DCD-82B6-48C10658A660}" destId="{4B72A0F0-F168-4106-89E3-D016EB452942}" srcOrd="0" destOrd="0" presId="urn:microsoft.com/office/officeart/2009/layout/CirclePictureHierarchy"/>
    <dgm:cxn modelId="{3A561782-71B3-41FD-BDC9-864EFDE678C3}" type="presOf" srcId="{D17EBC0D-56EC-4378-AA55-FD9845269C44}" destId="{0CDAC1C3-C2E6-42B4-A4BF-73F790994064}" srcOrd="0" destOrd="0" presId="urn:microsoft.com/office/officeart/2009/layout/CirclePictureHierarchy"/>
    <dgm:cxn modelId="{0057408B-1F25-4D6E-9CB0-BA515F510947}" type="presOf" srcId="{9CBC8552-028C-4371-9D37-4359E5425145}" destId="{0CA8DF01-12CC-4F2B-BAC6-391CC952A8D3}" srcOrd="0" destOrd="0" presId="urn:microsoft.com/office/officeart/2009/layout/CirclePictureHierarchy"/>
    <dgm:cxn modelId="{9DFCCA91-91EA-4141-9E58-10FD01F3FFFF}" srcId="{1BE9E361-48B8-4DCD-82B6-48C10658A660}" destId="{F225447E-506F-469E-9B59-BA374BD8FCE7}" srcOrd="0" destOrd="0" parTransId="{CEF6C138-2BD3-4072-96A5-5D85E24AAC32}" sibTransId="{83678312-634F-43A2-BF09-7E5A1E18F10F}"/>
    <dgm:cxn modelId="{EE632B97-9898-4C9E-B426-D80C2C1E1EEC}" srcId="{9CBC8552-028C-4371-9D37-4359E5425145}" destId="{44051BE8-19F1-4936-A1EF-5BF7F1B11D8C}" srcOrd="2" destOrd="0" parTransId="{1A4BCAB8-ED11-46A0-86BA-5A7633E137F6}" sibTransId="{C9BB851F-6280-4CE3-9971-1DA8F5D3F717}"/>
    <dgm:cxn modelId="{4EF7ADA7-850E-4E70-923D-497459F8057F}" type="presOf" srcId="{F225447E-506F-469E-9B59-BA374BD8FCE7}" destId="{7D23FDEC-D341-4351-AD20-5F56FCF5E227}" srcOrd="0" destOrd="0" presId="urn:microsoft.com/office/officeart/2009/layout/CirclePictureHierarchy"/>
    <dgm:cxn modelId="{3093D7AB-06CB-4ED2-8329-254B5A060FC8}" srcId="{7599E8E6-3847-4116-8609-E47B77A7A2C4}" destId="{DCFD4F1F-CB0E-43B3-84C0-787C179D8865}" srcOrd="0" destOrd="0" parTransId="{200E4743-DA9A-41CA-8143-56AE957975D2}" sibTransId="{238E6405-4FB8-4482-A7E4-B00E53F1E1AF}"/>
    <dgm:cxn modelId="{371EB9B3-B341-4300-AA5D-C967CA869E5B}" type="presOf" srcId="{89DABB19-CE18-4DA5-8157-1A3244816985}" destId="{20F718AA-22FE-41CA-B938-B43307C51E00}" srcOrd="0" destOrd="0" presId="urn:microsoft.com/office/officeart/2009/layout/CirclePictureHierarchy"/>
    <dgm:cxn modelId="{04230BB6-CD77-4EC1-B26B-BDE4D873D107}" type="presOf" srcId="{DCFD4F1F-CB0E-43B3-84C0-787C179D8865}" destId="{57D55817-A7FC-45A4-ADDC-D6770880C834}" srcOrd="0" destOrd="0" presId="urn:microsoft.com/office/officeart/2009/layout/CirclePictureHierarchy"/>
    <dgm:cxn modelId="{1FAB1ABF-DDE3-462A-BF27-AF12EB7931EF}" type="presOf" srcId="{CEF6C138-2BD3-4072-96A5-5D85E24AAC32}" destId="{8AB33C25-5BDE-4CEC-8658-A5AED4FFAECE}" srcOrd="0" destOrd="0" presId="urn:microsoft.com/office/officeart/2009/layout/CirclePictureHierarchy"/>
    <dgm:cxn modelId="{66DAE4EE-5A50-47AE-8D1B-AD8BE669E0CF}" type="presOf" srcId="{25B60D34-1ACF-49D9-857C-C026096D8A33}" destId="{5414163B-08AC-4ABD-BED9-337B16C06752}" srcOrd="0" destOrd="0" presId="urn:microsoft.com/office/officeart/2009/layout/CirclePictureHierarchy"/>
    <dgm:cxn modelId="{E6256B87-58EC-4968-A930-FAF03CBED3EA}" type="presParOf" srcId="{9597F6DB-42EC-4F47-AA0B-274121EA5C89}" destId="{47F1E3A4-717C-4500-B768-6145FFB45C4B}" srcOrd="0" destOrd="0" presId="urn:microsoft.com/office/officeart/2009/layout/CirclePictureHierarchy"/>
    <dgm:cxn modelId="{5CD205CE-7B07-49CD-B745-F3ED0B830C7E}" type="presParOf" srcId="{47F1E3A4-717C-4500-B768-6145FFB45C4B}" destId="{AC440E02-CB3F-4170-9095-0C9D5CF8854E}" srcOrd="0" destOrd="0" presId="urn:microsoft.com/office/officeart/2009/layout/CirclePictureHierarchy"/>
    <dgm:cxn modelId="{2A6CFBD6-4599-4C32-9E33-ED37DA40124A}" type="presParOf" srcId="{AC440E02-CB3F-4170-9095-0C9D5CF8854E}" destId="{45904B1A-242A-4DA2-96A1-936C20976237}" srcOrd="0" destOrd="0" presId="urn:microsoft.com/office/officeart/2009/layout/CirclePictureHierarchy"/>
    <dgm:cxn modelId="{CAD4DB52-57BF-486F-A885-B5C215F5A89C}" type="presParOf" srcId="{AC440E02-CB3F-4170-9095-0C9D5CF8854E}" destId="{0CA8DF01-12CC-4F2B-BAC6-391CC952A8D3}" srcOrd="1" destOrd="0" presId="urn:microsoft.com/office/officeart/2009/layout/CirclePictureHierarchy"/>
    <dgm:cxn modelId="{22F442D7-877F-4862-90F9-B8C8E47D26B5}" type="presParOf" srcId="{47F1E3A4-717C-4500-B768-6145FFB45C4B}" destId="{4BC08583-6B5B-40BF-AE50-9ACBE84DA880}" srcOrd="1" destOrd="0" presId="urn:microsoft.com/office/officeart/2009/layout/CirclePictureHierarchy"/>
    <dgm:cxn modelId="{BE377E27-420E-484B-9D6A-4970579799B1}" type="presParOf" srcId="{4BC08583-6B5B-40BF-AE50-9ACBE84DA880}" destId="{CC21D28C-7FD2-4E6D-A710-BBC783CB567F}" srcOrd="0" destOrd="0" presId="urn:microsoft.com/office/officeart/2009/layout/CirclePictureHierarchy"/>
    <dgm:cxn modelId="{2FD6970F-A128-499E-9DFE-52495A72B6B9}" type="presParOf" srcId="{4BC08583-6B5B-40BF-AE50-9ACBE84DA880}" destId="{231873B4-E421-4680-95F9-426F8C0BDDD9}" srcOrd="1" destOrd="0" presId="urn:microsoft.com/office/officeart/2009/layout/CirclePictureHierarchy"/>
    <dgm:cxn modelId="{3D8C86A6-4064-43A3-8A12-AD261555D4E4}" type="presParOf" srcId="{231873B4-E421-4680-95F9-426F8C0BDDD9}" destId="{95729F36-E29E-49DA-8736-E7CAD2798790}" srcOrd="0" destOrd="0" presId="urn:microsoft.com/office/officeart/2009/layout/CirclePictureHierarchy"/>
    <dgm:cxn modelId="{8DCD5429-552A-4F01-987D-D35EA30F4A71}" type="presParOf" srcId="{95729F36-E29E-49DA-8736-E7CAD2798790}" destId="{D6C24193-4F75-4B81-9701-4CD8D590D59D}" srcOrd="0" destOrd="0" presId="urn:microsoft.com/office/officeart/2009/layout/CirclePictureHierarchy"/>
    <dgm:cxn modelId="{54009CE8-2068-4AAC-853B-557C448A3B2D}" type="presParOf" srcId="{95729F36-E29E-49DA-8736-E7CAD2798790}" destId="{4B72A0F0-F168-4106-89E3-D016EB452942}" srcOrd="1" destOrd="0" presId="urn:microsoft.com/office/officeart/2009/layout/CirclePictureHierarchy"/>
    <dgm:cxn modelId="{BF2C8C8E-76D6-40C1-9321-82593C82D4CD}" type="presParOf" srcId="{231873B4-E421-4680-95F9-426F8C0BDDD9}" destId="{9E6D00D0-AFCD-42CD-9FB7-F4FADED752DE}" srcOrd="1" destOrd="0" presId="urn:microsoft.com/office/officeart/2009/layout/CirclePictureHierarchy"/>
    <dgm:cxn modelId="{FE438E8B-9F0E-45C9-8E34-17076077AB12}" type="presParOf" srcId="{9E6D00D0-AFCD-42CD-9FB7-F4FADED752DE}" destId="{8AB33C25-5BDE-4CEC-8658-A5AED4FFAECE}" srcOrd="0" destOrd="0" presId="urn:microsoft.com/office/officeart/2009/layout/CirclePictureHierarchy"/>
    <dgm:cxn modelId="{A3CEC82D-A932-4B56-AF88-D37365C56E3B}" type="presParOf" srcId="{9E6D00D0-AFCD-42CD-9FB7-F4FADED752DE}" destId="{5952A7C0-28CB-4BCC-B5C5-88E4EF291BF4}" srcOrd="1" destOrd="0" presId="urn:microsoft.com/office/officeart/2009/layout/CirclePictureHierarchy"/>
    <dgm:cxn modelId="{A66148C9-7515-42FD-BB48-B48263FF8E3F}" type="presParOf" srcId="{5952A7C0-28CB-4BCC-B5C5-88E4EF291BF4}" destId="{07E92FA9-669D-413C-BEAB-806CB2D24E53}" srcOrd="0" destOrd="0" presId="urn:microsoft.com/office/officeart/2009/layout/CirclePictureHierarchy"/>
    <dgm:cxn modelId="{FCD334E4-0740-4358-B943-F21808CE115E}" type="presParOf" srcId="{07E92FA9-669D-413C-BEAB-806CB2D24E53}" destId="{087DE8F0-AEE0-4D27-AA7B-A2B1FB574641}" srcOrd="0" destOrd="0" presId="urn:microsoft.com/office/officeart/2009/layout/CirclePictureHierarchy"/>
    <dgm:cxn modelId="{D50D6862-7701-4896-8D7D-ACD2D52FF14D}" type="presParOf" srcId="{07E92FA9-669D-413C-BEAB-806CB2D24E53}" destId="{7D23FDEC-D341-4351-AD20-5F56FCF5E227}" srcOrd="1" destOrd="0" presId="urn:microsoft.com/office/officeart/2009/layout/CirclePictureHierarchy"/>
    <dgm:cxn modelId="{9BF7B53A-03B9-4ECE-B8D0-299272EA7581}" type="presParOf" srcId="{5952A7C0-28CB-4BCC-B5C5-88E4EF291BF4}" destId="{7B80B75B-E3A6-4C38-9485-BFB79AC18A85}" srcOrd="1" destOrd="0" presId="urn:microsoft.com/office/officeart/2009/layout/CirclePictureHierarchy"/>
    <dgm:cxn modelId="{373F6639-06DF-43E2-B94E-25EDA906608F}" type="presParOf" srcId="{7B80B75B-E3A6-4C38-9485-BFB79AC18A85}" destId="{83A26FF0-00DE-4676-8127-72B2963B3BE8}" srcOrd="0" destOrd="0" presId="urn:microsoft.com/office/officeart/2009/layout/CirclePictureHierarchy"/>
    <dgm:cxn modelId="{60B758B9-021A-486E-9C36-4744A97D58BB}" type="presParOf" srcId="{7B80B75B-E3A6-4C38-9485-BFB79AC18A85}" destId="{3A52998B-0578-4B5F-8FC7-83333A05B237}" srcOrd="1" destOrd="0" presId="urn:microsoft.com/office/officeart/2009/layout/CirclePictureHierarchy"/>
    <dgm:cxn modelId="{D6C216DF-99DB-42CC-86FF-FC90B1C71A62}" type="presParOf" srcId="{3A52998B-0578-4B5F-8FC7-83333A05B237}" destId="{17B1740D-17AA-4522-9F2B-32A7836503C0}" srcOrd="0" destOrd="0" presId="urn:microsoft.com/office/officeart/2009/layout/CirclePictureHierarchy"/>
    <dgm:cxn modelId="{96D1977C-3EE3-46DA-9E75-24AE3DD15779}" type="presParOf" srcId="{17B1740D-17AA-4522-9F2B-32A7836503C0}" destId="{B9B49DE4-FAD9-4170-9CE7-44A0BBF899C4}" srcOrd="0" destOrd="0" presId="urn:microsoft.com/office/officeart/2009/layout/CirclePictureHierarchy"/>
    <dgm:cxn modelId="{D0D60564-E050-44D8-A6E1-D3E72BAECEB4}" type="presParOf" srcId="{17B1740D-17AA-4522-9F2B-32A7836503C0}" destId="{0CDAC1C3-C2E6-42B4-A4BF-73F790994064}" srcOrd="1" destOrd="0" presId="urn:microsoft.com/office/officeart/2009/layout/CirclePictureHierarchy"/>
    <dgm:cxn modelId="{C5B7AF13-9901-4132-8DDA-40DE528E9B41}" type="presParOf" srcId="{3A52998B-0578-4B5F-8FC7-83333A05B237}" destId="{9329D931-DDAE-4562-9F5F-B1923281CAA7}" srcOrd="1" destOrd="0" presId="urn:microsoft.com/office/officeart/2009/layout/CirclePictureHierarchy"/>
    <dgm:cxn modelId="{395DE1A0-743F-41BE-8E54-9BF9895D420C}" type="presParOf" srcId="{9E6D00D0-AFCD-42CD-9FB7-F4FADED752DE}" destId="{5414163B-08AC-4ABD-BED9-337B16C06752}" srcOrd="2" destOrd="0" presId="urn:microsoft.com/office/officeart/2009/layout/CirclePictureHierarchy"/>
    <dgm:cxn modelId="{57A74FDB-A55E-47BE-AC84-098AABAB7B49}" type="presParOf" srcId="{9E6D00D0-AFCD-42CD-9FB7-F4FADED752DE}" destId="{44F7DAD8-B497-4752-8F5D-58A33DD9A1EE}" srcOrd="3" destOrd="0" presId="urn:microsoft.com/office/officeart/2009/layout/CirclePictureHierarchy"/>
    <dgm:cxn modelId="{DA7C732A-3BE5-4EA8-9585-4A30AA88C537}" type="presParOf" srcId="{44F7DAD8-B497-4752-8F5D-58A33DD9A1EE}" destId="{D75C1D1E-30FF-4BB1-96D0-B1443A84D8D6}" srcOrd="0" destOrd="0" presId="urn:microsoft.com/office/officeart/2009/layout/CirclePictureHierarchy"/>
    <dgm:cxn modelId="{BE0AE9A6-BAB0-43B1-9DEC-C5016DBDBBD5}" type="presParOf" srcId="{D75C1D1E-30FF-4BB1-96D0-B1443A84D8D6}" destId="{88050831-A4EE-4C5A-B787-940C17500E96}" srcOrd="0" destOrd="0" presId="urn:microsoft.com/office/officeart/2009/layout/CirclePictureHierarchy"/>
    <dgm:cxn modelId="{4A798198-7D85-4674-9941-C8CDFC929090}" type="presParOf" srcId="{D75C1D1E-30FF-4BB1-96D0-B1443A84D8D6}" destId="{77E44E63-F1AB-4710-B5BF-02B8D928BC97}" srcOrd="1" destOrd="0" presId="urn:microsoft.com/office/officeart/2009/layout/CirclePictureHierarchy"/>
    <dgm:cxn modelId="{26F0CAEE-4C64-4DFB-BAC2-FA6C46C23503}" type="presParOf" srcId="{44F7DAD8-B497-4752-8F5D-58A33DD9A1EE}" destId="{81D1048B-223B-410C-90B8-1782A91045E2}" srcOrd="1" destOrd="0" presId="urn:microsoft.com/office/officeart/2009/layout/CirclePictureHierarchy"/>
    <dgm:cxn modelId="{E29BF805-B728-41B9-B009-E52400F5DBE4}" type="presParOf" srcId="{4BC08583-6B5B-40BF-AE50-9ACBE84DA880}" destId="{20F718AA-22FE-41CA-B938-B43307C51E00}" srcOrd="2" destOrd="0" presId="urn:microsoft.com/office/officeart/2009/layout/CirclePictureHierarchy"/>
    <dgm:cxn modelId="{55E9021D-F36B-4BD6-A8D9-3A1EFC8123F5}" type="presParOf" srcId="{4BC08583-6B5B-40BF-AE50-9ACBE84DA880}" destId="{0BA1C1E1-AFC8-4E29-8F25-01FD9F38F531}" srcOrd="3" destOrd="0" presId="urn:microsoft.com/office/officeart/2009/layout/CirclePictureHierarchy"/>
    <dgm:cxn modelId="{EB34DC29-E30E-42B1-BA1D-69E7CB750C53}" type="presParOf" srcId="{0BA1C1E1-AFC8-4E29-8F25-01FD9F38F531}" destId="{CD6176FC-BDD9-48E4-80BC-765627C34F5F}" srcOrd="0" destOrd="0" presId="urn:microsoft.com/office/officeart/2009/layout/CirclePictureHierarchy"/>
    <dgm:cxn modelId="{4FC93B4C-7C7A-42DB-A166-8143A1CF77F4}" type="presParOf" srcId="{CD6176FC-BDD9-48E4-80BC-765627C34F5F}" destId="{64A8D632-C96A-45E4-981E-D9FE09F7F4B6}" srcOrd="0" destOrd="0" presId="urn:microsoft.com/office/officeart/2009/layout/CirclePictureHierarchy"/>
    <dgm:cxn modelId="{09644026-59CB-4417-905F-C294DB7BDD56}" type="presParOf" srcId="{CD6176FC-BDD9-48E4-80BC-765627C34F5F}" destId="{AFB708EE-C5AC-4103-8611-359D7BB027F2}" srcOrd="1" destOrd="0" presId="urn:microsoft.com/office/officeart/2009/layout/CirclePictureHierarchy"/>
    <dgm:cxn modelId="{E8B07D44-053D-41DC-B26D-A6417254F19F}" type="presParOf" srcId="{0BA1C1E1-AFC8-4E29-8F25-01FD9F38F531}" destId="{0BDD847F-F93B-41BB-9DC4-CDCA4D75485C}" srcOrd="1" destOrd="0" presId="urn:microsoft.com/office/officeart/2009/layout/CirclePictureHierarchy"/>
    <dgm:cxn modelId="{B8FC2BC0-F97E-47B8-A2A3-93ED156B7969}" type="presParOf" srcId="{0BDD847F-F93B-41BB-9DC4-CDCA4D75485C}" destId="{256A846B-26A3-4225-AECE-393000111D48}" srcOrd="0" destOrd="0" presId="urn:microsoft.com/office/officeart/2009/layout/CirclePictureHierarchy"/>
    <dgm:cxn modelId="{906D6D88-0C52-44B3-8C89-AE7D8331795E}" type="presParOf" srcId="{0BDD847F-F93B-41BB-9DC4-CDCA4D75485C}" destId="{62EEF068-0CFA-431B-A6ED-C79FC1F9469E}" srcOrd="1" destOrd="0" presId="urn:microsoft.com/office/officeart/2009/layout/CirclePictureHierarchy"/>
    <dgm:cxn modelId="{9F5BC7EE-5FF6-421B-BF3A-FBDAA129A592}" type="presParOf" srcId="{62EEF068-0CFA-431B-A6ED-C79FC1F9469E}" destId="{409FAF60-233A-4BAD-8ACC-9CB1CE966333}" srcOrd="0" destOrd="0" presId="urn:microsoft.com/office/officeart/2009/layout/CirclePictureHierarchy"/>
    <dgm:cxn modelId="{7112C371-D739-495B-9576-398B42A80312}" type="presParOf" srcId="{409FAF60-233A-4BAD-8ACC-9CB1CE966333}" destId="{89F0D240-FE7D-4A6F-9B6F-73E439B3FDE4}" srcOrd="0" destOrd="0" presId="urn:microsoft.com/office/officeart/2009/layout/CirclePictureHierarchy"/>
    <dgm:cxn modelId="{DE77E830-B497-4DD2-9E71-B71A7F88293A}" type="presParOf" srcId="{409FAF60-233A-4BAD-8ACC-9CB1CE966333}" destId="{57D55817-A7FC-45A4-ADDC-D6770880C834}" srcOrd="1" destOrd="0" presId="urn:microsoft.com/office/officeart/2009/layout/CirclePictureHierarchy"/>
    <dgm:cxn modelId="{95D94197-50C2-4DD5-ABBD-C2CAD4804ED5}" type="presParOf" srcId="{62EEF068-0CFA-431B-A6ED-C79FC1F9469E}" destId="{5AF41057-6EFA-4479-9FAD-DF212B7D4744}" srcOrd="1" destOrd="0" presId="urn:microsoft.com/office/officeart/2009/layout/CirclePictureHierarchy"/>
    <dgm:cxn modelId="{F7A412D5-11AC-4063-8D8A-174DACC3CE96}" type="presParOf" srcId="{4BC08583-6B5B-40BF-AE50-9ACBE84DA880}" destId="{D2DA773C-41DB-4289-ACDE-032813AE8257}" srcOrd="4" destOrd="0" presId="urn:microsoft.com/office/officeart/2009/layout/CirclePictureHierarchy"/>
    <dgm:cxn modelId="{C126037D-2F00-4B05-A2B8-F7B1C6C6AC36}" type="presParOf" srcId="{4BC08583-6B5B-40BF-AE50-9ACBE84DA880}" destId="{4FD4F005-EFAB-4AE2-9FD3-FEC28DB2C4CF}" srcOrd="5" destOrd="0" presId="urn:microsoft.com/office/officeart/2009/layout/CirclePictureHierarchy"/>
    <dgm:cxn modelId="{6EE859BB-C081-4436-B691-D91D591060D6}" type="presParOf" srcId="{4FD4F005-EFAB-4AE2-9FD3-FEC28DB2C4CF}" destId="{808EDBDB-6BAC-41C2-8D61-6FEF383F6B9C}" srcOrd="0" destOrd="0" presId="urn:microsoft.com/office/officeart/2009/layout/CirclePictureHierarchy"/>
    <dgm:cxn modelId="{FA93F310-7EF6-46C3-A908-F74E9A09EFCC}" type="presParOf" srcId="{808EDBDB-6BAC-41C2-8D61-6FEF383F6B9C}" destId="{DD40BAC7-9895-450E-9191-CE4D574ED572}" srcOrd="0" destOrd="0" presId="urn:microsoft.com/office/officeart/2009/layout/CirclePictureHierarchy"/>
    <dgm:cxn modelId="{2B737579-5027-4F7B-B9EA-0643A183C4AF}" type="presParOf" srcId="{808EDBDB-6BAC-41C2-8D61-6FEF383F6B9C}" destId="{DE619632-713E-4BB4-90D5-C38264A02DEB}" srcOrd="1" destOrd="0" presId="urn:microsoft.com/office/officeart/2009/layout/CirclePictureHierarchy"/>
    <dgm:cxn modelId="{F45C4C7F-4BEA-4F94-8E87-50B02BB235F3}" type="presParOf" srcId="{4FD4F005-EFAB-4AE2-9FD3-FEC28DB2C4CF}" destId="{639AD223-C2B7-42E2-BB59-C4805BA08ED9}"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ACF311-DB7A-430C-A925-38429467863D}"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9CBC8552-028C-4371-9D37-4359E5425145}">
      <dgm:prSet phldrT="[Text]"/>
      <dgm:spPr/>
      <dgm:t>
        <a:bodyPr/>
        <a:lstStyle/>
        <a:p>
          <a:r>
            <a:rPr lang="en-US" dirty="0"/>
            <a:t>{}</a:t>
          </a:r>
        </a:p>
      </dgm:t>
    </dgm:pt>
    <dgm:pt modelId="{6C9AD7DA-DEE3-47CD-BFDD-32ACCAFE6DC0}" type="parTrans" cxnId="{E0967153-F461-406D-B48D-C287A104B2C2}">
      <dgm:prSet/>
      <dgm:spPr/>
      <dgm:t>
        <a:bodyPr/>
        <a:lstStyle/>
        <a:p>
          <a:endParaRPr lang="en-US"/>
        </a:p>
      </dgm:t>
    </dgm:pt>
    <dgm:pt modelId="{0C275362-147D-42DE-A554-7AE683DED5F7}" type="sibTrans" cxnId="{E0967153-F461-406D-B48D-C287A104B2C2}">
      <dgm:prSet/>
      <dgm:spPr/>
      <dgm:t>
        <a:bodyPr/>
        <a:lstStyle/>
        <a:p>
          <a:endParaRPr lang="en-US"/>
        </a:p>
      </dgm:t>
    </dgm:pt>
    <dgm:pt modelId="{1BE9E361-48B8-4DCD-82B6-48C10658A660}">
      <dgm:prSet phldrT="[Text]"/>
      <dgm:spPr/>
      <dgm:t>
        <a:bodyPr/>
        <a:lstStyle/>
        <a:p>
          <a:r>
            <a:rPr lang="en-US" dirty="0"/>
            <a:t>{gender}</a:t>
          </a:r>
        </a:p>
      </dgm:t>
    </dgm:pt>
    <dgm:pt modelId="{10F44856-12D1-4F54-9CFF-918274D44513}" type="parTrans" cxnId="{74960C37-9D49-4A4A-8C1A-B33581FFB960}">
      <dgm:prSet/>
      <dgm:spPr/>
      <dgm:t>
        <a:bodyPr/>
        <a:lstStyle/>
        <a:p>
          <a:endParaRPr lang="en-US"/>
        </a:p>
      </dgm:t>
    </dgm:pt>
    <dgm:pt modelId="{7142FB7F-9ED2-4A86-9A12-562E638FD7DF}" type="sibTrans" cxnId="{74960C37-9D49-4A4A-8C1A-B33581FFB960}">
      <dgm:prSet/>
      <dgm:spPr/>
      <dgm:t>
        <a:bodyPr/>
        <a:lstStyle/>
        <a:p>
          <a:endParaRPr lang="en-US"/>
        </a:p>
      </dgm:t>
    </dgm:pt>
    <dgm:pt modelId="{7599E8E6-3847-4116-8609-E47B77A7A2C4}">
      <dgm:prSet phldrT="[Text]"/>
      <dgm:spPr/>
      <dgm:t>
        <a:bodyPr/>
        <a:lstStyle/>
        <a:p>
          <a:r>
            <a:rPr lang="en-US" dirty="0"/>
            <a:t>{ethnicity}</a:t>
          </a:r>
        </a:p>
      </dgm:t>
    </dgm:pt>
    <dgm:pt modelId="{89DABB19-CE18-4DA5-8157-1A3244816985}" type="parTrans" cxnId="{8B877F4A-A818-4B3C-BC79-AC269418137D}">
      <dgm:prSet/>
      <dgm:spPr/>
      <dgm:t>
        <a:bodyPr/>
        <a:lstStyle/>
        <a:p>
          <a:endParaRPr lang="en-US"/>
        </a:p>
      </dgm:t>
    </dgm:pt>
    <dgm:pt modelId="{004BA485-E83B-4BEE-8721-C78D64D60A91}" type="sibTrans" cxnId="{8B877F4A-A818-4B3C-BC79-AC269418137D}">
      <dgm:prSet/>
      <dgm:spPr/>
      <dgm:t>
        <a:bodyPr/>
        <a:lstStyle/>
        <a:p>
          <a:endParaRPr lang="en-US"/>
        </a:p>
      </dgm:t>
    </dgm:pt>
    <dgm:pt modelId="{44051BE8-19F1-4936-A1EF-5BF7F1B11D8C}">
      <dgm:prSet phldrT="[Text]"/>
      <dgm:spPr/>
      <dgm:t>
        <a:bodyPr/>
        <a:lstStyle/>
        <a:p>
          <a:r>
            <a:rPr lang="en-US" dirty="0"/>
            <a:t>{profession}</a:t>
          </a:r>
        </a:p>
      </dgm:t>
    </dgm:pt>
    <dgm:pt modelId="{1A4BCAB8-ED11-46A0-86BA-5A7633E137F6}" type="parTrans" cxnId="{EE632B97-9898-4C9E-B426-D80C2C1E1EEC}">
      <dgm:prSet/>
      <dgm:spPr/>
      <dgm:t>
        <a:bodyPr/>
        <a:lstStyle/>
        <a:p>
          <a:endParaRPr lang="en-US"/>
        </a:p>
      </dgm:t>
    </dgm:pt>
    <dgm:pt modelId="{C9BB851F-6280-4CE3-9971-1DA8F5D3F717}" type="sibTrans" cxnId="{EE632B97-9898-4C9E-B426-D80C2C1E1EEC}">
      <dgm:prSet/>
      <dgm:spPr/>
      <dgm:t>
        <a:bodyPr/>
        <a:lstStyle/>
        <a:p>
          <a:endParaRPr lang="en-US"/>
        </a:p>
      </dgm:t>
    </dgm:pt>
    <dgm:pt modelId="{F225447E-506F-469E-9B59-BA374BD8FCE7}">
      <dgm:prSet phldrT="[Text]"/>
      <dgm:spPr/>
      <dgm:t>
        <a:bodyPr/>
        <a:lstStyle/>
        <a:p>
          <a:r>
            <a:rPr lang="en-US" dirty="0"/>
            <a:t>{gender, ethnicity}</a:t>
          </a:r>
        </a:p>
      </dgm:t>
    </dgm:pt>
    <dgm:pt modelId="{CEF6C138-2BD3-4072-96A5-5D85E24AAC32}" type="parTrans" cxnId="{9DFCCA91-91EA-4141-9E58-10FD01F3FFFF}">
      <dgm:prSet/>
      <dgm:spPr/>
      <dgm:t>
        <a:bodyPr/>
        <a:lstStyle/>
        <a:p>
          <a:endParaRPr lang="en-US"/>
        </a:p>
      </dgm:t>
    </dgm:pt>
    <dgm:pt modelId="{83678312-634F-43A2-BF09-7E5A1E18F10F}" type="sibTrans" cxnId="{9DFCCA91-91EA-4141-9E58-10FD01F3FFFF}">
      <dgm:prSet/>
      <dgm:spPr/>
      <dgm:t>
        <a:bodyPr/>
        <a:lstStyle/>
        <a:p>
          <a:endParaRPr lang="en-US"/>
        </a:p>
      </dgm:t>
    </dgm:pt>
    <dgm:pt modelId="{95903105-3E72-439F-B3E4-6DE508929D0C}">
      <dgm:prSet phldrT="[Text]"/>
      <dgm:spPr/>
      <dgm:t>
        <a:bodyPr/>
        <a:lstStyle/>
        <a:p>
          <a:r>
            <a:rPr lang="en-US" dirty="0"/>
            <a:t>{gender, profession}</a:t>
          </a:r>
        </a:p>
      </dgm:t>
    </dgm:pt>
    <dgm:pt modelId="{25B60D34-1ACF-49D9-857C-C026096D8A33}" type="parTrans" cxnId="{B8CDBE7E-6300-413A-AD5D-EAB5E624CB2B}">
      <dgm:prSet/>
      <dgm:spPr/>
      <dgm:t>
        <a:bodyPr/>
        <a:lstStyle/>
        <a:p>
          <a:endParaRPr lang="en-US"/>
        </a:p>
      </dgm:t>
    </dgm:pt>
    <dgm:pt modelId="{FECD0E3B-4ED0-4089-B899-C39B9C79EF9A}" type="sibTrans" cxnId="{B8CDBE7E-6300-413A-AD5D-EAB5E624CB2B}">
      <dgm:prSet/>
      <dgm:spPr/>
      <dgm:t>
        <a:bodyPr/>
        <a:lstStyle/>
        <a:p>
          <a:endParaRPr lang="en-US"/>
        </a:p>
      </dgm:t>
    </dgm:pt>
    <dgm:pt modelId="{DCFD4F1F-CB0E-43B3-84C0-787C179D8865}">
      <dgm:prSet phldrT="[Text]"/>
      <dgm:spPr/>
      <dgm:t>
        <a:bodyPr/>
        <a:lstStyle/>
        <a:p>
          <a:r>
            <a:rPr lang="en-US" dirty="0"/>
            <a:t>{ethnicity, profession}</a:t>
          </a:r>
        </a:p>
      </dgm:t>
    </dgm:pt>
    <dgm:pt modelId="{200E4743-DA9A-41CA-8143-56AE957975D2}" type="parTrans" cxnId="{3093D7AB-06CB-4ED2-8329-254B5A060FC8}">
      <dgm:prSet/>
      <dgm:spPr/>
      <dgm:t>
        <a:bodyPr/>
        <a:lstStyle/>
        <a:p>
          <a:endParaRPr lang="en-US"/>
        </a:p>
      </dgm:t>
    </dgm:pt>
    <dgm:pt modelId="{238E6405-4FB8-4482-A7E4-B00E53F1E1AF}" type="sibTrans" cxnId="{3093D7AB-06CB-4ED2-8329-254B5A060FC8}">
      <dgm:prSet/>
      <dgm:spPr/>
      <dgm:t>
        <a:bodyPr/>
        <a:lstStyle/>
        <a:p>
          <a:endParaRPr lang="en-US"/>
        </a:p>
      </dgm:t>
    </dgm:pt>
    <dgm:pt modelId="{D17EBC0D-56EC-4378-AA55-FD9845269C44}">
      <dgm:prSet phldrT="[Text]"/>
      <dgm:spPr/>
      <dgm:t>
        <a:bodyPr/>
        <a:lstStyle/>
        <a:p>
          <a:r>
            <a:rPr lang="en-US" dirty="0"/>
            <a:t>{gender, ethnicity, profession}</a:t>
          </a:r>
        </a:p>
      </dgm:t>
    </dgm:pt>
    <dgm:pt modelId="{23B1BD20-B5D9-43EE-8740-B0845A3BDF36}" type="parTrans" cxnId="{94A8373B-4A49-49DD-8768-2CAEAE0F4350}">
      <dgm:prSet/>
      <dgm:spPr/>
      <dgm:t>
        <a:bodyPr/>
        <a:lstStyle/>
        <a:p>
          <a:endParaRPr lang="en-US"/>
        </a:p>
      </dgm:t>
    </dgm:pt>
    <dgm:pt modelId="{03368CEF-454B-4B3B-87B8-41EB298A73A4}" type="sibTrans" cxnId="{94A8373B-4A49-49DD-8768-2CAEAE0F4350}">
      <dgm:prSet/>
      <dgm:spPr/>
      <dgm:t>
        <a:bodyPr/>
        <a:lstStyle/>
        <a:p>
          <a:endParaRPr lang="en-US"/>
        </a:p>
      </dgm:t>
    </dgm:pt>
    <dgm:pt modelId="{9597F6DB-42EC-4F47-AA0B-274121EA5C89}" type="pres">
      <dgm:prSet presAssocID="{1AACF311-DB7A-430C-A925-38429467863D}" presName="hierChild1" presStyleCnt="0">
        <dgm:presLayoutVars>
          <dgm:chPref val="1"/>
          <dgm:dir/>
          <dgm:animOne val="branch"/>
          <dgm:animLvl val="lvl"/>
          <dgm:resizeHandles/>
        </dgm:presLayoutVars>
      </dgm:prSet>
      <dgm:spPr/>
    </dgm:pt>
    <dgm:pt modelId="{47F1E3A4-717C-4500-B768-6145FFB45C4B}" type="pres">
      <dgm:prSet presAssocID="{9CBC8552-028C-4371-9D37-4359E5425145}" presName="hierRoot1" presStyleCnt="0"/>
      <dgm:spPr/>
    </dgm:pt>
    <dgm:pt modelId="{AC440E02-CB3F-4170-9095-0C9D5CF8854E}" type="pres">
      <dgm:prSet presAssocID="{9CBC8552-028C-4371-9D37-4359E5425145}" presName="composite" presStyleCnt="0"/>
      <dgm:spPr/>
    </dgm:pt>
    <dgm:pt modelId="{45904B1A-242A-4DA2-96A1-936C20976237}" type="pres">
      <dgm:prSet presAssocID="{9CBC8552-028C-4371-9D37-4359E5425145}" presName="image" presStyleLbl="node0" presStyleIdx="0" presStyleCnt="1"/>
      <dgm:spPr/>
    </dgm:pt>
    <dgm:pt modelId="{0CA8DF01-12CC-4F2B-BAC6-391CC952A8D3}" type="pres">
      <dgm:prSet presAssocID="{9CBC8552-028C-4371-9D37-4359E5425145}" presName="text" presStyleLbl="revTx" presStyleIdx="0" presStyleCnt="8">
        <dgm:presLayoutVars>
          <dgm:chPref val="3"/>
        </dgm:presLayoutVars>
      </dgm:prSet>
      <dgm:spPr/>
    </dgm:pt>
    <dgm:pt modelId="{4BC08583-6B5B-40BF-AE50-9ACBE84DA880}" type="pres">
      <dgm:prSet presAssocID="{9CBC8552-028C-4371-9D37-4359E5425145}" presName="hierChild2" presStyleCnt="0"/>
      <dgm:spPr/>
    </dgm:pt>
    <dgm:pt modelId="{CC21D28C-7FD2-4E6D-A710-BBC783CB567F}" type="pres">
      <dgm:prSet presAssocID="{10F44856-12D1-4F54-9CFF-918274D44513}" presName="Name10" presStyleLbl="parChTrans1D2" presStyleIdx="0" presStyleCnt="3"/>
      <dgm:spPr/>
    </dgm:pt>
    <dgm:pt modelId="{231873B4-E421-4680-95F9-426F8C0BDDD9}" type="pres">
      <dgm:prSet presAssocID="{1BE9E361-48B8-4DCD-82B6-48C10658A660}" presName="hierRoot2" presStyleCnt="0"/>
      <dgm:spPr/>
    </dgm:pt>
    <dgm:pt modelId="{95729F36-E29E-49DA-8736-E7CAD2798790}" type="pres">
      <dgm:prSet presAssocID="{1BE9E361-48B8-4DCD-82B6-48C10658A660}" presName="composite2" presStyleCnt="0"/>
      <dgm:spPr/>
    </dgm:pt>
    <dgm:pt modelId="{D6C24193-4F75-4B81-9701-4CD8D590D59D}" type="pres">
      <dgm:prSet presAssocID="{1BE9E361-48B8-4DCD-82B6-48C10658A660}" presName="image2" presStyleLbl="node2" presStyleIdx="0" presStyleCnt="3"/>
      <dgm:spPr/>
    </dgm:pt>
    <dgm:pt modelId="{4B72A0F0-F168-4106-89E3-D016EB452942}" type="pres">
      <dgm:prSet presAssocID="{1BE9E361-48B8-4DCD-82B6-48C10658A660}" presName="text2" presStyleLbl="revTx" presStyleIdx="1" presStyleCnt="8">
        <dgm:presLayoutVars>
          <dgm:chPref val="3"/>
        </dgm:presLayoutVars>
      </dgm:prSet>
      <dgm:spPr/>
    </dgm:pt>
    <dgm:pt modelId="{9E6D00D0-AFCD-42CD-9FB7-F4FADED752DE}" type="pres">
      <dgm:prSet presAssocID="{1BE9E361-48B8-4DCD-82B6-48C10658A660}" presName="hierChild3" presStyleCnt="0"/>
      <dgm:spPr/>
    </dgm:pt>
    <dgm:pt modelId="{8AB33C25-5BDE-4CEC-8658-A5AED4FFAECE}" type="pres">
      <dgm:prSet presAssocID="{CEF6C138-2BD3-4072-96A5-5D85E24AAC32}" presName="Name17" presStyleLbl="parChTrans1D3" presStyleIdx="0" presStyleCnt="3"/>
      <dgm:spPr/>
    </dgm:pt>
    <dgm:pt modelId="{5952A7C0-28CB-4BCC-B5C5-88E4EF291BF4}" type="pres">
      <dgm:prSet presAssocID="{F225447E-506F-469E-9B59-BA374BD8FCE7}" presName="hierRoot3" presStyleCnt="0"/>
      <dgm:spPr/>
    </dgm:pt>
    <dgm:pt modelId="{07E92FA9-669D-413C-BEAB-806CB2D24E53}" type="pres">
      <dgm:prSet presAssocID="{F225447E-506F-469E-9B59-BA374BD8FCE7}" presName="composite3" presStyleCnt="0"/>
      <dgm:spPr/>
    </dgm:pt>
    <dgm:pt modelId="{087DE8F0-AEE0-4D27-AA7B-A2B1FB574641}" type="pres">
      <dgm:prSet presAssocID="{F225447E-506F-469E-9B59-BA374BD8FCE7}" presName="image3" presStyleLbl="node3" presStyleIdx="0" presStyleCnt="3"/>
      <dgm:spPr>
        <a:solidFill>
          <a:schemeClr val="bg1">
            <a:lumMod val="85000"/>
          </a:schemeClr>
        </a:solidFill>
      </dgm:spPr>
    </dgm:pt>
    <dgm:pt modelId="{7D23FDEC-D341-4351-AD20-5F56FCF5E227}" type="pres">
      <dgm:prSet presAssocID="{F225447E-506F-469E-9B59-BA374BD8FCE7}" presName="text3" presStyleLbl="revTx" presStyleIdx="2" presStyleCnt="8">
        <dgm:presLayoutVars>
          <dgm:chPref val="3"/>
        </dgm:presLayoutVars>
      </dgm:prSet>
      <dgm:spPr/>
    </dgm:pt>
    <dgm:pt modelId="{7B80B75B-E3A6-4C38-9485-BFB79AC18A85}" type="pres">
      <dgm:prSet presAssocID="{F225447E-506F-469E-9B59-BA374BD8FCE7}" presName="hierChild4" presStyleCnt="0"/>
      <dgm:spPr/>
    </dgm:pt>
    <dgm:pt modelId="{83A26FF0-00DE-4676-8127-72B2963B3BE8}" type="pres">
      <dgm:prSet presAssocID="{23B1BD20-B5D9-43EE-8740-B0845A3BDF36}" presName="Name23" presStyleLbl="parChTrans1D4" presStyleIdx="0" presStyleCnt="1"/>
      <dgm:spPr/>
    </dgm:pt>
    <dgm:pt modelId="{3A52998B-0578-4B5F-8FC7-83333A05B237}" type="pres">
      <dgm:prSet presAssocID="{D17EBC0D-56EC-4378-AA55-FD9845269C44}" presName="hierRoot4" presStyleCnt="0"/>
      <dgm:spPr/>
    </dgm:pt>
    <dgm:pt modelId="{17B1740D-17AA-4522-9F2B-32A7836503C0}" type="pres">
      <dgm:prSet presAssocID="{D17EBC0D-56EC-4378-AA55-FD9845269C44}" presName="composite4" presStyleCnt="0"/>
      <dgm:spPr/>
    </dgm:pt>
    <dgm:pt modelId="{B9B49DE4-FAD9-4170-9CE7-44A0BBF899C4}" type="pres">
      <dgm:prSet presAssocID="{D17EBC0D-56EC-4378-AA55-FD9845269C44}" presName="image4" presStyleLbl="node4" presStyleIdx="0" presStyleCnt="1"/>
      <dgm:spPr>
        <a:solidFill>
          <a:schemeClr val="bg1">
            <a:lumMod val="85000"/>
          </a:schemeClr>
        </a:solidFill>
      </dgm:spPr>
    </dgm:pt>
    <dgm:pt modelId="{0CDAC1C3-C2E6-42B4-A4BF-73F790994064}" type="pres">
      <dgm:prSet presAssocID="{D17EBC0D-56EC-4378-AA55-FD9845269C44}" presName="text4" presStyleLbl="revTx" presStyleIdx="3" presStyleCnt="8">
        <dgm:presLayoutVars>
          <dgm:chPref val="3"/>
        </dgm:presLayoutVars>
      </dgm:prSet>
      <dgm:spPr/>
    </dgm:pt>
    <dgm:pt modelId="{9329D931-DDAE-4562-9F5F-B1923281CAA7}" type="pres">
      <dgm:prSet presAssocID="{D17EBC0D-56EC-4378-AA55-FD9845269C44}" presName="hierChild5" presStyleCnt="0"/>
      <dgm:spPr/>
    </dgm:pt>
    <dgm:pt modelId="{5414163B-08AC-4ABD-BED9-337B16C06752}" type="pres">
      <dgm:prSet presAssocID="{25B60D34-1ACF-49D9-857C-C026096D8A33}" presName="Name17" presStyleLbl="parChTrans1D3" presStyleIdx="1" presStyleCnt="3"/>
      <dgm:spPr/>
    </dgm:pt>
    <dgm:pt modelId="{44F7DAD8-B497-4752-8F5D-58A33DD9A1EE}" type="pres">
      <dgm:prSet presAssocID="{95903105-3E72-439F-B3E4-6DE508929D0C}" presName="hierRoot3" presStyleCnt="0"/>
      <dgm:spPr/>
    </dgm:pt>
    <dgm:pt modelId="{D75C1D1E-30FF-4BB1-96D0-B1443A84D8D6}" type="pres">
      <dgm:prSet presAssocID="{95903105-3E72-439F-B3E4-6DE508929D0C}" presName="composite3" presStyleCnt="0"/>
      <dgm:spPr/>
    </dgm:pt>
    <dgm:pt modelId="{88050831-A4EE-4C5A-B787-940C17500E96}" type="pres">
      <dgm:prSet presAssocID="{95903105-3E72-439F-B3E4-6DE508929D0C}" presName="image3" presStyleLbl="node3" presStyleIdx="1" presStyleCnt="3"/>
      <dgm:spPr>
        <a:solidFill>
          <a:srgbClr val="00AEEF"/>
        </a:solidFill>
      </dgm:spPr>
    </dgm:pt>
    <dgm:pt modelId="{77E44E63-F1AB-4710-B5BF-02B8D928BC97}" type="pres">
      <dgm:prSet presAssocID="{95903105-3E72-439F-B3E4-6DE508929D0C}" presName="text3" presStyleLbl="revTx" presStyleIdx="4" presStyleCnt="8">
        <dgm:presLayoutVars>
          <dgm:chPref val="3"/>
        </dgm:presLayoutVars>
      </dgm:prSet>
      <dgm:spPr/>
    </dgm:pt>
    <dgm:pt modelId="{81D1048B-223B-410C-90B8-1782A91045E2}" type="pres">
      <dgm:prSet presAssocID="{95903105-3E72-439F-B3E4-6DE508929D0C}" presName="hierChild4" presStyleCnt="0"/>
      <dgm:spPr/>
    </dgm:pt>
    <dgm:pt modelId="{20F718AA-22FE-41CA-B938-B43307C51E00}" type="pres">
      <dgm:prSet presAssocID="{89DABB19-CE18-4DA5-8157-1A3244816985}" presName="Name10" presStyleLbl="parChTrans1D2" presStyleIdx="1" presStyleCnt="3"/>
      <dgm:spPr/>
    </dgm:pt>
    <dgm:pt modelId="{0BA1C1E1-AFC8-4E29-8F25-01FD9F38F531}" type="pres">
      <dgm:prSet presAssocID="{7599E8E6-3847-4116-8609-E47B77A7A2C4}" presName="hierRoot2" presStyleCnt="0"/>
      <dgm:spPr/>
    </dgm:pt>
    <dgm:pt modelId="{CD6176FC-BDD9-48E4-80BC-765627C34F5F}" type="pres">
      <dgm:prSet presAssocID="{7599E8E6-3847-4116-8609-E47B77A7A2C4}" presName="composite2" presStyleCnt="0"/>
      <dgm:spPr/>
    </dgm:pt>
    <dgm:pt modelId="{64A8D632-C96A-45E4-981E-D9FE09F7F4B6}" type="pres">
      <dgm:prSet presAssocID="{7599E8E6-3847-4116-8609-E47B77A7A2C4}" presName="image2" presStyleLbl="node2" presStyleIdx="1" presStyleCnt="3"/>
      <dgm:spPr/>
    </dgm:pt>
    <dgm:pt modelId="{AFB708EE-C5AC-4103-8611-359D7BB027F2}" type="pres">
      <dgm:prSet presAssocID="{7599E8E6-3847-4116-8609-E47B77A7A2C4}" presName="text2" presStyleLbl="revTx" presStyleIdx="5" presStyleCnt="8">
        <dgm:presLayoutVars>
          <dgm:chPref val="3"/>
        </dgm:presLayoutVars>
      </dgm:prSet>
      <dgm:spPr/>
    </dgm:pt>
    <dgm:pt modelId="{0BDD847F-F93B-41BB-9DC4-CDCA4D75485C}" type="pres">
      <dgm:prSet presAssocID="{7599E8E6-3847-4116-8609-E47B77A7A2C4}" presName="hierChild3" presStyleCnt="0"/>
      <dgm:spPr/>
    </dgm:pt>
    <dgm:pt modelId="{256A846B-26A3-4225-AECE-393000111D48}" type="pres">
      <dgm:prSet presAssocID="{200E4743-DA9A-41CA-8143-56AE957975D2}" presName="Name17" presStyleLbl="parChTrans1D3" presStyleIdx="2" presStyleCnt="3"/>
      <dgm:spPr/>
    </dgm:pt>
    <dgm:pt modelId="{62EEF068-0CFA-431B-A6ED-C79FC1F9469E}" type="pres">
      <dgm:prSet presAssocID="{DCFD4F1F-CB0E-43B3-84C0-787C179D8865}" presName="hierRoot3" presStyleCnt="0"/>
      <dgm:spPr/>
    </dgm:pt>
    <dgm:pt modelId="{409FAF60-233A-4BAD-8ACC-9CB1CE966333}" type="pres">
      <dgm:prSet presAssocID="{DCFD4F1F-CB0E-43B3-84C0-787C179D8865}" presName="composite3" presStyleCnt="0"/>
      <dgm:spPr/>
    </dgm:pt>
    <dgm:pt modelId="{89F0D240-FE7D-4A6F-9B6F-73E439B3FDE4}" type="pres">
      <dgm:prSet presAssocID="{DCFD4F1F-CB0E-43B3-84C0-787C179D8865}" presName="image3" presStyleLbl="node3" presStyleIdx="2" presStyleCnt="3"/>
      <dgm:spPr/>
    </dgm:pt>
    <dgm:pt modelId="{57D55817-A7FC-45A4-ADDC-D6770880C834}" type="pres">
      <dgm:prSet presAssocID="{DCFD4F1F-CB0E-43B3-84C0-787C179D8865}" presName="text3" presStyleLbl="revTx" presStyleIdx="6" presStyleCnt="8">
        <dgm:presLayoutVars>
          <dgm:chPref val="3"/>
        </dgm:presLayoutVars>
      </dgm:prSet>
      <dgm:spPr/>
    </dgm:pt>
    <dgm:pt modelId="{5AF41057-6EFA-4479-9FAD-DF212B7D4744}" type="pres">
      <dgm:prSet presAssocID="{DCFD4F1F-CB0E-43B3-84C0-787C179D8865}" presName="hierChild4" presStyleCnt="0"/>
      <dgm:spPr/>
    </dgm:pt>
    <dgm:pt modelId="{D2DA773C-41DB-4289-ACDE-032813AE8257}" type="pres">
      <dgm:prSet presAssocID="{1A4BCAB8-ED11-46A0-86BA-5A7633E137F6}" presName="Name10" presStyleLbl="parChTrans1D2" presStyleIdx="2" presStyleCnt="3"/>
      <dgm:spPr/>
    </dgm:pt>
    <dgm:pt modelId="{4FD4F005-EFAB-4AE2-9FD3-FEC28DB2C4CF}" type="pres">
      <dgm:prSet presAssocID="{44051BE8-19F1-4936-A1EF-5BF7F1B11D8C}" presName="hierRoot2" presStyleCnt="0"/>
      <dgm:spPr/>
    </dgm:pt>
    <dgm:pt modelId="{808EDBDB-6BAC-41C2-8D61-6FEF383F6B9C}" type="pres">
      <dgm:prSet presAssocID="{44051BE8-19F1-4936-A1EF-5BF7F1B11D8C}" presName="composite2" presStyleCnt="0"/>
      <dgm:spPr/>
    </dgm:pt>
    <dgm:pt modelId="{DD40BAC7-9895-450E-9191-CE4D574ED572}" type="pres">
      <dgm:prSet presAssocID="{44051BE8-19F1-4936-A1EF-5BF7F1B11D8C}" presName="image2" presStyleLbl="node2" presStyleIdx="2" presStyleCnt="3"/>
      <dgm:spPr/>
    </dgm:pt>
    <dgm:pt modelId="{DE619632-713E-4BB4-90D5-C38264A02DEB}" type="pres">
      <dgm:prSet presAssocID="{44051BE8-19F1-4936-A1EF-5BF7F1B11D8C}" presName="text2" presStyleLbl="revTx" presStyleIdx="7" presStyleCnt="8">
        <dgm:presLayoutVars>
          <dgm:chPref val="3"/>
        </dgm:presLayoutVars>
      </dgm:prSet>
      <dgm:spPr/>
    </dgm:pt>
    <dgm:pt modelId="{639AD223-C2B7-42E2-BB59-C4805BA08ED9}" type="pres">
      <dgm:prSet presAssocID="{44051BE8-19F1-4936-A1EF-5BF7F1B11D8C}" presName="hierChild3" presStyleCnt="0"/>
      <dgm:spPr/>
    </dgm:pt>
  </dgm:ptLst>
  <dgm:cxnLst>
    <dgm:cxn modelId="{BFD4FF14-2ED0-41DE-B024-D1CFB415E1D5}" type="presOf" srcId="{44051BE8-19F1-4936-A1EF-5BF7F1B11D8C}" destId="{DE619632-713E-4BB4-90D5-C38264A02DEB}" srcOrd="0" destOrd="0" presId="urn:microsoft.com/office/officeart/2009/layout/CirclePictureHierarchy"/>
    <dgm:cxn modelId="{8094E31B-EC58-4225-99FC-4DBB6729D029}" type="presOf" srcId="{7599E8E6-3847-4116-8609-E47B77A7A2C4}" destId="{AFB708EE-C5AC-4103-8611-359D7BB027F2}" srcOrd="0" destOrd="0" presId="urn:microsoft.com/office/officeart/2009/layout/CirclePictureHierarchy"/>
    <dgm:cxn modelId="{C9025D26-3F33-4E55-8CCE-0D13BACB3891}" type="presOf" srcId="{1A4BCAB8-ED11-46A0-86BA-5A7633E137F6}" destId="{D2DA773C-41DB-4289-ACDE-032813AE8257}" srcOrd="0" destOrd="0" presId="urn:microsoft.com/office/officeart/2009/layout/CirclePictureHierarchy"/>
    <dgm:cxn modelId="{70811330-6ED9-4C3A-9FD6-05720F83A844}" type="presOf" srcId="{23B1BD20-B5D9-43EE-8740-B0845A3BDF36}" destId="{83A26FF0-00DE-4676-8127-72B2963B3BE8}" srcOrd="0" destOrd="0" presId="urn:microsoft.com/office/officeart/2009/layout/CirclePictureHierarchy"/>
    <dgm:cxn modelId="{74960C37-9D49-4A4A-8C1A-B33581FFB960}" srcId="{9CBC8552-028C-4371-9D37-4359E5425145}" destId="{1BE9E361-48B8-4DCD-82B6-48C10658A660}" srcOrd="0" destOrd="0" parTransId="{10F44856-12D1-4F54-9CFF-918274D44513}" sibTransId="{7142FB7F-9ED2-4A86-9A12-562E638FD7DF}"/>
    <dgm:cxn modelId="{94A8373B-4A49-49DD-8768-2CAEAE0F4350}" srcId="{F225447E-506F-469E-9B59-BA374BD8FCE7}" destId="{D17EBC0D-56EC-4378-AA55-FD9845269C44}" srcOrd="0" destOrd="0" parTransId="{23B1BD20-B5D9-43EE-8740-B0845A3BDF36}" sibTransId="{03368CEF-454B-4B3B-87B8-41EB298A73A4}"/>
    <dgm:cxn modelId="{59078160-D808-44D6-B85B-EB996C9FBC55}" type="presOf" srcId="{10F44856-12D1-4F54-9CFF-918274D44513}" destId="{CC21D28C-7FD2-4E6D-A710-BBC783CB567F}" srcOrd="0" destOrd="0" presId="urn:microsoft.com/office/officeart/2009/layout/CirclePictureHierarchy"/>
    <dgm:cxn modelId="{A69E4F62-93CE-41A0-928B-66161F95DF0C}" type="presOf" srcId="{200E4743-DA9A-41CA-8143-56AE957975D2}" destId="{256A846B-26A3-4225-AECE-393000111D48}" srcOrd="0" destOrd="0" presId="urn:microsoft.com/office/officeart/2009/layout/CirclePictureHierarchy"/>
    <dgm:cxn modelId="{22C30668-040F-4889-BCAA-A1A05E7241F7}" type="presOf" srcId="{95903105-3E72-439F-B3E4-6DE508929D0C}" destId="{77E44E63-F1AB-4710-B5BF-02B8D928BC97}" srcOrd="0" destOrd="0" presId="urn:microsoft.com/office/officeart/2009/layout/CirclePictureHierarchy"/>
    <dgm:cxn modelId="{8B877F4A-A818-4B3C-BC79-AC269418137D}" srcId="{9CBC8552-028C-4371-9D37-4359E5425145}" destId="{7599E8E6-3847-4116-8609-E47B77A7A2C4}" srcOrd="1" destOrd="0" parTransId="{89DABB19-CE18-4DA5-8157-1A3244816985}" sibTransId="{004BA485-E83B-4BEE-8721-C78D64D60A91}"/>
    <dgm:cxn modelId="{E0967153-F461-406D-B48D-C287A104B2C2}" srcId="{1AACF311-DB7A-430C-A925-38429467863D}" destId="{9CBC8552-028C-4371-9D37-4359E5425145}" srcOrd="0" destOrd="0" parTransId="{6C9AD7DA-DEE3-47CD-BFDD-32ACCAFE6DC0}" sibTransId="{0C275362-147D-42DE-A554-7AE683DED5F7}"/>
    <dgm:cxn modelId="{86849D73-283C-4F8C-B9AA-F8BA1DA4FD08}" type="presOf" srcId="{1AACF311-DB7A-430C-A925-38429467863D}" destId="{9597F6DB-42EC-4F47-AA0B-274121EA5C89}" srcOrd="0" destOrd="0" presId="urn:microsoft.com/office/officeart/2009/layout/CirclePictureHierarchy"/>
    <dgm:cxn modelId="{B8CDBE7E-6300-413A-AD5D-EAB5E624CB2B}" srcId="{1BE9E361-48B8-4DCD-82B6-48C10658A660}" destId="{95903105-3E72-439F-B3E4-6DE508929D0C}" srcOrd="1" destOrd="0" parTransId="{25B60D34-1ACF-49D9-857C-C026096D8A33}" sibTransId="{FECD0E3B-4ED0-4089-B899-C39B9C79EF9A}"/>
    <dgm:cxn modelId="{DE27747F-CC54-496B-B129-2F58DA665CBC}" type="presOf" srcId="{1BE9E361-48B8-4DCD-82B6-48C10658A660}" destId="{4B72A0F0-F168-4106-89E3-D016EB452942}" srcOrd="0" destOrd="0" presId="urn:microsoft.com/office/officeart/2009/layout/CirclePictureHierarchy"/>
    <dgm:cxn modelId="{3A561782-71B3-41FD-BDC9-864EFDE678C3}" type="presOf" srcId="{D17EBC0D-56EC-4378-AA55-FD9845269C44}" destId="{0CDAC1C3-C2E6-42B4-A4BF-73F790994064}" srcOrd="0" destOrd="0" presId="urn:microsoft.com/office/officeart/2009/layout/CirclePictureHierarchy"/>
    <dgm:cxn modelId="{0057408B-1F25-4D6E-9CB0-BA515F510947}" type="presOf" srcId="{9CBC8552-028C-4371-9D37-4359E5425145}" destId="{0CA8DF01-12CC-4F2B-BAC6-391CC952A8D3}" srcOrd="0" destOrd="0" presId="urn:microsoft.com/office/officeart/2009/layout/CirclePictureHierarchy"/>
    <dgm:cxn modelId="{9DFCCA91-91EA-4141-9E58-10FD01F3FFFF}" srcId="{1BE9E361-48B8-4DCD-82B6-48C10658A660}" destId="{F225447E-506F-469E-9B59-BA374BD8FCE7}" srcOrd="0" destOrd="0" parTransId="{CEF6C138-2BD3-4072-96A5-5D85E24AAC32}" sibTransId="{83678312-634F-43A2-BF09-7E5A1E18F10F}"/>
    <dgm:cxn modelId="{EE632B97-9898-4C9E-B426-D80C2C1E1EEC}" srcId="{9CBC8552-028C-4371-9D37-4359E5425145}" destId="{44051BE8-19F1-4936-A1EF-5BF7F1B11D8C}" srcOrd="2" destOrd="0" parTransId="{1A4BCAB8-ED11-46A0-86BA-5A7633E137F6}" sibTransId="{C9BB851F-6280-4CE3-9971-1DA8F5D3F717}"/>
    <dgm:cxn modelId="{4EF7ADA7-850E-4E70-923D-497459F8057F}" type="presOf" srcId="{F225447E-506F-469E-9B59-BA374BD8FCE7}" destId="{7D23FDEC-D341-4351-AD20-5F56FCF5E227}" srcOrd="0" destOrd="0" presId="urn:microsoft.com/office/officeart/2009/layout/CirclePictureHierarchy"/>
    <dgm:cxn modelId="{3093D7AB-06CB-4ED2-8329-254B5A060FC8}" srcId="{7599E8E6-3847-4116-8609-E47B77A7A2C4}" destId="{DCFD4F1F-CB0E-43B3-84C0-787C179D8865}" srcOrd="0" destOrd="0" parTransId="{200E4743-DA9A-41CA-8143-56AE957975D2}" sibTransId="{238E6405-4FB8-4482-A7E4-B00E53F1E1AF}"/>
    <dgm:cxn modelId="{371EB9B3-B341-4300-AA5D-C967CA869E5B}" type="presOf" srcId="{89DABB19-CE18-4DA5-8157-1A3244816985}" destId="{20F718AA-22FE-41CA-B938-B43307C51E00}" srcOrd="0" destOrd="0" presId="urn:microsoft.com/office/officeart/2009/layout/CirclePictureHierarchy"/>
    <dgm:cxn modelId="{04230BB6-CD77-4EC1-B26B-BDE4D873D107}" type="presOf" srcId="{DCFD4F1F-CB0E-43B3-84C0-787C179D8865}" destId="{57D55817-A7FC-45A4-ADDC-D6770880C834}" srcOrd="0" destOrd="0" presId="urn:microsoft.com/office/officeart/2009/layout/CirclePictureHierarchy"/>
    <dgm:cxn modelId="{1FAB1ABF-DDE3-462A-BF27-AF12EB7931EF}" type="presOf" srcId="{CEF6C138-2BD3-4072-96A5-5D85E24AAC32}" destId="{8AB33C25-5BDE-4CEC-8658-A5AED4FFAECE}" srcOrd="0" destOrd="0" presId="urn:microsoft.com/office/officeart/2009/layout/CirclePictureHierarchy"/>
    <dgm:cxn modelId="{66DAE4EE-5A50-47AE-8D1B-AD8BE669E0CF}" type="presOf" srcId="{25B60D34-1ACF-49D9-857C-C026096D8A33}" destId="{5414163B-08AC-4ABD-BED9-337B16C06752}" srcOrd="0" destOrd="0" presId="urn:microsoft.com/office/officeart/2009/layout/CirclePictureHierarchy"/>
    <dgm:cxn modelId="{E6256B87-58EC-4968-A930-FAF03CBED3EA}" type="presParOf" srcId="{9597F6DB-42EC-4F47-AA0B-274121EA5C89}" destId="{47F1E3A4-717C-4500-B768-6145FFB45C4B}" srcOrd="0" destOrd="0" presId="urn:microsoft.com/office/officeart/2009/layout/CirclePictureHierarchy"/>
    <dgm:cxn modelId="{5CD205CE-7B07-49CD-B745-F3ED0B830C7E}" type="presParOf" srcId="{47F1E3A4-717C-4500-B768-6145FFB45C4B}" destId="{AC440E02-CB3F-4170-9095-0C9D5CF8854E}" srcOrd="0" destOrd="0" presId="urn:microsoft.com/office/officeart/2009/layout/CirclePictureHierarchy"/>
    <dgm:cxn modelId="{2A6CFBD6-4599-4C32-9E33-ED37DA40124A}" type="presParOf" srcId="{AC440E02-CB3F-4170-9095-0C9D5CF8854E}" destId="{45904B1A-242A-4DA2-96A1-936C20976237}" srcOrd="0" destOrd="0" presId="urn:microsoft.com/office/officeart/2009/layout/CirclePictureHierarchy"/>
    <dgm:cxn modelId="{CAD4DB52-57BF-486F-A885-B5C215F5A89C}" type="presParOf" srcId="{AC440E02-CB3F-4170-9095-0C9D5CF8854E}" destId="{0CA8DF01-12CC-4F2B-BAC6-391CC952A8D3}" srcOrd="1" destOrd="0" presId="urn:microsoft.com/office/officeart/2009/layout/CirclePictureHierarchy"/>
    <dgm:cxn modelId="{22F442D7-877F-4862-90F9-B8C8E47D26B5}" type="presParOf" srcId="{47F1E3A4-717C-4500-B768-6145FFB45C4B}" destId="{4BC08583-6B5B-40BF-AE50-9ACBE84DA880}" srcOrd="1" destOrd="0" presId="urn:microsoft.com/office/officeart/2009/layout/CirclePictureHierarchy"/>
    <dgm:cxn modelId="{BE377E27-420E-484B-9D6A-4970579799B1}" type="presParOf" srcId="{4BC08583-6B5B-40BF-AE50-9ACBE84DA880}" destId="{CC21D28C-7FD2-4E6D-A710-BBC783CB567F}" srcOrd="0" destOrd="0" presId="urn:microsoft.com/office/officeart/2009/layout/CirclePictureHierarchy"/>
    <dgm:cxn modelId="{2FD6970F-A128-499E-9DFE-52495A72B6B9}" type="presParOf" srcId="{4BC08583-6B5B-40BF-AE50-9ACBE84DA880}" destId="{231873B4-E421-4680-95F9-426F8C0BDDD9}" srcOrd="1" destOrd="0" presId="urn:microsoft.com/office/officeart/2009/layout/CirclePictureHierarchy"/>
    <dgm:cxn modelId="{3D8C86A6-4064-43A3-8A12-AD261555D4E4}" type="presParOf" srcId="{231873B4-E421-4680-95F9-426F8C0BDDD9}" destId="{95729F36-E29E-49DA-8736-E7CAD2798790}" srcOrd="0" destOrd="0" presId="urn:microsoft.com/office/officeart/2009/layout/CirclePictureHierarchy"/>
    <dgm:cxn modelId="{8DCD5429-552A-4F01-987D-D35EA30F4A71}" type="presParOf" srcId="{95729F36-E29E-49DA-8736-E7CAD2798790}" destId="{D6C24193-4F75-4B81-9701-4CD8D590D59D}" srcOrd="0" destOrd="0" presId="urn:microsoft.com/office/officeart/2009/layout/CirclePictureHierarchy"/>
    <dgm:cxn modelId="{54009CE8-2068-4AAC-853B-557C448A3B2D}" type="presParOf" srcId="{95729F36-E29E-49DA-8736-E7CAD2798790}" destId="{4B72A0F0-F168-4106-89E3-D016EB452942}" srcOrd="1" destOrd="0" presId="urn:microsoft.com/office/officeart/2009/layout/CirclePictureHierarchy"/>
    <dgm:cxn modelId="{BF2C8C8E-76D6-40C1-9321-82593C82D4CD}" type="presParOf" srcId="{231873B4-E421-4680-95F9-426F8C0BDDD9}" destId="{9E6D00D0-AFCD-42CD-9FB7-F4FADED752DE}" srcOrd="1" destOrd="0" presId="urn:microsoft.com/office/officeart/2009/layout/CirclePictureHierarchy"/>
    <dgm:cxn modelId="{FE438E8B-9F0E-45C9-8E34-17076077AB12}" type="presParOf" srcId="{9E6D00D0-AFCD-42CD-9FB7-F4FADED752DE}" destId="{8AB33C25-5BDE-4CEC-8658-A5AED4FFAECE}" srcOrd="0" destOrd="0" presId="urn:microsoft.com/office/officeart/2009/layout/CirclePictureHierarchy"/>
    <dgm:cxn modelId="{A3CEC82D-A932-4B56-AF88-D37365C56E3B}" type="presParOf" srcId="{9E6D00D0-AFCD-42CD-9FB7-F4FADED752DE}" destId="{5952A7C0-28CB-4BCC-B5C5-88E4EF291BF4}" srcOrd="1" destOrd="0" presId="urn:microsoft.com/office/officeart/2009/layout/CirclePictureHierarchy"/>
    <dgm:cxn modelId="{A66148C9-7515-42FD-BB48-B48263FF8E3F}" type="presParOf" srcId="{5952A7C0-28CB-4BCC-B5C5-88E4EF291BF4}" destId="{07E92FA9-669D-413C-BEAB-806CB2D24E53}" srcOrd="0" destOrd="0" presId="urn:microsoft.com/office/officeart/2009/layout/CirclePictureHierarchy"/>
    <dgm:cxn modelId="{FCD334E4-0740-4358-B943-F21808CE115E}" type="presParOf" srcId="{07E92FA9-669D-413C-BEAB-806CB2D24E53}" destId="{087DE8F0-AEE0-4D27-AA7B-A2B1FB574641}" srcOrd="0" destOrd="0" presId="urn:microsoft.com/office/officeart/2009/layout/CirclePictureHierarchy"/>
    <dgm:cxn modelId="{D50D6862-7701-4896-8D7D-ACD2D52FF14D}" type="presParOf" srcId="{07E92FA9-669D-413C-BEAB-806CB2D24E53}" destId="{7D23FDEC-D341-4351-AD20-5F56FCF5E227}" srcOrd="1" destOrd="0" presId="urn:microsoft.com/office/officeart/2009/layout/CirclePictureHierarchy"/>
    <dgm:cxn modelId="{9BF7B53A-03B9-4ECE-B8D0-299272EA7581}" type="presParOf" srcId="{5952A7C0-28CB-4BCC-B5C5-88E4EF291BF4}" destId="{7B80B75B-E3A6-4C38-9485-BFB79AC18A85}" srcOrd="1" destOrd="0" presId="urn:microsoft.com/office/officeart/2009/layout/CirclePictureHierarchy"/>
    <dgm:cxn modelId="{373F6639-06DF-43E2-B94E-25EDA906608F}" type="presParOf" srcId="{7B80B75B-E3A6-4C38-9485-BFB79AC18A85}" destId="{83A26FF0-00DE-4676-8127-72B2963B3BE8}" srcOrd="0" destOrd="0" presId="urn:microsoft.com/office/officeart/2009/layout/CirclePictureHierarchy"/>
    <dgm:cxn modelId="{60B758B9-021A-486E-9C36-4744A97D58BB}" type="presParOf" srcId="{7B80B75B-E3A6-4C38-9485-BFB79AC18A85}" destId="{3A52998B-0578-4B5F-8FC7-83333A05B237}" srcOrd="1" destOrd="0" presId="urn:microsoft.com/office/officeart/2009/layout/CirclePictureHierarchy"/>
    <dgm:cxn modelId="{D6C216DF-99DB-42CC-86FF-FC90B1C71A62}" type="presParOf" srcId="{3A52998B-0578-4B5F-8FC7-83333A05B237}" destId="{17B1740D-17AA-4522-9F2B-32A7836503C0}" srcOrd="0" destOrd="0" presId="urn:microsoft.com/office/officeart/2009/layout/CirclePictureHierarchy"/>
    <dgm:cxn modelId="{96D1977C-3EE3-46DA-9E75-24AE3DD15779}" type="presParOf" srcId="{17B1740D-17AA-4522-9F2B-32A7836503C0}" destId="{B9B49DE4-FAD9-4170-9CE7-44A0BBF899C4}" srcOrd="0" destOrd="0" presId="urn:microsoft.com/office/officeart/2009/layout/CirclePictureHierarchy"/>
    <dgm:cxn modelId="{D0D60564-E050-44D8-A6E1-D3E72BAECEB4}" type="presParOf" srcId="{17B1740D-17AA-4522-9F2B-32A7836503C0}" destId="{0CDAC1C3-C2E6-42B4-A4BF-73F790994064}" srcOrd="1" destOrd="0" presId="urn:microsoft.com/office/officeart/2009/layout/CirclePictureHierarchy"/>
    <dgm:cxn modelId="{C5B7AF13-9901-4132-8DDA-40DE528E9B41}" type="presParOf" srcId="{3A52998B-0578-4B5F-8FC7-83333A05B237}" destId="{9329D931-DDAE-4562-9F5F-B1923281CAA7}" srcOrd="1" destOrd="0" presId="urn:microsoft.com/office/officeart/2009/layout/CirclePictureHierarchy"/>
    <dgm:cxn modelId="{395DE1A0-743F-41BE-8E54-9BF9895D420C}" type="presParOf" srcId="{9E6D00D0-AFCD-42CD-9FB7-F4FADED752DE}" destId="{5414163B-08AC-4ABD-BED9-337B16C06752}" srcOrd="2" destOrd="0" presId="urn:microsoft.com/office/officeart/2009/layout/CirclePictureHierarchy"/>
    <dgm:cxn modelId="{57A74FDB-A55E-47BE-AC84-098AABAB7B49}" type="presParOf" srcId="{9E6D00D0-AFCD-42CD-9FB7-F4FADED752DE}" destId="{44F7DAD8-B497-4752-8F5D-58A33DD9A1EE}" srcOrd="3" destOrd="0" presId="urn:microsoft.com/office/officeart/2009/layout/CirclePictureHierarchy"/>
    <dgm:cxn modelId="{DA7C732A-3BE5-4EA8-9585-4A30AA88C537}" type="presParOf" srcId="{44F7DAD8-B497-4752-8F5D-58A33DD9A1EE}" destId="{D75C1D1E-30FF-4BB1-96D0-B1443A84D8D6}" srcOrd="0" destOrd="0" presId="urn:microsoft.com/office/officeart/2009/layout/CirclePictureHierarchy"/>
    <dgm:cxn modelId="{BE0AE9A6-BAB0-43B1-9DEC-C5016DBDBBD5}" type="presParOf" srcId="{D75C1D1E-30FF-4BB1-96D0-B1443A84D8D6}" destId="{88050831-A4EE-4C5A-B787-940C17500E96}" srcOrd="0" destOrd="0" presId="urn:microsoft.com/office/officeart/2009/layout/CirclePictureHierarchy"/>
    <dgm:cxn modelId="{4A798198-7D85-4674-9941-C8CDFC929090}" type="presParOf" srcId="{D75C1D1E-30FF-4BB1-96D0-B1443A84D8D6}" destId="{77E44E63-F1AB-4710-B5BF-02B8D928BC97}" srcOrd="1" destOrd="0" presId="urn:microsoft.com/office/officeart/2009/layout/CirclePictureHierarchy"/>
    <dgm:cxn modelId="{26F0CAEE-4C64-4DFB-BAC2-FA6C46C23503}" type="presParOf" srcId="{44F7DAD8-B497-4752-8F5D-58A33DD9A1EE}" destId="{81D1048B-223B-410C-90B8-1782A91045E2}" srcOrd="1" destOrd="0" presId="urn:microsoft.com/office/officeart/2009/layout/CirclePictureHierarchy"/>
    <dgm:cxn modelId="{E29BF805-B728-41B9-B009-E52400F5DBE4}" type="presParOf" srcId="{4BC08583-6B5B-40BF-AE50-9ACBE84DA880}" destId="{20F718AA-22FE-41CA-B938-B43307C51E00}" srcOrd="2" destOrd="0" presId="urn:microsoft.com/office/officeart/2009/layout/CirclePictureHierarchy"/>
    <dgm:cxn modelId="{55E9021D-F36B-4BD6-A8D9-3A1EFC8123F5}" type="presParOf" srcId="{4BC08583-6B5B-40BF-AE50-9ACBE84DA880}" destId="{0BA1C1E1-AFC8-4E29-8F25-01FD9F38F531}" srcOrd="3" destOrd="0" presId="urn:microsoft.com/office/officeart/2009/layout/CirclePictureHierarchy"/>
    <dgm:cxn modelId="{EB34DC29-E30E-42B1-BA1D-69E7CB750C53}" type="presParOf" srcId="{0BA1C1E1-AFC8-4E29-8F25-01FD9F38F531}" destId="{CD6176FC-BDD9-48E4-80BC-765627C34F5F}" srcOrd="0" destOrd="0" presId="urn:microsoft.com/office/officeart/2009/layout/CirclePictureHierarchy"/>
    <dgm:cxn modelId="{4FC93B4C-7C7A-42DB-A166-8143A1CF77F4}" type="presParOf" srcId="{CD6176FC-BDD9-48E4-80BC-765627C34F5F}" destId="{64A8D632-C96A-45E4-981E-D9FE09F7F4B6}" srcOrd="0" destOrd="0" presId="urn:microsoft.com/office/officeart/2009/layout/CirclePictureHierarchy"/>
    <dgm:cxn modelId="{09644026-59CB-4417-905F-C294DB7BDD56}" type="presParOf" srcId="{CD6176FC-BDD9-48E4-80BC-765627C34F5F}" destId="{AFB708EE-C5AC-4103-8611-359D7BB027F2}" srcOrd="1" destOrd="0" presId="urn:microsoft.com/office/officeart/2009/layout/CirclePictureHierarchy"/>
    <dgm:cxn modelId="{E8B07D44-053D-41DC-B26D-A6417254F19F}" type="presParOf" srcId="{0BA1C1E1-AFC8-4E29-8F25-01FD9F38F531}" destId="{0BDD847F-F93B-41BB-9DC4-CDCA4D75485C}" srcOrd="1" destOrd="0" presId="urn:microsoft.com/office/officeart/2009/layout/CirclePictureHierarchy"/>
    <dgm:cxn modelId="{B8FC2BC0-F97E-47B8-A2A3-93ED156B7969}" type="presParOf" srcId="{0BDD847F-F93B-41BB-9DC4-CDCA4D75485C}" destId="{256A846B-26A3-4225-AECE-393000111D48}" srcOrd="0" destOrd="0" presId="urn:microsoft.com/office/officeart/2009/layout/CirclePictureHierarchy"/>
    <dgm:cxn modelId="{906D6D88-0C52-44B3-8C89-AE7D8331795E}" type="presParOf" srcId="{0BDD847F-F93B-41BB-9DC4-CDCA4D75485C}" destId="{62EEF068-0CFA-431B-A6ED-C79FC1F9469E}" srcOrd="1" destOrd="0" presId="urn:microsoft.com/office/officeart/2009/layout/CirclePictureHierarchy"/>
    <dgm:cxn modelId="{9F5BC7EE-5FF6-421B-BF3A-FBDAA129A592}" type="presParOf" srcId="{62EEF068-0CFA-431B-A6ED-C79FC1F9469E}" destId="{409FAF60-233A-4BAD-8ACC-9CB1CE966333}" srcOrd="0" destOrd="0" presId="urn:microsoft.com/office/officeart/2009/layout/CirclePictureHierarchy"/>
    <dgm:cxn modelId="{7112C371-D739-495B-9576-398B42A80312}" type="presParOf" srcId="{409FAF60-233A-4BAD-8ACC-9CB1CE966333}" destId="{89F0D240-FE7D-4A6F-9B6F-73E439B3FDE4}" srcOrd="0" destOrd="0" presId="urn:microsoft.com/office/officeart/2009/layout/CirclePictureHierarchy"/>
    <dgm:cxn modelId="{DE77E830-B497-4DD2-9E71-B71A7F88293A}" type="presParOf" srcId="{409FAF60-233A-4BAD-8ACC-9CB1CE966333}" destId="{57D55817-A7FC-45A4-ADDC-D6770880C834}" srcOrd="1" destOrd="0" presId="urn:microsoft.com/office/officeart/2009/layout/CirclePictureHierarchy"/>
    <dgm:cxn modelId="{95D94197-50C2-4DD5-ABBD-C2CAD4804ED5}" type="presParOf" srcId="{62EEF068-0CFA-431B-A6ED-C79FC1F9469E}" destId="{5AF41057-6EFA-4479-9FAD-DF212B7D4744}" srcOrd="1" destOrd="0" presId="urn:microsoft.com/office/officeart/2009/layout/CirclePictureHierarchy"/>
    <dgm:cxn modelId="{F7A412D5-11AC-4063-8D8A-174DACC3CE96}" type="presParOf" srcId="{4BC08583-6B5B-40BF-AE50-9ACBE84DA880}" destId="{D2DA773C-41DB-4289-ACDE-032813AE8257}" srcOrd="4" destOrd="0" presId="urn:microsoft.com/office/officeart/2009/layout/CirclePictureHierarchy"/>
    <dgm:cxn modelId="{C126037D-2F00-4B05-A2B8-F7B1C6C6AC36}" type="presParOf" srcId="{4BC08583-6B5B-40BF-AE50-9ACBE84DA880}" destId="{4FD4F005-EFAB-4AE2-9FD3-FEC28DB2C4CF}" srcOrd="5" destOrd="0" presId="urn:microsoft.com/office/officeart/2009/layout/CirclePictureHierarchy"/>
    <dgm:cxn modelId="{6EE859BB-C081-4436-B691-D91D591060D6}" type="presParOf" srcId="{4FD4F005-EFAB-4AE2-9FD3-FEC28DB2C4CF}" destId="{808EDBDB-6BAC-41C2-8D61-6FEF383F6B9C}" srcOrd="0" destOrd="0" presId="urn:microsoft.com/office/officeart/2009/layout/CirclePictureHierarchy"/>
    <dgm:cxn modelId="{FA93F310-7EF6-46C3-A908-F74E9A09EFCC}" type="presParOf" srcId="{808EDBDB-6BAC-41C2-8D61-6FEF383F6B9C}" destId="{DD40BAC7-9895-450E-9191-CE4D574ED572}" srcOrd="0" destOrd="0" presId="urn:microsoft.com/office/officeart/2009/layout/CirclePictureHierarchy"/>
    <dgm:cxn modelId="{2B737579-5027-4F7B-B9EA-0643A183C4AF}" type="presParOf" srcId="{808EDBDB-6BAC-41C2-8D61-6FEF383F6B9C}" destId="{DE619632-713E-4BB4-90D5-C38264A02DEB}" srcOrd="1" destOrd="0" presId="urn:microsoft.com/office/officeart/2009/layout/CirclePictureHierarchy"/>
    <dgm:cxn modelId="{F45C4C7F-4BEA-4F94-8E87-50B02BB235F3}" type="presParOf" srcId="{4FD4F005-EFAB-4AE2-9FD3-FEC28DB2C4CF}" destId="{639AD223-C2B7-42E2-BB59-C4805BA08ED9}"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F0DD8E-0796-4059-933F-D1FB3FE4F9AA}"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C18EFD3F-9A82-48EB-B3A6-4BEC93E280B6}">
      <dgm:prSet phldrT="[Text]"/>
      <dgm:spPr>
        <a:solidFill>
          <a:srgbClr val="FFC000">
            <a:alpha val="90000"/>
          </a:srgbClr>
        </a:solidFill>
      </dgm:spPr>
      <dgm:t>
        <a:bodyPr/>
        <a:lstStyle/>
        <a:p>
          <a:r>
            <a:rPr lang="en-US" b="1" dirty="0"/>
            <a:t>Fact Watcher</a:t>
          </a:r>
        </a:p>
      </dgm:t>
    </dgm:pt>
    <dgm:pt modelId="{0AE5D9A9-BDA9-41D1-9D76-B6EF5350AD54}" type="parTrans" cxnId="{A610D4FC-385D-4328-8906-114EF83241C3}">
      <dgm:prSet/>
      <dgm:spPr/>
      <dgm:t>
        <a:bodyPr/>
        <a:lstStyle/>
        <a:p>
          <a:endParaRPr lang="en-US"/>
        </a:p>
      </dgm:t>
    </dgm:pt>
    <dgm:pt modelId="{7BDC5842-B1F2-4143-9FEE-F1F0156BE2AE}" type="sibTrans" cxnId="{A610D4FC-385D-4328-8906-114EF83241C3}">
      <dgm:prSet/>
      <dgm:spPr/>
      <dgm:t>
        <a:bodyPr/>
        <a:lstStyle/>
        <a:p>
          <a:endParaRPr lang="en-US"/>
        </a:p>
      </dgm:t>
    </dgm:pt>
    <dgm:pt modelId="{E17AB44E-71EC-431B-83C0-45DB82A2375A}">
      <dgm:prSet phldrT="[Text]"/>
      <dgm:spPr>
        <a:solidFill>
          <a:srgbClr val="FFC000">
            <a:alpha val="90000"/>
          </a:srgbClr>
        </a:solidFill>
      </dgm:spPr>
      <dgm:t>
        <a:bodyPr/>
        <a:lstStyle/>
        <a:p>
          <a:r>
            <a:rPr lang="en-US" b="1" dirty="0" err="1"/>
            <a:t>ClaimBuster</a:t>
          </a:r>
          <a:endParaRPr lang="en-US" b="1" dirty="0"/>
        </a:p>
      </dgm:t>
    </dgm:pt>
    <dgm:pt modelId="{1CDEEA7C-714F-4365-9244-C1FD5370D0EB}" type="parTrans" cxnId="{F30D27F0-4D82-4665-A879-F5A4486D4622}">
      <dgm:prSet/>
      <dgm:spPr/>
      <dgm:t>
        <a:bodyPr/>
        <a:lstStyle/>
        <a:p>
          <a:endParaRPr lang="en-US"/>
        </a:p>
      </dgm:t>
    </dgm:pt>
    <dgm:pt modelId="{89E69AFF-BA34-4DC8-8522-934C76C7B3F3}" type="sibTrans" cxnId="{F30D27F0-4D82-4665-A879-F5A4486D4622}">
      <dgm:prSet/>
      <dgm:spPr/>
      <dgm:t>
        <a:bodyPr/>
        <a:lstStyle/>
        <a:p>
          <a:endParaRPr lang="en-US"/>
        </a:p>
      </dgm:t>
    </dgm:pt>
    <dgm:pt modelId="{B0BD8F87-19C5-4154-A0B9-DE6BF41278AB}">
      <dgm:prSet phldrT="[Text]"/>
      <dgm:spPr>
        <a:solidFill>
          <a:srgbClr val="FFC000">
            <a:alpha val="90000"/>
          </a:srgbClr>
        </a:solidFill>
      </dgm:spPr>
      <dgm:t>
        <a:bodyPr/>
        <a:lstStyle/>
        <a:p>
          <a:r>
            <a:rPr lang="en-US" b="1" dirty="0"/>
            <a:t>Maverick</a:t>
          </a:r>
        </a:p>
      </dgm:t>
    </dgm:pt>
    <dgm:pt modelId="{33853E38-BC25-4C75-9E10-22B3C7442CC7}" type="parTrans" cxnId="{B660872A-F361-45C2-A36B-6F9164936FA7}">
      <dgm:prSet/>
      <dgm:spPr/>
      <dgm:t>
        <a:bodyPr/>
        <a:lstStyle/>
        <a:p>
          <a:endParaRPr lang="en-US"/>
        </a:p>
      </dgm:t>
    </dgm:pt>
    <dgm:pt modelId="{E30F6FE9-33E1-494C-B3DA-0951BD904917}" type="sibTrans" cxnId="{B660872A-F361-45C2-A36B-6F9164936FA7}">
      <dgm:prSet/>
      <dgm:spPr/>
      <dgm:t>
        <a:bodyPr/>
        <a:lstStyle/>
        <a:p>
          <a:endParaRPr lang="en-US"/>
        </a:p>
      </dgm:t>
    </dgm:pt>
    <dgm:pt modelId="{D534B95B-7B66-4D09-84BF-C46294F9892D}" type="pres">
      <dgm:prSet presAssocID="{BAF0DD8E-0796-4059-933F-D1FB3FE4F9AA}" presName="Name0" presStyleCnt="0">
        <dgm:presLayoutVars>
          <dgm:chMax val="11"/>
          <dgm:chPref val="11"/>
          <dgm:dir/>
          <dgm:resizeHandles/>
        </dgm:presLayoutVars>
      </dgm:prSet>
      <dgm:spPr/>
    </dgm:pt>
    <dgm:pt modelId="{862641C2-11AD-431B-B03C-6BB26FD7B9C8}" type="pres">
      <dgm:prSet presAssocID="{B0BD8F87-19C5-4154-A0B9-DE6BF41278AB}" presName="Accent3" presStyleCnt="0"/>
      <dgm:spPr/>
    </dgm:pt>
    <dgm:pt modelId="{7D328F0D-5FE8-40DD-8932-C1E5ED7A3EA3}" type="pres">
      <dgm:prSet presAssocID="{B0BD8F87-19C5-4154-A0B9-DE6BF41278AB}" presName="Accent" presStyleLbl="node1" presStyleIdx="0" presStyleCnt="3"/>
      <dgm:spPr/>
    </dgm:pt>
    <dgm:pt modelId="{BC1075E8-4388-431D-93C2-A3A129D2E025}" type="pres">
      <dgm:prSet presAssocID="{B0BD8F87-19C5-4154-A0B9-DE6BF41278AB}" presName="ParentBackground3" presStyleCnt="0"/>
      <dgm:spPr/>
    </dgm:pt>
    <dgm:pt modelId="{47DDACC1-28C6-4A45-A9B9-F7BF05CCF208}" type="pres">
      <dgm:prSet presAssocID="{B0BD8F87-19C5-4154-A0B9-DE6BF41278AB}" presName="ParentBackground" presStyleLbl="fgAcc1" presStyleIdx="0" presStyleCnt="3"/>
      <dgm:spPr/>
    </dgm:pt>
    <dgm:pt modelId="{B373EE95-D2E2-4F19-9B41-FB3BA599612A}" type="pres">
      <dgm:prSet presAssocID="{B0BD8F87-19C5-4154-A0B9-DE6BF41278AB}" presName="Parent3" presStyleLbl="revTx" presStyleIdx="0" presStyleCnt="0">
        <dgm:presLayoutVars>
          <dgm:chMax val="1"/>
          <dgm:chPref val="1"/>
          <dgm:bulletEnabled val="1"/>
        </dgm:presLayoutVars>
      </dgm:prSet>
      <dgm:spPr/>
    </dgm:pt>
    <dgm:pt modelId="{11EFC484-BA52-48E3-9334-E8D4FDDAB90C}" type="pres">
      <dgm:prSet presAssocID="{E17AB44E-71EC-431B-83C0-45DB82A2375A}" presName="Accent2" presStyleCnt="0"/>
      <dgm:spPr/>
    </dgm:pt>
    <dgm:pt modelId="{183F4A80-854A-4421-89F4-F3EE905CF646}" type="pres">
      <dgm:prSet presAssocID="{E17AB44E-71EC-431B-83C0-45DB82A2375A}" presName="Accent" presStyleLbl="node1" presStyleIdx="1" presStyleCnt="3"/>
      <dgm:spPr/>
    </dgm:pt>
    <dgm:pt modelId="{1FA74123-47AF-4896-AB8C-B6B31E42BFBE}" type="pres">
      <dgm:prSet presAssocID="{E17AB44E-71EC-431B-83C0-45DB82A2375A}" presName="ParentBackground2" presStyleCnt="0"/>
      <dgm:spPr/>
    </dgm:pt>
    <dgm:pt modelId="{D3BC425C-8EC7-4770-99BB-7EE879B20871}" type="pres">
      <dgm:prSet presAssocID="{E17AB44E-71EC-431B-83C0-45DB82A2375A}" presName="ParentBackground" presStyleLbl="fgAcc1" presStyleIdx="1" presStyleCnt="3"/>
      <dgm:spPr/>
    </dgm:pt>
    <dgm:pt modelId="{71613F97-0684-4FBB-81F2-8F98CDBCC019}" type="pres">
      <dgm:prSet presAssocID="{E17AB44E-71EC-431B-83C0-45DB82A2375A}" presName="Parent2" presStyleLbl="revTx" presStyleIdx="0" presStyleCnt="0">
        <dgm:presLayoutVars>
          <dgm:chMax val="1"/>
          <dgm:chPref val="1"/>
          <dgm:bulletEnabled val="1"/>
        </dgm:presLayoutVars>
      </dgm:prSet>
      <dgm:spPr/>
    </dgm:pt>
    <dgm:pt modelId="{ACD1394A-A028-41E8-B6CC-708F723F6005}" type="pres">
      <dgm:prSet presAssocID="{C18EFD3F-9A82-48EB-B3A6-4BEC93E280B6}" presName="Accent1" presStyleCnt="0"/>
      <dgm:spPr/>
    </dgm:pt>
    <dgm:pt modelId="{F8C5FF42-767F-48C9-9F7F-5FD2BA56A303}" type="pres">
      <dgm:prSet presAssocID="{C18EFD3F-9A82-48EB-B3A6-4BEC93E280B6}" presName="Accent" presStyleLbl="node1" presStyleIdx="2" presStyleCnt="3"/>
      <dgm:spPr/>
    </dgm:pt>
    <dgm:pt modelId="{D9C0B87C-81F4-45E8-91F5-9374208F3483}" type="pres">
      <dgm:prSet presAssocID="{C18EFD3F-9A82-48EB-B3A6-4BEC93E280B6}" presName="ParentBackground1" presStyleCnt="0"/>
      <dgm:spPr/>
    </dgm:pt>
    <dgm:pt modelId="{F9497017-1A8E-4427-BB6F-AEA25B14B46D}" type="pres">
      <dgm:prSet presAssocID="{C18EFD3F-9A82-48EB-B3A6-4BEC93E280B6}" presName="ParentBackground" presStyleLbl="fgAcc1" presStyleIdx="2" presStyleCnt="3"/>
      <dgm:spPr/>
    </dgm:pt>
    <dgm:pt modelId="{BBAC400D-E2AD-4909-A3F4-02C9D6D07699}" type="pres">
      <dgm:prSet presAssocID="{C18EFD3F-9A82-48EB-B3A6-4BEC93E280B6}" presName="Parent1" presStyleLbl="revTx" presStyleIdx="0" presStyleCnt="0">
        <dgm:presLayoutVars>
          <dgm:chMax val="1"/>
          <dgm:chPref val="1"/>
          <dgm:bulletEnabled val="1"/>
        </dgm:presLayoutVars>
      </dgm:prSet>
      <dgm:spPr/>
    </dgm:pt>
  </dgm:ptLst>
  <dgm:cxnLst>
    <dgm:cxn modelId="{CD37180A-64F4-462B-85FB-65CBBF1E4048}" type="presOf" srcId="{E17AB44E-71EC-431B-83C0-45DB82A2375A}" destId="{D3BC425C-8EC7-4770-99BB-7EE879B20871}" srcOrd="0" destOrd="0" presId="urn:microsoft.com/office/officeart/2011/layout/CircleProcess"/>
    <dgm:cxn modelId="{B660872A-F361-45C2-A36B-6F9164936FA7}" srcId="{BAF0DD8E-0796-4059-933F-D1FB3FE4F9AA}" destId="{B0BD8F87-19C5-4154-A0B9-DE6BF41278AB}" srcOrd="2" destOrd="0" parTransId="{33853E38-BC25-4C75-9E10-22B3C7442CC7}" sibTransId="{E30F6FE9-33E1-494C-B3DA-0951BD904917}"/>
    <dgm:cxn modelId="{0AED0749-FC2D-4161-80F2-CB9D3829A693}" type="presOf" srcId="{E17AB44E-71EC-431B-83C0-45DB82A2375A}" destId="{71613F97-0684-4FBB-81F2-8F98CDBCC019}" srcOrd="1" destOrd="0" presId="urn:microsoft.com/office/officeart/2011/layout/CircleProcess"/>
    <dgm:cxn modelId="{D059674A-461C-47E3-99C0-075042783FED}" type="presOf" srcId="{C18EFD3F-9A82-48EB-B3A6-4BEC93E280B6}" destId="{F9497017-1A8E-4427-BB6F-AEA25B14B46D}" srcOrd="0" destOrd="0" presId="urn:microsoft.com/office/officeart/2011/layout/CircleProcess"/>
    <dgm:cxn modelId="{38D62689-6A58-4334-9D98-FE18C548878D}" type="presOf" srcId="{BAF0DD8E-0796-4059-933F-D1FB3FE4F9AA}" destId="{D534B95B-7B66-4D09-84BF-C46294F9892D}" srcOrd="0" destOrd="0" presId="urn:microsoft.com/office/officeart/2011/layout/CircleProcess"/>
    <dgm:cxn modelId="{067564A0-E5CB-4D66-98AA-299BE12DCE66}" type="presOf" srcId="{C18EFD3F-9A82-48EB-B3A6-4BEC93E280B6}" destId="{BBAC400D-E2AD-4909-A3F4-02C9D6D07699}" srcOrd="1" destOrd="0" presId="urn:microsoft.com/office/officeart/2011/layout/CircleProcess"/>
    <dgm:cxn modelId="{8976D6AF-1C14-45A9-AE51-EDB50A1C373C}" type="presOf" srcId="{B0BD8F87-19C5-4154-A0B9-DE6BF41278AB}" destId="{47DDACC1-28C6-4A45-A9B9-F7BF05CCF208}" srcOrd="0" destOrd="0" presId="urn:microsoft.com/office/officeart/2011/layout/CircleProcess"/>
    <dgm:cxn modelId="{D1B2EBDD-E4EA-4F37-8C48-EA8BCE3C490D}" type="presOf" srcId="{B0BD8F87-19C5-4154-A0B9-DE6BF41278AB}" destId="{B373EE95-D2E2-4F19-9B41-FB3BA599612A}" srcOrd="1" destOrd="0" presId="urn:microsoft.com/office/officeart/2011/layout/CircleProcess"/>
    <dgm:cxn modelId="{F30D27F0-4D82-4665-A879-F5A4486D4622}" srcId="{BAF0DD8E-0796-4059-933F-D1FB3FE4F9AA}" destId="{E17AB44E-71EC-431B-83C0-45DB82A2375A}" srcOrd="1" destOrd="0" parTransId="{1CDEEA7C-714F-4365-9244-C1FD5370D0EB}" sibTransId="{89E69AFF-BA34-4DC8-8522-934C76C7B3F3}"/>
    <dgm:cxn modelId="{A610D4FC-385D-4328-8906-114EF83241C3}" srcId="{BAF0DD8E-0796-4059-933F-D1FB3FE4F9AA}" destId="{C18EFD3F-9A82-48EB-B3A6-4BEC93E280B6}" srcOrd="0" destOrd="0" parTransId="{0AE5D9A9-BDA9-41D1-9D76-B6EF5350AD54}" sibTransId="{7BDC5842-B1F2-4143-9FEE-F1F0156BE2AE}"/>
    <dgm:cxn modelId="{5075B027-89D1-4B31-8C62-538E1F7030EF}" type="presParOf" srcId="{D534B95B-7B66-4D09-84BF-C46294F9892D}" destId="{862641C2-11AD-431B-B03C-6BB26FD7B9C8}" srcOrd="0" destOrd="0" presId="urn:microsoft.com/office/officeart/2011/layout/CircleProcess"/>
    <dgm:cxn modelId="{E7F26517-FA17-4285-8452-540F14BD805A}" type="presParOf" srcId="{862641C2-11AD-431B-B03C-6BB26FD7B9C8}" destId="{7D328F0D-5FE8-40DD-8932-C1E5ED7A3EA3}" srcOrd="0" destOrd="0" presId="urn:microsoft.com/office/officeart/2011/layout/CircleProcess"/>
    <dgm:cxn modelId="{E3EAB567-1FAB-4C70-967E-01DB67B8C20A}" type="presParOf" srcId="{D534B95B-7B66-4D09-84BF-C46294F9892D}" destId="{BC1075E8-4388-431D-93C2-A3A129D2E025}" srcOrd="1" destOrd="0" presId="urn:microsoft.com/office/officeart/2011/layout/CircleProcess"/>
    <dgm:cxn modelId="{AD5C40FA-2C50-4408-AD47-1DB5F518752D}" type="presParOf" srcId="{BC1075E8-4388-431D-93C2-A3A129D2E025}" destId="{47DDACC1-28C6-4A45-A9B9-F7BF05CCF208}" srcOrd="0" destOrd="0" presId="urn:microsoft.com/office/officeart/2011/layout/CircleProcess"/>
    <dgm:cxn modelId="{773E9669-6D0A-49E9-A0F2-37CBBA2EDD9A}" type="presParOf" srcId="{D534B95B-7B66-4D09-84BF-C46294F9892D}" destId="{B373EE95-D2E2-4F19-9B41-FB3BA599612A}" srcOrd="2" destOrd="0" presId="urn:microsoft.com/office/officeart/2011/layout/CircleProcess"/>
    <dgm:cxn modelId="{30EEFB91-C9B4-47E4-A043-2CAC698AACBC}" type="presParOf" srcId="{D534B95B-7B66-4D09-84BF-C46294F9892D}" destId="{11EFC484-BA52-48E3-9334-E8D4FDDAB90C}" srcOrd="3" destOrd="0" presId="urn:microsoft.com/office/officeart/2011/layout/CircleProcess"/>
    <dgm:cxn modelId="{B077D54F-0103-4C3F-9F04-78F9C9692CDC}" type="presParOf" srcId="{11EFC484-BA52-48E3-9334-E8D4FDDAB90C}" destId="{183F4A80-854A-4421-89F4-F3EE905CF646}" srcOrd="0" destOrd="0" presId="urn:microsoft.com/office/officeart/2011/layout/CircleProcess"/>
    <dgm:cxn modelId="{8F73BAD0-847C-4784-AE9B-3FE04DA28FD7}" type="presParOf" srcId="{D534B95B-7B66-4D09-84BF-C46294F9892D}" destId="{1FA74123-47AF-4896-AB8C-B6B31E42BFBE}" srcOrd="4" destOrd="0" presId="urn:microsoft.com/office/officeart/2011/layout/CircleProcess"/>
    <dgm:cxn modelId="{8526151D-DC97-4570-AD04-67FF0D8BE50A}" type="presParOf" srcId="{1FA74123-47AF-4896-AB8C-B6B31E42BFBE}" destId="{D3BC425C-8EC7-4770-99BB-7EE879B20871}" srcOrd="0" destOrd="0" presId="urn:microsoft.com/office/officeart/2011/layout/CircleProcess"/>
    <dgm:cxn modelId="{E3FB8D93-B064-4AE8-8821-36B229940401}" type="presParOf" srcId="{D534B95B-7B66-4D09-84BF-C46294F9892D}" destId="{71613F97-0684-4FBB-81F2-8F98CDBCC019}" srcOrd="5" destOrd="0" presId="urn:microsoft.com/office/officeart/2011/layout/CircleProcess"/>
    <dgm:cxn modelId="{F4CB5FDF-6684-48ED-B064-66559A44BB82}" type="presParOf" srcId="{D534B95B-7B66-4D09-84BF-C46294F9892D}" destId="{ACD1394A-A028-41E8-B6CC-708F723F6005}" srcOrd="6" destOrd="0" presId="urn:microsoft.com/office/officeart/2011/layout/CircleProcess"/>
    <dgm:cxn modelId="{294821B7-14A9-41BD-9FB6-69FBDA76D8AD}" type="presParOf" srcId="{ACD1394A-A028-41E8-B6CC-708F723F6005}" destId="{F8C5FF42-767F-48C9-9F7F-5FD2BA56A303}" srcOrd="0" destOrd="0" presId="urn:microsoft.com/office/officeart/2011/layout/CircleProcess"/>
    <dgm:cxn modelId="{2FF8CEAB-CB07-4B86-805D-287F19B84EC0}" type="presParOf" srcId="{D534B95B-7B66-4D09-84BF-C46294F9892D}" destId="{D9C0B87C-81F4-45E8-91F5-9374208F3483}" srcOrd="7" destOrd="0" presId="urn:microsoft.com/office/officeart/2011/layout/CircleProcess"/>
    <dgm:cxn modelId="{B612006E-2495-47A9-AFD1-0919945E2108}" type="presParOf" srcId="{D9C0B87C-81F4-45E8-91F5-9374208F3483}" destId="{F9497017-1A8E-4427-BB6F-AEA25B14B46D}" srcOrd="0" destOrd="0" presId="urn:microsoft.com/office/officeart/2011/layout/CircleProcess"/>
    <dgm:cxn modelId="{9F1E0D88-FDDC-4FD6-822C-842BB6FA4756}" type="presParOf" srcId="{D534B95B-7B66-4D09-84BF-C46294F9892D}" destId="{BBAC400D-E2AD-4909-A3F4-02C9D6D07699}"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28F0D-5FE8-40DD-8932-C1E5ED7A3EA3}">
      <dsp:nvSpPr>
        <dsp:cNvPr id="0" name=""/>
        <dsp:cNvSpPr/>
      </dsp:nvSpPr>
      <dsp:spPr>
        <a:xfrm>
          <a:off x="4196448" y="681426"/>
          <a:ext cx="1805082" cy="18054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DDACC1-28C6-4A45-A9B9-F7BF05CCF208}">
      <dsp:nvSpPr>
        <dsp:cNvPr id="0" name=""/>
        <dsp:cNvSpPr/>
      </dsp:nvSpPr>
      <dsp:spPr>
        <a:xfrm>
          <a:off x="4256383" y="741618"/>
          <a:ext cx="1685214" cy="168503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Maverick</a:t>
          </a:r>
        </a:p>
      </dsp:txBody>
      <dsp:txXfrm>
        <a:off x="4497295" y="982382"/>
        <a:ext cx="1203388" cy="1203505"/>
      </dsp:txXfrm>
    </dsp:sp>
    <dsp:sp modelId="{183F4A80-854A-4421-89F4-F3EE905CF646}">
      <dsp:nvSpPr>
        <dsp:cNvPr id="0" name=""/>
        <dsp:cNvSpPr/>
      </dsp:nvSpPr>
      <dsp:spPr>
        <a:xfrm rot="2700000">
          <a:off x="2333017" y="683609"/>
          <a:ext cx="1800735" cy="180073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C425C-8EC7-4770-99BB-7EE879B20871}">
      <dsp:nvSpPr>
        <dsp:cNvPr id="0" name=""/>
        <dsp:cNvSpPr/>
      </dsp:nvSpPr>
      <dsp:spPr>
        <a:xfrm>
          <a:off x="2390778" y="741618"/>
          <a:ext cx="1685214" cy="168503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err="1"/>
            <a:t>ClaimBuster</a:t>
          </a:r>
          <a:endParaRPr lang="en-US" sz="1700" kern="1200" dirty="0"/>
        </a:p>
      </dsp:txBody>
      <dsp:txXfrm>
        <a:off x="2631690" y="982382"/>
        <a:ext cx="1203388" cy="1203505"/>
      </dsp:txXfrm>
    </dsp:sp>
    <dsp:sp modelId="{F8C5FF42-767F-48C9-9F7F-5FD2BA56A303}">
      <dsp:nvSpPr>
        <dsp:cNvPr id="0" name=""/>
        <dsp:cNvSpPr/>
      </dsp:nvSpPr>
      <dsp:spPr>
        <a:xfrm rot="2700000">
          <a:off x="467412" y="683609"/>
          <a:ext cx="1800735" cy="180073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497017-1A8E-4427-BB6F-AEA25B14B46D}">
      <dsp:nvSpPr>
        <dsp:cNvPr id="0" name=""/>
        <dsp:cNvSpPr/>
      </dsp:nvSpPr>
      <dsp:spPr>
        <a:xfrm>
          <a:off x="525173" y="741618"/>
          <a:ext cx="1685214" cy="168503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Fact Watcher</a:t>
          </a:r>
        </a:p>
      </dsp:txBody>
      <dsp:txXfrm>
        <a:off x="766086" y="982382"/>
        <a:ext cx="1203388" cy="1203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1C142-421E-401F-BC03-2732A7135D6F}">
      <dsp:nvSpPr>
        <dsp:cNvPr id="0" name=""/>
        <dsp:cNvSpPr/>
      </dsp:nvSpPr>
      <dsp:spPr>
        <a:xfrm>
          <a:off x="1190" y="0"/>
          <a:ext cx="2539007" cy="10463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Exceptional Facts</a:t>
          </a:r>
        </a:p>
      </dsp:txBody>
      <dsp:txXfrm>
        <a:off x="31837" y="30647"/>
        <a:ext cx="2477713" cy="985063"/>
      </dsp:txXfrm>
    </dsp:sp>
    <dsp:sp modelId="{88EDBCFF-A663-48A3-9B92-D00089C70CCD}">
      <dsp:nvSpPr>
        <dsp:cNvPr id="0" name=""/>
        <dsp:cNvSpPr/>
      </dsp:nvSpPr>
      <dsp:spPr>
        <a:xfrm>
          <a:off x="2926074" y="386019"/>
          <a:ext cx="274318" cy="274317"/>
        </a:xfrm>
        <a:prstGeom prst="diamond">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6074" y="440882"/>
        <a:ext cx="192023" cy="164591"/>
      </dsp:txXfrm>
    </dsp:sp>
    <dsp:sp modelId="{0541B8C7-C731-41FB-8B62-FAE97F697150}">
      <dsp:nvSpPr>
        <dsp:cNvPr id="0" name=""/>
        <dsp:cNvSpPr/>
      </dsp:nvSpPr>
      <dsp:spPr>
        <a:xfrm>
          <a:off x="3555801" y="0"/>
          <a:ext cx="2539007" cy="10463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Prominent Streaks</a:t>
          </a:r>
        </a:p>
      </dsp:txBody>
      <dsp:txXfrm>
        <a:off x="3586448" y="30647"/>
        <a:ext cx="2477713" cy="985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A773C-41DB-4289-ACDE-032813AE8257}">
      <dsp:nvSpPr>
        <dsp:cNvPr id="0" name=""/>
        <dsp:cNvSpPr/>
      </dsp:nvSpPr>
      <dsp:spPr>
        <a:xfrm>
          <a:off x="2442264" y="425309"/>
          <a:ext cx="1394968" cy="127829"/>
        </a:xfrm>
        <a:custGeom>
          <a:avLst/>
          <a:gdLst/>
          <a:ahLst/>
          <a:cxnLst/>
          <a:rect l="0" t="0" r="0" b="0"/>
          <a:pathLst>
            <a:path>
              <a:moveTo>
                <a:pt x="0" y="0"/>
              </a:moveTo>
              <a:lnTo>
                <a:pt x="0" y="64422"/>
              </a:lnTo>
              <a:lnTo>
                <a:pt x="1394968" y="64422"/>
              </a:lnTo>
              <a:lnTo>
                <a:pt x="1394968" y="1278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6A846B-26A3-4225-AECE-393000111D48}">
      <dsp:nvSpPr>
        <dsp:cNvPr id="0" name=""/>
        <dsp:cNvSpPr/>
      </dsp:nvSpPr>
      <dsp:spPr>
        <a:xfrm>
          <a:off x="2675538" y="958948"/>
          <a:ext cx="91440" cy="127829"/>
        </a:xfrm>
        <a:custGeom>
          <a:avLst/>
          <a:gdLst/>
          <a:ahLst/>
          <a:cxnLst/>
          <a:rect l="0" t="0" r="0" b="0"/>
          <a:pathLst>
            <a:path>
              <a:moveTo>
                <a:pt x="45720" y="0"/>
              </a:moveTo>
              <a:lnTo>
                <a:pt x="45720" y="1278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F718AA-22FE-41CA-B938-B43307C51E00}">
      <dsp:nvSpPr>
        <dsp:cNvPr id="0" name=""/>
        <dsp:cNvSpPr/>
      </dsp:nvSpPr>
      <dsp:spPr>
        <a:xfrm>
          <a:off x="2442264" y="425309"/>
          <a:ext cx="278993" cy="127829"/>
        </a:xfrm>
        <a:custGeom>
          <a:avLst/>
          <a:gdLst/>
          <a:ahLst/>
          <a:cxnLst/>
          <a:rect l="0" t="0" r="0" b="0"/>
          <a:pathLst>
            <a:path>
              <a:moveTo>
                <a:pt x="0" y="0"/>
              </a:moveTo>
              <a:lnTo>
                <a:pt x="0" y="64422"/>
              </a:lnTo>
              <a:lnTo>
                <a:pt x="278993" y="64422"/>
              </a:lnTo>
              <a:lnTo>
                <a:pt x="278993" y="1278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4163B-08AC-4ABD-BED9-337B16C06752}">
      <dsp:nvSpPr>
        <dsp:cNvPr id="0" name=""/>
        <dsp:cNvSpPr/>
      </dsp:nvSpPr>
      <dsp:spPr>
        <a:xfrm>
          <a:off x="1047295" y="958948"/>
          <a:ext cx="557987" cy="127829"/>
        </a:xfrm>
        <a:custGeom>
          <a:avLst/>
          <a:gdLst/>
          <a:ahLst/>
          <a:cxnLst/>
          <a:rect l="0" t="0" r="0" b="0"/>
          <a:pathLst>
            <a:path>
              <a:moveTo>
                <a:pt x="0" y="0"/>
              </a:moveTo>
              <a:lnTo>
                <a:pt x="0" y="64422"/>
              </a:lnTo>
              <a:lnTo>
                <a:pt x="557987" y="64422"/>
              </a:lnTo>
              <a:lnTo>
                <a:pt x="557987" y="1278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A26FF0-00DE-4676-8127-72B2963B3BE8}">
      <dsp:nvSpPr>
        <dsp:cNvPr id="0" name=""/>
        <dsp:cNvSpPr/>
      </dsp:nvSpPr>
      <dsp:spPr>
        <a:xfrm>
          <a:off x="443588" y="1492587"/>
          <a:ext cx="91440" cy="127829"/>
        </a:xfrm>
        <a:custGeom>
          <a:avLst/>
          <a:gdLst/>
          <a:ahLst/>
          <a:cxnLst/>
          <a:rect l="0" t="0" r="0" b="0"/>
          <a:pathLst>
            <a:path>
              <a:moveTo>
                <a:pt x="45720" y="0"/>
              </a:moveTo>
              <a:lnTo>
                <a:pt x="45720" y="1278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33C25-5BDE-4CEC-8658-A5AED4FFAECE}">
      <dsp:nvSpPr>
        <dsp:cNvPr id="0" name=""/>
        <dsp:cNvSpPr/>
      </dsp:nvSpPr>
      <dsp:spPr>
        <a:xfrm>
          <a:off x="489308" y="958948"/>
          <a:ext cx="557987" cy="127829"/>
        </a:xfrm>
        <a:custGeom>
          <a:avLst/>
          <a:gdLst/>
          <a:ahLst/>
          <a:cxnLst/>
          <a:rect l="0" t="0" r="0" b="0"/>
          <a:pathLst>
            <a:path>
              <a:moveTo>
                <a:pt x="557987" y="0"/>
              </a:moveTo>
              <a:lnTo>
                <a:pt x="557987" y="64422"/>
              </a:lnTo>
              <a:lnTo>
                <a:pt x="0" y="64422"/>
              </a:lnTo>
              <a:lnTo>
                <a:pt x="0" y="1278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21D28C-7FD2-4E6D-A710-BBC783CB567F}">
      <dsp:nvSpPr>
        <dsp:cNvPr id="0" name=""/>
        <dsp:cNvSpPr/>
      </dsp:nvSpPr>
      <dsp:spPr>
        <a:xfrm>
          <a:off x="1047295" y="425309"/>
          <a:ext cx="1394968" cy="127829"/>
        </a:xfrm>
        <a:custGeom>
          <a:avLst/>
          <a:gdLst/>
          <a:ahLst/>
          <a:cxnLst/>
          <a:rect l="0" t="0" r="0" b="0"/>
          <a:pathLst>
            <a:path>
              <a:moveTo>
                <a:pt x="1394968" y="0"/>
              </a:moveTo>
              <a:lnTo>
                <a:pt x="1394968" y="64422"/>
              </a:lnTo>
              <a:lnTo>
                <a:pt x="0" y="64422"/>
              </a:lnTo>
              <a:lnTo>
                <a:pt x="0" y="1278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904B1A-242A-4DA2-96A1-936C20976237}">
      <dsp:nvSpPr>
        <dsp:cNvPr id="0" name=""/>
        <dsp:cNvSpPr/>
      </dsp:nvSpPr>
      <dsp:spPr>
        <a:xfrm>
          <a:off x="2239359" y="19500"/>
          <a:ext cx="405809" cy="4058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A8DF01-12CC-4F2B-BAC6-391CC952A8D3}">
      <dsp:nvSpPr>
        <dsp:cNvPr id="0" name=""/>
        <dsp:cNvSpPr/>
      </dsp:nvSpPr>
      <dsp:spPr>
        <a:xfrm>
          <a:off x="2645168" y="18486"/>
          <a:ext cx="608713" cy="40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dirty="0"/>
            <a:t>{}</a:t>
          </a:r>
        </a:p>
      </dsp:txBody>
      <dsp:txXfrm>
        <a:off x="2645168" y="18486"/>
        <a:ext cx="608713" cy="405809"/>
      </dsp:txXfrm>
    </dsp:sp>
    <dsp:sp modelId="{D6C24193-4F75-4B81-9701-4CD8D590D59D}">
      <dsp:nvSpPr>
        <dsp:cNvPr id="0" name=""/>
        <dsp:cNvSpPr/>
      </dsp:nvSpPr>
      <dsp:spPr>
        <a:xfrm>
          <a:off x="844391" y="553139"/>
          <a:ext cx="405809" cy="4058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2A0F0-F168-4106-89E3-D016EB452942}">
      <dsp:nvSpPr>
        <dsp:cNvPr id="0" name=""/>
        <dsp:cNvSpPr/>
      </dsp:nvSpPr>
      <dsp:spPr>
        <a:xfrm>
          <a:off x="1250200" y="552125"/>
          <a:ext cx="608713" cy="40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dirty="0"/>
            <a:t>{gender}</a:t>
          </a:r>
        </a:p>
      </dsp:txBody>
      <dsp:txXfrm>
        <a:off x="1250200" y="552125"/>
        <a:ext cx="608713" cy="405809"/>
      </dsp:txXfrm>
    </dsp:sp>
    <dsp:sp modelId="{087DE8F0-AEE0-4D27-AA7B-A2B1FB574641}">
      <dsp:nvSpPr>
        <dsp:cNvPr id="0" name=""/>
        <dsp:cNvSpPr/>
      </dsp:nvSpPr>
      <dsp:spPr>
        <a:xfrm>
          <a:off x="286403" y="1086778"/>
          <a:ext cx="405809" cy="4058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23FDEC-D341-4351-AD20-5F56FCF5E227}">
      <dsp:nvSpPr>
        <dsp:cNvPr id="0" name=""/>
        <dsp:cNvSpPr/>
      </dsp:nvSpPr>
      <dsp:spPr>
        <a:xfrm>
          <a:off x="692212" y="1085764"/>
          <a:ext cx="608713" cy="40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dirty="0"/>
            <a:t>{gender, ethnicity}</a:t>
          </a:r>
        </a:p>
      </dsp:txBody>
      <dsp:txXfrm>
        <a:off x="692212" y="1085764"/>
        <a:ext cx="608713" cy="405809"/>
      </dsp:txXfrm>
    </dsp:sp>
    <dsp:sp modelId="{B9B49DE4-FAD9-4170-9CE7-44A0BBF899C4}">
      <dsp:nvSpPr>
        <dsp:cNvPr id="0" name=""/>
        <dsp:cNvSpPr/>
      </dsp:nvSpPr>
      <dsp:spPr>
        <a:xfrm>
          <a:off x="286403" y="1620417"/>
          <a:ext cx="405809" cy="4058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DAC1C3-C2E6-42B4-A4BF-73F790994064}">
      <dsp:nvSpPr>
        <dsp:cNvPr id="0" name=""/>
        <dsp:cNvSpPr/>
      </dsp:nvSpPr>
      <dsp:spPr>
        <a:xfrm>
          <a:off x="692212" y="1619403"/>
          <a:ext cx="608713" cy="40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dirty="0"/>
            <a:t>{gender, ethnicity, profession}</a:t>
          </a:r>
        </a:p>
      </dsp:txBody>
      <dsp:txXfrm>
        <a:off x="692212" y="1619403"/>
        <a:ext cx="608713" cy="405809"/>
      </dsp:txXfrm>
    </dsp:sp>
    <dsp:sp modelId="{88050831-A4EE-4C5A-B787-940C17500E96}">
      <dsp:nvSpPr>
        <dsp:cNvPr id="0" name=""/>
        <dsp:cNvSpPr/>
      </dsp:nvSpPr>
      <dsp:spPr>
        <a:xfrm>
          <a:off x="1402378" y="1086778"/>
          <a:ext cx="405809" cy="4058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E44E63-F1AB-4710-B5BF-02B8D928BC97}">
      <dsp:nvSpPr>
        <dsp:cNvPr id="0" name=""/>
        <dsp:cNvSpPr/>
      </dsp:nvSpPr>
      <dsp:spPr>
        <a:xfrm>
          <a:off x="1808187" y="1085764"/>
          <a:ext cx="608713" cy="40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dirty="0"/>
            <a:t>{gender, profession}</a:t>
          </a:r>
        </a:p>
      </dsp:txBody>
      <dsp:txXfrm>
        <a:off x="1808187" y="1085764"/>
        <a:ext cx="608713" cy="405809"/>
      </dsp:txXfrm>
    </dsp:sp>
    <dsp:sp modelId="{64A8D632-C96A-45E4-981E-D9FE09F7F4B6}">
      <dsp:nvSpPr>
        <dsp:cNvPr id="0" name=""/>
        <dsp:cNvSpPr/>
      </dsp:nvSpPr>
      <dsp:spPr>
        <a:xfrm>
          <a:off x="2518353" y="553139"/>
          <a:ext cx="405809" cy="4058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708EE-C5AC-4103-8611-359D7BB027F2}">
      <dsp:nvSpPr>
        <dsp:cNvPr id="0" name=""/>
        <dsp:cNvSpPr/>
      </dsp:nvSpPr>
      <dsp:spPr>
        <a:xfrm>
          <a:off x="2924162" y="552125"/>
          <a:ext cx="608713" cy="40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dirty="0"/>
            <a:t>{ethnicity}</a:t>
          </a:r>
        </a:p>
      </dsp:txBody>
      <dsp:txXfrm>
        <a:off x="2924162" y="552125"/>
        <a:ext cx="608713" cy="405809"/>
      </dsp:txXfrm>
    </dsp:sp>
    <dsp:sp modelId="{89F0D240-FE7D-4A6F-9B6F-73E439B3FDE4}">
      <dsp:nvSpPr>
        <dsp:cNvPr id="0" name=""/>
        <dsp:cNvSpPr/>
      </dsp:nvSpPr>
      <dsp:spPr>
        <a:xfrm>
          <a:off x="2518353" y="1086778"/>
          <a:ext cx="405809" cy="4058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55817-A7FC-45A4-ADDC-D6770880C834}">
      <dsp:nvSpPr>
        <dsp:cNvPr id="0" name=""/>
        <dsp:cNvSpPr/>
      </dsp:nvSpPr>
      <dsp:spPr>
        <a:xfrm>
          <a:off x="2924162" y="1085764"/>
          <a:ext cx="608713" cy="40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dirty="0"/>
            <a:t>{ethnicity, profession}</a:t>
          </a:r>
        </a:p>
      </dsp:txBody>
      <dsp:txXfrm>
        <a:off x="2924162" y="1085764"/>
        <a:ext cx="608713" cy="405809"/>
      </dsp:txXfrm>
    </dsp:sp>
    <dsp:sp modelId="{DD40BAC7-9895-450E-9191-CE4D574ED572}">
      <dsp:nvSpPr>
        <dsp:cNvPr id="0" name=""/>
        <dsp:cNvSpPr/>
      </dsp:nvSpPr>
      <dsp:spPr>
        <a:xfrm>
          <a:off x="3634328" y="553139"/>
          <a:ext cx="405809" cy="4058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19632-713E-4BB4-90D5-C38264A02DEB}">
      <dsp:nvSpPr>
        <dsp:cNvPr id="0" name=""/>
        <dsp:cNvSpPr/>
      </dsp:nvSpPr>
      <dsp:spPr>
        <a:xfrm>
          <a:off x="4040137" y="552125"/>
          <a:ext cx="608713" cy="40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l" defTabSz="311150">
            <a:lnSpc>
              <a:spcPct val="90000"/>
            </a:lnSpc>
            <a:spcBef>
              <a:spcPct val="0"/>
            </a:spcBef>
            <a:spcAft>
              <a:spcPct val="35000"/>
            </a:spcAft>
            <a:buNone/>
          </a:pPr>
          <a:r>
            <a:rPr lang="en-US" sz="700" kern="1200" dirty="0"/>
            <a:t>{profession}</a:t>
          </a:r>
        </a:p>
      </dsp:txBody>
      <dsp:txXfrm>
        <a:off x="4040137" y="552125"/>
        <a:ext cx="608713" cy="405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A773C-41DB-4289-ACDE-032813AE8257}">
      <dsp:nvSpPr>
        <dsp:cNvPr id="0" name=""/>
        <dsp:cNvSpPr/>
      </dsp:nvSpPr>
      <dsp:spPr>
        <a:xfrm>
          <a:off x="3889088" y="635518"/>
          <a:ext cx="2080178" cy="190620"/>
        </a:xfrm>
        <a:custGeom>
          <a:avLst/>
          <a:gdLst/>
          <a:ahLst/>
          <a:cxnLst/>
          <a:rect l="0" t="0" r="0" b="0"/>
          <a:pathLst>
            <a:path>
              <a:moveTo>
                <a:pt x="0" y="0"/>
              </a:moveTo>
              <a:lnTo>
                <a:pt x="0" y="96066"/>
              </a:lnTo>
              <a:lnTo>
                <a:pt x="2080178" y="96066"/>
              </a:lnTo>
              <a:lnTo>
                <a:pt x="2080178" y="1906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6A846B-26A3-4225-AECE-393000111D48}">
      <dsp:nvSpPr>
        <dsp:cNvPr id="0" name=""/>
        <dsp:cNvSpPr/>
      </dsp:nvSpPr>
      <dsp:spPr>
        <a:xfrm>
          <a:off x="4259403" y="1431280"/>
          <a:ext cx="91440" cy="190620"/>
        </a:xfrm>
        <a:custGeom>
          <a:avLst/>
          <a:gdLst/>
          <a:ahLst/>
          <a:cxnLst/>
          <a:rect l="0" t="0" r="0" b="0"/>
          <a:pathLst>
            <a:path>
              <a:moveTo>
                <a:pt x="45720" y="0"/>
              </a:moveTo>
              <a:lnTo>
                <a:pt x="45720" y="1906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F718AA-22FE-41CA-B938-B43307C51E00}">
      <dsp:nvSpPr>
        <dsp:cNvPr id="0" name=""/>
        <dsp:cNvSpPr/>
      </dsp:nvSpPr>
      <dsp:spPr>
        <a:xfrm>
          <a:off x="3889088" y="635518"/>
          <a:ext cx="416035" cy="190620"/>
        </a:xfrm>
        <a:custGeom>
          <a:avLst/>
          <a:gdLst/>
          <a:ahLst/>
          <a:cxnLst/>
          <a:rect l="0" t="0" r="0" b="0"/>
          <a:pathLst>
            <a:path>
              <a:moveTo>
                <a:pt x="0" y="0"/>
              </a:moveTo>
              <a:lnTo>
                <a:pt x="0" y="96066"/>
              </a:lnTo>
              <a:lnTo>
                <a:pt x="416035" y="96066"/>
              </a:lnTo>
              <a:lnTo>
                <a:pt x="416035" y="1906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4163B-08AC-4ABD-BED9-337B16C06752}">
      <dsp:nvSpPr>
        <dsp:cNvPr id="0" name=""/>
        <dsp:cNvSpPr/>
      </dsp:nvSpPr>
      <dsp:spPr>
        <a:xfrm>
          <a:off x="1808909" y="1431280"/>
          <a:ext cx="832071" cy="190620"/>
        </a:xfrm>
        <a:custGeom>
          <a:avLst/>
          <a:gdLst/>
          <a:ahLst/>
          <a:cxnLst/>
          <a:rect l="0" t="0" r="0" b="0"/>
          <a:pathLst>
            <a:path>
              <a:moveTo>
                <a:pt x="0" y="0"/>
              </a:moveTo>
              <a:lnTo>
                <a:pt x="0" y="96066"/>
              </a:lnTo>
              <a:lnTo>
                <a:pt x="832071" y="96066"/>
              </a:lnTo>
              <a:lnTo>
                <a:pt x="832071" y="1906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A26FF0-00DE-4676-8127-72B2963B3BE8}">
      <dsp:nvSpPr>
        <dsp:cNvPr id="0" name=""/>
        <dsp:cNvSpPr/>
      </dsp:nvSpPr>
      <dsp:spPr>
        <a:xfrm>
          <a:off x="931117" y="2227043"/>
          <a:ext cx="91440" cy="190620"/>
        </a:xfrm>
        <a:custGeom>
          <a:avLst/>
          <a:gdLst/>
          <a:ahLst/>
          <a:cxnLst/>
          <a:rect l="0" t="0" r="0" b="0"/>
          <a:pathLst>
            <a:path>
              <a:moveTo>
                <a:pt x="45720" y="0"/>
              </a:moveTo>
              <a:lnTo>
                <a:pt x="45720" y="1906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33C25-5BDE-4CEC-8658-A5AED4FFAECE}">
      <dsp:nvSpPr>
        <dsp:cNvPr id="0" name=""/>
        <dsp:cNvSpPr/>
      </dsp:nvSpPr>
      <dsp:spPr>
        <a:xfrm>
          <a:off x="976837" y="1431280"/>
          <a:ext cx="832071" cy="190620"/>
        </a:xfrm>
        <a:custGeom>
          <a:avLst/>
          <a:gdLst/>
          <a:ahLst/>
          <a:cxnLst/>
          <a:rect l="0" t="0" r="0" b="0"/>
          <a:pathLst>
            <a:path>
              <a:moveTo>
                <a:pt x="832071" y="0"/>
              </a:moveTo>
              <a:lnTo>
                <a:pt x="832071" y="96066"/>
              </a:lnTo>
              <a:lnTo>
                <a:pt x="0" y="96066"/>
              </a:lnTo>
              <a:lnTo>
                <a:pt x="0" y="1906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21D28C-7FD2-4E6D-A710-BBC783CB567F}">
      <dsp:nvSpPr>
        <dsp:cNvPr id="0" name=""/>
        <dsp:cNvSpPr/>
      </dsp:nvSpPr>
      <dsp:spPr>
        <a:xfrm>
          <a:off x="1808909" y="635518"/>
          <a:ext cx="2080178" cy="190620"/>
        </a:xfrm>
        <a:custGeom>
          <a:avLst/>
          <a:gdLst/>
          <a:ahLst/>
          <a:cxnLst/>
          <a:rect l="0" t="0" r="0" b="0"/>
          <a:pathLst>
            <a:path>
              <a:moveTo>
                <a:pt x="2080178" y="0"/>
              </a:moveTo>
              <a:lnTo>
                <a:pt x="2080178" y="96066"/>
              </a:lnTo>
              <a:lnTo>
                <a:pt x="0" y="96066"/>
              </a:lnTo>
              <a:lnTo>
                <a:pt x="0" y="1906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904B1A-242A-4DA2-96A1-936C20976237}">
      <dsp:nvSpPr>
        <dsp:cNvPr id="0" name=""/>
        <dsp:cNvSpPr/>
      </dsp:nvSpPr>
      <dsp:spPr>
        <a:xfrm>
          <a:off x="3586516" y="30375"/>
          <a:ext cx="605142" cy="605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A8DF01-12CC-4F2B-BAC6-391CC952A8D3}">
      <dsp:nvSpPr>
        <dsp:cNvPr id="0" name=""/>
        <dsp:cNvSpPr/>
      </dsp:nvSpPr>
      <dsp:spPr>
        <a:xfrm>
          <a:off x="4191659" y="28862"/>
          <a:ext cx="907714" cy="60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a:t>
          </a:r>
        </a:p>
      </dsp:txBody>
      <dsp:txXfrm>
        <a:off x="4191659" y="28862"/>
        <a:ext cx="907714" cy="605142"/>
      </dsp:txXfrm>
    </dsp:sp>
    <dsp:sp modelId="{D6C24193-4F75-4B81-9701-4CD8D590D59D}">
      <dsp:nvSpPr>
        <dsp:cNvPr id="0" name=""/>
        <dsp:cNvSpPr/>
      </dsp:nvSpPr>
      <dsp:spPr>
        <a:xfrm>
          <a:off x="1506337" y="826138"/>
          <a:ext cx="605142" cy="605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2A0F0-F168-4106-89E3-D016EB452942}">
      <dsp:nvSpPr>
        <dsp:cNvPr id="0" name=""/>
        <dsp:cNvSpPr/>
      </dsp:nvSpPr>
      <dsp:spPr>
        <a:xfrm>
          <a:off x="2111480" y="824625"/>
          <a:ext cx="907714" cy="60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{gender}</a:t>
          </a:r>
        </a:p>
      </dsp:txBody>
      <dsp:txXfrm>
        <a:off x="2111480" y="824625"/>
        <a:ext cx="907714" cy="605142"/>
      </dsp:txXfrm>
    </dsp:sp>
    <dsp:sp modelId="{087DE8F0-AEE0-4D27-AA7B-A2B1FB574641}">
      <dsp:nvSpPr>
        <dsp:cNvPr id="0" name=""/>
        <dsp:cNvSpPr/>
      </dsp:nvSpPr>
      <dsp:spPr>
        <a:xfrm>
          <a:off x="674266" y="1621900"/>
          <a:ext cx="605142" cy="605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23FDEC-D341-4351-AD20-5F56FCF5E227}">
      <dsp:nvSpPr>
        <dsp:cNvPr id="0" name=""/>
        <dsp:cNvSpPr/>
      </dsp:nvSpPr>
      <dsp:spPr>
        <a:xfrm>
          <a:off x="1279409" y="1620388"/>
          <a:ext cx="907714" cy="60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{gender, ethnicity}</a:t>
          </a:r>
        </a:p>
      </dsp:txBody>
      <dsp:txXfrm>
        <a:off x="1279409" y="1620388"/>
        <a:ext cx="907714" cy="605142"/>
      </dsp:txXfrm>
    </dsp:sp>
    <dsp:sp modelId="{B9B49DE4-FAD9-4170-9CE7-44A0BBF899C4}">
      <dsp:nvSpPr>
        <dsp:cNvPr id="0" name=""/>
        <dsp:cNvSpPr/>
      </dsp:nvSpPr>
      <dsp:spPr>
        <a:xfrm>
          <a:off x="674266" y="2417663"/>
          <a:ext cx="605142" cy="605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DAC1C3-C2E6-42B4-A4BF-73F790994064}">
      <dsp:nvSpPr>
        <dsp:cNvPr id="0" name=""/>
        <dsp:cNvSpPr/>
      </dsp:nvSpPr>
      <dsp:spPr>
        <a:xfrm>
          <a:off x="1279409" y="2416150"/>
          <a:ext cx="907714" cy="60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{gender, ethnicity, profession}</a:t>
          </a:r>
        </a:p>
      </dsp:txBody>
      <dsp:txXfrm>
        <a:off x="1279409" y="2416150"/>
        <a:ext cx="907714" cy="605142"/>
      </dsp:txXfrm>
    </dsp:sp>
    <dsp:sp modelId="{88050831-A4EE-4C5A-B787-940C17500E96}">
      <dsp:nvSpPr>
        <dsp:cNvPr id="0" name=""/>
        <dsp:cNvSpPr/>
      </dsp:nvSpPr>
      <dsp:spPr>
        <a:xfrm>
          <a:off x="2338409" y="1621900"/>
          <a:ext cx="605142" cy="605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E44E63-F1AB-4710-B5BF-02B8D928BC97}">
      <dsp:nvSpPr>
        <dsp:cNvPr id="0" name=""/>
        <dsp:cNvSpPr/>
      </dsp:nvSpPr>
      <dsp:spPr>
        <a:xfrm>
          <a:off x="2943552" y="1620388"/>
          <a:ext cx="907714" cy="60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{gender, profession}</a:t>
          </a:r>
        </a:p>
      </dsp:txBody>
      <dsp:txXfrm>
        <a:off x="2943552" y="1620388"/>
        <a:ext cx="907714" cy="605142"/>
      </dsp:txXfrm>
    </dsp:sp>
    <dsp:sp modelId="{64A8D632-C96A-45E4-981E-D9FE09F7F4B6}">
      <dsp:nvSpPr>
        <dsp:cNvPr id="0" name=""/>
        <dsp:cNvSpPr/>
      </dsp:nvSpPr>
      <dsp:spPr>
        <a:xfrm>
          <a:off x="4002552" y="826138"/>
          <a:ext cx="605142" cy="605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708EE-C5AC-4103-8611-359D7BB027F2}">
      <dsp:nvSpPr>
        <dsp:cNvPr id="0" name=""/>
        <dsp:cNvSpPr/>
      </dsp:nvSpPr>
      <dsp:spPr>
        <a:xfrm>
          <a:off x="4607695" y="824625"/>
          <a:ext cx="907714" cy="60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{ethnicity}</a:t>
          </a:r>
        </a:p>
      </dsp:txBody>
      <dsp:txXfrm>
        <a:off x="4607695" y="824625"/>
        <a:ext cx="907714" cy="605142"/>
      </dsp:txXfrm>
    </dsp:sp>
    <dsp:sp modelId="{89F0D240-FE7D-4A6F-9B6F-73E439B3FDE4}">
      <dsp:nvSpPr>
        <dsp:cNvPr id="0" name=""/>
        <dsp:cNvSpPr/>
      </dsp:nvSpPr>
      <dsp:spPr>
        <a:xfrm>
          <a:off x="4002552" y="1621900"/>
          <a:ext cx="605142" cy="605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55817-A7FC-45A4-ADDC-D6770880C834}">
      <dsp:nvSpPr>
        <dsp:cNvPr id="0" name=""/>
        <dsp:cNvSpPr/>
      </dsp:nvSpPr>
      <dsp:spPr>
        <a:xfrm>
          <a:off x="4607695" y="1620388"/>
          <a:ext cx="907714" cy="60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{ethnicity, profession}</a:t>
          </a:r>
        </a:p>
      </dsp:txBody>
      <dsp:txXfrm>
        <a:off x="4607695" y="1620388"/>
        <a:ext cx="907714" cy="605142"/>
      </dsp:txXfrm>
    </dsp:sp>
    <dsp:sp modelId="{DD40BAC7-9895-450E-9191-CE4D574ED572}">
      <dsp:nvSpPr>
        <dsp:cNvPr id="0" name=""/>
        <dsp:cNvSpPr/>
      </dsp:nvSpPr>
      <dsp:spPr>
        <a:xfrm>
          <a:off x="5666695" y="826138"/>
          <a:ext cx="605142" cy="605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19632-713E-4BB4-90D5-C38264A02DEB}">
      <dsp:nvSpPr>
        <dsp:cNvPr id="0" name=""/>
        <dsp:cNvSpPr/>
      </dsp:nvSpPr>
      <dsp:spPr>
        <a:xfrm>
          <a:off x="6271838" y="824625"/>
          <a:ext cx="907714" cy="60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{profession}</a:t>
          </a:r>
        </a:p>
      </dsp:txBody>
      <dsp:txXfrm>
        <a:off x="6271838" y="824625"/>
        <a:ext cx="907714" cy="6051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A773C-41DB-4289-ACDE-032813AE8257}">
      <dsp:nvSpPr>
        <dsp:cNvPr id="0" name=""/>
        <dsp:cNvSpPr/>
      </dsp:nvSpPr>
      <dsp:spPr>
        <a:xfrm>
          <a:off x="3825976" y="642959"/>
          <a:ext cx="2106673" cy="193047"/>
        </a:xfrm>
        <a:custGeom>
          <a:avLst/>
          <a:gdLst/>
          <a:ahLst/>
          <a:cxnLst/>
          <a:rect l="0" t="0" r="0" b="0"/>
          <a:pathLst>
            <a:path>
              <a:moveTo>
                <a:pt x="0" y="0"/>
              </a:moveTo>
              <a:lnTo>
                <a:pt x="0" y="97290"/>
              </a:lnTo>
              <a:lnTo>
                <a:pt x="2106673" y="97290"/>
              </a:lnTo>
              <a:lnTo>
                <a:pt x="2106673" y="1930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6A846B-26A3-4225-AECE-393000111D48}">
      <dsp:nvSpPr>
        <dsp:cNvPr id="0" name=""/>
        <dsp:cNvSpPr/>
      </dsp:nvSpPr>
      <dsp:spPr>
        <a:xfrm>
          <a:off x="4201591" y="1448858"/>
          <a:ext cx="91440" cy="193047"/>
        </a:xfrm>
        <a:custGeom>
          <a:avLst/>
          <a:gdLst/>
          <a:ahLst/>
          <a:cxnLst/>
          <a:rect l="0" t="0" r="0" b="0"/>
          <a:pathLst>
            <a:path>
              <a:moveTo>
                <a:pt x="45720" y="0"/>
              </a:moveTo>
              <a:lnTo>
                <a:pt x="45720" y="1930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F718AA-22FE-41CA-B938-B43307C51E00}">
      <dsp:nvSpPr>
        <dsp:cNvPr id="0" name=""/>
        <dsp:cNvSpPr/>
      </dsp:nvSpPr>
      <dsp:spPr>
        <a:xfrm>
          <a:off x="3825976" y="642959"/>
          <a:ext cx="421334" cy="193047"/>
        </a:xfrm>
        <a:custGeom>
          <a:avLst/>
          <a:gdLst/>
          <a:ahLst/>
          <a:cxnLst/>
          <a:rect l="0" t="0" r="0" b="0"/>
          <a:pathLst>
            <a:path>
              <a:moveTo>
                <a:pt x="0" y="0"/>
              </a:moveTo>
              <a:lnTo>
                <a:pt x="0" y="97290"/>
              </a:lnTo>
              <a:lnTo>
                <a:pt x="421334" y="97290"/>
              </a:lnTo>
              <a:lnTo>
                <a:pt x="421334" y="1930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4163B-08AC-4ABD-BED9-337B16C06752}">
      <dsp:nvSpPr>
        <dsp:cNvPr id="0" name=""/>
        <dsp:cNvSpPr/>
      </dsp:nvSpPr>
      <dsp:spPr>
        <a:xfrm>
          <a:off x="1719302" y="1448858"/>
          <a:ext cx="842669" cy="193047"/>
        </a:xfrm>
        <a:custGeom>
          <a:avLst/>
          <a:gdLst/>
          <a:ahLst/>
          <a:cxnLst/>
          <a:rect l="0" t="0" r="0" b="0"/>
          <a:pathLst>
            <a:path>
              <a:moveTo>
                <a:pt x="0" y="0"/>
              </a:moveTo>
              <a:lnTo>
                <a:pt x="0" y="97290"/>
              </a:lnTo>
              <a:lnTo>
                <a:pt x="842669" y="97290"/>
              </a:lnTo>
              <a:lnTo>
                <a:pt x="842669" y="1930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A26FF0-00DE-4676-8127-72B2963B3BE8}">
      <dsp:nvSpPr>
        <dsp:cNvPr id="0" name=""/>
        <dsp:cNvSpPr/>
      </dsp:nvSpPr>
      <dsp:spPr>
        <a:xfrm>
          <a:off x="830912" y="2254756"/>
          <a:ext cx="91440" cy="193047"/>
        </a:xfrm>
        <a:custGeom>
          <a:avLst/>
          <a:gdLst/>
          <a:ahLst/>
          <a:cxnLst/>
          <a:rect l="0" t="0" r="0" b="0"/>
          <a:pathLst>
            <a:path>
              <a:moveTo>
                <a:pt x="45720" y="0"/>
              </a:moveTo>
              <a:lnTo>
                <a:pt x="45720" y="1930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33C25-5BDE-4CEC-8658-A5AED4FFAECE}">
      <dsp:nvSpPr>
        <dsp:cNvPr id="0" name=""/>
        <dsp:cNvSpPr/>
      </dsp:nvSpPr>
      <dsp:spPr>
        <a:xfrm>
          <a:off x="876632" y="1448858"/>
          <a:ext cx="842669" cy="193047"/>
        </a:xfrm>
        <a:custGeom>
          <a:avLst/>
          <a:gdLst/>
          <a:ahLst/>
          <a:cxnLst/>
          <a:rect l="0" t="0" r="0" b="0"/>
          <a:pathLst>
            <a:path>
              <a:moveTo>
                <a:pt x="842669" y="0"/>
              </a:moveTo>
              <a:lnTo>
                <a:pt x="842669" y="97290"/>
              </a:lnTo>
              <a:lnTo>
                <a:pt x="0" y="97290"/>
              </a:lnTo>
              <a:lnTo>
                <a:pt x="0" y="1930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21D28C-7FD2-4E6D-A710-BBC783CB567F}">
      <dsp:nvSpPr>
        <dsp:cNvPr id="0" name=""/>
        <dsp:cNvSpPr/>
      </dsp:nvSpPr>
      <dsp:spPr>
        <a:xfrm>
          <a:off x="1719302" y="642959"/>
          <a:ext cx="2106673" cy="193047"/>
        </a:xfrm>
        <a:custGeom>
          <a:avLst/>
          <a:gdLst/>
          <a:ahLst/>
          <a:cxnLst/>
          <a:rect l="0" t="0" r="0" b="0"/>
          <a:pathLst>
            <a:path>
              <a:moveTo>
                <a:pt x="2106673" y="0"/>
              </a:moveTo>
              <a:lnTo>
                <a:pt x="2106673" y="97290"/>
              </a:lnTo>
              <a:lnTo>
                <a:pt x="0" y="97290"/>
              </a:lnTo>
              <a:lnTo>
                <a:pt x="0" y="1930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904B1A-242A-4DA2-96A1-936C20976237}">
      <dsp:nvSpPr>
        <dsp:cNvPr id="0" name=""/>
        <dsp:cNvSpPr/>
      </dsp:nvSpPr>
      <dsp:spPr>
        <a:xfrm>
          <a:off x="3519551" y="30109"/>
          <a:ext cx="612850" cy="6128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A8DF01-12CC-4F2B-BAC6-391CC952A8D3}">
      <dsp:nvSpPr>
        <dsp:cNvPr id="0" name=""/>
        <dsp:cNvSpPr/>
      </dsp:nvSpPr>
      <dsp:spPr>
        <a:xfrm>
          <a:off x="4132401" y="28576"/>
          <a:ext cx="919275" cy="612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a:t>
          </a:r>
        </a:p>
      </dsp:txBody>
      <dsp:txXfrm>
        <a:off x="4132401" y="28576"/>
        <a:ext cx="919275" cy="612850"/>
      </dsp:txXfrm>
    </dsp:sp>
    <dsp:sp modelId="{D6C24193-4F75-4B81-9701-4CD8D590D59D}">
      <dsp:nvSpPr>
        <dsp:cNvPr id="0" name=""/>
        <dsp:cNvSpPr/>
      </dsp:nvSpPr>
      <dsp:spPr>
        <a:xfrm>
          <a:off x="1412877" y="836007"/>
          <a:ext cx="612850" cy="6128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2A0F0-F168-4106-89E3-D016EB452942}">
      <dsp:nvSpPr>
        <dsp:cNvPr id="0" name=""/>
        <dsp:cNvSpPr/>
      </dsp:nvSpPr>
      <dsp:spPr>
        <a:xfrm>
          <a:off x="2025727" y="834475"/>
          <a:ext cx="919275" cy="612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{gender}</a:t>
          </a:r>
        </a:p>
      </dsp:txBody>
      <dsp:txXfrm>
        <a:off x="2025727" y="834475"/>
        <a:ext cx="919275" cy="612850"/>
      </dsp:txXfrm>
    </dsp:sp>
    <dsp:sp modelId="{087DE8F0-AEE0-4D27-AA7B-A2B1FB574641}">
      <dsp:nvSpPr>
        <dsp:cNvPr id="0" name=""/>
        <dsp:cNvSpPr/>
      </dsp:nvSpPr>
      <dsp:spPr>
        <a:xfrm>
          <a:off x="570207" y="1641906"/>
          <a:ext cx="612850" cy="612850"/>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23FDEC-D341-4351-AD20-5F56FCF5E227}">
      <dsp:nvSpPr>
        <dsp:cNvPr id="0" name=""/>
        <dsp:cNvSpPr/>
      </dsp:nvSpPr>
      <dsp:spPr>
        <a:xfrm>
          <a:off x="1183058" y="1640373"/>
          <a:ext cx="919275" cy="612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{gender, ethnicity}</a:t>
          </a:r>
        </a:p>
      </dsp:txBody>
      <dsp:txXfrm>
        <a:off x="1183058" y="1640373"/>
        <a:ext cx="919275" cy="612850"/>
      </dsp:txXfrm>
    </dsp:sp>
    <dsp:sp modelId="{B9B49DE4-FAD9-4170-9CE7-44A0BBF899C4}">
      <dsp:nvSpPr>
        <dsp:cNvPr id="0" name=""/>
        <dsp:cNvSpPr/>
      </dsp:nvSpPr>
      <dsp:spPr>
        <a:xfrm>
          <a:off x="570207" y="2447804"/>
          <a:ext cx="612850" cy="612850"/>
        </a:xfrm>
        <a:prstGeom prst="ellipse">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DAC1C3-C2E6-42B4-A4BF-73F790994064}">
      <dsp:nvSpPr>
        <dsp:cNvPr id="0" name=""/>
        <dsp:cNvSpPr/>
      </dsp:nvSpPr>
      <dsp:spPr>
        <a:xfrm>
          <a:off x="1183058" y="2446272"/>
          <a:ext cx="919275" cy="612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{gender, ethnicity, profession}</a:t>
          </a:r>
        </a:p>
      </dsp:txBody>
      <dsp:txXfrm>
        <a:off x="1183058" y="2446272"/>
        <a:ext cx="919275" cy="612850"/>
      </dsp:txXfrm>
    </dsp:sp>
    <dsp:sp modelId="{88050831-A4EE-4C5A-B787-940C17500E96}">
      <dsp:nvSpPr>
        <dsp:cNvPr id="0" name=""/>
        <dsp:cNvSpPr/>
      </dsp:nvSpPr>
      <dsp:spPr>
        <a:xfrm>
          <a:off x="2255546" y="1641906"/>
          <a:ext cx="612850" cy="612850"/>
        </a:xfrm>
        <a:prstGeom prst="ellipse">
          <a:avLst/>
        </a:prstGeom>
        <a:solidFill>
          <a:srgbClr val="00AEE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E44E63-F1AB-4710-B5BF-02B8D928BC97}">
      <dsp:nvSpPr>
        <dsp:cNvPr id="0" name=""/>
        <dsp:cNvSpPr/>
      </dsp:nvSpPr>
      <dsp:spPr>
        <a:xfrm>
          <a:off x="2868397" y="1640373"/>
          <a:ext cx="919275" cy="612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{gender, profession}</a:t>
          </a:r>
        </a:p>
      </dsp:txBody>
      <dsp:txXfrm>
        <a:off x="2868397" y="1640373"/>
        <a:ext cx="919275" cy="612850"/>
      </dsp:txXfrm>
    </dsp:sp>
    <dsp:sp modelId="{64A8D632-C96A-45E4-981E-D9FE09F7F4B6}">
      <dsp:nvSpPr>
        <dsp:cNvPr id="0" name=""/>
        <dsp:cNvSpPr/>
      </dsp:nvSpPr>
      <dsp:spPr>
        <a:xfrm>
          <a:off x="3940885" y="836007"/>
          <a:ext cx="612850" cy="6128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708EE-C5AC-4103-8611-359D7BB027F2}">
      <dsp:nvSpPr>
        <dsp:cNvPr id="0" name=""/>
        <dsp:cNvSpPr/>
      </dsp:nvSpPr>
      <dsp:spPr>
        <a:xfrm>
          <a:off x="4553736" y="834475"/>
          <a:ext cx="919275" cy="612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{ethnicity}</a:t>
          </a:r>
        </a:p>
      </dsp:txBody>
      <dsp:txXfrm>
        <a:off x="4553736" y="834475"/>
        <a:ext cx="919275" cy="612850"/>
      </dsp:txXfrm>
    </dsp:sp>
    <dsp:sp modelId="{89F0D240-FE7D-4A6F-9B6F-73E439B3FDE4}">
      <dsp:nvSpPr>
        <dsp:cNvPr id="0" name=""/>
        <dsp:cNvSpPr/>
      </dsp:nvSpPr>
      <dsp:spPr>
        <a:xfrm>
          <a:off x="3940885" y="1641906"/>
          <a:ext cx="612850" cy="6128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55817-A7FC-45A4-ADDC-D6770880C834}">
      <dsp:nvSpPr>
        <dsp:cNvPr id="0" name=""/>
        <dsp:cNvSpPr/>
      </dsp:nvSpPr>
      <dsp:spPr>
        <a:xfrm>
          <a:off x="4553736" y="1640373"/>
          <a:ext cx="919275" cy="612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{ethnicity, profession}</a:t>
          </a:r>
        </a:p>
      </dsp:txBody>
      <dsp:txXfrm>
        <a:off x="4553736" y="1640373"/>
        <a:ext cx="919275" cy="612850"/>
      </dsp:txXfrm>
    </dsp:sp>
    <dsp:sp modelId="{DD40BAC7-9895-450E-9191-CE4D574ED572}">
      <dsp:nvSpPr>
        <dsp:cNvPr id="0" name=""/>
        <dsp:cNvSpPr/>
      </dsp:nvSpPr>
      <dsp:spPr>
        <a:xfrm>
          <a:off x="5626224" y="836007"/>
          <a:ext cx="612850" cy="6128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19632-713E-4BB4-90D5-C38264A02DEB}">
      <dsp:nvSpPr>
        <dsp:cNvPr id="0" name=""/>
        <dsp:cNvSpPr/>
      </dsp:nvSpPr>
      <dsp:spPr>
        <a:xfrm>
          <a:off x="6239075" y="834475"/>
          <a:ext cx="919275" cy="612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{profession}</a:t>
          </a:r>
        </a:p>
      </dsp:txBody>
      <dsp:txXfrm>
        <a:off x="6239075" y="834475"/>
        <a:ext cx="919275" cy="6128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28F0D-5FE8-40DD-8932-C1E5ED7A3EA3}">
      <dsp:nvSpPr>
        <dsp:cNvPr id="0" name=""/>
        <dsp:cNvSpPr/>
      </dsp:nvSpPr>
      <dsp:spPr>
        <a:xfrm>
          <a:off x="4196448" y="681426"/>
          <a:ext cx="1805082" cy="18054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DDACC1-28C6-4A45-A9B9-F7BF05CCF208}">
      <dsp:nvSpPr>
        <dsp:cNvPr id="0" name=""/>
        <dsp:cNvSpPr/>
      </dsp:nvSpPr>
      <dsp:spPr>
        <a:xfrm>
          <a:off x="4256383" y="741618"/>
          <a:ext cx="1685214" cy="1685034"/>
        </a:xfrm>
        <a:prstGeom prst="ellipse">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Maverick</a:t>
          </a:r>
        </a:p>
      </dsp:txBody>
      <dsp:txXfrm>
        <a:off x="4497295" y="982382"/>
        <a:ext cx="1203388" cy="1203505"/>
      </dsp:txXfrm>
    </dsp:sp>
    <dsp:sp modelId="{183F4A80-854A-4421-89F4-F3EE905CF646}">
      <dsp:nvSpPr>
        <dsp:cNvPr id="0" name=""/>
        <dsp:cNvSpPr/>
      </dsp:nvSpPr>
      <dsp:spPr>
        <a:xfrm rot="2700000">
          <a:off x="2333017" y="683609"/>
          <a:ext cx="1800735" cy="180073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C425C-8EC7-4770-99BB-7EE879B20871}">
      <dsp:nvSpPr>
        <dsp:cNvPr id="0" name=""/>
        <dsp:cNvSpPr/>
      </dsp:nvSpPr>
      <dsp:spPr>
        <a:xfrm>
          <a:off x="2390778" y="741618"/>
          <a:ext cx="1685214" cy="1685034"/>
        </a:xfrm>
        <a:prstGeom prst="ellipse">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err="1"/>
            <a:t>ClaimBuster</a:t>
          </a:r>
          <a:endParaRPr lang="en-US" sz="1600" b="1" kern="1200" dirty="0"/>
        </a:p>
      </dsp:txBody>
      <dsp:txXfrm>
        <a:off x="2631690" y="982382"/>
        <a:ext cx="1203388" cy="1203505"/>
      </dsp:txXfrm>
    </dsp:sp>
    <dsp:sp modelId="{F8C5FF42-767F-48C9-9F7F-5FD2BA56A303}">
      <dsp:nvSpPr>
        <dsp:cNvPr id="0" name=""/>
        <dsp:cNvSpPr/>
      </dsp:nvSpPr>
      <dsp:spPr>
        <a:xfrm rot="2700000">
          <a:off x="467412" y="683609"/>
          <a:ext cx="1800735" cy="180073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497017-1A8E-4427-BB6F-AEA25B14B46D}">
      <dsp:nvSpPr>
        <dsp:cNvPr id="0" name=""/>
        <dsp:cNvSpPr/>
      </dsp:nvSpPr>
      <dsp:spPr>
        <a:xfrm>
          <a:off x="525173" y="741618"/>
          <a:ext cx="1685214" cy="1685034"/>
        </a:xfrm>
        <a:prstGeom prst="ellipse">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Fact Watcher</a:t>
          </a:r>
        </a:p>
      </dsp:txBody>
      <dsp:txXfrm>
        <a:off x="766086" y="982382"/>
        <a:ext cx="1203388" cy="120350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dirty="0">
                <a:latin typeface="Segoe UI" pitchFamily="34" charset="0"/>
              </a:rPr>
              <a:t>TechReady 14</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3F5198-D814-4F07-A84F-942E63C84983}" type="datetimeFigureOut">
              <a:rPr lang="en-US" smtClean="0">
                <a:latin typeface="Segoe UI" pitchFamily="34" charset="0"/>
              </a:rPr>
              <a:pPr/>
              <a:t>9/22/2017</a:t>
            </a:fld>
            <a:endParaRPr lang="en-US" dirty="0">
              <a:latin typeface="Segoe UI" pitchFamily="34" charset="0"/>
            </a:endParaRPr>
          </a:p>
        </p:txBody>
      </p:sp>
      <p:sp>
        <p:nvSpPr>
          <p:cNvPr id="4" name="Footer Placeholder 3"/>
          <p:cNvSpPr>
            <a:spLocks noGrp="1"/>
          </p:cNvSpPr>
          <p:nvPr>
            <p:ph type="ftr" sz="quarter" idx="2"/>
          </p:nvPr>
        </p:nvSpPr>
        <p:spPr>
          <a:xfrm>
            <a:off x="0" y="9119474"/>
            <a:ext cx="6664960" cy="480060"/>
          </a:xfrm>
          <a:prstGeom prst="rect">
            <a:avLst/>
          </a:prstGeom>
        </p:spPr>
        <p:txBody>
          <a:bodyPr vert="horz" lIns="96661" tIns="48331" rIns="96661" bIns="48331" rtlCol="0" anchor="b"/>
          <a:lstStyle>
            <a:lvl1pPr algn="l">
              <a:defRPr sz="13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664960" y="9119474"/>
            <a:ext cx="648547" cy="480060"/>
          </a:xfrm>
          <a:prstGeom prst="rect">
            <a:avLst/>
          </a:prstGeom>
        </p:spPr>
        <p:txBody>
          <a:bodyPr vert="horz" lIns="96661" tIns="48331" rIns="96661" bIns="48331" rtlCol="0" anchor="b"/>
          <a:lstStyle>
            <a:lvl1pPr algn="r">
              <a:defRPr sz="13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Segoe UI" pitchFamily="34" charset="0"/>
              </a:defRPr>
            </a:lvl1pPr>
          </a:lstStyle>
          <a:p>
            <a:r>
              <a:rPr lang="en-US" dirty="0"/>
              <a:t>TechReady 14</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Segoe UI" pitchFamily="34" charset="0"/>
              </a:defRPr>
            </a:lvl1pPr>
          </a:lstStyle>
          <a:p>
            <a:fld id="{7C3FBCD4-166E-446F-AF18-7D4A0CF9AEF6}" type="datetimeFigureOut">
              <a:rPr lang="en-US" smtClean="0"/>
              <a:pPr/>
              <a:t>9/22/2017</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6583680" cy="480060"/>
          </a:xfrm>
          <a:prstGeom prst="rect">
            <a:avLst/>
          </a:prstGeom>
        </p:spPr>
        <p:txBody>
          <a:bodyPr vert="horz" lIns="96661" tIns="48331" rIns="96661" bIns="48331"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583680" y="9119474"/>
            <a:ext cx="729827" cy="480060"/>
          </a:xfrm>
          <a:prstGeom prst="rect">
            <a:avLst/>
          </a:prstGeom>
        </p:spPr>
        <p:txBody>
          <a:bodyPr vert="horz" lIns="96661" tIns="48331" rIns="96661" bIns="48331" rtlCol="0" anchor="b"/>
          <a:lstStyle>
            <a:lvl1pPr algn="r">
              <a:defRPr sz="13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a:t>
            </a:r>
            <a:r>
              <a:rPr lang="en-US" baseline="0" dirty="0"/>
              <a:t> you for attending. The title of my dissertation is frameworks, algorithms, and system for efficient discovery of data-backed facts.</a:t>
            </a:r>
            <a:endParaRPr lang="en-US" dirty="0"/>
          </a:p>
        </p:txBody>
      </p:sp>
    </p:spTree>
    <p:extLst>
      <p:ext uri="{BB962C8B-B14F-4D97-AF65-F5344CB8AC3E}">
        <p14:creationId xmlns:p14="http://schemas.microsoft.com/office/powerpoint/2010/main" val="1290756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Informally,</a:t>
            </a:r>
            <a:r>
              <a:rPr lang="en-US" baseline="0" dirty="0"/>
              <a:t> given an entity of interest, our goal is to find a pair of context and subspace, such that the entity belongs to the context with many other entities, and it is exceptional because it bears a peculiar value with regard to subspace, comparing to other entities in the context.</a:t>
            </a:r>
            <a:endParaRPr lang="en-US" dirty="0"/>
          </a:p>
        </p:txBody>
      </p:sp>
    </p:spTree>
    <p:extLst>
      <p:ext uri="{BB962C8B-B14F-4D97-AF65-F5344CB8AC3E}">
        <p14:creationId xmlns:p14="http://schemas.microsoft.com/office/powerpoint/2010/main" val="131296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example, Denzel Washington is exceptional among best actor awardees, because he is an African American.</a:t>
            </a:r>
            <a:endParaRPr lang="en-US" dirty="0"/>
          </a:p>
        </p:txBody>
      </p:sp>
    </p:spTree>
    <p:extLst>
      <p:ext uri="{BB962C8B-B14F-4D97-AF65-F5344CB8AC3E}">
        <p14:creationId xmlns:p14="http://schemas.microsoft.com/office/powerpoint/2010/main" val="2237463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a:t>
            </a:r>
            <a:r>
              <a:rPr lang="en-US" baseline="0" dirty="0"/>
              <a:t> see such statements all over the news articles, discovery of exceptional facts is useful to various important applications.</a:t>
            </a:r>
          </a:p>
          <a:p>
            <a:r>
              <a:rPr lang="en-US" baseline="0" dirty="0"/>
              <a:t>For example, journalists are interested in monitoring and discovering attention-seizing factual statements like Denzel Washington’s Example.</a:t>
            </a:r>
          </a:p>
          <a:p>
            <a:r>
              <a:rPr lang="en-US" baseline="0" dirty="0"/>
              <a:t>In fact-checking, fact-checkers can compare the statements made by humans with automatically discovered facts. For example, on snopes.com, there is a fact-check about whether Hillary Clinton is the first female presidential nominee or not.</a:t>
            </a:r>
          </a:p>
          <a:p>
            <a:r>
              <a:rPr lang="en-US" baseline="0" dirty="0"/>
              <a:t>Exceptional facts can help promote friends, news and product in various recommend systems. For example, search engine can promote their search results by showing exceptional facts. If you search Willis Tower on Google, you may see the “did you know” sections which tells one of its exceptional facts.</a:t>
            </a:r>
          </a:p>
          <a:p>
            <a:r>
              <a:rPr lang="en-US" baseline="0" dirty="0"/>
              <a:t>When the discovered facts are inconsistent with known truth or apparent common sense, it reveals incomplete data or data errors. Such insights aid knowledge base cleaning and completion.</a:t>
            </a:r>
            <a:endParaRPr lang="en-US" dirty="0"/>
          </a:p>
        </p:txBody>
      </p:sp>
    </p:spTree>
    <p:extLst>
      <p:ext uri="{BB962C8B-B14F-4D97-AF65-F5344CB8AC3E}">
        <p14:creationId xmlns:p14="http://schemas.microsoft.com/office/powerpoint/2010/main" val="2347516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major areas that are related to our work: outlier detection, and outlying aspect mining.</a:t>
            </a:r>
          </a:p>
          <a:p>
            <a:r>
              <a:rPr lang="en-US" baseline="0" dirty="0"/>
              <a:t>Outlier detection is to find a set of objects from a dataset, it does not focus on explaining why outliers are outlying. While our work tries to explain why an object is exceptional by showing the pairs of contexts and subspaces where the object is highly-scored.</a:t>
            </a:r>
          </a:p>
          <a:p>
            <a:endParaRPr lang="en-US" baseline="0" dirty="0"/>
          </a:p>
          <a:p>
            <a:r>
              <a:rPr lang="en-US" baseline="0" dirty="0"/>
              <a:t>In general, we share the same goal with outlying aspect mining, which focuses on outlying explanation for a given object. However, existing techniques adopts a single table model, which is not suitable for graph-based data, such as knowledge graphs. First, a table that models a graph can be extremely large and sparse, given the sizes and the variety of relationships in a knowledge graph. Second, only handful methods consider contextual outlying explanation. The existing techniques model contexts using conjunctive queries. In graphs, conjunctive queries are not sufficient. Third, existing techniques do not consider set values in defining contexts. However, set values in graphs are very common.</a:t>
            </a:r>
            <a:endParaRPr lang="en-US" dirty="0"/>
          </a:p>
        </p:txBody>
      </p:sp>
    </p:spTree>
    <p:extLst>
      <p:ext uri="{BB962C8B-B14F-4D97-AF65-F5344CB8AC3E}">
        <p14:creationId xmlns:p14="http://schemas.microsoft.com/office/powerpoint/2010/main" val="3108658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a:t>
            </a:r>
            <a:r>
              <a:rPr lang="en-US" baseline="0" dirty="0"/>
              <a:t> I will show our formal definition of attributes, subspaces, contexts, and the exceptional fact discovery problem.</a:t>
            </a:r>
          </a:p>
          <a:p>
            <a:r>
              <a:rPr lang="en-US" baseline="0" dirty="0"/>
              <a:t>The attributes of an entity are the entity’s incoming/outgoing edge labels and the attribute values are the entity’s direct neighbors</a:t>
            </a:r>
          </a:p>
          <a:p>
            <a:r>
              <a:rPr lang="en-US" baseline="0" dirty="0"/>
              <a:t>For example, entity S1 has two attributes: score-by, play-for. The values of the two attributes are G1, BRA, respectively.</a:t>
            </a:r>
          </a:p>
          <a:p>
            <a:pPr marL="0" marR="0" lvl="0" indent="0" algn="l" defTabSz="686047" rtl="0" eaLnBrk="1" fontAlgn="auto" latinLnBrk="0" hangingPunct="1">
              <a:lnSpc>
                <a:spcPct val="90000"/>
              </a:lnSpc>
              <a:spcBef>
                <a:spcPts val="0"/>
              </a:spcBef>
              <a:spcAft>
                <a:spcPts val="250"/>
              </a:spcAft>
              <a:buClrTx/>
              <a:buSzTx/>
              <a:buFontTx/>
              <a:buNone/>
              <a:tabLst/>
              <a:defRPr/>
            </a:pPr>
            <a:endParaRPr lang="en-US" baseline="0" dirty="0"/>
          </a:p>
          <a:p>
            <a:pPr marL="0" marR="0" lvl="0" indent="0" algn="l" defTabSz="686047" rtl="0" eaLnBrk="1" fontAlgn="auto" latinLnBrk="0" hangingPunct="1">
              <a:lnSpc>
                <a:spcPct val="90000"/>
              </a:lnSpc>
              <a:spcBef>
                <a:spcPts val="0"/>
              </a:spcBef>
              <a:spcAft>
                <a:spcPts val="250"/>
              </a:spcAft>
              <a:buClrTx/>
              <a:buSzTx/>
              <a:buFontTx/>
              <a:buNone/>
              <a:tabLst/>
              <a:defRPr/>
            </a:pPr>
            <a:r>
              <a:rPr lang="en-US" baseline="0" dirty="0"/>
              <a:t>A subspace is a subset of attributes.</a:t>
            </a:r>
          </a:p>
          <a:p>
            <a:endParaRPr lang="en-US" baseline="0" dirty="0"/>
          </a:p>
          <a:p>
            <a:endParaRPr lang="en-US" dirty="0"/>
          </a:p>
        </p:txBody>
      </p:sp>
    </p:spTree>
    <p:extLst>
      <p:ext uri="{BB962C8B-B14F-4D97-AF65-F5344CB8AC3E}">
        <p14:creationId xmlns:p14="http://schemas.microsoft.com/office/powerpoint/2010/main" val="2128681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context is a set of entities</a:t>
            </a:r>
            <a:r>
              <a:rPr lang="en-US" baseline="0" dirty="0"/>
              <a:t> sharing some common characteristics. We express a context by a pair of a pattern and a variable in the pattern.</a:t>
            </a:r>
          </a:p>
          <a:p>
            <a:r>
              <a:rPr lang="en-US" baseline="0" dirty="0"/>
              <a:t>For example, P1 in the figure and the variable ?g define a context which consists of goals scored by Brazilian players.</a:t>
            </a:r>
            <a:endParaRPr lang="en-US" dirty="0"/>
          </a:p>
        </p:txBody>
      </p:sp>
    </p:spTree>
    <p:extLst>
      <p:ext uri="{BB962C8B-B14F-4D97-AF65-F5344CB8AC3E}">
        <p14:creationId xmlns:p14="http://schemas.microsoft.com/office/powerpoint/2010/main" val="1850527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pattern</a:t>
            </a:r>
            <a:r>
              <a:rPr lang="en-US" baseline="0" dirty="0"/>
              <a:t> P1</a:t>
            </a:r>
            <a:r>
              <a:rPr lang="en-US" dirty="0"/>
              <a:t> also defines another</a:t>
            </a:r>
            <a:r>
              <a:rPr lang="en-US" baseline="0" dirty="0"/>
              <a:t> context another variable ?s, which consists of players who scored at least one goal and play for Brazil.</a:t>
            </a:r>
            <a:endParaRPr lang="en-US" dirty="0"/>
          </a:p>
        </p:txBody>
      </p:sp>
    </p:spTree>
    <p:extLst>
      <p:ext uri="{BB962C8B-B14F-4D97-AF65-F5344CB8AC3E}">
        <p14:creationId xmlns:p14="http://schemas.microsoft.com/office/powerpoint/2010/main" val="157406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Formally,  a</a:t>
            </a:r>
            <a:r>
              <a:rPr lang="en-US" baseline="0" dirty="0"/>
              <a:t> match to a pattern is a subgraph of the knowledge graph. And the subgraph is edge isomorphic to the pattern.</a:t>
            </a:r>
            <a:endParaRPr lang="en-US" dirty="0"/>
          </a:p>
          <a:p>
            <a:r>
              <a:rPr lang="en-US" dirty="0"/>
              <a:t>a context defined</a:t>
            </a:r>
            <a:r>
              <a:rPr lang="en-US" baseline="0" dirty="0"/>
              <a:t> by a pattern and a variable is the set of entities that are mapped to the variable.</a:t>
            </a:r>
            <a:endParaRPr lang="en-US" dirty="0"/>
          </a:p>
        </p:txBody>
      </p:sp>
    </p:spTree>
    <p:extLst>
      <p:ext uri="{BB962C8B-B14F-4D97-AF65-F5344CB8AC3E}">
        <p14:creationId xmlns:p14="http://schemas.microsoft.com/office/powerpoint/2010/main" val="97420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the context defined by P1 and variable ?g is the set, G1, G2, G3.</a:t>
            </a:r>
          </a:p>
          <a:p>
            <a:r>
              <a:rPr lang="en-US" dirty="0"/>
              <a:t>If</a:t>
            </a:r>
            <a:r>
              <a:rPr lang="en-US" baseline="0" dirty="0"/>
              <a:t> an entities appears in the set, we say the pattern and the variable define a context of the entity. For example, </a:t>
            </a:r>
            <a:r>
              <a:rPr lang="en-US" dirty="0"/>
              <a:t>P1 and variable ?g define a context of G1.</a:t>
            </a:r>
          </a:p>
        </p:txBody>
      </p:sp>
    </p:spTree>
    <p:extLst>
      <p:ext uri="{BB962C8B-B14F-4D97-AF65-F5344CB8AC3E}">
        <p14:creationId xmlns:p14="http://schemas.microsoft.com/office/powerpoint/2010/main" val="1612468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are ready to define the problem of exceptional</a:t>
            </a:r>
            <a:r>
              <a:rPr lang="en-US" baseline="0" dirty="0"/>
              <a:t> fact discovery.</a:t>
            </a:r>
          </a:p>
          <a:p>
            <a:r>
              <a:rPr lang="en-US" baseline="0" dirty="0"/>
              <a:t>Given an entity in the knowledge, an exceptionality function chi, and an integer k, the objective of exceptional fact discovery is to find top-k highest scored context-subspace pairs.</a:t>
            </a:r>
            <a:endParaRPr lang="en-US" dirty="0"/>
          </a:p>
        </p:txBody>
      </p:sp>
    </p:spTree>
    <p:extLst>
      <p:ext uri="{BB962C8B-B14F-4D97-AF65-F5344CB8AC3E}">
        <p14:creationId xmlns:p14="http://schemas.microsoft.com/office/powerpoint/2010/main" val="403999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a:t>
            </a:r>
            <a:r>
              <a:rPr lang="en-US" baseline="0" dirty="0"/>
              <a:t> first part of </a:t>
            </a:r>
            <a:r>
              <a:rPr lang="en-US" dirty="0"/>
              <a:t>this presentation,</a:t>
            </a:r>
            <a:r>
              <a:rPr lang="en-US" baseline="0" dirty="0"/>
              <a:t> I will talk about two fact-finding frameworks. One for finding exceptional facts about entities in knowledge graphs, and the other for finding prominent streaks in time-series data.</a:t>
            </a:r>
          </a:p>
          <a:p>
            <a:r>
              <a:rPr lang="en-US" baseline="0" dirty="0"/>
              <a:t>In this second part, I will present three fact-finding and fact-checking systems, which are Fact Watcher, </a:t>
            </a:r>
            <a:r>
              <a:rPr lang="en-US" baseline="0" dirty="0" err="1"/>
              <a:t>ClaimBuster</a:t>
            </a:r>
            <a:r>
              <a:rPr lang="en-US" baseline="0" dirty="0"/>
              <a:t>, and Maverick. These systems discover data-backed facts and provide means of verifying factual claims.</a:t>
            </a:r>
          </a:p>
        </p:txBody>
      </p:sp>
    </p:spTree>
    <p:extLst>
      <p:ext uri="{BB962C8B-B14F-4D97-AF65-F5344CB8AC3E}">
        <p14:creationId xmlns:p14="http://schemas.microsoft.com/office/powerpoint/2010/main" val="438495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given</a:t>
            </a:r>
            <a:r>
              <a:rPr lang="en-US" baseline="0" dirty="0"/>
              <a:t> entity G1, we may find that the pair as shown is exceptional, given that G1 is the only own goal among all the goals in the context.</a:t>
            </a:r>
            <a:endParaRPr lang="en-US" dirty="0"/>
          </a:p>
        </p:txBody>
      </p:sp>
    </p:spTree>
    <p:extLst>
      <p:ext uri="{BB962C8B-B14F-4D97-AF65-F5344CB8AC3E}">
        <p14:creationId xmlns:p14="http://schemas.microsoft.com/office/powerpoint/2010/main" val="365813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6047" rtl="0" eaLnBrk="1" fontAlgn="auto" latinLnBrk="0" hangingPunct="1">
              <a:lnSpc>
                <a:spcPct val="90000"/>
              </a:lnSpc>
              <a:spcBef>
                <a:spcPts val="0"/>
              </a:spcBef>
              <a:spcAft>
                <a:spcPts val="250"/>
              </a:spcAft>
              <a:buClrTx/>
              <a:buSzTx/>
              <a:buFontTx/>
              <a:buNone/>
              <a:tabLst/>
              <a:defRPr/>
            </a:pPr>
            <a:r>
              <a:rPr lang="en-US" dirty="0"/>
              <a:t>The main computational</a:t>
            </a:r>
            <a:r>
              <a:rPr lang="en-US" baseline="0" dirty="0"/>
              <a:t> </a:t>
            </a:r>
            <a:r>
              <a:rPr lang="en-US" dirty="0"/>
              <a:t>challenge of the problem is that we have to explore</a:t>
            </a:r>
            <a:r>
              <a:rPr lang="en-US" baseline="0" dirty="0"/>
              <a:t> two extremely large search spaces, one of subspaces, one of patterns. It is challenging to prune subspaces and patterns, because the exceptionality scores usually do not have anti-monotone property.</a:t>
            </a:r>
            <a:endParaRPr lang="en-US" dirty="0"/>
          </a:p>
          <a:p>
            <a:endParaRPr lang="en-US" dirty="0"/>
          </a:p>
        </p:txBody>
      </p:sp>
    </p:spTree>
    <p:extLst>
      <p:ext uri="{BB962C8B-B14F-4D97-AF65-F5344CB8AC3E}">
        <p14:creationId xmlns:p14="http://schemas.microsoft.com/office/powerpoint/2010/main" val="1381090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propose a beam</a:t>
            </a:r>
            <a:r>
              <a:rPr lang="en-US" baseline="0" dirty="0"/>
              <a:t> search based framework,</a:t>
            </a:r>
            <a:r>
              <a:rPr lang="en-US" dirty="0"/>
              <a:t> Maverick, to discover exceptional facts about entities.</a:t>
            </a:r>
          </a:p>
          <a:p>
            <a:r>
              <a:rPr lang="en-US" dirty="0"/>
              <a:t>The search is accomplished mainly by three components: context-evaluator, exceptionality evaluator, and pattern generator.</a:t>
            </a:r>
          </a:p>
          <a:p>
            <a:r>
              <a:rPr lang="en-US" dirty="0"/>
              <a:t>Maverick maintains a beam, which is a fixed-size priority queue, </a:t>
            </a:r>
          </a:p>
          <a:p>
            <a:r>
              <a:rPr lang="en-US" dirty="0"/>
              <a:t>For each pattern in the beam, context evaluator evaluates the pattern to obtain its matches and contexts.</a:t>
            </a:r>
          </a:p>
          <a:p>
            <a:r>
              <a:rPr lang="en-US" dirty="0"/>
              <a:t>w.r.t each context, the exceptionality evaluator evaluates the degree of exceptionality of the entity, and outputs top-k context-subspace pairs</a:t>
            </a:r>
          </a:p>
          <a:p>
            <a:r>
              <a:rPr lang="en-US" dirty="0"/>
              <a:t>Pattern generator then finds all the children of the current pattern. Basically, it maintains a tree of pattern, which we call pattern search tree. The top children in each level will become the new beam at next iteration.</a:t>
            </a:r>
          </a:p>
        </p:txBody>
      </p:sp>
    </p:spTree>
    <p:extLst>
      <p:ext uri="{BB962C8B-B14F-4D97-AF65-F5344CB8AC3E}">
        <p14:creationId xmlns:p14="http://schemas.microsoft.com/office/powerpoint/2010/main" val="2748774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a:t>
            </a:r>
            <a:r>
              <a:rPr lang="en-US" baseline="0" dirty="0"/>
              <a:t> previously, t</a:t>
            </a:r>
            <a:r>
              <a:rPr lang="en-US" dirty="0"/>
              <a:t>he exceptionality evaluator is responsible</a:t>
            </a:r>
            <a:r>
              <a:rPr lang="en-US" baseline="0" dirty="0"/>
              <a:t> for evaluating the given entity’s degree of exceptionality, with regard to a given context.</a:t>
            </a:r>
          </a:p>
          <a:p>
            <a:r>
              <a:rPr lang="en-US" baseline="0" dirty="0"/>
              <a:t>An exceptionality function is a real function, and the inputs of the function are an entity, a subspace and a context.</a:t>
            </a:r>
          </a:p>
          <a:p>
            <a:r>
              <a:rPr lang="en-US" baseline="0" dirty="0"/>
              <a:t>Note that Maverick allows users to use any </a:t>
            </a:r>
            <a:r>
              <a:rPr lang="en-US" baseline="0" dirty="0" err="1"/>
              <a:t>outlyingness</a:t>
            </a:r>
            <a:r>
              <a:rPr lang="en-US" baseline="0" dirty="0"/>
              <a:t>/interestingness functions based on their applications. For example, one can use </a:t>
            </a:r>
            <a:r>
              <a:rPr lang="en-US" baseline="0" dirty="0" err="1"/>
              <a:t>outlierness</a:t>
            </a:r>
            <a:r>
              <a:rPr lang="en-US" baseline="0" dirty="0"/>
              <a:t>, or one-of-the-few, or isolation scores, and many others.</a:t>
            </a:r>
          </a:p>
          <a:p>
            <a:r>
              <a:rPr lang="en-US" baseline="0" dirty="0"/>
              <a:t>The exceptionality of an entity is the highest exceptionality score among all the subspaces</a:t>
            </a:r>
            <a:endParaRPr lang="en-US" dirty="0"/>
          </a:p>
        </p:txBody>
      </p:sp>
    </p:spTree>
    <p:extLst>
      <p:ext uri="{BB962C8B-B14F-4D97-AF65-F5344CB8AC3E}">
        <p14:creationId xmlns:p14="http://schemas.microsoft.com/office/powerpoint/2010/main" val="3390356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before, the</a:t>
            </a:r>
            <a:r>
              <a:rPr lang="en-US" baseline="0" dirty="0"/>
              <a:t> space of attributes is exponentially large. For example, we have entities in our graph that have more than 40 properties.</a:t>
            </a:r>
          </a:p>
        </p:txBody>
      </p:sp>
    </p:spTree>
    <p:extLst>
      <p:ext uri="{BB962C8B-B14F-4D97-AF65-F5344CB8AC3E}">
        <p14:creationId xmlns:p14="http://schemas.microsoft.com/office/powerpoint/2010/main" val="2580195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tackle the challenge,</a:t>
            </a:r>
            <a:r>
              <a:rPr lang="en-US" baseline="0" dirty="0"/>
              <a:t> we first </a:t>
            </a:r>
            <a:r>
              <a:rPr lang="en-US" dirty="0"/>
              <a:t>organize all the possible</a:t>
            </a:r>
            <a:r>
              <a:rPr lang="en-US" baseline="0" dirty="0"/>
              <a:t> subspaces as a set enumeration tree, and apply best-first search method on the tree, with the upper bound of exceptionality as the heuristics. A subtree will be pruned if the upper bound of its root is less than a threshold or the minimum of the current top-k scores.</a:t>
            </a:r>
            <a:endParaRPr lang="en-US" dirty="0"/>
          </a:p>
        </p:txBody>
      </p:sp>
    </p:spTree>
    <p:extLst>
      <p:ext uri="{BB962C8B-B14F-4D97-AF65-F5344CB8AC3E}">
        <p14:creationId xmlns:p14="http://schemas.microsoft.com/office/powerpoint/2010/main" val="3647343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illustrate</a:t>
            </a:r>
            <a:r>
              <a:rPr lang="en-US" baseline="0" dirty="0"/>
              <a:t> how maverick works, f</a:t>
            </a:r>
            <a:r>
              <a:rPr lang="en-US" dirty="0"/>
              <a:t>or each</a:t>
            </a:r>
            <a:r>
              <a:rPr lang="en-US" baseline="0" dirty="0"/>
              <a:t> exceptionality function used in this work, w</a:t>
            </a:r>
            <a:r>
              <a:rPr lang="en-US" dirty="0"/>
              <a:t>e’ve derived their upper bounds</a:t>
            </a:r>
            <a:r>
              <a:rPr lang="en-US" baseline="0" dirty="0"/>
              <a:t>.</a:t>
            </a:r>
            <a:endParaRPr lang="en-US" dirty="0"/>
          </a:p>
        </p:txBody>
      </p:sp>
    </p:spTree>
    <p:extLst>
      <p:ext uri="{BB962C8B-B14F-4D97-AF65-F5344CB8AC3E}">
        <p14:creationId xmlns:p14="http://schemas.microsoft.com/office/powerpoint/2010/main" val="113985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in the many cases, the upper bound may be loose. In practice, upper bounds help significantly  reduce the execution time since it prunes the number of subspaces substantially, as shown in the figure. </a:t>
            </a:r>
            <a:endParaRPr lang="en-US" dirty="0"/>
          </a:p>
        </p:txBody>
      </p:sp>
    </p:spTree>
    <p:extLst>
      <p:ext uri="{BB962C8B-B14F-4D97-AF65-F5344CB8AC3E}">
        <p14:creationId xmlns:p14="http://schemas.microsoft.com/office/powerpoint/2010/main" val="3581797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a:t>
            </a:r>
            <a:r>
              <a:rPr lang="en-US" baseline="0" dirty="0"/>
              <a:t> I will take about the component Pattern Generator, which is responsible for finding candidate patterns. We show that the space of patterns is exponentially large with regard to the order of the knowledge graph.</a:t>
            </a:r>
          </a:p>
        </p:txBody>
      </p:sp>
    </p:spTree>
    <p:extLst>
      <p:ext uri="{BB962C8B-B14F-4D97-AF65-F5344CB8AC3E}">
        <p14:creationId xmlns:p14="http://schemas.microsoft.com/office/powerpoint/2010/main" val="257722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Conceptually, Maverick organizes search space of patterns as a partial order based on the </a:t>
            </a:r>
            <a:r>
              <a:rPr lang="en-US" dirty="0" err="1"/>
              <a:t>subsumption</a:t>
            </a:r>
            <a:r>
              <a:rPr lang="en-US" dirty="0"/>
              <a:t> relation on patterns.</a:t>
            </a:r>
          </a:p>
          <a:p>
            <a:r>
              <a:rPr lang="en-US" dirty="0"/>
              <a:t>In</a:t>
            </a:r>
            <a:r>
              <a:rPr lang="en-US" baseline="0" dirty="0"/>
              <a:t> the partial order, each child of a pattern is an immediate super graph of the pattern.</a:t>
            </a:r>
            <a:endParaRPr lang="en-US" dirty="0"/>
          </a:p>
          <a:p>
            <a:endParaRPr lang="en-US" dirty="0"/>
          </a:p>
          <a:p>
            <a:r>
              <a:rPr lang="en-US" dirty="0"/>
              <a:t>For example, in the graph of patterns as shown, both P5 and P6 are super-graph and thus, children of P1.</a:t>
            </a:r>
          </a:p>
        </p:txBody>
      </p:sp>
    </p:spTree>
    <p:extLst>
      <p:ext uri="{BB962C8B-B14F-4D97-AF65-F5344CB8AC3E}">
        <p14:creationId xmlns:p14="http://schemas.microsoft.com/office/powerpoint/2010/main" val="410486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I am going</a:t>
            </a:r>
            <a:r>
              <a:rPr lang="en-US" baseline="0" dirty="0"/>
              <a:t> to present my current project, Maverick, which is a framework for discovering exceptional facts from knowledge graphs.</a:t>
            </a:r>
            <a:endParaRPr lang="en-US" dirty="0"/>
          </a:p>
        </p:txBody>
      </p:sp>
    </p:spTree>
    <p:extLst>
      <p:ext uri="{BB962C8B-B14F-4D97-AF65-F5344CB8AC3E}">
        <p14:creationId xmlns:p14="http://schemas.microsoft.com/office/powerpoint/2010/main" val="3823706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a:t>
            </a:r>
            <a:r>
              <a:rPr lang="en-US" baseline="0" dirty="0"/>
              <a:t> words, a child has one and exactly one more edge than its parent.</a:t>
            </a:r>
          </a:p>
          <a:p>
            <a:r>
              <a:rPr lang="en-US" baseline="0" dirty="0"/>
              <a:t>The extra edge that a child can be one of the 7 types as shown. For example, Adding a type 7 edge to pattern P1  may become P5, which is a child of P1.</a:t>
            </a:r>
            <a:endParaRPr lang="en-US" dirty="0"/>
          </a:p>
        </p:txBody>
      </p:sp>
    </p:spTree>
    <p:extLst>
      <p:ext uri="{BB962C8B-B14F-4D97-AF65-F5344CB8AC3E}">
        <p14:creationId xmlns:p14="http://schemas.microsoft.com/office/powerpoint/2010/main" val="3615555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a:t>
            </a:r>
            <a:r>
              <a:rPr lang="en-US" baseline="0" dirty="0"/>
              <a:t> </a:t>
            </a:r>
            <a:r>
              <a:rPr lang="en-US" dirty="0"/>
              <a:t>not all patterns are useful</a:t>
            </a:r>
            <a:r>
              <a:rPr lang="en-US" baseline="0" dirty="0"/>
              <a:t> to us. We are only interested in valid patterns. To be a valid pattern, a pattern must be relevant, which means that it has to define some context of the entity of interest. For example, let G1 be the entity of interest, P is relevant, but P’ is not, since G1 is not scored by someone who plays for CRO.</a:t>
            </a:r>
            <a:endParaRPr lang="en-US" dirty="0"/>
          </a:p>
        </p:txBody>
      </p:sp>
    </p:spTree>
    <p:extLst>
      <p:ext uri="{BB962C8B-B14F-4D97-AF65-F5344CB8AC3E}">
        <p14:creationId xmlns:p14="http://schemas.microsoft.com/office/powerpoint/2010/main" val="2977090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second criteria to be a valid patterns is that, a pattern should not have entity-entity links. Although having such links does not make the pattern semantically wrong, the reason why we exclude them is that such links do not change mappings. For example, to the problem of exceptional fact discovery, P is equivalent to P’, since every node in P’ has the same mapping as the corresponding node in P.</a:t>
            </a:r>
            <a:endParaRPr lang="en-US" dirty="0"/>
          </a:p>
        </p:txBody>
      </p:sp>
    </p:spTree>
    <p:extLst>
      <p:ext uri="{BB962C8B-B14F-4D97-AF65-F5344CB8AC3E}">
        <p14:creationId xmlns:p14="http://schemas.microsoft.com/office/powerpoint/2010/main" val="2128143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construct the partial order of valid patterns, one way is to find all the children of a given pattern.</a:t>
            </a:r>
          </a:p>
          <a:p>
            <a:r>
              <a:rPr lang="en-US" dirty="0"/>
              <a:t>One approach</a:t>
            </a:r>
            <a:r>
              <a:rPr lang="en-US" baseline="0" dirty="0"/>
              <a:t> for find children of a pattern is to add all possible edges, and check if the resulting patterns are valid.</a:t>
            </a:r>
          </a:p>
          <a:p>
            <a:r>
              <a:rPr lang="en-US" baseline="0" dirty="0"/>
              <a:t>However, the validation process could be very expensive. For one, there are too many patterns. For two, each pattern may be expensive the evaluate. This is true, especially when the graph is large.</a:t>
            </a:r>
            <a:endParaRPr lang="en-US" dirty="0"/>
          </a:p>
        </p:txBody>
      </p:sp>
    </p:spTree>
    <p:extLst>
      <p:ext uri="{BB962C8B-B14F-4D97-AF65-F5344CB8AC3E}">
        <p14:creationId xmlns:p14="http://schemas.microsoft.com/office/powerpoint/2010/main" val="2927028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one</a:t>
            </a:r>
            <a:r>
              <a:rPr lang="en-US" baseline="0" dirty="0"/>
              <a:t> may realize that, while every pattern is a super graph of its parent, every match to the pattern is also a super graph of a match to the parent pattern.</a:t>
            </a:r>
          </a:p>
          <a:p>
            <a:r>
              <a:rPr lang="en-US" baseline="0" dirty="0"/>
              <a:t>For example, P11 is a child of P9, so its match M10 must be a super graph of a match to P9, for example M9.</a:t>
            </a:r>
            <a:endParaRPr lang="en-US" dirty="0"/>
          </a:p>
        </p:txBody>
      </p:sp>
    </p:spTree>
    <p:extLst>
      <p:ext uri="{BB962C8B-B14F-4D97-AF65-F5344CB8AC3E}">
        <p14:creationId xmlns:p14="http://schemas.microsoft.com/office/powerpoint/2010/main" val="1357604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inspires</a:t>
            </a:r>
            <a:r>
              <a:rPr lang="en-US" baseline="0" dirty="0"/>
              <a:t> us to propose a Match-based pattern generation method. Such a method is based on the evaluation results of the parent pattern. One of its major advantages comparing to pattern-based approach is that there is no need to validate child patterns, since it only generates valid patterns.</a:t>
            </a:r>
            <a:endParaRPr lang="en-US" dirty="0"/>
          </a:p>
        </p:txBody>
      </p:sp>
    </p:spTree>
    <p:extLst>
      <p:ext uri="{BB962C8B-B14F-4D97-AF65-F5344CB8AC3E}">
        <p14:creationId xmlns:p14="http://schemas.microsoft.com/office/powerpoint/2010/main" val="1919783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725220">
              <a:spcAft>
                <a:spcPts val="264"/>
              </a:spcAft>
              <a:defRPr/>
            </a:pPr>
            <a:r>
              <a:rPr lang="en-US" baseline="0" dirty="0"/>
              <a:t>For example, let say we want to find children of P9, M9 is a match of P9, and there are two super graph of M9 in the knowledge graph. </a:t>
            </a:r>
          </a:p>
          <a:p>
            <a:pPr defTabSz="725220">
              <a:spcAft>
                <a:spcPts val="264"/>
              </a:spcAft>
              <a:defRPr/>
            </a:pPr>
            <a:r>
              <a:rPr lang="en-US" baseline="0" dirty="0"/>
              <a:t>E, and e’ are the extra edges in the super graphs. We then generates three children of P9 based on the two new edges, e and e’, which are p10, p11, and p12. It is easy to see the all the three patterns are valid, since they all define some context of G1. We can avoid generating invalid pattern P13 since we know e3 is an entity to entity link, which makes P13 invalid.</a:t>
            </a:r>
            <a:endParaRPr lang="en-US" dirty="0"/>
          </a:p>
          <a:p>
            <a:endParaRPr lang="en-US" dirty="0"/>
          </a:p>
        </p:txBody>
      </p:sp>
    </p:spTree>
    <p:extLst>
      <p:ext uri="{BB962C8B-B14F-4D97-AF65-F5344CB8AC3E}">
        <p14:creationId xmlns:p14="http://schemas.microsoft.com/office/powerpoint/2010/main" val="39383560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a:t>
            </a:r>
            <a:r>
              <a:rPr lang="en-US" baseline="0" dirty="0"/>
              <a:t> previously, the size of the space is exponentially large. As shown in the figure, the number of patterns grows exponentially as the size of pattern grows.</a:t>
            </a:r>
            <a:endParaRPr lang="en-US" dirty="0"/>
          </a:p>
        </p:txBody>
      </p:sp>
    </p:spTree>
    <p:extLst>
      <p:ext uri="{BB962C8B-B14F-4D97-AF65-F5344CB8AC3E}">
        <p14:creationId xmlns:p14="http://schemas.microsoft.com/office/powerpoint/2010/main" val="179874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alleviate</a:t>
            </a:r>
            <a:r>
              <a:rPr lang="en-US" baseline="0" dirty="0"/>
              <a:t> the problem, we propose a pruning heuristic to reduce the size of space, which we call singleton pattern pruning. Specifically, we want to prune a parent-child relationship in the space, if the child has an extra type 3 edge, and the edge pattern only has a single match.</a:t>
            </a:r>
          </a:p>
          <a:p>
            <a:r>
              <a:rPr lang="en-US" baseline="0" dirty="0"/>
              <a:t>Type 3 edge is a type of edges that connecting an existing variable, for example $x$, in the patter, to a new constant node w. If an edge of type 3 has only one match, which variable x is mapped to only one value. It is equivalent to have a pattern that replace the variable with the value itself.</a:t>
            </a:r>
          </a:p>
          <a:p>
            <a:r>
              <a:rPr lang="en-US" baseline="0" dirty="0"/>
              <a:t>For example, P2 is a child of P1, with an extra edge of type 3, since S1 only plays for BRA, it is equivalent to P3.</a:t>
            </a:r>
            <a:endParaRPr lang="en-US" dirty="0"/>
          </a:p>
        </p:txBody>
      </p:sp>
    </p:spTree>
    <p:extLst>
      <p:ext uri="{BB962C8B-B14F-4D97-AF65-F5344CB8AC3E}">
        <p14:creationId xmlns:p14="http://schemas.microsoft.com/office/powerpoint/2010/main" val="26977048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we propose a beam search algorithm for</a:t>
            </a:r>
            <a:r>
              <a:rPr lang="en-US" baseline="0" dirty="0"/>
              <a:t> exceptional fact discovery, since beam search only visit a fixed number of children at each level. To guide beam search, we propose two heuristics.</a:t>
            </a:r>
            <a:endParaRPr lang="en-US" dirty="0"/>
          </a:p>
        </p:txBody>
      </p:sp>
    </p:spTree>
    <p:extLst>
      <p:ext uri="{BB962C8B-B14F-4D97-AF65-F5344CB8AC3E}">
        <p14:creationId xmlns:p14="http://schemas.microsoft.com/office/powerpoint/2010/main" val="414198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knowledge graph is a graph that records properties of and relationships between real-world entities. For example, entities can be people, books, films. Properties of an entity such as a person, can be age, profession, nationality and so on. Relationships can be, for example, friendship, authorship and so on.</a:t>
            </a:r>
            <a:endParaRPr lang="en-US" dirty="0"/>
          </a:p>
        </p:txBody>
      </p:sp>
    </p:spTree>
    <p:extLst>
      <p:ext uri="{BB962C8B-B14F-4D97-AF65-F5344CB8AC3E}">
        <p14:creationId xmlns:p14="http://schemas.microsoft.com/office/powerpoint/2010/main" val="1852290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heuristics is what</a:t>
            </a:r>
            <a:r>
              <a:rPr lang="en-US" baseline="0" dirty="0"/>
              <a:t> we call optimistic heuristic. It basically calculates the upper bound of the pattern. </a:t>
            </a:r>
          </a:p>
          <a:p>
            <a:r>
              <a:rPr lang="en-US" baseline="0" dirty="0"/>
              <a:t>The intuition is simple. We want to include the patterns that have the highest potential. </a:t>
            </a:r>
          </a:p>
          <a:p>
            <a:r>
              <a:rPr lang="en-US" baseline="0" dirty="0"/>
              <a:t>However, since the upper bound is often loose and thus the heuristic is usually proportional to the size of the context, as we can see from the experiment results later, such heuristics may not work well in practice.</a:t>
            </a:r>
            <a:endParaRPr lang="en-US" dirty="0"/>
          </a:p>
          <a:p>
            <a:endParaRPr lang="en-US" dirty="0"/>
          </a:p>
        </p:txBody>
      </p:sp>
    </p:spTree>
    <p:extLst>
      <p:ext uri="{BB962C8B-B14F-4D97-AF65-F5344CB8AC3E}">
        <p14:creationId xmlns:p14="http://schemas.microsoft.com/office/powerpoint/2010/main" val="3777918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convergent heuristic is based on the observation that, if two patterns define similar contexts, then the entity of interest often has similar degree of exceptionality in the contexts defined by the patterns.</a:t>
            </a:r>
          </a:p>
          <a:p>
            <a:r>
              <a:rPr lang="en-US" baseline="0" dirty="0"/>
              <a:t>Basically, the convergent heuristic is the weighted sum of the exceptionality of the entity with regard to the parent and the upper bound with regard to the child pattern. </a:t>
            </a:r>
          </a:p>
          <a:p>
            <a:r>
              <a:rPr lang="en-US" baseline="0" dirty="0"/>
              <a:t>The weight is the ratio of the sizes of the contexts defined by the parent pattern and the child pattern.</a:t>
            </a:r>
          </a:p>
          <a:p>
            <a:r>
              <a:rPr lang="en-US" baseline="0" dirty="0"/>
              <a:t>Such design let the heuristic to be close to the scores of the parent, if the child and the parent define similar context, while to be close to the upper bound of the child, if the child define different contexts.</a:t>
            </a:r>
          </a:p>
          <a:p>
            <a:r>
              <a:rPr lang="en-US" baseline="0" dirty="0"/>
              <a:t>The benefits of doing so is that we can exclude early the patterns defining similar context that have only low scored pairs.</a:t>
            </a:r>
            <a:endParaRPr lang="en-US" dirty="0"/>
          </a:p>
        </p:txBody>
      </p:sp>
    </p:spTree>
    <p:extLst>
      <p:ext uri="{BB962C8B-B14F-4D97-AF65-F5344CB8AC3E}">
        <p14:creationId xmlns:p14="http://schemas.microsoft.com/office/powerpoint/2010/main" val="1334349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estimation can be implemented</a:t>
            </a:r>
            <a:r>
              <a:rPr lang="en-US" baseline="0" dirty="0"/>
              <a:t> efficiently, for two reasons:</a:t>
            </a:r>
          </a:p>
          <a:p>
            <a:r>
              <a:rPr lang="en-US" baseline="0" dirty="0"/>
              <a:t>First, the size of the sample can be much smaller than the size of the parent context, while we can still have a very high confident level</a:t>
            </a:r>
          </a:p>
          <a:p>
            <a:r>
              <a:rPr lang="en-US" baseline="0" dirty="0"/>
              <a:t>Second, the graph engine can pick more query plans when a list of starting nodes are provided, since the graph engine is good at navigational search.</a:t>
            </a:r>
            <a:endParaRPr lang="en-US" dirty="0"/>
          </a:p>
        </p:txBody>
      </p:sp>
    </p:spTree>
    <p:extLst>
      <p:ext uri="{BB962C8B-B14F-4D97-AF65-F5344CB8AC3E}">
        <p14:creationId xmlns:p14="http://schemas.microsoft.com/office/powerpoint/2010/main" val="33527406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conduct experiments</a:t>
            </a:r>
            <a:r>
              <a:rPr lang="en-US" baseline="0" dirty="0"/>
              <a:t> on two real world knowledge graphs. We have used larger graphs than the ones used by the time of my proposal.</a:t>
            </a:r>
          </a:p>
          <a:p>
            <a:r>
              <a:rPr lang="en-US" baseline="0" dirty="0"/>
              <a:t>The first is the FIFA World Cup graph. It is created based on the information on FIFA.com</a:t>
            </a:r>
          </a:p>
          <a:p>
            <a:r>
              <a:rPr lang="en-US" baseline="0" dirty="0"/>
              <a:t>The second is a subgraph of freebase, which includes two domains, film, and award.</a:t>
            </a:r>
          </a:p>
          <a:p>
            <a:endParaRPr lang="en-US" dirty="0"/>
          </a:p>
        </p:txBody>
      </p:sp>
    </p:spTree>
    <p:extLst>
      <p:ext uri="{BB962C8B-B14F-4D97-AF65-F5344CB8AC3E}">
        <p14:creationId xmlns:p14="http://schemas.microsoft.com/office/powerpoint/2010/main" val="7386489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compared the performance</a:t>
            </a:r>
            <a:r>
              <a:rPr lang="en-US" baseline="0" dirty="0"/>
              <a:t> of four methods.</a:t>
            </a:r>
          </a:p>
          <a:p>
            <a:r>
              <a:rPr lang="en-US" baseline="0" dirty="0"/>
              <a:t>Breath-first,</a:t>
            </a:r>
          </a:p>
          <a:p>
            <a:r>
              <a:rPr lang="en-US" baseline="0" dirty="0"/>
              <a:t>Beam-Random,</a:t>
            </a:r>
          </a:p>
          <a:p>
            <a:r>
              <a:rPr lang="en-US" baseline="0" dirty="0"/>
              <a:t>Beam-Opt,</a:t>
            </a:r>
          </a:p>
          <a:p>
            <a:r>
              <a:rPr lang="en-US" baseline="0" dirty="0"/>
              <a:t>Beam-Conv,</a:t>
            </a:r>
            <a:endParaRPr lang="en-US" dirty="0"/>
          </a:p>
        </p:txBody>
      </p:sp>
    </p:spTree>
    <p:extLst>
      <p:ext uri="{BB962C8B-B14F-4D97-AF65-F5344CB8AC3E}">
        <p14:creationId xmlns:p14="http://schemas.microsoft.com/office/powerpoint/2010/main" val="19332302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a:t>
            </a:r>
            <a:r>
              <a:rPr lang="en-US" baseline="0" dirty="0"/>
              <a:t> how effective the beam search methods are, we run breadth-first methods to exhaustively numerate all 2-edge patterns, and use NDCG as the metrics.</a:t>
            </a:r>
          </a:p>
          <a:p>
            <a:r>
              <a:rPr lang="en-US" baseline="0" dirty="0"/>
              <a:t>The figure on the left shows the execution time of beam search methods as well as breadth-first methods. As we can see that Breadth-First method takes most time, while Beam-</a:t>
            </a:r>
            <a:r>
              <a:rPr lang="en-US" baseline="0" dirty="0" err="1"/>
              <a:t>Rdm</a:t>
            </a:r>
            <a:r>
              <a:rPr lang="en-US" baseline="0" dirty="0"/>
              <a:t> takes least time. Beam-Conv and Beam-Opt are in between. The figure in the center shows NDCG@K scores when beam width is 10. As we can see from the figure, Beam-Conv is good at finding highly scored pairs and performs significantly better than other beam search methods.  The figure on the right shows NDCG@10 of beam search methods. As we can see from figure, as we increase the beam width, beam search method usually performs better, since the search would have better coverage of the candidates.</a:t>
            </a:r>
          </a:p>
        </p:txBody>
      </p:sp>
    </p:spTree>
    <p:extLst>
      <p:ext uri="{BB962C8B-B14F-4D97-AF65-F5344CB8AC3E}">
        <p14:creationId xmlns:p14="http://schemas.microsoft.com/office/powerpoint/2010/main" val="1502316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a:t>
            </a:r>
            <a:r>
              <a:rPr lang="en-US" baseline="0" dirty="0"/>
              <a:t> experiments have conduct on Film-Awards. In the execution time figure on the left, we can see Beam-Opt even needs more time than Breadth-First. The reason is that beam-opt choose patterns that define large context, which means that it is expensive to evaluate the patterns and as a result, it is expensive to calculate the heuristics. The figure in the center shows that Beam-Conv also outperforms other beam-search methods, especially on finding highly-scored pairs. However, as we can see from the NDCG@10 scores, the performance of Beam-Conv is similar to Beam-Opt. The reason is that, while Beam-Conv is good at finding highly-scored pairs, it may lose the chance to cover pairs that in mid-class.</a:t>
            </a:r>
            <a:endParaRPr lang="en-US" dirty="0"/>
          </a:p>
        </p:txBody>
      </p:sp>
    </p:spTree>
    <p:extLst>
      <p:ext uri="{BB962C8B-B14F-4D97-AF65-F5344CB8AC3E}">
        <p14:creationId xmlns:p14="http://schemas.microsoft.com/office/powerpoint/2010/main" val="15246072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a:t>
            </a:r>
            <a:r>
              <a:rPr lang="en-US" baseline="0" dirty="0"/>
              <a:t> shows the heat map of context-subspace pairs of highly-scored 10 entities in graph </a:t>
            </a:r>
            <a:r>
              <a:rPr lang="en-US" baseline="0" dirty="0" err="1"/>
              <a:t>WCGoals</a:t>
            </a:r>
            <a:r>
              <a:rPr lang="en-US" baseline="0" dirty="0"/>
              <a:t>. The x-axis is the time when the context-subspace pair is discovered, and the y-axis is the exceptionality score of the pair. </a:t>
            </a:r>
          </a:p>
          <a:p>
            <a:r>
              <a:rPr lang="en-US" baseline="0" dirty="0"/>
              <a:t>As we can see from the figure, Beam-Conv discovers more high scored pairs than any other methods, while Beam-Opt performs poorly, as we discussed previously.</a:t>
            </a:r>
            <a:endParaRPr lang="en-US" dirty="0"/>
          </a:p>
        </p:txBody>
      </p:sp>
    </p:spTree>
    <p:extLst>
      <p:ext uri="{BB962C8B-B14F-4D97-AF65-F5344CB8AC3E}">
        <p14:creationId xmlns:p14="http://schemas.microsoft.com/office/powerpoint/2010/main" val="6804112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a:t>
            </a:r>
            <a:r>
              <a:rPr lang="en-US" baseline="0" dirty="0"/>
              <a:t> next few minutes, I will discuss the prominent streak project in details</a:t>
            </a:r>
            <a:endParaRPr lang="en-US" dirty="0"/>
          </a:p>
        </p:txBody>
      </p:sp>
    </p:spTree>
    <p:extLst>
      <p:ext uri="{BB962C8B-B14F-4D97-AF65-F5344CB8AC3E}">
        <p14:creationId xmlns:p14="http://schemas.microsoft.com/office/powerpoint/2010/main" val="4121859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look at a</a:t>
            </a:r>
            <a:r>
              <a:rPr lang="en-US" baseline="0" dirty="0"/>
              <a:t> recent news of the New York times,</a:t>
            </a:r>
          </a:p>
        </p:txBody>
      </p:sp>
    </p:spTree>
    <p:extLst>
      <p:ext uri="{BB962C8B-B14F-4D97-AF65-F5344CB8AC3E}">
        <p14:creationId xmlns:p14="http://schemas.microsoft.com/office/powerpoint/2010/main" val="261625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Informally,</a:t>
            </a:r>
            <a:r>
              <a:rPr lang="en-US" baseline="0" dirty="0"/>
              <a:t> an exceptional fact about an entity is a fact that separates the entity from many others.</a:t>
            </a:r>
            <a:endParaRPr lang="en-US" dirty="0"/>
          </a:p>
        </p:txBody>
      </p:sp>
    </p:spTree>
    <p:extLst>
      <p:ext uri="{BB962C8B-B14F-4D97-AF65-F5344CB8AC3E}">
        <p14:creationId xmlns:p14="http://schemas.microsoft.com/office/powerpoint/2010/main" val="40031311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one look closer to the news, we may find that the news defines a streak of length 6, and the minimum value of the streak is 4%. And it is the first time it has gone that for about 11 years.</a:t>
            </a:r>
          </a:p>
          <a:p>
            <a:r>
              <a:rPr lang="en-US" baseline="0" dirty="0"/>
              <a:t>Such examples motivate the discovery of prominent streaks.</a:t>
            </a:r>
          </a:p>
          <a:p>
            <a:endParaRPr lang="en-US" dirty="0"/>
          </a:p>
        </p:txBody>
      </p:sp>
    </p:spTree>
    <p:extLst>
      <p:ext uri="{BB962C8B-B14F-4D97-AF65-F5344CB8AC3E}">
        <p14:creationId xmlns:p14="http://schemas.microsoft.com/office/powerpoint/2010/main" val="2319120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dominance relationship is defined on the length and the value of the streaks. </a:t>
            </a:r>
          </a:p>
          <a:p>
            <a:r>
              <a:rPr lang="en-US" baseline="0" dirty="0"/>
              <a:t>Streak s1 dominates s2, if and only if both the length and the value of s1 are better than or equal to s2, and either the length or the value of s1 is better than s2.</a:t>
            </a:r>
          </a:p>
          <a:p>
            <a:r>
              <a:rPr lang="en-US" baseline="0" dirty="0"/>
              <a:t>Let’s represent a streak by a pair, the first element of the pair is the starting position and the ending position of the streak, the second element is the value of the streak.</a:t>
            </a:r>
          </a:p>
          <a:p>
            <a:r>
              <a:rPr lang="en-US" baseline="0" dirty="0"/>
              <a:t>As we can see, s2 dominates s3, because s2 is of the same length as s3, but it has a larger value.</a:t>
            </a:r>
          </a:p>
          <a:p>
            <a:r>
              <a:rPr lang="en-US" baseline="0" dirty="0"/>
              <a:t>Note that s1 and s2, s1 and s3 do not dominate each other, according to the definition.</a:t>
            </a:r>
          </a:p>
          <a:p>
            <a:endParaRPr lang="en-US" dirty="0"/>
          </a:p>
        </p:txBody>
      </p:sp>
    </p:spTree>
    <p:extLst>
      <p:ext uri="{BB962C8B-B14F-4D97-AF65-F5344CB8AC3E}">
        <p14:creationId xmlns:p14="http://schemas.microsoft.com/office/powerpoint/2010/main" val="2957011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0899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5684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2864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introduce</a:t>
            </a:r>
            <a:r>
              <a:rPr lang="en-US" baseline="0" dirty="0"/>
              <a:t> the concept of local prominent streaks</a:t>
            </a:r>
          </a:p>
          <a:p>
            <a:r>
              <a:rPr lang="en-US" baseline="0" dirty="0"/>
              <a:t>Basically, a streak s1 is said to locally dominate streak s2 if and only if s1 dominates s2, and s1 is a super streak of s2</a:t>
            </a:r>
            <a:endParaRPr lang="en-US" dirty="0"/>
          </a:p>
        </p:txBody>
      </p:sp>
    </p:spTree>
    <p:extLst>
      <p:ext uri="{BB962C8B-B14F-4D97-AF65-F5344CB8AC3E}">
        <p14:creationId xmlns:p14="http://schemas.microsoft.com/office/powerpoint/2010/main" val="38667944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nice properties of LPS.</a:t>
            </a:r>
          </a:p>
          <a:p>
            <a:r>
              <a:rPr lang="en-US" dirty="0"/>
              <a:t>The first is that prominent streaks are local prominent streaks</a:t>
            </a:r>
          </a:p>
          <a:p>
            <a:r>
              <a:rPr lang="en-US" dirty="0"/>
              <a:t>The second is that the number of LPS is</a:t>
            </a:r>
            <a:r>
              <a:rPr lang="en-US" baseline="0" dirty="0"/>
              <a:t> at most the length of the sequence</a:t>
            </a:r>
          </a:p>
          <a:p>
            <a:r>
              <a:rPr lang="en-US" baseline="0" dirty="0"/>
              <a:t>The two properties make that LPS is a good set of candidates of prominent streaks</a:t>
            </a:r>
            <a:endParaRPr lang="en-US" dirty="0"/>
          </a:p>
        </p:txBody>
      </p:sp>
    </p:spTree>
    <p:extLst>
      <p:ext uri="{BB962C8B-B14F-4D97-AF65-F5344CB8AC3E}">
        <p14:creationId xmlns:p14="http://schemas.microsoft.com/office/powerpoint/2010/main" val="1000547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developed</a:t>
            </a:r>
            <a:r>
              <a:rPr lang="en-US" baseline="0" dirty="0"/>
              <a:t> two algorithms for finding prominent streaks: Non-Linear LPS, and Liner LPS. Both algorithms are based on the concept of Local prominent streaks (LPS), which are the streaks are not locally dominated.</a:t>
            </a:r>
          </a:p>
          <a:p>
            <a:r>
              <a:rPr lang="en-US" baseline="0" dirty="0"/>
              <a:t>While Non-Linear LPS compute prominent streaks based on all the streaks that may be a local prominent streaks, the Linear LPS algorithm computes prominent streaks with only LPS.</a:t>
            </a:r>
            <a:endParaRPr lang="en-US" dirty="0"/>
          </a:p>
        </p:txBody>
      </p:sp>
    </p:spTree>
    <p:extLst>
      <p:ext uri="{BB962C8B-B14F-4D97-AF65-F5344CB8AC3E}">
        <p14:creationId xmlns:p14="http://schemas.microsoft.com/office/powerpoint/2010/main" val="15645148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performed</a:t>
            </a:r>
            <a:r>
              <a:rPr lang="en-US" baseline="0" dirty="0"/>
              <a:t> experiments on multiple sequence datasets. The table shows a few comparisons of execution time between methods. As we can see from the table, LPS based method can significantly reduce the execution time, which can be attributed to the reduction of the number of candidates.</a:t>
            </a:r>
            <a:endParaRPr lang="en-US" dirty="0"/>
          </a:p>
        </p:txBody>
      </p:sp>
    </p:spTree>
    <p:extLst>
      <p:ext uri="{BB962C8B-B14F-4D97-AF65-F5344CB8AC3E}">
        <p14:creationId xmlns:p14="http://schemas.microsoft.com/office/powerpoint/2010/main" val="16474215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performed</a:t>
            </a:r>
            <a:r>
              <a:rPr lang="en-US" baseline="0" dirty="0"/>
              <a:t> experiments on multiple sequence datasets. The table shows a few comparisons of execution time between methods. As we can see from the table, LPS based method can significantly reduce the execution time, which can be attributed to the reduction of the number of candidates.</a:t>
            </a:r>
            <a:endParaRPr lang="en-US" dirty="0"/>
          </a:p>
        </p:txBody>
      </p:sp>
    </p:spTree>
    <p:extLst>
      <p:ext uri="{BB962C8B-B14F-4D97-AF65-F5344CB8AC3E}">
        <p14:creationId xmlns:p14="http://schemas.microsoft.com/office/powerpoint/2010/main" val="3058120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some factual</a:t>
            </a:r>
            <a:r>
              <a:rPr lang="en-US" baseline="0" dirty="0"/>
              <a:t> statements in published news articles.</a:t>
            </a:r>
          </a:p>
          <a:p>
            <a:pPr marL="241653" indent="-241653">
              <a:buAutoNum type="arabicPeriod"/>
            </a:pPr>
            <a:r>
              <a:rPr lang="en-US" baseline="0" dirty="0"/>
              <a:t>Denzel Washi….</a:t>
            </a:r>
          </a:p>
          <a:p>
            <a:pPr marL="241653" indent="-241653">
              <a:buAutoNum type="arabicPeriod"/>
            </a:pPr>
            <a:r>
              <a:rPr lang="en-US" baseline="0" dirty="0"/>
              <a:t>This was Brazil’s …</a:t>
            </a:r>
          </a:p>
          <a:p>
            <a:pPr marL="241653" indent="-241653">
              <a:buAutoNum type="arabicPeriod"/>
            </a:pPr>
            <a:r>
              <a:rPr lang="en-US" baseline="0" dirty="0"/>
              <a:t>Hillary Clinton …</a:t>
            </a:r>
          </a:p>
        </p:txBody>
      </p:sp>
    </p:spTree>
    <p:extLst>
      <p:ext uri="{BB962C8B-B14F-4D97-AF65-F5344CB8AC3E}">
        <p14:creationId xmlns:p14="http://schemas.microsoft.com/office/powerpoint/2010/main" val="6280669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performed</a:t>
            </a:r>
            <a:r>
              <a:rPr lang="en-US" baseline="0" dirty="0"/>
              <a:t> experiments on multiple sequence datasets. The table shows a few comparisons of execution time between methods. As we can see from the table, LPS based method can significantly reduce the execution time, which can be attributed to the reduction of the number of candidates.</a:t>
            </a:r>
            <a:endParaRPr lang="en-US" dirty="0"/>
          </a:p>
        </p:txBody>
      </p:sp>
    </p:spTree>
    <p:extLst>
      <p:ext uri="{BB962C8B-B14F-4D97-AF65-F5344CB8AC3E}">
        <p14:creationId xmlns:p14="http://schemas.microsoft.com/office/powerpoint/2010/main" val="16280828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performed</a:t>
            </a:r>
            <a:r>
              <a:rPr lang="en-US" baseline="0" dirty="0"/>
              <a:t> experiments on multiple sequence datasets. The table shows a few comparisons of execution time between methods. As we can see from the table, LPS based method can significantly reduce the execution time, which can be attributed to the reduction of the number of candidates.</a:t>
            </a:r>
            <a:endParaRPr lang="en-US" dirty="0"/>
          </a:p>
        </p:txBody>
      </p:sp>
    </p:spTree>
    <p:extLst>
      <p:ext uri="{BB962C8B-B14F-4D97-AF65-F5344CB8AC3E}">
        <p14:creationId xmlns:p14="http://schemas.microsoft.com/office/powerpoint/2010/main" val="2493390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I will present a system, </a:t>
            </a:r>
            <a:r>
              <a:rPr lang="en-US" dirty="0" err="1"/>
              <a:t>FactWatcher</a:t>
            </a:r>
            <a:r>
              <a:rPr lang="en-US" dirty="0"/>
              <a:t>, that</a:t>
            </a:r>
            <a:r>
              <a:rPr lang="en-US" baseline="0" dirty="0"/>
              <a:t> was developed based on three different fact-finding projects: prominent streak, situational facts, and one-of-the-few.</a:t>
            </a:r>
            <a:endParaRPr lang="en-US" dirty="0"/>
          </a:p>
        </p:txBody>
      </p:sp>
    </p:spTree>
    <p:extLst>
      <p:ext uri="{BB962C8B-B14F-4D97-AF65-F5344CB8AC3E}">
        <p14:creationId xmlns:p14="http://schemas.microsoft.com/office/powerpoint/2010/main" val="42948579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figures show the framework of </a:t>
            </a:r>
            <a:r>
              <a:rPr lang="en-US" baseline="0" dirty="0" err="1"/>
              <a:t>FactWatcher</a:t>
            </a:r>
            <a:r>
              <a:rPr lang="en-US" baseline="0" dirty="0"/>
              <a:t>. The input of the system is an append-only table, we then apply three different algorithms to discover three different types of facts: situational facts, one-of-the-few, and prominent streaks. The facts are ranked using a unified metrics and translated to natural language sentences using a set of predefined rules and templates.  </a:t>
            </a:r>
            <a:endParaRPr lang="en-US" dirty="0"/>
          </a:p>
        </p:txBody>
      </p:sp>
    </p:spTree>
    <p:extLst>
      <p:ext uri="{BB962C8B-B14F-4D97-AF65-F5344CB8AC3E}">
        <p14:creationId xmlns:p14="http://schemas.microsoft.com/office/powerpoint/2010/main" val="7563970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demonstrate the system using two datasets, NBA, and weather. The main interface consists</a:t>
            </a:r>
            <a:r>
              <a:rPr lang="en-US" baseline="0" dirty="0"/>
              <a:t> of story panel, exploration facets, and live update panel. Users can read and search stories discovered by the system, and use the exploration facets to adjust what and how the stories to be shown. The live update panel simulates that we have new records appending to the table. </a:t>
            </a:r>
            <a:endParaRPr lang="en-US" dirty="0"/>
          </a:p>
        </p:txBody>
      </p:sp>
    </p:spTree>
    <p:extLst>
      <p:ext uri="{BB962C8B-B14F-4D97-AF65-F5344CB8AC3E}">
        <p14:creationId xmlns:p14="http://schemas.microsoft.com/office/powerpoint/2010/main" val="2911955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few minutes, I will present an</a:t>
            </a:r>
            <a:r>
              <a:rPr lang="en-US" baseline="0" dirty="0"/>
              <a:t> end-to-end fact-checking system, </a:t>
            </a:r>
            <a:r>
              <a:rPr lang="en-US" baseline="0" dirty="0" err="1"/>
              <a:t>claimbuster</a:t>
            </a:r>
            <a:r>
              <a:rPr lang="en-US" baseline="0" dirty="0"/>
              <a:t>.</a:t>
            </a:r>
            <a:endParaRPr lang="en-US" dirty="0"/>
          </a:p>
        </p:txBody>
      </p:sp>
    </p:spTree>
    <p:extLst>
      <p:ext uri="{BB962C8B-B14F-4D97-AF65-F5344CB8AC3E}">
        <p14:creationId xmlns:p14="http://schemas.microsoft.com/office/powerpoint/2010/main" val="4851923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in the slides</a:t>
            </a:r>
            <a:r>
              <a:rPr lang="en-US" baseline="0" dirty="0"/>
              <a:t> show the framework of </a:t>
            </a:r>
            <a:r>
              <a:rPr lang="en-US" baseline="0" dirty="0" err="1"/>
              <a:t>claimbuster</a:t>
            </a:r>
            <a:r>
              <a:rPr lang="en-US" baseline="0" dirty="0"/>
              <a:t>. The system consists of 5 components. </a:t>
            </a:r>
          </a:p>
          <a:p>
            <a:r>
              <a:rPr lang="en-US" baseline="0" dirty="0"/>
              <a:t>Claim monitor interfaces with various data sources with </a:t>
            </a:r>
            <a:r>
              <a:rPr lang="en-US" baseline="0" dirty="0" err="1"/>
              <a:t>claimbuster</a:t>
            </a:r>
            <a:r>
              <a:rPr lang="en-US" baseline="0" dirty="0"/>
              <a:t>, such as social media, broadcasted </a:t>
            </a:r>
            <a:r>
              <a:rPr lang="en-US" baseline="0" dirty="0" err="1"/>
              <a:t>tv</a:t>
            </a:r>
            <a:r>
              <a:rPr lang="en-US" baseline="0" dirty="0"/>
              <a:t> programs, and website</a:t>
            </a:r>
          </a:p>
          <a:p>
            <a:r>
              <a:rPr lang="en-US" baseline="0" dirty="0"/>
              <a:t>The claim spotter identifies </a:t>
            </a:r>
            <a:r>
              <a:rPr lang="en-US" baseline="0" dirty="0" err="1"/>
              <a:t>checkworthy</a:t>
            </a:r>
            <a:r>
              <a:rPr lang="en-US" baseline="0" dirty="0"/>
              <a:t> factual claims in verbose text from the data sources.</a:t>
            </a:r>
          </a:p>
          <a:p>
            <a:r>
              <a:rPr lang="en-US" baseline="0" dirty="0"/>
              <a:t>The claim matcher finds existing well-researched fact-checks that are closely rated or identical to the discovered claims.</a:t>
            </a:r>
          </a:p>
          <a:p>
            <a:r>
              <a:rPr lang="en-US" baseline="0" dirty="0"/>
              <a:t>When a matching fact-check cannot be found, the claim checker queries external knowledge bases and the Web to vet the factual claims.</a:t>
            </a:r>
          </a:p>
          <a:p>
            <a:r>
              <a:rPr lang="en-US" baseline="0" dirty="0"/>
              <a:t>The fact-check reporter complies the evidence from the claim matcher and the claim checker, and presents fact-check reports to  users through various channels, such as the project web site, its twitter account,  a </a:t>
            </a:r>
            <a:r>
              <a:rPr lang="en-US" baseline="0" dirty="0" err="1"/>
              <a:t>Slackbot</a:t>
            </a:r>
            <a:r>
              <a:rPr lang="en-US" baseline="0" dirty="0"/>
              <a:t>, and a public API. </a:t>
            </a:r>
            <a:endParaRPr lang="en-US" dirty="0"/>
          </a:p>
        </p:txBody>
      </p:sp>
    </p:spTree>
    <p:extLst>
      <p:ext uri="{BB962C8B-B14F-4D97-AF65-F5344CB8AC3E}">
        <p14:creationId xmlns:p14="http://schemas.microsoft.com/office/powerpoint/2010/main" val="4601110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user</a:t>
            </a:r>
            <a:r>
              <a:rPr lang="en-US" baseline="0" dirty="0"/>
              <a:t> interface when it is applied on a debate. There are five panels</a:t>
            </a:r>
          </a:p>
          <a:p>
            <a:r>
              <a:rPr lang="en-US" baseline="0" dirty="0"/>
              <a:t>Transcript panels shows the transcript of the debate, each sentence is shown with different shade of blue indicating the check-worthiness of the sentence. </a:t>
            </a:r>
          </a:p>
          <a:p>
            <a:r>
              <a:rPr lang="en-US" baseline="0" dirty="0"/>
              <a:t>When user selects a sentence in the transcript, the fact-check report of the sentence is shown in the upper middle panel. Users can also discuss the sentence using the upper right discussion panel.</a:t>
            </a:r>
          </a:p>
          <a:p>
            <a:r>
              <a:rPr lang="en-US" baseline="0" dirty="0"/>
              <a:t>The video of the debate is shown at the bottom left when it is available. Each sentence spoken by the debate participants will be shown with a score assigned by claim spotter.</a:t>
            </a:r>
          </a:p>
          <a:p>
            <a:r>
              <a:rPr lang="en-US" baseline="0" dirty="0"/>
              <a:t>The bottom right panel shows visualization of transcripts. The first chart is the claim spotter scores of sentences. And the second chart is the word cloud of the transcript.</a:t>
            </a:r>
          </a:p>
        </p:txBody>
      </p:sp>
    </p:spTree>
    <p:extLst>
      <p:ext uri="{BB962C8B-B14F-4D97-AF65-F5344CB8AC3E}">
        <p14:creationId xmlns:p14="http://schemas.microsoft.com/office/powerpoint/2010/main" val="39372995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few minutes, I will present an</a:t>
            </a:r>
            <a:r>
              <a:rPr lang="en-US" baseline="0" dirty="0"/>
              <a:t> end-to-end fact-checking system, </a:t>
            </a:r>
            <a:r>
              <a:rPr lang="en-US" baseline="0" dirty="0" err="1"/>
              <a:t>claimbuster</a:t>
            </a:r>
            <a:r>
              <a:rPr lang="en-US" baseline="0" dirty="0"/>
              <a:t>.</a:t>
            </a:r>
            <a:endParaRPr lang="en-US" dirty="0"/>
          </a:p>
        </p:txBody>
      </p:sp>
    </p:spTree>
    <p:extLst>
      <p:ext uri="{BB962C8B-B14F-4D97-AF65-F5344CB8AC3E}">
        <p14:creationId xmlns:p14="http://schemas.microsoft.com/office/powerpoint/2010/main" val="28111270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009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 look at the Denzel</a:t>
            </a:r>
            <a:r>
              <a:rPr lang="en-US" baseline="0" dirty="0"/>
              <a:t> Washington’s example.</a:t>
            </a:r>
          </a:p>
          <a:p>
            <a:endParaRPr lang="en-US" dirty="0"/>
          </a:p>
          <a:p>
            <a:r>
              <a:rPr lang="en-US" dirty="0"/>
              <a:t>An exceptional facts consists of 3</a:t>
            </a:r>
            <a:r>
              <a:rPr lang="en-US" baseline="0" dirty="0"/>
              <a:t> components: entity of interest</a:t>
            </a:r>
            <a:endParaRPr lang="en-US" dirty="0"/>
          </a:p>
        </p:txBody>
      </p:sp>
    </p:spTree>
    <p:extLst>
      <p:ext uri="{BB962C8B-B14F-4D97-AF65-F5344CB8AC3E}">
        <p14:creationId xmlns:p14="http://schemas.microsoft.com/office/powerpoint/2010/main" val="37728289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2573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89264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98745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70426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we assume that</a:t>
            </a:r>
            <a:r>
              <a:rPr lang="en-US" baseline="0" dirty="0"/>
              <a:t> the given exceptionality function has an upper bound for a given subspace, such that the score of the entity with regard to any superset of the subspace does not exceed the upper bound</a:t>
            </a:r>
            <a:endParaRPr lang="en-US" dirty="0"/>
          </a:p>
        </p:txBody>
      </p:sp>
    </p:spTree>
    <p:extLst>
      <p:ext uri="{BB962C8B-B14F-4D97-AF65-F5344CB8AC3E}">
        <p14:creationId xmlns:p14="http://schemas.microsoft.com/office/powerpoint/2010/main" val="274800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qualifying</a:t>
            </a:r>
            <a:r>
              <a:rPr lang="en-US" baseline="0" dirty="0"/>
              <a:t> attributes</a:t>
            </a:r>
            <a:endParaRPr lang="en-US" dirty="0"/>
          </a:p>
        </p:txBody>
      </p:sp>
    </p:spTree>
    <p:extLst>
      <p:ext uri="{BB962C8B-B14F-4D97-AF65-F5344CB8AC3E}">
        <p14:creationId xmlns:p14="http://schemas.microsoft.com/office/powerpoint/2010/main" val="163877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context.</a:t>
            </a:r>
          </a:p>
          <a:p>
            <a:r>
              <a:rPr lang="en-US" dirty="0"/>
              <a:t>In each exceptional fact, among all the entities, in the context, the entity of interest is one of the few, or even the only one that bears</a:t>
            </a:r>
            <a:r>
              <a:rPr lang="en-US" baseline="0" dirty="0"/>
              <a:t> a particular value combination on the qualifying attributes.</a:t>
            </a:r>
          </a:p>
          <a:p>
            <a:r>
              <a:rPr lang="en-US" baseline="0" dirty="0"/>
              <a:t>In the example of Denzel Washington, we can paraphrase the facts as: Among all the best actors winners, Denzel Washington is one of the only two person whose ethnicity is African American.</a:t>
            </a:r>
            <a:endParaRPr lang="en-US" dirty="0"/>
          </a:p>
        </p:txBody>
      </p:sp>
    </p:spTree>
    <p:extLst>
      <p:ext uri="{BB962C8B-B14F-4D97-AF65-F5344CB8AC3E}">
        <p14:creationId xmlns:p14="http://schemas.microsoft.com/office/powerpoint/2010/main" val="234659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
        <p:nvSpPr>
          <p:cNvPr id="2" name="Title 3"/>
          <p:cNvSpPr>
            <a:spLocks noGrp="1"/>
          </p:cNvSpPr>
          <p:nvPr>
            <p:ph type="title" hasCustomPrompt="1"/>
          </p:nvPr>
        </p:nvSpPr>
        <p:spPr>
          <a:xfrm>
            <a:off x="487759" y="1764275"/>
            <a:ext cx="8363938" cy="1608189"/>
          </a:xfrm>
        </p:spPr>
        <p:txBody>
          <a:bodyPr/>
          <a:lstStyle>
            <a:lvl1pPr>
              <a:defRPr/>
            </a:lvl1pPr>
          </a:lstStyle>
          <a:p>
            <a:r>
              <a:rPr lang="en-US" dirty="0"/>
              <a:t>Click to add title</a:t>
            </a:r>
          </a:p>
        </p:txBody>
      </p:sp>
      <p:sp>
        <p:nvSpPr>
          <p:cNvPr id="3" name="Text Placeholder 8"/>
          <p:cNvSpPr>
            <a:spLocks noGrp="1"/>
          </p:cNvSpPr>
          <p:nvPr>
            <p:ph type="body" sz="quarter" idx="11" hasCustomPrompt="1"/>
          </p:nvPr>
        </p:nvSpPr>
        <p:spPr>
          <a:xfrm>
            <a:off x="487759" y="3488304"/>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408481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a:t>Edit Master text styles</a:t>
            </a:r>
          </a:p>
          <a:p>
            <a:pPr lvl="1"/>
            <a:r>
              <a:rPr lang="en-US"/>
              <a:t>Second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noFill/>
          </a:ln>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Speaker Title</a:t>
            </a:r>
          </a:p>
        </p:txBody>
      </p:sp>
    </p:spTree>
    <p:extLst>
      <p:ext uri="{BB962C8B-B14F-4D97-AF65-F5344CB8AC3E}">
        <p14:creationId xmlns:p14="http://schemas.microsoft.com/office/powerpoint/2010/main" val="3355988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Speaker Title</a:t>
            </a:r>
          </a:p>
        </p:txBody>
      </p:sp>
    </p:spTree>
    <p:extLst>
      <p:ext uri="{BB962C8B-B14F-4D97-AF65-F5344CB8AC3E}">
        <p14:creationId xmlns:p14="http://schemas.microsoft.com/office/powerpoint/2010/main" val="3503165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833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81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3150009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839552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41365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1344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0449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374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14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810415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87759" y="1764275"/>
            <a:ext cx="8363938" cy="1608189"/>
          </a:xfrm>
        </p:spPr>
        <p:txBody>
          <a:bodyPr/>
          <a:lstStyle>
            <a:lvl1pPr>
              <a:defRPr/>
            </a:lvl1pPr>
          </a:lstStyle>
          <a:p>
            <a:r>
              <a:rPr lang="en-US" dirty="0"/>
              <a:t>Click to add title</a:t>
            </a:r>
          </a:p>
        </p:txBody>
      </p:sp>
      <p:sp>
        <p:nvSpPr>
          <p:cNvPr id="6" name="Text Placeholder 8"/>
          <p:cNvSpPr>
            <a:spLocks noGrp="1"/>
          </p:cNvSpPr>
          <p:nvPr>
            <p:ph type="body" sz="quarter" idx="11" hasCustomPrompt="1"/>
          </p:nvPr>
        </p:nvSpPr>
        <p:spPr>
          <a:xfrm>
            <a:off x="487759" y="3488304"/>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98523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
        <p:nvSpPr>
          <p:cNvPr id="2" name="Title 3"/>
          <p:cNvSpPr>
            <a:spLocks noGrp="1"/>
          </p:cNvSpPr>
          <p:nvPr>
            <p:ph type="title" hasCustomPrompt="1"/>
          </p:nvPr>
        </p:nvSpPr>
        <p:spPr>
          <a:xfrm>
            <a:off x="487759" y="1764275"/>
            <a:ext cx="8363938" cy="1608189"/>
          </a:xfrm>
        </p:spPr>
        <p:txBody>
          <a:bodyPr/>
          <a:lstStyle>
            <a:lvl1pPr>
              <a:defRPr/>
            </a:lvl1pPr>
          </a:lstStyle>
          <a:p>
            <a:r>
              <a:rPr lang="en-US" dirty="0"/>
              <a:t>Click to add title</a:t>
            </a:r>
          </a:p>
        </p:txBody>
      </p:sp>
      <p:sp>
        <p:nvSpPr>
          <p:cNvPr id="3" name="Text Placeholder 8"/>
          <p:cNvSpPr>
            <a:spLocks noGrp="1"/>
          </p:cNvSpPr>
          <p:nvPr>
            <p:ph type="body" sz="quarter" idx="11" hasCustomPrompt="1"/>
          </p:nvPr>
        </p:nvSpPr>
        <p:spPr>
          <a:xfrm>
            <a:off x="487759" y="3488304"/>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36993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
        <p:nvSpPr>
          <p:cNvPr id="2" name="Title 3"/>
          <p:cNvSpPr>
            <a:spLocks noGrp="1"/>
          </p:cNvSpPr>
          <p:nvPr>
            <p:ph type="title" hasCustomPrompt="1"/>
          </p:nvPr>
        </p:nvSpPr>
        <p:spPr>
          <a:xfrm>
            <a:off x="487759" y="1764275"/>
            <a:ext cx="8363938" cy="1608189"/>
          </a:xfrm>
        </p:spPr>
        <p:txBody>
          <a:bodyPr/>
          <a:lstStyle>
            <a:lvl1pPr>
              <a:defRPr/>
            </a:lvl1pPr>
          </a:lstStyle>
          <a:p>
            <a:r>
              <a:rPr lang="en-US" dirty="0"/>
              <a:t>Click to add title</a:t>
            </a:r>
          </a:p>
        </p:txBody>
      </p:sp>
      <p:sp>
        <p:nvSpPr>
          <p:cNvPr id="3" name="Text Placeholder 8"/>
          <p:cNvSpPr>
            <a:spLocks noGrp="1"/>
          </p:cNvSpPr>
          <p:nvPr>
            <p:ph type="body" sz="quarter" idx="11" hasCustomPrompt="1"/>
          </p:nvPr>
        </p:nvSpPr>
        <p:spPr>
          <a:xfrm>
            <a:off x="487759" y="3488304"/>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01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
        <p:nvSpPr>
          <p:cNvPr id="2" name="Title 3"/>
          <p:cNvSpPr>
            <a:spLocks noGrp="1"/>
          </p:cNvSpPr>
          <p:nvPr>
            <p:ph type="title" hasCustomPrompt="1"/>
          </p:nvPr>
        </p:nvSpPr>
        <p:spPr>
          <a:xfrm>
            <a:off x="487759" y="1764275"/>
            <a:ext cx="8363938" cy="1608189"/>
          </a:xfrm>
        </p:spPr>
        <p:txBody>
          <a:bodyPr/>
          <a:lstStyle>
            <a:lvl1pPr>
              <a:defRPr/>
            </a:lvl1pPr>
          </a:lstStyle>
          <a:p>
            <a:r>
              <a:rPr lang="en-US" dirty="0"/>
              <a:t>Click to add title</a:t>
            </a:r>
          </a:p>
        </p:txBody>
      </p:sp>
      <p:sp>
        <p:nvSpPr>
          <p:cNvPr id="3" name="Text Placeholder 8"/>
          <p:cNvSpPr>
            <a:spLocks noGrp="1"/>
          </p:cNvSpPr>
          <p:nvPr>
            <p:ph type="body" sz="quarter" idx="11" hasCustomPrompt="1"/>
          </p:nvPr>
        </p:nvSpPr>
        <p:spPr>
          <a:xfrm>
            <a:off x="487759" y="3488304"/>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53908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3.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chengkai\AppData\Local\Temp\Rar$DRa0.306\UTA_A-logo_Sml_2c-rgb.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ome\clouds\Google Drive\Management\IDIR\idirlogo\idirlogo-inverse.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15075" y="4363784"/>
            <a:ext cx="1657350" cy="68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074" name="Picture 2" descr="C:\home\clouds\Google Drive\Management\IDIR\idirlogo\idirlogo.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934792" y="4693411"/>
            <a:ext cx="1174643" cy="450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chengkai\AppData\Local\Temp\Rar$DRa0.306\UTA_A-logo_Sml_2c-rgb.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64058" y="72217"/>
            <a:ext cx="545377" cy="482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3085106" y="4989612"/>
            <a:ext cx="3557064" cy="153888"/>
          </a:xfrm>
          <a:prstGeom prst="rect">
            <a:avLst/>
          </a:prstGeom>
          <a:noFill/>
        </p:spPr>
        <p:txBody>
          <a:bodyPr wrap="none" lIns="0" tIns="0" rIns="0" bIns="0" rtlCol="0">
            <a:spAutoFit/>
          </a:bodyPr>
          <a:lstStyle/>
          <a:p>
            <a:r>
              <a:rPr lang="en-US" sz="1000" dirty="0">
                <a:latin typeface="Garamond" panose="02020404030301010803" pitchFamily="18" charset="0"/>
              </a:rPr>
              <a:t>©2015-2016 The University of Texas at Arlington. All Rights Reserved.</a:t>
            </a:r>
            <a:endParaRPr lang="en-US" sz="1000"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
        <p:nvSpPr>
          <p:cNvPr id="4" name="Slide Number Placeholder 3"/>
          <p:cNvSpPr>
            <a:spLocks noGrp="1"/>
          </p:cNvSpPr>
          <p:nvPr>
            <p:ph type="sldNum" sz="quarter" idx="4"/>
          </p:nvPr>
        </p:nvSpPr>
        <p:spPr>
          <a:xfrm>
            <a:off x="0" y="4852293"/>
            <a:ext cx="2133600" cy="274637"/>
          </a:xfrm>
          <a:prstGeom prst="rect">
            <a:avLst/>
          </a:prstGeom>
        </p:spPr>
        <p:txBody>
          <a:bodyPr vert="horz" lIns="91440" tIns="45720" rIns="91440" bIns="45720" rtlCol="0" anchor="ctr"/>
          <a:lstStyle>
            <a:lvl1pPr algn="l">
              <a:defRPr sz="1200" b="1">
                <a:solidFill>
                  <a:schemeClr val="tx1"/>
                </a:solidFill>
              </a:defRPr>
            </a:lvl1pPr>
          </a:lstStyle>
          <a:p>
            <a:fld id="{30DB7900-D72E-4025-AF90-97BD6DF59E7D}" type="slidenum">
              <a:rPr lang="en-US" smtClean="0"/>
              <a:pPr/>
              <a:t>‹#›</a:t>
            </a:fld>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84"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chengkai\AppData\Local\Temp\Rar$DRa0.306\UTA_A-logo_Sml_2c-rgb.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ome\clouds\Google Drive\Management\IDIR\idirlogo\idirlogo-inverse.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15075" y="4363784"/>
            <a:ext cx="1657350" cy="68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243677"/>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Lst>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93.png"/></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92.png"/><Relationship Id="rId7" Type="http://schemas.openxmlformats.org/officeDocument/2006/relationships/diagramColors" Target="../diagrams/colors3.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3.png"/><Relationship Id="rId7" Type="http://schemas.openxmlformats.org/officeDocument/2006/relationships/diagramColors" Target="../diagrams/colors4.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91.png"/><Relationship Id="rId7" Type="http://schemas.openxmlformats.org/officeDocument/2006/relationships/diagramColors" Target="../diagrams/colors5.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90.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33.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60.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image" Target="../media/image64.png"/><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hyperlink" Target="https://www.nytimes.com/2017/08/13/business/economy/japan-second-quarter-gdp-rises.html"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hyperlink" Target="https://www.nytimes.com/2017/08/13/business/economy/japan-second-quarter-gdp-rises.html"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64.xml"/><Relationship Id="rId1" Type="http://schemas.openxmlformats.org/officeDocument/2006/relationships/slideLayout" Target="../slideLayouts/slideLayout1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7.xml"/><Relationship Id="rId1" Type="http://schemas.openxmlformats.org/officeDocument/2006/relationships/slideLayout" Target="../slideLayouts/slideLayout12.xml"/><Relationship Id="rId4" Type="http://schemas.openxmlformats.org/officeDocument/2006/relationships/image" Target="../media/image77.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8" Type="http://schemas.openxmlformats.org/officeDocument/2006/relationships/image" Target="../media/image83.jpeg"/><Relationship Id="rId3" Type="http://schemas.openxmlformats.org/officeDocument/2006/relationships/image" Target="../media/image78.jpeg"/><Relationship Id="rId7" Type="http://schemas.openxmlformats.org/officeDocument/2006/relationships/image" Target="../media/image82.png"/><Relationship Id="rId2" Type="http://schemas.openxmlformats.org/officeDocument/2006/relationships/notesSlide" Target="../notesSlides/notesSlide69.xml"/><Relationship Id="rId1" Type="http://schemas.openxmlformats.org/officeDocument/2006/relationships/slideLayout" Target="../slideLayouts/slideLayout11.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jpeg"/><Relationship Id="rId9" Type="http://schemas.openxmlformats.org/officeDocument/2006/relationships/image" Target="../media/image84.jpeg"/></Relationships>
</file>

<file path=ppt/slides/_rels/slide7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0.xml"/><Relationship Id="rId1" Type="http://schemas.openxmlformats.org/officeDocument/2006/relationships/slideLayout" Target="../slideLayouts/slideLayout12.xml"/><Relationship Id="rId4" Type="http://schemas.openxmlformats.org/officeDocument/2006/relationships/image" Target="../media/image8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12.xml"/><Relationship Id="rId4" Type="http://schemas.openxmlformats.org/officeDocument/2006/relationships/image" Target="../media/image560.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3.xml"/><Relationship Id="rId1" Type="http://schemas.openxmlformats.org/officeDocument/2006/relationships/slideLayout" Target="../slideLayouts/slideLayout12.xml"/><Relationship Id="rId4" Type="http://schemas.openxmlformats.org/officeDocument/2006/relationships/image" Target="../media/image560.png"/></Relationships>
</file>

<file path=ppt/slides/_rels/slide81.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88.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89.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89.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802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4916" y="1367150"/>
            <a:ext cx="8560544" cy="1002134"/>
          </a:xfrm>
        </p:spPr>
        <p:txBody>
          <a:bodyPr/>
          <a:lstStyle/>
          <a:p>
            <a:r>
              <a:rPr lang="en-US" sz="3600" b="1" dirty="0">
                <a:solidFill>
                  <a:srgbClr val="0064B1"/>
                </a:solidFill>
              </a:rPr>
              <a:t>Frameworks, Algorithms, and Systems for Efficient Discovery of Data-backed Facts</a:t>
            </a:r>
            <a:endParaRPr lang="en-US" sz="3600" b="1" spc="-300" dirty="0"/>
          </a:p>
        </p:txBody>
      </p:sp>
      <p:sp>
        <p:nvSpPr>
          <p:cNvPr id="7" name="Text Placeholder 6"/>
          <p:cNvSpPr>
            <a:spLocks noGrp="1"/>
          </p:cNvSpPr>
          <p:nvPr>
            <p:ph type="body" sz="quarter" idx="11"/>
          </p:nvPr>
        </p:nvSpPr>
        <p:spPr>
          <a:xfrm>
            <a:off x="354854" y="3109801"/>
            <a:ext cx="8480802" cy="279757"/>
          </a:xfrm>
        </p:spPr>
        <p:txBody>
          <a:bodyPr/>
          <a:lstStyle/>
          <a:p>
            <a:r>
              <a:rPr lang="en-US" sz="2000" dirty="0">
                <a:solidFill>
                  <a:schemeClr val="bg1"/>
                </a:solidFill>
              </a:rPr>
              <a:t>Gensheng Zhang</a:t>
            </a:r>
          </a:p>
        </p:txBody>
      </p:sp>
    </p:spTree>
    <p:extLst>
      <p:ext uri="{BB962C8B-B14F-4D97-AF65-F5344CB8AC3E}">
        <p14:creationId xmlns:p14="http://schemas.microsoft.com/office/powerpoint/2010/main" val="3847858046"/>
      </p:ext>
    </p:extLst>
  </p:cSld>
  <p:clrMapOvr>
    <a:masterClrMapping/>
  </p:clrMapOvr>
  <mc:AlternateContent xmlns:mc="http://schemas.openxmlformats.org/markup-compatibility/2006" xmlns:p14="http://schemas.microsoft.com/office/powerpoint/2010/main">
    <mc:Choice Requires="p14">
      <p:transition p14:dur="10" advTm="5489"/>
    </mc:Choice>
    <mc:Fallback xmlns="">
      <p:transition advTm="54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 Facts</a:t>
            </a:r>
          </a:p>
        </p:txBody>
      </p:sp>
      <p:sp>
        <p:nvSpPr>
          <p:cNvPr id="3" name="Text Placeholder 2"/>
          <p:cNvSpPr>
            <a:spLocks noGrp="1"/>
          </p:cNvSpPr>
          <p:nvPr>
            <p:ph type="body" sz="quarter" idx="10"/>
          </p:nvPr>
        </p:nvSpPr>
        <p:spPr>
          <a:xfrm>
            <a:off x="296452" y="3274556"/>
            <a:ext cx="3506703" cy="1514261"/>
          </a:xfrm>
          <a:prstGeom prst="rect">
            <a:avLst/>
          </a:prstGeom>
          <a:noFill/>
          <a:ln cap="rnd">
            <a:noFill/>
          </a:ln>
        </p:spPr>
        <p:txBody>
          <a:bodyPr lIns="91440" tIns="91440" bIns="91440"/>
          <a:lstStyle/>
          <a:p>
            <a:pPr marL="0" indent="0">
              <a:buNone/>
            </a:pPr>
            <a:r>
              <a:rPr lang="en-US" sz="2400" dirty="0">
                <a:solidFill>
                  <a:srgbClr val="0070C0"/>
                </a:solidFill>
              </a:rPr>
              <a:t>Denzel Washington </a:t>
            </a:r>
            <a:r>
              <a:rPr lang="en-US" sz="2400" dirty="0"/>
              <a:t>followed Sidney Poitier as only the second </a:t>
            </a:r>
            <a:r>
              <a:rPr lang="en-US" sz="2400" dirty="0">
                <a:solidFill>
                  <a:srgbClr val="0070C0"/>
                </a:solidFill>
              </a:rPr>
              <a:t>black</a:t>
            </a:r>
            <a:r>
              <a:rPr lang="en-US" sz="2400" dirty="0"/>
              <a:t> to </a:t>
            </a:r>
            <a:r>
              <a:rPr lang="en-US" sz="2400" dirty="0">
                <a:solidFill>
                  <a:srgbClr val="0070C0"/>
                </a:solidFill>
              </a:rPr>
              <a:t>win the Best Actor award.</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10</a:t>
            </a:fld>
            <a:endParaRPr lang="en-US"/>
          </a:p>
        </p:txBody>
      </p:sp>
      <p:pic>
        <p:nvPicPr>
          <p:cNvPr id="2050" name="Picture 2" descr="Training Day Poster.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46028" y="896070"/>
            <a:ext cx="1609311" cy="23808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abcnews.go.com/assets/beta/assets/abcn_images/abc_logo_aluminu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23" y="3097298"/>
            <a:ext cx="709761" cy="283904"/>
          </a:xfrm>
          <a:prstGeom prst="rect">
            <a:avLst/>
          </a:prstGeom>
          <a:solidFill>
            <a:schemeClr val="bg1"/>
          </a:solidFill>
        </p:spPr>
      </p:pic>
      <p:sp>
        <p:nvSpPr>
          <p:cNvPr id="8" name="TextBox 7"/>
          <p:cNvSpPr txBox="1"/>
          <p:nvPr/>
        </p:nvSpPr>
        <p:spPr>
          <a:xfrm>
            <a:off x="4256689" y="1933903"/>
            <a:ext cx="2413353" cy="430887"/>
          </a:xfrm>
          <a:prstGeom prst="rect">
            <a:avLst/>
          </a:prstGeom>
          <a:noFill/>
        </p:spPr>
        <p:txBody>
          <a:bodyPr wrap="none" lIns="0" tIns="0" rIns="0" bIns="0" rtlCol="0">
            <a:spAutoFit/>
          </a:bodyPr>
          <a:lstStyle/>
          <a:p>
            <a:r>
              <a:rPr lang="en-US"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Entity of Interest</a:t>
            </a:r>
          </a:p>
        </p:txBody>
      </p:sp>
      <p:sp>
        <p:nvSpPr>
          <p:cNvPr id="14" name="TextBox 13"/>
          <p:cNvSpPr txBox="1"/>
          <p:nvPr/>
        </p:nvSpPr>
        <p:spPr>
          <a:xfrm>
            <a:off x="4256689" y="2789521"/>
            <a:ext cx="3074368" cy="430887"/>
          </a:xfrm>
          <a:prstGeom prst="rect">
            <a:avLst/>
          </a:prstGeom>
          <a:noFill/>
        </p:spPr>
        <p:txBody>
          <a:bodyPr wrap="none" lIns="0" tIns="0" rIns="0" bIns="0" rtlCol="0">
            <a:spAutoFit/>
          </a:bodyPr>
          <a:lstStyle/>
          <a:p>
            <a:r>
              <a:rPr lang="en-US"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Qualifying Attributes</a:t>
            </a:r>
          </a:p>
        </p:txBody>
      </p:sp>
      <p:sp>
        <p:nvSpPr>
          <p:cNvPr id="15" name="TextBox 14"/>
          <p:cNvSpPr txBox="1"/>
          <p:nvPr/>
        </p:nvSpPr>
        <p:spPr>
          <a:xfrm>
            <a:off x="4256689" y="3723909"/>
            <a:ext cx="1163780" cy="430887"/>
          </a:xfrm>
          <a:prstGeom prst="rect">
            <a:avLst/>
          </a:prstGeom>
          <a:noFill/>
        </p:spPr>
        <p:txBody>
          <a:bodyPr wrap="none" lIns="0" tIns="0" rIns="0" bIns="0" rtlCol="0">
            <a:spAutoFit/>
          </a:bodyPr>
          <a:lstStyle/>
          <a:p>
            <a:r>
              <a:rPr lang="en-US"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Context</a:t>
            </a:r>
          </a:p>
        </p:txBody>
      </p:sp>
      <p:cxnSp>
        <p:nvCxnSpPr>
          <p:cNvPr id="12" name="Straight Arrow Connector 11"/>
          <p:cNvCxnSpPr/>
          <p:nvPr/>
        </p:nvCxnSpPr>
        <p:spPr>
          <a:xfrm flipV="1">
            <a:off x="2774731" y="2448910"/>
            <a:ext cx="1481958" cy="956164"/>
          </a:xfrm>
          <a:prstGeom prst="straightConnector1">
            <a:avLst/>
          </a:prstGeom>
          <a:ln w="76200">
            <a:tailEnd type="stealth"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774731" y="3274556"/>
            <a:ext cx="1366345" cy="757129"/>
          </a:xfrm>
          <a:prstGeom prst="straightConnector1">
            <a:avLst/>
          </a:prstGeom>
          <a:ln w="76200">
            <a:tailEnd type="stealth"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153103" y="4151586"/>
            <a:ext cx="1103586" cy="290405"/>
          </a:xfrm>
          <a:prstGeom prst="straightConnector1">
            <a:avLst/>
          </a:prstGeom>
          <a:ln w="76200">
            <a:tailEnd type="stealth"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36639" y="2364790"/>
            <a:ext cx="2499402"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Denzel Washington</a:t>
            </a:r>
          </a:p>
        </p:txBody>
      </p:sp>
      <p:sp>
        <p:nvSpPr>
          <p:cNvPr id="24" name="TextBox 23"/>
          <p:cNvSpPr txBox="1"/>
          <p:nvPr/>
        </p:nvSpPr>
        <p:spPr>
          <a:xfrm>
            <a:off x="6436639" y="3196536"/>
            <a:ext cx="1067600"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Ethnicity</a:t>
            </a:r>
          </a:p>
        </p:txBody>
      </p:sp>
      <p:sp>
        <p:nvSpPr>
          <p:cNvPr id="25" name="TextBox 24"/>
          <p:cNvSpPr txBox="1"/>
          <p:nvPr/>
        </p:nvSpPr>
        <p:spPr>
          <a:xfrm>
            <a:off x="6436639" y="4071394"/>
            <a:ext cx="2447593"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Best Actor Winners</a:t>
            </a:r>
          </a:p>
        </p:txBody>
      </p:sp>
    </p:spTree>
    <p:extLst>
      <p:ext uri="{BB962C8B-B14F-4D97-AF65-F5344CB8AC3E}">
        <p14:creationId xmlns:p14="http://schemas.microsoft.com/office/powerpoint/2010/main" val="2780068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Objective</a:t>
            </a:r>
          </a:p>
        </p:txBody>
      </p:sp>
      <p:sp>
        <p:nvSpPr>
          <p:cNvPr id="3" name="Text Placeholder 2"/>
          <p:cNvSpPr>
            <a:spLocks noGrp="1"/>
          </p:cNvSpPr>
          <p:nvPr>
            <p:ph type="body" sz="quarter" idx="10"/>
          </p:nvPr>
        </p:nvSpPr>
        <p:spPr>
          <a:xfrm>
            <a:off x="389436" y="1085850"/>
            <a:ext cx="8363938" cy="3773341"/>
          </a:xfrm>
        </p:spPr>
        <p:txBody>
          <a:bodyPr/>
          <a:lstStyle/>
          <a:p>
            <a:r>
              <a:rPr lang="en-US" sz="2800" dirty="0"/>
              <a:t>Given</a:t>
            </a:r>
          </a:p>
          <a:p>
            <a:pPr lvl="1"/>
            <a:r>
              <a:rPr lang="en-US" sz="2400" dirty="0"/>
              <a:t> An entity in a knowledge graph</a:t>
            </a:r>
          </a:p>
          <a:p>
            <a:r>
              <a:rPr lang="en-US" sz="2800" dirty="0"/>
              <a:t>Find</a:t>
            </a:r>
          </a:p>
          <a:p>
            <a:pPr lvl="1"/>
            <a:r>
              <a:rPr lang="en-US" sz="2400" dirty="0"/>
              <a:t> A context</a:t>
            </a:r>
          </a:p>
          <a:p>
            <a:pPr lvl="1"/>
            <a:r>
              <a:rPr lang="en-US" sz="2400" dirty="0"/>
              <a:t> A set of qualifying attributes (subspace)</a:t>
            </a:r>
          </a:p>
          <a:p>
            <a:r>
              <a:rPr lang="en-US" sz="2800" dirty="0"/>
              <a:t>Goal</a:t>
            </a:r>
          </a:p>
          <a:p>
            <a:pPr lvl="1"/>
            <a:r>
              <a:rPr lang="en-US" sz="2400" dirty="0"/>
              <a:t> The entity is exceptional </a:t>
            </a:r>
          </a:p>
          <a:p>
            <a:pPr marL="259661" lvl="1" indent="0">
              <a:buNone/>
            </a:pPr>
            <a:r>
              <a:rPr lang="en-US" sz="2400" dirty="0"/>
              <a:t>    - belonging to the context with many other entities</a:t>
            </a:r>
          </a:p>
          <a:p>
            <a:pPr marL="259661" lvl="1" indent="0">
              <a:buNone/>
            </a:pPr>
            <a:r>
              <a:rPr lang="en-US" sz="2400" dirty="0"/>
              <a:t>	 - bearing a peculiar value w.r.t the subspace</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11</a:t>
            </a:fld>
            <a:endParaRPr lang="en-US"/>
          </a:p>
        </p:txBody>
      </p:sp>
    </p:spTree>
    <p:extLst>
      <p:ext uri="{BB962C8B-B14F-4D97-AF65-F5344CB8AC3E}">
        <p14:creationId xmlns:p14="http://schemas.microsoft.com/office/powerpoint/2010/main" val="1029156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Objective</a:t>
            </a:r>
          </a:p>
        </p:txBody>
      </p:sp>
      <p:sp>
        <p:nvSpPr>
          <p:cNvPr id="3" name="Text Placeholder 2"/>
          <p:cNvSpPr>
            <a:spLocks noGrp="1"/>
          </p:cNvSpPr>
          <p:nvPr>
            <p:ph type="body" sz="quarter" idx="10"/>
          </p:nvPr>
        </p:nvSpPr>
        <p:spPr>
          <a:xfrm>
            <a:off x="389436" y="1085850"/>
            <a:ext cx="8363938" cy="3773341"/>
          </a:xfrm>
        </p:spPr>
        <p:txBody>
          <a:bodyPr/>
          <a:lstStyle/>
          <a:p>
            <a:r>
              <a:rPr lang="en-US" sz="2800" dirty="0"/>
              <a:t>Given</a:t>
            </a:r>
          </a:p>
          <a:p>
            <a:pPr lvl="1"/>
            <a:r>
              <a:rPr lang="en-US" sz="2400" dirty="0"/>
              <a:t> An entity in a knowledge graph</a:t>
            </a:r>
          </a:p>
          <a:p>
            <a:r>
              <a:rPr lang="en-US" sz="2800" dirty="0"/>
              <a:t>Find</a:t>
            </a:r>
          </a:p>
          <a:p>
            <a:pPr lvl="1"/>
            <a:r>
              <a:rPr lang="en-US" sz="2400" dirty="0"/>
              <a:t> A context</a:t>
            </a:r>
          </a:p>
          <a:p>
            <a:pPr lvl="1"/>
            <a:r>
              <a:rPr lang="en-US" sz="2400" dirty="0"/>
              <a:t> A set of qualifying attributes (subspace)</a:t>
            </a:r>
          </a:p>
          <a:p>
            <a:r>
              <a:rPr lang="en-US" sz="2800" dirty="0"/>
              <a:t>Goal</a:t>
            </a:r>
          </a:p>
          <a:p>
            <a:pPr lvl="1"/>
            <a:r>
              <a:rPr lang="en-US" sz="2400" dirty="0"/>
              <a:t> The entity is exceptional </a:t>
            </a:r>
          </a:p>
          <a:p>
            <a:pPr marL="259661" lvl="1" indent="0">
              <a:buNone/>
            </a:pPr>
            <a:r>
              <a:rPr lang="en-US" sz="2400" dirty="0"/>
              <a:t>    - belonging to the context with many other entities</a:t>
            </a:r>
          </a:p>
          <a:p>
            <a:pPr marL="259661" lvl="1" indent="0">
              <a:buNone/>
            </a:pPr>
            <a:r>
              <a:rPr lang="en-US" sz="2400" dirty="0"/>
              <a:t>	 - bearing a peculiar value w.r.t the subspace</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12</a:t>
            </a:fld>
            <a:endParaRPr lang="en-US"/>
          </a:p>
        </p:txBody>
      </p:sp>
      <p:sp>
        <p:nvSpPr>
          <p:cNvPr id="5" name="TextBox 4"/>
          <p:cNvSpPr txBox="1"/>
          <p:nvPr/>
        </p:nvSpPr>
        <p:spPr>
          <a:xfrm>
            <a:off x="5319327" y="3751195"/>
            <a:ext cx="3823483" cy="1107996"/>
          </a:xfrm>
          <a:prstGeom prst="rect">
            <a:avLst/>
          </a:prstGeom>
          <a:solidFill>
            <a:srgbClr val="FFFFFF"/>
          </a:solidFill>
        </p:spPr>
        <p:txBody>
          <a:bodyPr wrap="none" lIns="182880" tIns="0" rIns="0" bIns="0" rtlCol="0">
            <a:spAutoFit/>
          </a:bodyPr>
          <a:lstStyle/>
          <a:p>
            <a:r>
              <a:rPr lang="en-US" sz="2400" dirty="0">
                <a:solidFill>
                  <a:srgbClr val="0064B1"/>
                </a:solidFill>
                <a:latin typeface="Segoe UI Light" pitchFamily="34" charset="0"/>
              </a:rPr>
              <a:t>Denzel Washington</a:t>
            </a:r>
          </a:p>
          <a:p>
            <a:r>
              <a:rPr lang="en-US" sz="2400" dirty="0">
                <a:solidFill>
                  <a:srgbClr val="0064B1"/>
                </a:solidFill>
                <a:latin typeface="Segoe UI Light" pitchFamily="34" charset="0"/>
              </a:rPr>
              <a:t>Best Actor winners</a:t>
            </a:r>
          </a:p>
          <a:p>
            <a:r>
              <a:rPr lang="en-US" sz="2400" dirty="0">
                <a:solidFill>
                  <a:srgbClr val="0064B1"/>
                </a:solidFill>
                <a:latin typeface="Segoe UI Light" pitchFamily="34" charset="0"/>
              </a:rPr>
              <a:t>Ethnicity = African American</a:t>
            </a:r>
          </a:p>
        </p:txBody>
      </p:sp>
    </p:spTree>
    <p:extLst>
      <p:ext uri="{BB962C8B-B14F-4D97-AF65-F5344CB8AC3E}">
        <p14:creationId xmlns:p14="http://schemas.microsoft.com/office/powerpoint/2010/main" val="9787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Applications</a:t>
            </a:r>
          </a:p>
        </p:txBody>
      </p:sp>
      <p:sp>
        <p:nvSpPr>
          <p:cNvPr id="3" name="Text Placeholder 2"/>
          <p:cNvSpPr>
            <a:spLocks noGrp="1"/>
          </p:cNvSpPr>
          <p:nvPr>
            <p:ph type="body" sz="quarter" idx="10"/>
          </p:nvPr>
        </p:nvSpPr>
        <p:spPr>
          <a:xfrm>
            <a:off x="389436" y="1085850"/>
            <a:ext cx="8363938" cy="3564053"/>
          </a:xfrm>
        </p:spPr>
        <p:txBody>
          <a:bodyPr/>
          <a:lstStyle/>
          <a:p>
            <a:r>
              <a:rPr lang="en-US" dirty="0"/>
              <a:t>Computational Journalism</a:t>
            </a:r>
          </a:p>
          <a:p>
            <a:pPr lvl="1"/>
            <a:r>
              <a:rPr lang="en-US" dirty="0"/>
              <a:t> Fact-finding </a:t>
            </a:r>
            <a:r>
              <a:rPr lang="en-US" sz="2000" dirty="0"/>
              <a:t>(Denzel Washington)</a:t>
            </a:r>
          </a:p>
          <a:p>
            <a:pPr lvl="1"/>
            <a:r>
              <a:rPr lang="en-US" dirty="0"/>
              <a:t> Fact-checking </a:t>
            </a:r>
            <a:r>
              <a:rPr lang="en-US" sz="2000" dirty="0"/>
              <a:t>(Hillary Clinton)</a:t>
            </a:r>
          </a:p>
          <a:p>
            <a:pPr lvl="2"/>
            <a:r>
              <a:rPr lang="en-US" sz="2000" dirty="0"/>
              <a:t>The first female presidential nominee was Victoria Woodhull, not Hillary Clinton (snopes.com)</a:t>
            </a:r>
          </a:p>
          <a:p>
            <a:r>
              <a:rPr lang="en-US" dirty="0"/>
              <a:t>Recommendation Systems</a:t>
            </a:r>
          </a:p>
          <a:p>
            <a:pPr lvl="1"/>
            <a:r>
              <a:rPr lang="en-US" dirty="0"/>
              <a:t> Friends, news, and product promotion</a:t>
            </a:r>
          </a:p>
          <a:p>
            <a:r>
              <a:rPr lang="en-US" dirty="0"/>
              <a:t>Data Cleaning</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13</a:t>
            </a:fld>
            <a:endParaRPr lang="en-US"/>
          </a:p>
        </p:txBody>
      </p:sp>
      <p:pic>
        <p:nvPicPr>
          <p:cNvPr id="7" name="Picture 6"/>
          <p:cNvPicPr>
            <a:picLocks noChangeAspect="1"/>
          </p:cNvPicPr>
          <p:nvPr/>
        </p:nvPicPr>
        <p:blipFill>
          <a:blip r:embed="rId3"/>
          <a:stretch>
            <a:fillRect/>
          </a:stretch>
        </p:blipFill>
        <p:spPr>
          <a:xfrm>
            <a:off x="5374769" y="526092"/>
            <a:ext cx="3769231" cy="1945295"/>
          </a:xfrm>
          <a:prstGeom prst="rect">
            <a:avLst/>
          </a:prstGeom>
        </p:spPr>
      </p:pic>
    </p:spTree>
    <p:extLst>
      <p:ext uri="{BB962C8B-B14F-4D97-AF65-F5344CB8AC3E}">
        <p14:creationId xmlns:p14="http://schemas.microsoft.com/office/powerpoint/2010/main" val="1599552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Related work</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3625608"/>
              </a:xfrm>
              <a:ln>
                <a:noFill/>
              </a:ln>
            </p:spPr>
            <p:txBody>
              <a:bodyPr/>
              <a:lstStyle/>
              <a:p>
                <a:r>
                  <a:rPr lang="en-US" dirty="0"/>
                  <a:t>Outlier detection</a:t>
                </a:r>
              </a:p>
              <a:p>
                <a:pPr lvl="1"/>
                <a:r>
                  <a:rPr lang="en-US" dirty="0"/>
                  <a:t> Different goal: find a set of objects from a dataset</a:t>
                </a:r>
              </a:p>
              <a:p>
                <a:pPr lvl="1"/>
                <a:r>
                  <a:rPr lang="en-US" dirty="0"/>
                  <a:t> Outlying explanation is not a focus</a:t>
                </a:r>
              </a:p>
              <a:p>
                <a:r>
                  <a:rPr lang="en-US" dirty="0"/>
                  <a:t>Outlying aspect mining</a:t>
                </a:r>
              </a:p>
              <a:p>
                <a:pPr lvl="1"/>
                <a:r>
                  <a:rPr lang="en-US" dirty="0"/>
                  <a:t> Single table model, not suitable for graph-based data</a:t>
                </a:r>
              </a:p>
              <a:p>
                <a:pPr lvl="2"/>
                <a:r>
                  <a:rPr lang="en-US" dirty="0"/>
                  <a:t>Extremely large and sparse table</a:t>
                </a:r>
              </a:p>
              <a:p>
                <a:pPr lvl="2"/>
                <a:r>
                  <a:rPr lang="en-US" dirty="0"/>
                  <a:t>Conjunctive queries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Pattern queries</a:t>
                </a:r>
              </a:p>
              <a:p>
                <a:pPr lvl="2"/>
                <a:r>
                  <a:rPr lang="en-US" dirty="0"/>
                  <a:t>Set values</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3625608"/>
              </a:xfrm>
              <a:blipFill>
                <a:blip r:embed="rId3"/>
                <a:stretch>
                  <a:fillRect l="-2551" t="-4538" b="-4370"/>
                </a:stretch>
              </a:blipFill>
              <a:ln>
                <a:noFill/>
              </a:ln>
            </p:spPr>
            <p:txBody>
              <a:bodyPr/>
              <a:lstStyle/>
              <a:p>
                <a:r>
                  <a:rPr lang="en-US">
                    <a:noFill/>
                  </a:rPr>
                  <a:t> </a:t>
                </a:r>
              </a:p>
            </p:txBody>
          </p:sp>
        </mc:Fallback>
      </mc:AlternateContent>
      <p:sp>
        <p:nvSpPr>
          <p:cNvPr id="4" name="Slide Number Placeholder 3"/>
          <p:cNvSpPr>
            <a:spLocks noGrp="1"/>
          </p:cNvSpPr>
          <p:nvPr>
            <p:ph type="sldNum" sz="quarter" idx="11"/>
          </p:nvPr>
        </p:nvSpPr>
        <p:spPr>
          <a:xfrm>
            <a:off x="0" y="4868863"/>
            <a:ext cx="2133600" cy="274637"/>
          </a:xfrm>
        </p:spPr>
        <p:txBody>
          <a:bodyPr/>
          <a:lstStyle/>
          <a:p>
            <a:fld id="{30DB7900-D72E-4025-AF90-97BD6DF59E7D}" type="slidenum">
              <a:rPr lang="en-US" smtClean="0"/>
              <a:pPr/>
              <a:t>14</a:t>
            </a:fld>
            <a:endParaRPr lang="en-US" dirty="0"/>
          </a:p>
        </p:txBody>
      </p:sp>
    </p:spTree>
    <p:extLst>
      <p:ext uri="{BB962C8B-B14F-4D97-AF65-F5344CB8AC3E}">
        <p14:creationId xmlns:p14="http://schemas.microsoft.com/office/powerpoint/2010/main" val="3084694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Concepts and Definitions</a:t>
            </a:r>
          </a:p>
        </p:txBody>
      </p:sp>
      <p:sp>
        <p:nvSpPr>
          <p:cNvPr id="3" name="Text Placeholder 2"/>
          <p:cNvSpPr>
            <a:spLocks noGrp="1"/>
          </p:cNvSpPr>
          <p:nvPr>
            <p:ph type="body" sz="quarter" idx="10"/>
          </p:nvPr>
        </p:nvSpPr>
        <p:spPr>
          <a:xfrm>
            <a:off x="389436" y="1085850"/>
            <a:ext cx="8363938" cy="3828740"/>
          </a:xfrm>
          <a:ln>
            <a:noFill/>
          </a:ln>
        </p:spPr>
        <p:txBody>
          <a:bodyPr/>
          <a:lstStyle/>
          <a:p>
            <a:r>
              <a:rPr lang="en-US" dirty="0"/>
              <a:t>Attributes</a:t>
            </a:r>
          </a:p>
          <a:p>
            <a:pPr lvl="1"/>
            <a:r>
              <a:rPr lang="en-US" dirty="0"/>
              <a:t> Attributes: the labels of incoming/outgoing edges</a:t>
            </a:r>
          </a:p>
          <a:p>
            <a:pPr lvl="1"/>
            <a:r>
              <a:rPr lang="en-US" dirty="0"/>
              <a:t> Values: direct neighbors</a:t>
            </a:r>
          </a:p>
          <a:p>
            <a:pPr lvl="1"/>
            <a:endParaRPr lang="en-US" dirty="0"/>
          </a:p>
          <a:p>
            <a:pPr lvl="1"/>
            <a:endParaRPr lang="en-US" dirty="0"/>
          </a:p>
          <a:p>
            <a:pPr marL="259661" lvl="1" indent="0">
              <a:buNone/>
            </a:pPr>
            <a:endParaRPr lang="en-US" dirty="0"/>
          </a:p>
          <a:p>
            <a:r>
              <a:rPr lang="en-US" dirty="0"/>
              <a:t>Subspace (A)</a:t>
            </a:r>
          </a:p>
          <a:p>
            <a:pPr lvl="1"/>
            <a:r>
              <a:rPr lang="en-US" dirty="0"/>
              <a:t> A subset of attributes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15</a:t>
            </a:fld>
            <a:endParaRPr lang="en-US"/>
          </a:p>
        </p:txBody>
      </p:sp>
      <p:pic>
        <p:nvPicPr>
          <p:cNvPr id="5" name="Picture 4"/>
          <p:cNvPicPr>
            <a:picLocks noChangeAspect="1"/>
          </p:cNvPicPr>
          <p:nvPr/>
        </p:nvPicPr>
        <p:blipFill>
          <a:blip r:embed="rId3"/>
          <a:stretch>
            <a:fillRect/>
          </a:stretch>
        </p:blipFill>
        <p:spPr>
          <a:xfrm>
            <a:off x="4571405" y="2590145"/>
            <a:ext cx="4114800" cy="1979552"/>
          </a:xfrm>
          <a:prstGeom prst="rect">
            <a:avLst/>
          </a:prstGeom>
        </p:spPr>
      </p:pic>
      <p:sp>
        <p:nvSpPr>
          <p:cNvPr id="6" name="Oval 5"/>
          <p:cNvSpPr/>
          <p:nvPr/>
        </p:nvSpPr>
        <p:spPr bwMode="auto">
          <a:xfrm>
            <a:off x="5571460" y="3062175"/>
            <a:ext cx="435935" cy="393405"/>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7" name="TextBox 6"/>
              <p:cNvSpPr txBox="1"/>
              <p:nvPr/>
            </p:nvSpPr>
            <p:spPr>
              <a:xfrm>
                <a:off x="1373652" y="2581038"/>
                <a:ext cx="2697726" cy="641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ctrlPr>
                        </m:sSubPr>
                        <m:e>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𝐴</m:t>
                          </m:r>
                        </m:e>
                        <m:sub>
                          <m:sSub>
                            <m:sSubPr>
                              <m:ctrlP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ctrlPr>
                            </m:sSubPr>
                            <m:e>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𝑆</m:t>
                              </m:r>
                            </m:e>
                            <m:sub>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1</m:t>
                              </m:r>
                            </m:sub>
                          </m:sSub>
                        </m:sub>
                      </m:sSub>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m:t>
                      </m:r>
                      <m:d>
                        <m:dPr>
                          <m:ctrlP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ctrlPr>
                        </m:dPr>
                        <m:e>
                          <m:r>
                            <m:rPr>
                              <m:sty m:val="p"/>
                            </m:rPr>
                            <a:rPr lang="en-US" sz="2000" b="0" i="0"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scored</m:t>
                          </m:r>
                          <m:r>
                            <m:rPr>
                              <m:lit/>
                            </m:rPr>
                            <a:rPr lang="en-US" sz="2000" b="0" i="0"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m:t>
                          </m:r>
                          <m:r>
                            <m:rPr>
                              <m:sty m:val="p"/>
                            </m:rPr>
                            <a:rPr lang="en-US" sz="2000" b="0" i="0"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by</m:t>
                          </m:r>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 ←</m:t>
                          </m:r>
                        </m:e>
                      </m:d>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 </m:t>
                      </m:r>
                    </m:oMath>
                  </m:oMathPara>
                </a14:m>
                <a:endParaRPr lang="en-US" sz="2000" b="0" i="1" dirty="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endParaRPr>
              </a:p>
              <a:p>
                <a:r>
                  <a:rPr lang="en-US" sz="2000" b="0" dirty="0">
                    <a:gradFill>
                      <a:gsLst>
                        <a:gs pos="0">
                          <a:schemeClr val="tx1">
                            <a:lumMod val="75000"/>
                            <a:lumOff val="25000"/>
                          </a:schemeClr>
                        </a:gs>
                        <a:gs pos="80000">
                          <a:schemeClr val="tx1">
                            <a:lumMod val="65000"/>
                            <a:lumOff val="35000"/>
                          </a:schemeClr>
                        </a:gs>
                      </a:gsLst>
                      <a:lin ang="16200000" scaled="0"/>
                    </a:gradFill>
                  </a:rPr>
                  <a:t>              </a:t>
                </a:r>
                <a14:m>
                  <m:oMath xmlns:m="http://schemas.openxmlformats.org/officeDocument/2006/math">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m:t>
                    </m:r>
                    <m:r>
                      <m:rPr>
                        <m:sty m:val="p"/>
                      </m:rPr>
                      <a:rPr lang="en-US" sz="2000" b="0" i="0"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play</m:t>
                    </m:r>
                    <m:r>
                      <m:rPr>
                        <m:lit/>
                      </m:rPr>
                      <a:rPr lang="en-US" sz="2000" b="0" i="0"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m:t>
                    </m:r>
                    <m:r>
                      <m:rPr>
                        <m:sty m:val="p"/>
                      </m:rPr>
                      <a:rPr lang="en-US" sz="2000" b="0" i="0"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for</m:t>
                    </m:r>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 →)}</m:t>
                    </m:r>
                  </m:oMath>
                </a14:m>
                <a:endParaRPr lang="en-US" sz="2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373652" y="2581038"/>
                <a:ext cx="2697726" cy="64197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74635" y="3384321"/>
                <a:ext cx="237295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ctrlPr>
                        </m:sSubPr>
                        <m:e>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𝑆</m:t>
                          </m:r>
                        </m:e>
                        <m:sub>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1</m:t>
                          </m:r>
                        </m:sub>
                      </m:sSub>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m:t>
                      </m:r>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𝐴</m:t>
                      </m:r>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m:t>
                      </m:r>
                      <m:d>
                        <m:dPr>
                          <m:begChr m:val="{"/>
                          <m:endChr m:val="}"/>
                          <m:ctrlP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ctrlPr>
                        </m:dPr>
                        <m:e>
                          <m:sSub>
                            <m:sSubPr>
                              <m:ctrlP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ctrlPr>
                            </m:sSubPr>
                            <m:e>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𝐺</m:t>
                              </m:r>
                            </m:e>
                            <m:sub>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1</m:t>
                              </m:r>
                            </m:sub>
                          </m:sSub>
                        </m:e>
                      </m:d>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 </m:t>
                      </m:r>
                      <m:d>
                        <m:dPr>
                          <m:begChr m:val="{"/>
                          <m:endChr m:val="}"/>
                          <m:ctrlP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ctrlPr>
                        </m:dPr>
                        <m:e>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𝐵𝑅𝐴</m:t>
                          </m:r>
                        </m:e>
                      </m:d>
                      <m:r>
                        <a:rPr lang="en-US" sz="2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m:t>
                      </m:r>
                    </m:oMath>
                  </m:oMathPara>
                </a14:m>
                <a:endParaRPr lang="en-US" sz="2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474635" y="3384321"/>
                <a:ext cx="2372957" cy="30777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6833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Concepts and Definitions</a:t>
            </a:r>
          </a:p>
        </p:txBody>
      </p:sp>
      <p:sp>
        <p:nvSpPr>
          <p:cNvPr id="3" name="Text Placeholder 2"/>
          <p:cNvSpPr>
            <a:spLocks noGrp="1"/>
          </p:cNvSpPr>
          <p:nvPr>
            <p:ph type="body" sz="quarter" idx="10"/>
          </p:nvPr>
        </p:nvSpPr>
        <p:spPr>
          <a:xfrm>
            <a:off x="389436" y="1085850"/>
            <a:ext cx="8363938" cy="1323439"/>
          </a:xfrm>
          <a:ln>
            <a:noFill/>
          </a:ln>
        </p:spPr>
        <p:txBody>
          <a:bodyPr/>
          <a:lstStyle/>
          <a:p>
            <a:r>
              <a:rPr lang="en-US" dirty="0"/>
              <a:t>Context</a:t>
            </a:r>
          </a:p>
          <a:p>
            <a:pPr lvl="1"/>
            <a:r>
              <a:rPr lang="en-US" dirty="0"/>
              <a:t> Entities sharing </a:t>
            </a:r>
            <a:r>
              <a:rPr lang="en-US" b="1" dirty="0"/>
              <a:t>some common characteristics</a:t>
            </a:r>
          </a:p>
          <a:p>
            <a:pPr lvl="2"/>
            <a:r>
              <a:rPr lang="en-US" dirty="0">
                <a:solidFill>
                  <a:srgbClr val="0070C0"/>
                </a:solidFill>
              </a:rPr>
              <a:t>&lt;Pattern, Variable&gt; pair</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16</a:t>
            </a:fld>
            <a:endParaRPr lang="en-US"/>
          </a:p>
        </p:txBody>
      </p:sp>
      <p:pic>
        <p:nvPicPr>
          <p:cNvPr id="9" name="Picture 8"/>
          <p:cNvPicPr>
            <a:picLocks noChangeAspect="1"/>
          </p:cNvPicPr>
          <p:nvPr/>
        </p:nvPicPr>
        <p:blipFill>
          <a:blip r:embed="rId3"/>
          <a:stretch>
            <a:fillRect/>
          </a:stretch>
        </p:blipFill>
        <p:spPr>
          <a:xfrm>
            <a:off x="717822" y="2561899"/>
            <a:ext cx="2440048" cy="513694"/>
          </a:xfrm>
          <a:prstGeom prst="rect">
            <a:avLst/>
          </a:prstGeom>
        </p:spPr>
      </p:pic>
      <p:sp>
        <p:nvSpPr>
          <p:cNvPr id="24" name="Oval 23"/>
          <p:cNvSpPr/>
          <p:nvPr/>
        </p:nvSpPr>
        <p:spPr bwMode="auto">
          <a:xfrm>
            <a:off x="747037" y="2652287"/>
            <a:ext cx="319763" cy="377992"/>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5" name="TextBox 24"/>
          <p:cNvSpPr txBox="1"/>
          <p:nvPr/>
        </p:nvSpPr>
        <p:spPr>
          <a:xfrm>
            <a:off x="226731" y="3620477"/>
            <a:ext cx="3326552" cy="861774"/>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Goals scored by </a:t>
            </a: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Brazilian (BRA) players</a:t>
            </a:r>
          </a:p>
        </p:txBody>
      </p:sp>
      <p:sp>
        <p:nvSpPr>
          <p:cNvPr id="26" name="TextBox 25"/>
          <p:cNvSpPr txBox="1"/>
          <p:nvPr/>
        </p:nvSpPr>
        <p:spPr>
          <a:xfrm>
            <a:off x="226731" y="2615751"/>
            <a:ext cx="272510"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pic>
        <p:nvPicPr>
          <p:cNvPr id="27" name="Picture 2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71405" y="2590145"/>
            <a:ext cx="4114800" cy="1979552"/>
          </a:xfrm>
          <a:prstGeom prst="rect">
            <a:avLst/>
          </a:prstGeom>
        </p:spPr>
      </p:pic>
      <p:sp>
        <p:nvSpPr>
          <p:cNvPr id="10" name="TextBox 9"/>
          <p:cNvSpPr txBox="1"/>
          <p:nvPr/>
        </p:nvSpPr>
        <p:spPr>
          <a:xfrm>
            <a:off x="930545" y="3157653"/>
            <a:ext cx="1133324"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&lt;P</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?g&gt;</a:t>
            </a:r>
            <a:endPar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553234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Concepts and Definitions</a:t>
            </a:r>
          </a:p>
        </p:txBody>
      </p:sp>
      <p:sp>
        <p:nvSpPr>
          <p:cNvPr id="3" name="Text Placeholder 2"/>
          <p:cNvSpPr>
            <a:spLocks noGrp="1"/>
          </p:cNvSpPr>
          <p:nvPr>
            <p:ph type="body" sz="quarter" idx="10"/>
          </p:nvPr>
        </p:nvSpPr>
        <p:spPr>
          <a:xfrm>
            <a:off x="389436" y="1085850"/>
            <a:ext cx="8363938" cy="1323439"/>
          </a:xfrm>
          <a:ln>
            <a:noFill/>
          </a:ln>
        </p:spPr>
        <p:txBody>
          <a:bodyPr/>
          <a:lstStyle/>
          <a:p>
            <a:r>
              <a:rPr lang="en-US" dirty="0"/>
              <a:t>Context</a:t>
            </a:r>
          </a:p>
          <a:p>
            <a:pPr lvl="1"/>
            <a:r>
              <a:rPr lang="en-US" dirty="0"/>
              <a:t> Entities sharing </a:t>
            </a:r>
            <a:r>
              <a:rPr lang="en-US" b="1" dirty="0"/>
              <a:t>some common characteristics</a:t>
            </a:r>
          </a:p>
          <a:p>
            <a:pPr lvl="2"/>
            <a:r>
              <a:rPr lang="en-US" dirty="0">
                <a:solidFill>
                  <a:srgbClr val="0070C0"/>
                </a:solidFill>
              </a:rPr>
              <a:t>&lt;Pattern, Variable&gt; pair</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17</a:t>
            </a:fld>
            <a:endParaRPr lang="en-US"/>
          </a:p>
        </p:txBody>
      </p:sp>
      <p:pic>
        <p:nvPicPr>
          <p:cNvPr id="9" name="Picture 8"/>
          <p:cNvPicPr>
            <a:picLocks noChangeAspect="1"/>
          </p:cNvPicPr>
          <p:nvPr/>
        </p:nvPicPr>
        <p:blipFill>
          <a:blip r:embed="rId3"/>
          <a:stretch>
            <a:fillRect/>
          </a:stretch>
        </p:blipFill>
        <p:spPr>
          <a:xfrm>
            <a:off x="717822" y="2561899"/>
            <a:ext cx="2440048" cy="513694"/>
          </a:xfrm>
          <a:prstGeom prst="rect">
            <a:avLst/>
          </a:prstGeom>
        </p:spPr>
      </p:pic>
      <p:sp>
        <p:nvSpPr>
          <p:cNvPr id="24" name="Oval 23"/>
          <p:cNvSpPr/>
          <p:nvPr/>
        </p:nvSpPr>
        <p:spPr bwMode="auto">
          <a:xfrm>
            <a:off x="1618083" y="2652287"/>
            <a:ext cx="319763" cy="377992"/>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5" name="TextBox 24"/>
          <p:cNvSpPr txBox="1"/>
          <p:nvPr/>
        </p:nvSpPr>
        <p:spPr>
          <a:xfrm>
            <a:off x="226731" y="3578311"/>
            <a:ext cx="4138505" cy="861774"/>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Players who scored at least </a:t>
            </a: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one goal and play for Brazil</a:t>
            </a:r>
          </a:p>
        </p:txBody>
      </p:sp>
      <p:sp>
        <p:nvSpPr>
          <p:cNvPr id="10" name="TextBox 9"/>
          <p:cNvSpPr txBox="1"/>
          <p:nvPr/>
        </p:nvSpPr>
        <p:spPr>
          <a:xfrm>
            <a:off x="226731" y="2615751"/>
            <a:ext cx="272510"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pic>
        <p:nvPicPr>
          <p:cNvPr id="11" name="Picture 1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71405" y="2590145"/>
            <a:ext cx="4114800" cy="1979552"/>
          </a:xfrm>
          <a:prstGeom prst="rect">
            <a:avLst/>
          </a:prstGeom>
        </p:spPr>
      </p:pic>
      <p:sp>
        <p:nvSpPr>
          <p:cNvPr id="12" name="TextBox 11"/>
          <p:cNvSpPr txBox="1"/>
          <p:nvPr/>
        </p:nvSpPr>
        <p:spPr>
          <a:xfrm>
            <a:off x="930545" y="3157653"/>
            <a:ext cx="1080424"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&lt;P</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?s&gt;</a:t>
            </a:r>
            <a:endPar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60058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1405" y="2590145"/>
            <a:ext cx="4114800" cy="1979552"/>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Concepts and Definitions</a:t>
            </a:r>
          </a:p>
        </p:txBody>
      </p:sp>
      <p:sp>
        <p:nvSpPr>
          <p:cNvPr id="3" name="Text Placeholder 2"/>
          <p:cNvSpPr>
            <a:spLocks noGrp="1"/>
          </p:cNvSpPr>
          <p:nvPr>
            <p:ph type="body" sz="quarter" idx="10"/>
          </p:nvPr>
        </p:nvSpPr>
        <p:spPr>
          <a:xfrm>
            <a:off x="389436" y="1085850"/>
            <a:ext cx="8363938" cy="1323439"/>
          </a:xfrm>
          <a:ln>
            <a:noFill/>
          </a:ln>
        </p:spPr>
        <p:txBody>
          <a:bodyPr/>
          <a:lstStyle/>
          <a:p>
            <a:r>
              <a:rPr lang="en-US" dirty="0"/>
              <a:t>Context</a:t>
            </a:r>
          </a:p>
          <a:p>
            <a:pPr lvl="1"/>
            <a:r>
              <a:rPr lang="en-US" dirty="0"/>
              <a:t> Entities sharing </a:t>
            </a:r>
            <a:r>
              <a:rPr lang="en-US" b="1" dirty="0"/>
              <a:t>some common characteristics</a:t>
            </a:r>
          </a:p>
          <a:p>
            <a:pPr lvl="2"/>
            <a:r>
              <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&lt;P</a:t>
            </a:r>
            <a:r>
              <a:rPr lang="en-US"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r>
              <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?g&gt;</a:t>
            </a:r>
            <a:r>
              <a:rPr lang="en-US" dirty="0">
                <a:solidFill>
                  <a:srgbClr val="0070C0"/>
                </a:solidFill>
              </a:rPr>
              <a:t>: entities in the matches of </a:t>
            </a:r>
            <a:r>
              <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r>
              <a:rPr lang="en-US"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r>
              <a:rPr lang="en-US" dirty="0">
                <a:solidFill>
                  <a:srgbClr val="0070C0"/>
                </a:solidFill>
              </a:rPr>
              <a:t> mapped to </a:t>
            </a:r>
            <a:r>
              <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?g</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18</a:t>
            </a:fld>
            <a:endParaRPr lang="en-US"/>
          </a:p>
        </p:txBody>
      </p:sp>
      <p:pic>
        <p:nvPicPr>
          <p:cNvPr id="9" name="Picture 8"/>
          <p:cNvPicPr>
            <a:picLocks noChangeAspect="1"/>
          </p:cNvPicPr>
          <p:nvPr/>
        </p:nvPicPr>
        <p:blipFill>
          <a:blip r:embed="rId4"/>
          <a:stretch>
            <a:fillRect/>
          </a:stretch>
        </p:blipFill>
        <p:spPr>
          <a:xfrm>
            <a:off x="717822" y="2561899"/>
            <a:ext cx="2440048" cy="513694"/>
          </a:xfrm>
          <a:prstGeom prst="rect">
            <a:avLst/>
          </a:prstGeom>
        </p:spPr>
      </p:pic>
      <p:pic>
        <p:nvPicPr>
          <p:cNvPr id="10" name="Picture 9"/>
          <p:cNvPicPr>
            <a:picLocks noChangeAspect="1"/>
          </p:cNvPicPr>
          <p:nvPr/>
        </p:nvPicPr>
        <p:blipFill>
          <a:blip r:embed="rId5"/>
          <a:stretch>
            <a:fillRect/>
          </a:stretch>
        </p:blipFill>
        <p:spPr>
          <a:xfrm>
            <a:off x="779522" y="3205179"/>
            <a:ext cx="2219325" cy="485775"/>
          </a:xfrm>
          <a:prstGeom prst="rect">
            <a:avLst/>
          </a:prstGeom>
        </p:spPr>
      </p:pic>
      <p:pic>
        <p:nvPicPr>
          <p:cNvPr id="11" name="Picture 10"/>
          <p:cNvPicPr>
            <a:picLocks noChangeAspect="1"/>
          </p:cNvPicPr>
          <p:nvPr/>
        </p:nvPicPr>
        <p:blipFill>
          <a:blip r:embed="rId6"/>
          <a:stretch>
            <a:fillRect/>
          </a:stretch>
        </p:blipFill>
        <p:spPr>
          <a:xfrm>
            <a:off x="817622" y="3755489"/>
            <a:ext cx="2181225" cy="457200"/>
          </a:xfrm>
          <a:prstGeom prst="rect">
            <a:avLst/>
          </a:prstGeom>
        </p:spPr>
      </p:pic>
      <p:pic>
        <p:nvPicPr>
          <p:cNvPr id="12" name="Picture 11"/>
          <p:cNvPicPr>
            <a:picLocks noChangeAspect="1"/>
          </p:cNvPicPr>
          <p:nvPr/>
        </p:nvPicPr>
        <p:blipFill>
          <a:blip r:embed="rId7"/>
          <a:stretch>
            <a:fillRect/>
          </a:stretch>
        </p:blipFill>
        <p:spPr>
          <a:xfrm>
            <a:off x="784284" y="4308653"/>
            <a:ext cx="2247900" cy="447675"/>
          </a:xfrm>
          <a:prstGeom prst="rect">
            <a:avLst/>
          </a:prstGeom>
        </p:spPr>
      </p:pic>
      <p:sp>
        <p:nvSpPr>
          <p:cNvPr id="17" name="Freeform: Shape 16"/>
          <p:cNvSpPr/>
          <p:nvPr/>
        </p:nvSpPr>
        <p:spPr bwMode="auto">
          <a:xfrm>
            <a:off x="4412382" y="2612396"/>
            <a:ext cx="2807125" cy="1279120"/>
          </a:xfrm>
          <a:custGeom>
            <a:avLst/>
            <a:gdLst>
              <a:gd name="connsiteX0" fmla="*/ 0 w 3115339"/>
              <a:gd name="connsiteY0" fmla="*/ 255182 h 1360968"/>
              <a:gd name="connsiteX1" fmla="*/ 0 w 3115339"/>
              <a:gd name="connsiteY1" fmla="*/ 255182 h 1360968"/>
              <a:gd name="connsiteX2" fmla="*/ 10632 w 3115339"/>
              <a:gd name="connsiteY2" fmla="*/ 467833 h 1360968"/>
              <a:gd name="connsiteX3" fmla="*/ 159488 w 3115339"/>
              <a:gd name="connsiteY3" fmla="*/ 595424 h 1360968"/>
              <a:gd name="connsiteX4" fmla="*/ 446567 w 3115339"/>
              <a:gd name="connsiteY4" fmla="*/ 531628 h 1360968"/>
              <a:gd name="connsiteX5" fmla="*/ 765544 w 3115339"/>
              <a:gd name="connsiteY5" fmla="*/ 489098 h 1360968"/>
              <a:gd name="connsiteX6" fmla="*/ 1020725 w 3115339"/>
              <a:gd name="connsiteY6" fmla="*/ 648586 h 1360968"/>
              <a:gd name="connsiteX7" fmla="*/ 1382232 w 3115339"/>
              <a:gd name="connsiteY7" fmla="*/ 839972 h 1360968"/>
              <a:gd name="connsiteX8" fmla="*/ 1499191 w 3115339"/>
              <a:gd name="connsiteY8" fmla="*/ 967563 h 1360968"/>
              <a:gd name="connsiteX9" fmla="*/ 2073349 w 3115339"/>
              <a:gd name="connsiteY9" fmla="*/ 988828 h 1360968"/>
              <a:gd name="connsiteX10" fmla="*/ 2392325 w 3115339"/>
              <a:gd name="connsiteY10" fmla="*/ 1041991 h 1360968"/>
              <a:gd name="connsiteX11" fmla="*/ 2466753 w 3115339"/>
              <a:gd name="connsiteY11" fmla="*/ 1286540 h 1360968"/>
              <a:gd name="connsiteX12" fmla="*/ 2711302 w 3115339"/>
              <a:gd name="connsiteY12" fmla="*/ 1360968 h 1360968"/>
              <a:gd name="connsiteX13" fmla="*/ 2806995 w 3115339"/>
              <a:gd name="connsiteY13" fmla="*/ 1350335 h 1360968"/>
              <a:gd name="connsiteX14" fmla="*/ 3040912 w 3115339"/>
              <a:gd name="connsiteY14" fmla="*/ 1350335 h 1360968"/>
              <a:gd name="connsiteX15" fmla="*/ 3115339 w 3115339"/>
              <a:gd name="connsiteY15" fmla="*/ 1105786 h 1360968"/>
              <a:gd name="connsiteX16" fmla="*/ 3094074 w 3115339"/>
              <a:gd name="connsiteY16" fmla="*/ 903768 h 1360968"/>
              <a:gd name="connsiteX17" fmla="*/ 2668772 w 3115339"/>
              <a:gd name="connsiteY17" fmla="*/ 776177 h 1360968"/>
              <a:gd name="connsiteX18" fmla="*/ 2275367 w 3115339"/>
              <a:gd name="connsiteY18" fmla="*/ 627321 h 1360968"/>
              <a:gd name="connsiteX19" fmla="*/ 1796902 w 3115339"/>
              <a:gd name="connsiteY19" fmla="*/ 372140 h 1360968"/>
              <a:gd name="connsiteX20" fmla="*/ 1499191 w 3115339"/>
              <a:gd name="connsiteY20" fmla="*/ 180754 h 1360968"/>
              <a:gd name="connsiteX21" fmla="*/ 999460 w 3115339"/>
              <a:gd name="connsiteY21" fmla="*/ 0 h 1360968"/>
              <a:gd name="connsiteX22" fmla="*/ 404037 w 3115339"/>
              <a:gd name="connsiteY22" fmla="*/ 21265 h 1360968"/>
              <a:gd name="connsiteX23" fmla="*/ 0 w 3115339"/>
              <a:gd name="connsiteY23" fmla="*/ 255182 h 136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15339" h="1360968">
                <a:moveTo>
                  <a:pt x="0" y="255182"/>
                </a:moveTo>
                <a:lnTo>
                  <a:pt x="0" y="255182"/>
                </a:lnTo>
                <a:cubicBezTo>
                  <a:pt x="10818" y="460739"/>
                  <a:pt x="10632" y="389767"/>
                  <a:pt x="10632" y="467833"/>
                </a:cubicBezTo>
                <a:lnTo>
                  <a:pt x="159488" y="595424"/>
                </a:lnTo>
                <a:lnTo>
                  <a:pt x="446567" y="531628"/>
                </a:lnTo>
                <a:lnTo>
                  <a:pt x="765544" y="489098"/>
                </a:lnTo>
                <a:lnTo>
                  <a:pt x="1020725" y="648586"/>
                </a:lnTo>
                <a:lnTo>
                  <a:pt x="1382232" y="839972"/>
                </a:lnTo>
                <a:lnTo>
                  <a:pt x="1499191" y="967563"/>
                </a:lnTo>
                <a:lnTo>
                  <a:pt x="2073349" y="988828"/>
                </a:lnTo>
                <a:lnTo>
                  <a:pt x="2392325" y="1041991"/>
                </a:lnTo>
                <a:lnTo>
                  <a:pt x="2466753" y="1286540"/>
                </a:lnTo>
                <a:lnTo>
                  <a:pt x="2711302" y="1360968"/>
                </a:lnTo>
                <a:lnTo>
                  <a:pt x="2806995" y="1350335"/>
                </a:lnTo>
                <a:lnTo>
                  <a:pt x="3040912" y="1350335"/>
                </a:lnTo>
                <a:lnTo>
                  <a:pt x="3115339" y="1105786"/>
                </a:lnTo>
                <a:lnTo>
                  <a:pt x="3094074" y="903768"/>
                </a:lnTo>
                <a:lnTo>
                  <a:pt x="2668772" y="776177"/>
                </a:lnTo>
                <a:lnTo>
                  <a:pt x="2275367" y="627321"/>
                </a:lnTo>
                <a:lnTo>
                  <a:pt x="1796902" y="372140"/>
                </a:lnTo>
                <a:lnTo>
                  <a:pt x="1499191" y="180754"/>
                </a:lnTo>
                <a:lnTo>
                  <a:pt x="999460" y="0"/>
                </a:lnTo>
                <a:lnTo>
                  <a:pt x="404037" y="21265"/>
                </a:lnTo>
                <a:lnTo>
                  <a:pt x="0" y="255182"/>
                </a:lnTo>
                <a:close/>
              </a:path>
            </a:pathLst>
          </a:cu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1" name="Straight Arrow Connector 20"/>
          <p:cNvCxnSpPr>
            <a:stCxn id="10" idx="3"/>
            <a:endCxn id="17" idx="2"/>
          </p:cNvCxnSpPr>
          <p:nvPr/>
        </p:nvCxnSpPr>
        <p:spPr>
          <a:xfrm flipV="1">
            <a:off x="2998847" y="3052094"/>
            <a:ext cx="1423115" cy="39597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717822" y="3217731"/>
            <a:ext cx="423705" cy="1634562"/>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3" name="Oval 22"/>
          <p:cNvSpPr/>
          <p:nvPr/>
        </p:nvSpPr>
        <p:spPr bwMode="auto">
          <a:xfrm>
            <a:off x="747037" y="2652287"/>
            <a:ext cx="319763" cy="377992"/>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Box 18"/>
          <p:cNvSpPr txBox="1"/>
          <p:nvPr/>
        </p:nvSpPr>
        <p:spPr>
          <a:xfrm>
            <a:off x="226731" y="2615751"/>
            <a:ext cx="272510"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sp>
        <p:nvSpPr>
          <p:cNvPr id="20" name="TextBox 19"/>
          <p:cNvSpPr txBox="1"/>
          <p:nvPr/>
        </p:nvSpPr>
        <p:spPr>
          <a:xfrm>
            <a:off x="191953" y="3217731"/>
            <a:ext cx="362279"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sp>
        <p:nvSpPr>
          <p:cNvPr id="24" name="TextBox 23"/>
          <p:cNvSpPr txBox="1"/>
          <p:nvPr/>
        </p:nvSpPr>
        <p:spPr>
          <a:xfrm>
            <a:off x="191953" y="3805045"/>
            <a:ext cx="362279"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2</a:t>
            </a:r>
          </a:p>
        </p:txBody>
      </p:sp>
      <p:sp>
        <p:nvSpPr>
          <p:cNvPr id="25" name="TextBox 24"/>
          <p:cNvSpPr txBox="1"/>
          <p:nvPr/>
        </p:nvSpPr>
        <p:spPr>
          <a:xfrm>
            <a:off x="191953" y="4352398"/>
            <a:ext cx="362279"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3</a:t>
            </a:r>
          </a:p>
        </p:txBody>
      </p:sp>
    </p:spTree>
    <p:extLst>
      <p:ext uri="{BB962C8B-B14F-4D97-AF65-F5344CB8AC3E}">
        <p14:creationId xmlns:p14="http://schemas.microsoft.com/office/powerpoint/2010/main" val="665716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1405" y="2590145"/>
            <a:ext cx="4114800" cy="1979552"/>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Concepts and Definitions</a:t>
            </a:r>
          </a:p>
        </p:txBody>
      </p:sp>
      <p:sp>
        <p:nvSpPr>
          <p:cNvPr id="3" name="Text Placeholder 2"/>
          <p:cNvSpPr>
            <a:spLocks noGrp="1"/>
          </p:cNvSpPr>
          <p:nvPr>
            <p:ph type="body" sz="quarter" idx="10"/>
          </p:nvPr>
        </p:nvSpPr>
        <p:spPr>
          <a:xfrm>
            <a:off x="389436" y="1085850"/>
            <a:ext cx="8363938" cy="1323439"/>
          </a:xfrm>
          <a:ln>
            <a:noFill/>
          </a:ln>
        </p:spPr>
        <p:txBody>
          <a:bodyPr/>
          <a:lstStyle/>
          <a:p>
            <a:r>
              <a:rPr lang="en-US" dirty="0"/>
              <a:t>Context</a:t>
            </a:r>
          </a:p>
          <a:p>
            <a:pPr lvl="1"/>
            <a:r>
              <a:rPr lang="en-US" dirty="0"/>
              <a:t> Entities sharing </a:t>
            </a:r>
            <a:r>
              <a:rPr lang="en-US" b="1" dirty="0"/>
              <a:t>some common characteristics</a:t>
            </a:r>
          </a:p>
          <a:p>
            <a:pPr lvl="2"/>
            <a:r>
              <a:rPr lang="en-US" dirty="0">
                <a:solidFill>
                  <a:srgbClr val="0070C0"/>
                </a:solidFill>
              </a:rPr>
              <a:t>Patterns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19</a:t>
            </a:fld>
            <a:endParaRPr lang="en-US" dirty="0"/>
          </a:p>
        </p:txBody>
      </p:sp>
      <p:pic>
        <p:nvPicPr>
          <p:cNvPr id="9" name="Picture 8"/>
          <p:cNvPicPr>
            <a:picLocks noChangeAspect="1"/>
          </p:cNvPicPr>
          <p:nvPr/>
        </p:nvPicPr>
        <p:blipFill>
          <a:blip r:embed="rId4"/>
          <a:stretch>
            <a:fillRect/>
          </a:stretch>
        </p:blipFill>
        <p:spPr>
          <a:xfrm>
            <a:off x="717822" y="2561899"/>
            <a:ext cx="2440048" cy="513694"/>
          </a:xfrm>
          <a:prstGeom prst="rect">
            <a:avLst/>
          </a:prstGeom>
        </p:spPr>
      </p:pic>
      <p:pic>
        <p:nvPicPr>
          <p:cNvPr id="10" name="Picture 9"/>
          <p:cNvPicPr>
            <a:picLocks noChangeAspect="1"/>
          </p:cNvPicPr>
          <p:nvPr/>
        </p:nvPicPr>
        <p:blipFill>
          <a:blip r:embed="rId5"/>
          <a:stretch>
            <a:fillRect/>
          </a:stretch>
        </p:blipFill>
        <p:spPr>
          <a:xfrm>
            <a:off x="779522" y="3205179"/>
            <a:ext cx="2219325" cy="485775"/>
          </a:xfrm>
          <a:prstGeom prst="rect">
            <a:avLst/>
          </a:prstGeom>
        </p:spPr>
      </p:pic>
      <p:pic>
        <p:nvPicPr>
          <p:cNvPr id="11" name="Picture 10"/>
          <p:cNvPicPr>
            <a:picLocks noChangeAspect="1"/>
          </p:cNvPicPr>
          <p:nvPr/>
        </p:nvPicPr>
        <p:blipFill>
          <a:blip r:embed="rId6"/>
          <a:stretch>
            <a:fillRect/>
          </a:stretch>
        </p:blipFill>
        <p:spPr>
          <a:xfrm>
            <a:off x="817622" y="3755489"/>
            <a:ext cx="2181225" cy="457200"/>
          </a:xfrm>
          <a:prstGeom prst="rect">
            <a:avLst/>
          </a:prstGeom>
        </p:spPr>
      </p:pic>
      <p:pic>
        <p:nvPicPr>
          <p:cNvPr id="12" name="Picture 11"/>
          <p:cNvPicPr>
            <a:picLocks noChangeAspect="1"/>
          </p:cNvPicPr>
          <p:nvPr/>
        </p:nvPicPr>
        <p:blipFill>
          <a:blip r:embed="rId7"/>
          <a:stretch>
            <a:fillRect/>
          </a:stretch>
        </p:blipFill>
        <p:spPr>
          <a:xfrm>
            <a:off x="784284" y="4308653"/>
            <a:ext cx="2247900" cy="447675"/>
          </a:xfrm>
          <a:prstGeom prst="rect">
            <a:avLst/>
          </a:prstGeom>
        </p:spPr>
      </p:pic>
      <p:sp>
        <p:nvSpPr>
          <p:cNvPr id="13" name="TextBox 12"/>
          <p:cNvSpPr txBox="1"/>
          <p:nvPr/>
        </p:nvSpPr>
        <p:spPr>
          <a:xfrm>
            <a:off x="226731" y="2615751"/>
            <a:ext cx="272510"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sp>
        <p:nvSpPr>
          <p:cNvPr id="14" name="TextBox 13"/>
          <p:cNvSpPr txBox="1"/>
          <p:nvPr/>
        </p:nvSpPr>
        <p:spPr>
          <a:xfrm>
            <a:off x="191953" y="3217731"/>
            <a:ext cx="362279"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sp>
        <p:nvSpPr>
          <p:cNvPr id="15" name="TextBox 14"/>
          <p:cNvSpPr txBox="1"/>
          <p:nvPr/>
        </p:nvSpPr>
        <p:spPr>
          <a:xfrm>
            <a:off x="191953" y="3805045"/>
            <a:ext cx="362279"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2</a:t>
            </a:r>
          </a:p>
        </p:txBody>
      </p:sp>
      <p:sp>
        <p:nvSpPr>
          <p:cNvPr id="16" name="TextBox 15"/>
          <p:cNvSpPr txBox="1"/>
          <p:nvPr/>
        </p:nvSpPr>
        <p:spPr>
          <a:xfrm>
            <a:off x="191953" y="4352398"/>
            <a:ext cx="362279"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3</a:t>
            </a:r>
          </a:p>
        </p:txBody>
      </p:sp>
      <p:sp>
        <p:nvSpPr>
          <p:cNvPr id="22" name="Oval 21"/>
          <p:cNvSpPr/>
          <p:nvPr/>
        </p:nvSpPr>
        <p:spPr bwMode="auto">
          <a:xfrm>
            <a:off x="717822" y="3217731"/>
            <a:ext cx="423705" cy="1634562"/>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3" name="Oval 22"/>
          <p:cNvSpPr/>
          <p:nvPr/>
        </p:nvSpPr>
        <p:spPr bwMode="auto">
          <a:xfrm>
            <a:off x="747037" y="2652287"/>
            <a:ext cx="319763" cy="377992"/>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3184551" y="3199325"/>
                <a:ext cx="3124509" cy="975052"/>
              </a:xfrm>
              <a:prstGeom prst="roundRect">
                <a:avLst/>
              </a:prstGeom>
              <a:solidFill>
                <a:schemeClr val="accent2">
                  <a:lumMod val="20000"/>
                  <a:lumOff val="80000"/>
                </a:schemeClr>
              </a:solidFill>
            </p:spPr>
            <p:txBody>
              <a:bodyPr wrap="none" lIns="0" tIns="0" rIns="0" bIns="0" rtlCol="0" anchor="ctr" anchorCtr="0">
                <a:no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solidFill>
                                <a:srgbClr val="0070C0"/>
                              </a:solidFill>
                              <a:latin typeface="Cambria Math" panose="02040503050406030204" pitchFamily="18" charset="0"/>
                            </a:rPr>
                          </m:ctrlPr>
                        </m:sSubSupPr>
                        <m:e>
                          <m:r>
                            <a:rPr lang="en-US" sz="2800" b="0" i="1" smtClean="0">
                              <a:solidFill>
                                <a:srgbClr val="0070C0"/>
                              </a:solidFill>
                              <a:latin typeface="Cambria Math" panose="02040503050406030204" pitchFamily="18" charset="0"/>
                            </a:rPr>
                            <m:t>𝐶</m:t>
                          </m:r>
                        </m:e>
                        <m:sub>
                          <m:r>
                            <a:rPr lang="en-US" sz="2800" b="0" i="1" smtClean="0">
                              <a:solidFill>
                                <a:srgbClr val="0070C0"/>
                              </a:solidFill>
                              <a:latin typeface="Cambria Math" panose="02040503050406030204" pitchFamily="18" charset="0"/>
                            </a:rPr>
                            <m:t>𝐺</m:t>
                          </m:r>
                          <m:r>
                            <a:rPr lang="en-US" sz="2800" b="0" i="1" smtClean="0">
                              <a:solidFill>
                                <a:srgbClr val="0070C0"/>
                              </a:solidFill>
                              <a:latin typeface="Cambria Math" panose="02040503050406030204" pitchFamily="18" charset="0"/>
                            </a:rPr>
                            <m:t>1</m:t>
                          </m:r>
                        </m:sub>
                        <m:sup>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𝑃</m:t>
                              </m:r>
                            </m:e>
                            <m:sub>
                              <m:r>
                                <a:rPr lang="en-US" sz="2800" b="0" i="1" smtClean="0">
                                  <a:solidFill>
                                    <a:srgbClr val="0070C0"/>
                                  </a:solidFill>
                                  <a:latin typeface="Cambria Math" panose="02040503050406030204" pitchFamily="18" charset="0"/>
                                </a:rPr>
                                <m:t>1</m:t>
                              </m:r>
                            </m:sub>
                          </m:sSub>
                          <m:r>
                            <a:rPr lang="en-US" sz="2800" b="0" i="1" smtClean="0">
                              <a:solidFill>
                                <a:srgbClr val="0070C0"/>
                              </a:solidFill>
                              <a:latin typeface="Cambria Math" panose="02040503050406030204" pitchFamily="18" charset="0"/>
                            </a:rPr>
                            <m:t>, ?</m:t>
                          </m:r>
                          <m:r>
                            <a:rPr lang="en-US" sz="2800" b="0" i="1" smtClean="0">
                              <a:solidFill>
                                <a:srgbClr val="0070C0"/>
                              </a:solidFill>
                              <a:latin typeface="Cambria Math" panose="02040503050406030204" pitchFamily="18" charset="0"/>
                            </a:rPr>
                            <m:t>𝑔</m:t>
                          </m:r>
                        </m:sup>
                      </m:sSubSup>
                      <m:r>
                        <a:rPr lang="en-US" sz="2800" b="0" i="1" smtClean="0">
                          <a:solidFill>
                            <a:srgbClr val="0070C0"/>
                          </a:solidFill>
                          <a:latin typeface="Cambria Math" panose="02040503050406030204" pitchFamily="18" charset="0"/>
                        </a:rPr>
                        <m:t>={</m:t>
                      </m:r>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𝐺</m:t>
                          </m:r>
                        </m:e>
                        <m:sub>
                          <m:r>
                            <a:rPr lang="en-US" sz="2800" b="0" i="1" smtClean="0">
                              <a:solidFill>
                                <a:srgbClr val="0070C0"/>
                              </a:solidFill>
                              <a:latin typeface="Cambria Math" panose="02040503050406030204" pitchFamily="18" charset="0"/>
                            </a:rPr>
                            <m:t>1</m:t>
                          </m:r>
                        </m:sub>
                      </m:sSub>
                      <m:r>
                        <a:rPr lang="en-US" sz="2800" b="0" i="1" smtClean="0">
                          <a:solidFill>
                            <a:srgbClr val="0070C0"/>
                          </a:solidFill>
                          <a:latin typeface="Cambria Math" panose="02040503050406030204" pitchFamily="18" charset="0"/>
                        </a:rPr>
                        <m:t>,</m:t>
                      </m:r>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𝐺</m:t>
                          </m:r>
                        </m:e>
                        <m:sub>
                          <m:r>
                            <a:rPr lang="en-US" sz="2800" b="0" i="1" smtClean="0">
                              <a:solidFill>
                                <a:srgbClr val="0070C0"/>
                              </a:solidFill>
                              <a:latin typeface="Cambria Math" panose="02040503050406030204" pitchFamily="18" charset="0"/>
                            </a:rPr>
                            <m:t>2</m:t>
                          </m:r>
                        </m:sub>
                      </m:sSub>
                      <m:r>
                        <a:rPr lang="en-US" sz="2800" b="0" i="1" smtClean="0">
                          <a:solidFill>
                            <a:srgbClr val="0070C0"/>
                          </a:solidFill>
                          <a:latin typeface="Cambria Math" panose="02040503050406030204" pitchFamily="18" charset="0"/>
                        </a:rPr>
                        <m:t>,</m:t>
                      </m:r>
                      <m:sSub>
                        <m:sSubPr>
                          <m:ctrlPr>
                            <a:rPr lang="en-US" sz="2800" b="0" i="1" smtClean="0">
                              <a:solidFill>
                                <a:srgbClr val="0070C0"/>
                              </a:solidFill>
                              <a:latin typeface="Cambria Math" panose="02040503050406030204" pitchFamily="18" charset="0"/>
                            </a:rPr>
                          </m:ctrlPr>
                        </m:sSubPr>
                        <m:e>
                          <m:r>
                            <a:rPr lang="en-US" sz="2800" b="0" i="1" smtClean="0">
                              <a:solidFill>
                                <a:srgbClr val="0070C0"/>
                              </a:solidFill>
                              <a:latin typeface="Cambria Math" panose="02040503050406030204" pitchFamily="18" charset="0"/>
                            </a:rPr>
                            <m:t>𝐺</m:t>
                          </m:r>
                        </m:e>
                        <m:sub>
                          <m:r>
                            <a:rPr lang="en-US" sz="2800" b="0" i="1" smtClean="0">
                              <a:solidFill>
                                <a:srgbClr val="0070C0"/>
                              </a:solidFill>
                              <a:latin typeface="Cambria Math" panose="02040503050406030204" pitchFamily="18" charset="0"/>
                            </a:rPr>
                            <m:t>3</m:t>
                          </m:r>
                        </m:sub>
                      </m:sSub>
                      <m:r>
                        <a:rPr lang="en-US" sz="2800" b="0" i="1" smtClean="0">
                          <a:solidFill>
                            <a:srgbClr val="0070C0"/>
                          </a:solidFill>
                          <a:latin typeface="Cambria Math" panose="02040503050406030204" pitchFamily="18" charset="0"/>
                        </a:rPr>
                        <m:t>}</m:t>
                      </m:r>
                    </m:oMath>
                  </m:oMathPara>
                </a14:m>
                <a:endParaRPr lang="en-US" sz="2800" dirty="0" err="1">
                  <a:solidFill>
                    <a:srgbClr val="0070C0"/>
                  </a:solidFill>
                  <a:latin typeface="Segoe UI Light"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184551" y="3199325"/>
                <a:ext cx="3124509" cy="975052"/>
              </a:xfrm>
              <a:prstGeom prst="round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300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Overview</a:t>
            </a:r>
          </a:p>
        </p:txBody>
      </p:sp>
      <p:sp>
        <p:nvSpPr>
          <p:cNvPr id="4" name="Slide Number Placeholder 3"/>
          <p:cNvSpPr>
            <a:spLocks noGrp="1"/>
          </p:cNvSpPr>
          <p:nvPr>
            <p:ph type="sldNum" sz="quarter" idx="11"/>
          </p:nvPr>
        </p:nvSpPr>
        <p:spPr/>
        <p:txBody>
          <a:bodyPr/>
          <a:lstStyle/>
          <a:p>
            <a:fld id="{30DB7900-D72E-4025-AF90-97BD6DF59E7D}" type="slidenum">
              <a:rPr lang="en-US" smtClean="0"/>
              <a:pPr/>
              <a:t>2</a:t>
            </a:fld>
            <a:endParaRPr lang="en-US"/>
          </a:p>
        </p:txBody>
      </p:sp>
      <p:graphicFrame>
        <p:nvGraphicFramePr>
          <p:cNvPr id="6" name="Diagram 5"/>
          <p:cNvGraphicFramePr/>
          <p:nvPr>
            <p:extLst>
              <p:ext uri="{D42A27DB-BD31-4B8C-83A1-F6EECF244321}">
                <p14:modId xmlns:p14="http://schemas.microsoft.com/office/powerpoint/2010/main" val="1555737481"/>
              </p:ext>
            </p:extLst>
          </p:nvPr>
        </p:nvGraphicFramePr>
        <p:xfrm>
          <a:off x="1523405" y="1885178"/>
          <a:ext cx="6096000" cy="3167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76650761"/>
              </p:ext>
            </p:extLst>
          </p:nvPr>
        </p:nvGraphicFramePr>
        <p:xfrm>
          <a:off x="1649260" y="1278037"/>
          <a:ext cx="6096000" cy="10463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54600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Problem Formulation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3083921"/>
              </a:xfrm>
              <a:noFill/>
              <a:ln>
                <a:noFill/>
              </a:ln>
            </p:spPr>
            <p:txBody>
              <a:bodyPr/>
              <a:lstStyle/>
              <a:p>
                <a:r>
                  <a:rPr lang="en-US" dirty="0"/>
                  <a:t>Exceptional Fact Discovery</a:t>
                </a:r>
              </a:p>
              <a:p>
                <a:pPr lvl="1"/>
                <a:r>
                  <a:rPr lang="en-US" dirty="0"/>
                  <a:t> Inputs</a:t>
                </a:r>
              </a:p>
              <a:p>
                <a:pPr lvl="2"/>
                <a:r>
                  <a:rPr lang="en-US" dirty="0"/>
                  <a:t>Entity of interest  </a:t>
                </a:r>
                <a:r>
                  <a:rPr lang="en-US" i="1" dirty="0"/>
                  <a:t>v</a:t>
                </a:r>
                <a:r>
                  <a:rPr lang="en-US" i="1" baseline="-25000" dirty="0"/>
                  <a:t>0</a:t>
                </a:r>
              </a:p>
              <a:p>
                <a:pPr lvl="2"/>
                <a:r>
                  <a:rPr lang="en-US" dirty="0"/>
                  <a:t>Exceptionality function </a:t>
                </a:r>
                <a14:m>
                  <m:oMath xmlns:m="http://schemas.openxmlformats.org/officeDocument/2006/math">
                    <m:r>
                      <a:rPr lang="en-US" b="0" i="1" smtClean="0">
                        <a:latin typeface="Cambria Math" panose="02040503050406030204" pitchFamily="18" charset="0"/>
                      </a:rPr>
                      <m:t>𝜒</m:t>
                    </m:r>
                  </m:oMath>
                </a14:m>
                <a:endParaRPr lang="en-US" dirty="0"/>
              </a:p>
              <a:p>
                <a:pPr lvl="2"/>
                <a:r>
                  <a:rPr lang="en-US" dirty="0"/>
                  <a:t>Integer </a:t>
                </a:r>
                <a:r>
                  <a:rPr lang="en-US" i="1" dirty="0"/>
                  <a:t>k</a:t>
                </a:r>
              </a:p>
              <a:p>
                <a:pPr lvl="1"/>
                <a:r>
                  <a:rPr lang="en-US" dirty="0"/>
                  <a:t> Outputs</a:t>
                </a:r>
              </a:p>
              <a:p>
                <a:pPr lvl="2"/>
                <a:r>
                  <a:rPr lang="en-US" dirty="0"/>
                  <a:t>Top-</a:t>
                </a:r>
                <a:r>
                  <a:rPr lang="en-US" i="1" dirty="0"/>
                  <a:t>k</a:t>
                </a:r>
                <a:r>
                  <a:rPr lang="en-US" dirty="0"/>
                  <a:t> (</a:t>
                </a:r>
                <a:r>
                  <a:rPr lang="en-US" i="1" dirty="0"/>
                  <a:t>context</a:t>
                </a:r>
                <a:r>
                  <a:rPr lang="en-US" dirty="0"/>
                  <a:t>, </a:t>
                </a:r>
                <a:r>
                  <a:rPr lang="en-US" i="1" dirty="0"/>
                  <a:t>subspace</a:t>
                </a:r>
                <a:r>
                  <a:rPr lang="en-US" dirty="0"/>
                  <a:t>) pairs</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3083921"/>
              </a:xfrm>
              <a:blipFill>
                <a:blip r:embed="rId3"/>
                <a:stretch>
                  <a:fillRect l="-2580" t="-5350" b="-3292"/>
                </a:stretch>
              </a:blipFill>
              <a:ln>
                <a:noFill/>
              </a:ln>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20</a:t>
            </a:fld>
            <a:endParaRPr lang="en-US"/>
          </a:p>
        </p:txBody>
      </p:sp>
    </p:spTree>
    <p:extLst>
      <p:ext uri="{BB962C8B-B14F-4D97-AF65-F5344CB8AC3E}">
        <p14:creationId xmlns:p14="http://schemas.microsoft.com/office/powerpoint/2010/main" val="974573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Problem Formulation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3083921"/>
              </a:xfrm>
              <a:noFill/>
              <a:ln>
                <a:noFill/>
              </a:ln>
            </p:spPr>
            <p:txBody>
              <a:bodyPr/>
              <a:lstStyle/>
              <a:p>
                <a:r>
                  <a:rPr lang="en-US" dirty="0"/>
                  <a:t>Exceptional Fact Discovery</a:t>
                </a:r>
              </a:p>
              <a:p>
                <a:pPr lvl="1"/>
                <a:r>
                  <a:rPr lang="en-US" dirty="0"/>
                  <a:t> Inputs</a:t>
                </a:r>
              </a:p>
              <a:p>
                <a:pPr lvl="2"/>
                <a:r>
                  <a:rPr lang="en-US" dirty="0"/>
                  <a:t>Entity of interest  </a:t>
                </a:r>
                <a:r>
                  <a:rPr lang="en-US" i="1" dirty="0"/>
                  <a:t>v</a:t>
                </a:r>
                <a:r>
                  <a:rPr lang="en-US" i="1" baseline="-25000" dirty="0"/>
                  <a:t>0</a:t>
                </a:r>
              </a:p>
              <a:p>
                <a:pPr lvl="2"/>
                <a:r>
                  <a:rPr lang="en-US" dirty="0"/>
                  <a:t>Exceptionality function </a:t>
                </a:r>
                <a14:m>
                  <m:oMath xmlns:m="http://schemas.openxmlformats.org/officeDocument/2006/math">
                    <m:r>
                      <a:rPr lang="en-US" b="0" i="1" smtClean="0">
                        <a:latin typeface="Cambria Math" panose="02040503050406030204" pitchFamily="18" charset="0"/>
                      </a:rPr>
                      <m:t>𝜒</m:t>
                    </m:r>
                  </m:oMath>
                </a14:m>
                <a:endParaRPr lang="en-US" dirty="0"/>
              </a:p>
              <a:p>
                <a:pPr lvl="2"/>
                <a:r>
                  <a:rPr lang="en-US" dirty="0"/>
                  <a:t>Integer </a:t>
                </a:r>
                <a:r>
                  <a:rPr lang="en-US" i="1" dirty="0"/>
                  <a:t>k</a:t>
                </a:r>
              </a:p>
              <a:p>
                <a:pPr lvl="1"/>
                <a:r>
                  <a:rPr lang="en-US" dirty="0"/>
                  <a:t> Outputs</a:t>
                </a:r>
              </a:p>
              <a:p>
                <a:pPr lvl="2"/>
                <a:r>
                  <a:rPr lang="en-US" dirty="0"/>
                  <a:t>Top-</a:t>
                </a:r>
                <a:r>
                  <a:rPr lang="en-US" i="1" dirty="0"/>
                  <a:t>k</a:t>
                </a:r>
                <a:r>
                  <a:rPr lang="en-US" dirty="0"/>
                  <a:t> (</a:t>
                </a:r>
                <a:r>
                  <a:rPr lang="en-US" i="1" dirty="0"/>
                  <a:t>context</a:t>
                </a:r>
                <a:r>
                  <a:rPr lang="en-US" dirty="0"/>
                  <a:t>, </a:t>
                </a:r>
                <a:r>
                  <a:rPr lang="en-US" i="1" dirty="0"/>
                  <a:t>subspace</a:t>
                </a:r>
                <a:r>
                  <a:rPr lang="en-US" dirty="0"/>
                  <a:t>) pairs</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3083921"/>
              </a:xfrm>
              <a:blipFill>
                <a:blip r:embed="rId3"/>
                <a:stretch>
                  <a:fillRect l="-2551" t="-5336" b="-3162"/>
                </a:stretch>
              </a:blipFill>
              <a:ln>
                <a:noFill/>
              </a:ln>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21</a:t>
            </a:fld>
            <a:endParaRPr lang="en-US"/>
          </a:p>
        </p:txBody>
      </p:sp>
      <mc:AlternateContent xmlns:mc="http://schemas.openxmlformats.org/markup-compatibility/2006" xmlns:a14="http://schemas.microsoft.com/office/drawing/2010/main">
        <mc:Choice Requires="a14">
          <p:sp>
            <p:nvSpPr>
              <p:cNvPr id="8" name="TextBox 7"/>
              <p:cNvSpPr txBox="1"/>
              <p:nvPr/>
            </p:nvSpPr>
            <p:spPr>
              <a:xfrm>
                <a:off x="5344349" y="1643752"/>
                <a:ext cx="3807389" cy="1353576"/>
              </a:xfrm>
              <a:prstGeom prst="rect">
                <a:avLst/>
              </a:prstGeom>
              <a:noFill/>
            </p:spPr>
            <p:txBody>
              <a:bodyPr wrap="none" lIns="0" tIns="0" rIns="0" bIns="0" rtlCol="0">
                <a:spAutoFit/>
              </a:bodyPr>
              <a:lstStyle/>
              <a:p>
                <a:pPr>
                  <a:spcAft>
                    <a:spcPts val="600"/>
                  </a:spcAft>
                </a:pP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Entity      </a:t>
                </a:r>
                <a:r>
                  <a:rPr lang="en-US"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G1</a:t>
                </a:r>
              </a:p>
              <a:p>
                <a:pPr>
                  <a:spcAft>
                    <a:spcPts val="600"/>
                  </a:spcAft>
                </a:pP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Context   : </a:t>
                </a:r>
                <a14:m>
                  <m:oMath xmlns:m="http://schemas.openxmlformats.org/officeDocument/2006/math">
                    <m:sSubSup>
                      <m:sSubSupPr>
                        <m:ctrlPr>
                          <a:rPr lang="en-US" sz="2400" i="1" smtClean="0">
                            <a:solidFill>
                              <a:schemeClr val="bg2">
                                <a:lumMod val="50000"/>
                              </a:schemeClr>
                            </a:solidFill>
                            <a:latin typeface="Cambria Math" panose="02040503050406030204" pitchFamily="18" charset="0"/>
                          </a:rPr>
                        </m:ctrlPr>
                      </m:sSubSupPr>
                      <m:e>
                        <m:r>
                          <m:rPr>
                            <m:sty m:val="p"/>
                          </m:rPr>
                          <a:rPr lang="en-US" sz="2400" i="0">
                            <a:solidFill>
                              <a:schemeClr val="bg2">
                                <a:lumMod val="50000"/>
                              </a:schemeClr>
                            </a:solidFill>
                            <a:latin typeface="Cambria Math" panose="02040503050406030204" pitchFamily="18" charset="0"/>
                          </a:rPr>
                          <m:t>C</m:t>
                        </m:r>
                      </m:e>
                      <m:sub>
                        <m:r>
                          <m:rPr>
                            <m:sty m:val="p"/>
                          </m:rPr>
                          <a:rPr lang="en-US" sz="2400" i="0">
                            <a:solidFill>
                              <a:schemeClr val="bg2">
                                <a:lumMod val="50000"/>
                              </a:schemeClr>
                            </a:solidFill>
                            <a:latin typeface="Cambria Math" panose="02040503050406030204" pitchFamily="18" charset="0"/>
                          </a:rPr>
                          <m:t>G</m:t>
                        </m:r>
                        <m:r>
                          <a:rPr lang="en-US" sz="2400" i="0">
                            <a:solidFill>
                              <a:schemeClr val="bg2">
                                <a:lumMod val="50000"/>
                              </a:schemeClr>
                            </a:solidFill>
                            <a:latin typeface="Cambria Math" panose="02040503050406030204" pitchFamily="18" charset="0"/>
                          </a:rPr>
                          <m:t>1</m:t>
                        </m:r>
                      </m:sub>
                      <m:sup>
                        <m:sSub>
                          <m:sSubPr>
                            <m:ctrlPr>
                              <a:rPr lang="en-US" sz="2400" i="1">
                                <a:solidFill>
                                  <a:schemeClr val="bg2">
                                    <a:lumMod val="50000"/>
                                  </a:schemeClr>
                                </a:solidFill>
                                <a:latin typeface="Cambria Math" panose="02040503050406030204" pitchFamily="18" charset="0"/>
                              </a:rPr>
                            </m:ctrlPr>
                          </m:sSubPr>
                          <m:e>
                            <m:r>
                              <m:rPr>
                                <m:sty m:val="p"/>
                              </m:rPr>
                              <a:rPr lang="en-US" sz="2400" i="0">
                                <a:solidFill>
                                  <a:schemeClr val="bg2">
                                    <a:lumMod val="50000"/>
                                  </a:schemeClr>
                                </a:solidFill>
                                <a:latin typeface="Cambria Math" panose="02040503050406030204" pitchFamily="18" charset="0"/>
                              </a:rPr>
                              <m:t>P</m:t>
                            </m:r>
                          </m:e>
                          <m:sub>
                            <m:r>
                              <a:rPr lang="en-US" sz="2400" i="0">
                                <a:solidFill>
                                  <a:schemeClr val="bg2">
                                    <a:lumMod val="50000"/>
                                  </a:schemeClr>
                                </a:solidFill>
                                <a:latin typeface="Cambria Math" panose="02040503050406030204" pitchFamily="18" charset="0"/>
                              </a:rPr>
                              <m:t>1</m:t>
                            </m:r>
                          </m:sub>
                        </m:sSub>
                        <m:r>
                          <a:rPr lang="en-US" sz="2400" i="0">
                            <a:solidFill>
                              <a:schemeClr val="bg2">
                                <a:lumMod val="50000"/>
                              </a:schemeClr>
                            </a:solidFill>
                            <a:latin typeface="Cambria Math" panose="02040503050406030204" pitchFamily="18" charset="0"/>
                          </a:rPr>
                          <m:t>, ?</m:t>
                        </m:r>
                        <m:r>
                          <m:rPr>
                            <m:sty m:val="p"/>
                          </m:rPr>
                          <a:rPr lang="en-US" sz="2400" i="0">
                            <a:solidFill>
                              <a:schemeClr val="bg2">
                                <a:lumMod val="50000"/>
                              </a:schemeClr>
                            </a:solidFill>
                            <a:latin typeface="Cambria Math" panose="02040503050406030204" pitchFamily="18" charset="0"/>
                          </a:rPr>
                          <m:t>g</m:t>
                        </m:r>
                      </m:sup>
                    </m:sSubSup>
                  </m:oMath>
                </a14:m>
                <a:endParaRPr lang="en-US" sz="2400" dirty="0">
                  <a:solidFill>
                    <a:schemeClr val="bg2">
                      <a:lumMod val="50000"/>
                    </a:schemeClr>
                  </a:solidFill>
                  <a:latin typeface="Segoe UI Light" pitchFamily="34" charset="0"/>
                </a:endParaRPr>
              </a:p>
              <a:p>
                <a:pPr>
                  <a:spcAft>
                    <a:spcPts val="600"/>
                  </a:spcAft>
                </a:pP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Subspace</a:t>
                </a:r>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{(awarded-to, </a:t>
                </a:r>
                <a14:m>
                  <m:oMath xmlns:m="http://schemas.openxmlformats.org/officeDocument/2006/math">
                    <m:r>
                      <a:rPr lang="en-US" sz="24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rPr>
                      <m:t>→</m:t>
                    </m:r>
                  </m:oMath>
                </a14:m>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mc:Choice>
        <mc:Fallback xmlns="">
          <p:sp>
            <p:nvSpPr>
              <p:cNvPr id="8" name="TextBox 7"/>
              <p:cNvSpPr txBox="1">
                <a:spLocks noRot="1" noChangeAspect="1" noMove="1" noResize="1" noEditPoints="1" noAdjustHandles="1" noChangeArrowheads="1" noChangeShapeType="1" noTextEdit="1"/>
              </p:cNvSpPr>
              <p:nvPr/>
            </p:nvSpPr>
            <p:spPr>
              <a:xfrm>
                <a:off x="5344349" y="1643752"/>
                <a:ext cx="3807389" cy="1353576"/>
              </a:xfrm>
              <a:prstGeom prst="rect">
                <a:avLst/>
              </a:prstGeom>
              <a:blipFill>
                <a:blip r:embed="rId4"/>
                <a:stretch>
                  <a:fillRect/>
                </a:stretch>
              </a:blipFill>
            </p:spPr>
            <p:txBody>
              <a:bodyPr/>
              <a:lstStyle/>
              <a:p>
                <a:r>
                  <a:rPr lang="en-US">
                    <a:noFill/>
                  </a:rPr>
                  <a:t> </a:t>
                </a:r>
              </a:p>
            </p:txBody>
          </p:sp>
        </mc:Fallback>
      </mc:AlternateContent>
      <p:sp>
        <p:nvSpPr>
          <p:cNvPr id="10" name="TextBox 9"/>
          <p:cNvSpPr txBox="1"/>
          <p:nvPr/>
        </p:nvSpPr>
        <p:spPr>
          <a:xfrm>
            <a:off x="5159844" y="3653597"/>
            <a:ext cx="3919599" cy="1107996"/>
          </a:xfrm>
          <a:prstGeom prst="rect">
            <a:avLst/>
          </a:prstGeom>
          <a:noFill/>
        </p:spPr>
        <p:txBody>
          <a:bodyPr wrap="none" lIns="0" tIns="0" rIns="0" bIns="0" rtlCol="0">
            <a:spAutoFit/>
          </a:bodyPr>
          <a:lstStyle/>
          <a:p>
            <a:r>
              <a:rPr lang="en-US" sz="2400" i="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Among all the goals scored by</a:t>
            </a:r>
          </a:p>
          <a:p>
            <a:r>
              <a:rPr lang="en-US" sz="2400" i="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 players, G1 is the only </a:t>
            </a:r>
          </a:p>
          <a:p>
            <a:r>
              <a:rPr lang="en-US" sz="2400" i="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own goal.</a:t>
            </a:r>
          </a:p>
        </p:txBody>
      </p:sp>
      <p:grpSp>
        <p:nvGrpSpPr>
          <p:cNvPr id="5" name="Group 4"/>
          <p:cNvGrpSpPr/>
          <p:nvPr/>
        </p:nvGrpSpPr>
        <p:grpSpPr>
          <a:xfrm>
            <a:off x="5408529" y="3044853"/>
            <a:ext cx="2931139" cy="513694"/>
            <a:chOff x="5621471" y="2378522"/>
            <a:chExt cx="2931139" cy="513694"/>
          </a:xfrm>
        </p:grpSpPr>
        <p:grpSp>
          <p:nvGrpSpPr>
            <p:cNvPr id="11" name="Group 10"/>
            <p:cNvGrpSpPr/>
            <p:nvPr/>
          </p:nvGrpSpPr>
          <p:grpSpPr>
            <a:xfrm>
              <a:off x="5621471" y="2378522"/>
              <a:ext cx="2931139" cy="513694"/>
              <a:chOff x="5443870" y="3984836"/>
              <a:chExt cx="2931139" cy="513694"/>
            </a:xfrm>
          </p:grpSpPr>
          <p:pic>
            <p:nvPicPr>
              <p:cNvPr id="6" name="Picture 5"/>
              <p:cNvPicPr>
                <a:picLocks noChangeAspect="1"/>
              </p:cNvPicPr>
              <p:nvPr/>
            </p:nvPicPr>
            <p:blipFill>
              <a:blip r:embed="rId5"/>
              <a:stretch>
                <a:fillRect/>
              </a:stretch>
            </p:blipFill>
            <p:spPr>
              <a:xfrm>
                <a:off x="5934961" y="3984836"/>
                <a:ext cx="2440048" cy="513694"/>
              </a:xfrm>
              <a:prstGeom prst="rect">
                <a:avLst/>
              </a:prstGeom>
            </p:spPr>
          </p:pic>
          <p:sp>
            <p:nvSpPr>
              <p:cNvPr id="7" name="TextBox 6"/>
              <p:cNvSpPr txBox="1"/>
              <p:nvPr/>
            </p:nvSpPr>
            <p:spPr>
              <a:xfrm>
                <a:off x="5443870" y="4038688"/>
                <a:ext cx="272510"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r>
                  <a:rPr lang="en-US" sz="24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grpSp>
        <p:sp>
          <p:nvSpPr>
            <p:cNvPr id="12" name="Oval 11"/>
            <p:cNvSpPr/>
            <p:nvPr/>
          </p:nvSpPr>
          <p:spPr bwMode="auto">
            <a:xfrm>
              <a:off x="6112562" y="2514224"/>
              <a:ext cx="319763" cy="377992"/>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698415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Challenges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1038874"/>
              </a:xfrm>
            </p:spPr>
            <p:txBody>
              <a:bodyPr/>
              <a:lstStyle/>
              <a:p>
                <a:r>
                  <a:rPr lang="en-US" dirty="0"/>
                  <a:t>Space of attributes: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sub>
                        </m:sSub>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p>
              <a:p>
                <a:r>
                  <a:rPr lang="en-US" dirty="0"/>
                  <a:t>Space of patterns: </a:t>
                </a:r>
                <a14:m>
                  <m:oMath xmlns:m="http://schemas.openxmlformats.org/officeDocument/2006/math">
                    <m:r>
                      <m:rPr>
                        <m:sty m:val="p"/>
                      </m:rPr>
                      <a:rPr lang="en-US">
                        <a:latin typeface="Cambria Math" panose="02040503050406030204" pitchFamily="18" charset="0"/>
                      </a:rPr>
                      <m:t>Ω</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r>
                          <a:rPr lang="en-US" i="1">
                            <a:latin typeface="Cambria Math" panose="02040503050406030204" pitchFamily="18" charset="0"/>
                          </a:rPr>
                          <m:t>|</m:t>
                        </m:r>
                      </m:sup>
                    </m:sSup>
                    <m:r>
                      <a:rPr lang="en-US" i="1">
                        <a:latin typeface="Cambria Math" panose="02040503050406030204" pitchFamily="18" charset="0"/>
                      </a:rPr>
                      <m:t>)</m:t>
                    </m:r>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1038874"/>
              </a:xfrm>
              <a:blipFill>
                <a:blip r:embed="rId3"/>
                <a:stretch>
                  <a:fillRect l="-2551" t="-12281" b="-23392"/>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22</a:t>
            </a:fld>
            <a:endParaRPr lang="en-US"/>
          </a:p>
        </p:txBody>
      </p:sp>
      <p:graphicFrame>
        <p:nvGraphicFramePr>
          <p:cNvPr id="6" name="Diagram 5"/>
          <p:cNvGraphicFramePr/>
          <p:nvPr>
            <p:extLst>
              <p:ext uri="{D42A27DB-BD31-4B8C-83A1-F6EECF244321}">
                <p14:modId xmlns:p14="http://schemas.microsoft.com/office/powerpoint/2010/main" val="821319415"/>
              </p:ext>
            </p:extLst>
          </p:nvPr>
        </p:nvGraphicFramePr>
        <p:xfrm>
          <a:off x="112734" y="2548064"/>
          <a:ext cx="4935255" cy="20447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p:cNvPicPr>
            <a:picLocks noChangeAspect="1"/>
          </p:cNvPicPr>
          <p:nvPr/>
        </p:nvPicPr>
        <p:blipFill>
          <a:blip r:embed="rId9"/>
          <a:stretch>
            <a:fillRect/>
          </a:stretch>
        </p:blipFill>
        <p:spPr>
          <a:xfrm>
            <a:off x="4797833" y="2271951"/>
            <a:ext cx="3955541" cy="2680081"/>
          </a:xfrm>
          <a:prstGeom prst="rect">
            <a:avLst/>
          </a:prstGeom>
        </p:spPr>
      </p:pic>
    </p:spTree>
    <p:extLst>
      <p:ext uri="{BB962C8B-B14F-4D97-AF65-F5344CB8AC3E}">
        <p14:creationId xmlns:p14="http://schemas.microsoft.com/office/powerpoint/2010/main" val="3537641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Maverick</a:t>
            </a:r>
          </a:p>
        </p:txBody>
      </p:sp>
      <p:sp>
        <p:nvSpPr>
          <p:cNvPr id="4" name="Slide Number Placeholder 3"/>
          <p:cNvSpPr>
            <a:spLocks noGrp="1"/>
          </p:cNvSpPr>
          <p:nvPr>
            <p:ph type="sldNum" sz="quarter" idx="11"/>
          </p:nvPr>
        </p:nvSpPr>
        <p:spPr/>
        <p:txBody>
          <a:bodyPr/>
          <a:lstStyle/>
          <a:p>
            <a:fld id="{30DB7900-D72E-4025-AF90-97BD6DF59E7D}" type="slidenum">
              <a:rPr lang="en-US" smtClean="0"/>
              <a:pPr/>
              <a:t>23</a:t>
            </a:fld>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1664" y="1023167"/>
            <a:ext cx="7803715" cy="3557925"/>
          </a:xfrm>
          <a:prstGeom prst="rect">
            <a:avLst/>
          </a:prstGeom>
        </p:spPr>
      </p:pic>
    </p:spTree>
    <p:extLst>
      <p:ext uri="{BB962C8B-B14F-4D97-AF65-F5344CB8AC3E}">
        <p14:creationId xmlns:p14="http://schemas.microsoft.com/office/powerpoint/2010/main" val="3026607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Exceptionality Evaluator (EE)</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3353226"/>
              </a:xfrm>
            </p:spPr>
            <p:txBody>
              <a:bodyPr/>
              <a:lstStyle/>
              <a:p>
                <a:r>
                  <a:rPr lang="en-US" dirty="0"/>
                  <a:t>Evaluate the degree of exceptionality</a:t>
                </a:r>
              </a:p>
              <a:p>
                <a:r>
                  <a:rPr lang="en-US" dirty="0"/>
                  <a:t>Exceptionality functions </a:t>
                </a:r>
                <a14:m>
                  <m:oMath xmlns:m="http://schemas.openxmlformats.org/officeDocument/2006/math">
                    <m:r>
                      <a:rPr lang="en-US" b="0" i="1" smtClean="0">
                        <a:latin typeface="Cambria Math" panose="02040503050406030204" pitchFamily="18" charset="0"/>
                      </a:rPr>
                      <m:t>𝜒</m:t>
                    </m:r>
                  </m:oMath>
                </a14:m>
                <a:endParaRPr lang="en-US" dirty="0"/>
              </a:p>
              <a:p>
                <a:pPr lvl="1"/>
                <a:r>
                  <a:rPr lang="en-US" dirty="0"/>
                  <a:t> </a:t>
                </a:r>
                <a14:m>
                  <m:oMath xmlns:m="http://schemas.openxmlformats.org/officeDocument/2006/math">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ℛ</m:t>
                    </m:r>
                  </m:oMath>
                </a14:m>
                <a:endParaRPr lang="en-US" dirty="0"/>
              </a:p>
              <a:p>
                <a:pPr lvl="2"/>
                <a:r>
                  <a:rPr lang="en-US" dirty="0"/>
                  <a:t> e.g., </a:t>
                </a:r>
                <a:r>
                  <a:rPr lang="en-US" dirty="0" err="1"/>
                  <a:t>outlierness</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𝜒</m:t>
                        </m:r>
                      </m:e>
                      <m:sub>
                        <m:r>
                          <a:rPr lang="en-US" b="0" i="1" smtClean="0">
                            <a:latin typeface="Cambria Math" panose="02040503050406030204" pitchFamily="18" charset="0"/>
                          </a:rPr>
                          <m:t>𝑜</m:t>
                        </m:r>
                      </m:sub>
                    </m:sSub>
                  </m:oMath>
                </a14:m>
                <a:r>
                  <a:rPr lang="en-US" dirty="0"/>
                  <a:t>) [Angiuli2009TODS], one-of-the-few(</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𝜒</m:t>
                        </m:r>
                      </m:e>
                      <m:sub>
                        <m:r>
                          <a:rPr lang="en-US" b="0" i="1" smtClean="0">
                            <a:latin typeface="Cambria Math" panose="02040503050406030204" pitchFamily="18" charset="0"/>
                          </a:rPr>
                          <m:t>𝑓</m:t>
                        </m:r>
                      </m:sub>
                    </m:sSub>
                  </m:oMath>
                </a14:m>
                <a:r>
                  <a:rPr lang="en-US" dirty="0"/>
                  <a:t>) [Wu2012KDD], isolation scores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𝜒</m:t>
                        </m:r>
                      </m:e>
                      <m:sub>
                        <m:r>
                          <a:rPr lang="en-US" b="0" i="1" smtClean="0">
                            <a:latin typeface="Cambria Math" panose="02040503050406030204" pitchFamily="18" charset="0"/>
                          </a:rPr>
                          <m:t>𝑖</m:t>
                        </m:r>
                      </m:sub>
                    </m:sSub>
                  </m:oMath>
                </a14:m>
                <a:r>
                  <a:rPr lang="en-US" dirty="0"/>
                  <a:t>) [Liu2008ICDM]</a:t>
                </a:r>
              </a:p>
              <a:p>
                <a:pPr lvl="1"/>
                <a:r>
                  <a:rPr lang="en-US" dirty="0"/>
                  <a:t> Exceptionality of </a:t>
                </a:r>
                <a:r>
                  <a:rPr lang="en-US" sz="3200" i="1" dirty="0"/>
                  <a:t>v</a:t>
                </a:r>
              </a:p>
              <a:p>
                <a:pPr lvl="2"/>
                <a:r>
                  <a:rPr lang="en-US" dirty="0"/>
                  <a:t>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lim>
                        </m:limLow>
                      </m:fName>
                      <m:e>
                        <m:r>
                          <a:rPr lang="en-US" b="0" i="1" smtClean="0">
                            <a:latin typeface="Cambria Math" panose="02040503050406030204" pitchFamily="18" charset="0"/>
                          </a:rPr>
                          <m:t>𝜒</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m:t>
                        </m:r>
                      </m:e>
                    </m:func>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3353226"/>
              </a:xfrm>
              <a:blipFill>
                <a:blip r:embed="rId3"/>
                <a:stretch>
                  <a:fillRect l="-2551" t="-4909" b="-727"/>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24</a:t>
            </a:fld>
            <a:endParaRPr lang="en-US"/>
          </a:p>
        </p:txBody>
      </p:sp>
    </p:spTree>
    <p:extLst>
      <p:ext uri="{BB962C8B-B14F-4D97-AF65-F5344CB8AC3E}">
        <p14:creationId xmlns:p14="http://schemas.microsoft.com/office/powerpoint/2010/main" val="592407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Exceptionality Evaluator (EE)</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1005981"/>
              </a:xfrm>
            </p:spPr>
            <p:txBody>
              <a:bodyPr/>
              <a:lstStyle/>
              <a:p>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sub>
                        </m:sSub>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space of attributes</a:t>
                </a:r>
              </a:p>
              <a:p>
                <a:pPr lvl="1"/>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sub>
                    </m:sSub>
                    <m:r>
                      <a:rPr lang="en-US" b="0" i="1" smtClean="0">
                        <a:latin typeface="Cambria Math" panose="02040503050406030204" pitchFamily="18" charset="0"/>
                      </a:rPr>
                      <m:t>|</m:t>
                    </m:r>
                  </m:oMath>
                </a14:m>
                <a:r>
                  <a:rPr lang="en-US" dirty="0"/>
                  <a:t> can be large (e.g.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𝐹𝑖𝑙𝑚</m:t>
                        </m:r>
                        <m:r>
                          <a:rPr lang="en-US" b="0" i="1" smtClean="0">
                            <a:latin typeface="Cambria Math" panose="02040503050406030204" pitchFamily="18" charset="0"/>
                          </a:rPr>
                          <m:t>(931)</m:t>
                        </m:r>
                      </m:sub>
                    </m:sSub>
                    <m:r>
                      <a:rPr lang="en-US" i="1">
                        <a:latin typeface="Cambria Math" panose="02040503050406030204" pitchFamily="18" charset="0"/>
                      </a:rPr>
                      <m:t>| </m:t>
                    </m:r>
                  </m:oMath>
                </a14:m>
                <a:r>
                  <a:rPr lang="en-US" dirty="0"/>
                  <a:t>= 36)</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1005981"/>
              </a:xfrm>
              <a:blipFill>
                <a:blip r:embed="rId3"/>
                <a:stretch>
                  <a:fillRect t="-12727" b="-17576"/>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25</a:t>
            </a:fld>
            <a:endParaRPr lang="en-US"/>
          </a:p>
        </p:txBody>
      </p:sp>
      <p:graphicFrame>
        <p:nvGraphicFramePr>
          <p:cNvPr id="6" name="Diagram 5"/>
          <p:cNvGraphicFramePr/>
          <p:nvPr>
            <p:extLst>
              <p:ext uri="{D42A27DB-BD31-4B8C-83A1-F6EECF244321}">
                <p14:modId xmlns:p14="http://schemas.microsoft.com/office/powerpoint/2010/main" val="2820123560"/>
              </p:ext>
            </p:extLst>
          </p:nvPr>
        </p:nvGraphicFramePr>
        <p:xfrm>
          <a:off x="1177447" y="2091831"/>
          <a:ext cx="7853819" cy="3051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38751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Exceptionality Evaluator (EE)</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1428083"/>
              </a:xfrm>
            </p:spPr>
            <p:txBody>
              <a:bodyPr/>
              <a:lstStyle/>
              <a:p>
                <a:r>
                  <a:rPr lang="en-US" dirty="0"/>
                  <a:t>Set Enumeration Tree</a:t>
                </a:r>
              </a:p>
              <a:p>
                <a:r>
                  <a:rPr lang="en-US" dirty="0"/>
                  <a:t>Best-first search, prune subtree by upper bounds of </a:t>
                </a:r>
                <a14:m>
                  <m:oMath xmlns:m="http://schemas.openxmlformats.org/officeDocument/2006/math">
                    <m:r>
                      <a:rPr lang="en-US" b="0" i="1" smtClean="0">
                        <a:latin typeface="Cambria Math" panose="02040503050406030204" pitchFamily="18" charset="0"/>
                      </a:rPr>
                      <m:t>𝜒</m:t>
                    </m:r>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1428083"/>
              </a:xfrm>
              <a:blipFill>
                <a:blip r:embed="rId3"/>
                <a:stretch>
                  <a:fillRect l="-2551" t="-11538" r="-1312" b="-17094"/>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26</a:t>
            </a:fld>
            <a:endParaRPr lang="en-US"/>
          </a:p>
        </p:txBody>
      </p:sp>
      <p:graphicFrame>
        <p:nvGraphicFramePr>
          <p:cNvPr id="6" name="Diagram 5"/>
          <p:cNvGraphicFramePr/>
          <p:nvPr>
            <p:extLst>
              <p:ext uri="{D42A27DB-BD31-4B8C-83A1-F6EECF244321}">
                <p14:modId xmlns:p14="http://schemas.microsoft.com/office/powerpoint/2010/main" val="2873174927"/>
              </p:ext>
            </p:extLst>
          </p:nvPr>
        </p:nvGraphicFramePr>
        <p:xfrm>
          <a:off x="1024815" y="2037698"/>
          <a:ext cx="7728559" cy="30892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Multiplication Sign 4"/>
          <p:cNvSpPr/>
          <p:nvPr/>
        </p:nvSpPr>
        <p:spPr bwMode="auto">
          <a:xfrm>
            <a:off x="1578279" y="3664686"/>
            <a:ext cx="644267" cy="644267"/>
          </a:xfrm>
          <a:prstGeom prst="mathMultiply">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Multiplication Sign 7"/>
          <p:cNvSpPr/>
          <p:nvPr/>
        </p:nvSpPr>
        <p:spPr bwMode="auto">
          <a:xfrm>
            <a:off x="1578279" y="4469419"/>
            <a:ext cx="644267" cy="644267"/>
          </a:xfrm>
          <a:prstGeom prst="mathMultiply">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58107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Exceptionality Evaluator (EE)</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3170099"/>
              </a:xfrm>
            </p:spPr>
            <p:txBody>
              <a:bodyPr/>
              <a:lstStyle/>
              <a:p>
                <a:r>
                  <a:rPr lang="en-US" dirty="0"/>
                  <a:t>Exceptionality functions </a:t>
                </a:r>
                <a14:m>
                  <m:oMath xmlns:m="http://schemas.openxmlformats.org/officeDocument/2006/math">
                    <m:r>
                      <a:rPr lang="en-US" i="1">
                        <a:latin typeface="Cambria Math" panose="02040503050406030204" pitchFamily="18" charset="0"/>
                      </a:rPr>
                      <m:t>𝜒</m:t>
                    </m:r>
                  </m:oMath>
                </a14:m>
                <a:endParaRPr lang="en-US" dirty="0"/>
              </a:p>
              <a:p>
                <a:pPr lvl="1"/>
                <a:r>
                  <a:rPr lang="en-US" dirty="0"/>
                  <a:t>Upper bound </a:t>
                </a:r>
                <a14:m>
                  <m:oMath xmlns:m="http://schemas.openxmlformats.org/officeDocument/2006/math">
                    <m:r>
                      <m:rPr>
                        <m:sty m:val="p"/>
                      </m:rPr>
                      <a:rPr lang="en-US" b="0" i="0" smtClean="0">
                        <a:latin typeface="Cambria Math" panose="02040503050406030204" pitchFamily="18" charset="0"/>
                      </a:rPr>
                      <m:t>upper</m:t>
                    </m:r>
                  </m:oMath>
                </a14:m>
                <a:endParaRPr lang="en-US" dirty="0"/>
              </a:p>
              <a:p>
                <a:pPr lvl="2">
                  <a:lnSpc>
                    <a:spcPct val="150000"/>
                  </a:lnSpc>
                </a:pPr>
                <a:r>
                  <a:rPr lang="en-US" dirty="0"/>
                  <a:t> Theorem 4.2</a:t>
                </a:r>
              </a:p>
              <a:p>
                <a:pPr lvl="2">
                  <a:lnSpc>
                    <a:spcPct val="200000"/>
                  </a:lnSpc>
                </a:pPr>
                <a:r>
                  <a:rPr lang="en-US" dirty="0"/>
                  <a:t> Theorem 4.3</a:t>
                </a:r>
              </a:p>
              <a:p>
                <a:pPr lvl="2">
                  <a:lnSpc>
                    <a:spcPct val="200000"/>
                  </a:lnSpc>
                </a:pPr>
                <a:r>
                  <a:rPr lang="en-US" dirty="0"/>
                  <a:t> Theorem 4.4</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3170099"/>
              </a:xfrm>
              <a:blipFill>
                <a:blip r:embed="rId3"/>
                <a:stretch>
                  <a:fillRect l="-2551" t="-5192" b="-1923"/>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27</a:t>
            </a:fld>
            <a:endParaRPr lang="en-US" dirty="0"/>
          </a:p>
        </p:txBody>
      </p:sp>
      <p:pic>
        <p:nvPicPr>
          <p:cNvPr id="5" name="Picture 4"/>
          <p:cNvPicPr>
            <a:picLocks noChangeAspect="1"/>
          </p:cNvPicPr>
          <p:nvPr/>
        </p:nvPicPr>
        <p:blipFill>
          <a:blip r:embed="rId4"/>
          <a:stretch>
            <a:fillRect/>
          </a:stretch>
        </p:blipFill>
        <p:spPr>
          <a:xfrm>
            <a:off x="2666793" y="3363914"/>
            <a:ext cx="6606564" cy="796710"/>
          </a:xfrm>
          <a:prstGeom prst="rect">
            <a:avLst/>
          </a:prstGeom>
        </p:spPr>
      </p:pic>
      <p:pic>
        <p:nvPicPr>
          <p:cNvPr id="6" name="Picture 5"/>
          <p:cNvPicPr>
            <a:picLocks noChangeAspect="1"/>
          </p:cNvPicPr>
          <p:nvPr/>
        </p:nvPicPr>
        <p:blipFill>
          <a:blip r:embed="rId5"/>
          <a:stretch>
            <a:fillRect/>
          </a:stretch>
        </p:blipFill>
        <p:spPr>
          <a:xfrm>
            <a:off x="2763673" y="2873941"/>
            <a:ext cx="6356164" cy="457278"/>
          </a:xfrm>
          <a:prstGeom prst="rect">
            <a:avLst/>
          </a:prstGeom>
        </p:spPr>
      </p:pic>
      <p:pic>
        <p:nvPicPr>
          <p:cNvPr id="7" name="Picture 6"/>
          <p:cNvPicPr>
            <a:picLocks noChangeAspect="1"/>
          </p:cNvPicPr>
          <p:nvPr/>
        </p:nvPicPr>
        <p:blipFill>
          <a:blip r:embed="rId6"/>
          <a:stretch>
            <a:fillRect/>
          </a:stretch>
        </p:blipFill>
        <p:spPr>
          <a:xfrm>
            <a:off x="2800872" y="1988485"/>
            <a:ext cx="6126417" cy="752553"/>
          </a:xfrm>
          <a:prstGeom prst="rect">
            <a:avLst/>
          </a:prstGeom>
        </p:spPr>
      </p:pic>
    </p:spTree>
    <p:extLst>
      <p:ext uri="{BB962C8B-B14F-4D97-AF65-F5344CB8AC3E}">
        <p14:creationId xmlns:p14="http://schemas.microsoft.com/office/powerpoint/2010/main" val="846356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Exceptionality Evaluator (EE)</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917174"/>
              </a:xfrm>
            </p:spPr>
            <p:txBody>
              <a:bodyPr/>
              <a:lstStyle/>
              <a:p>
                <a:r>
                  <a:rPr lang="en-US" dirty="0"/>
                  <a:t>Exceptionality functions </a:t>
                </a:r>
                <a14:m>
                  <m:oMath xmlns:m="http://schemas.openxmlformats.org/officeDocument/2006/math">
                    <m:r>
                      <a:rPr lang="en-US" i="1">
                        <a:latin typeface="Cambria Math" panose="02040503050406030204" pitchFamily="18" charset="0"/>
                      </a:rPr>
                      <m:t>𝜒</m:t>
                    </m:r>
                  </m:oMath>
                </a14:m>
                <a:endParaRPr lang="en-US" dirty="0"/>
              </a:p>
              <a:p>
                <a:pPr lvl="1"/>
                <a:r>
                  <a:rPr lang="en-US" dirty="0"/>
                  <a:t>Upper bound </a:t>
                </a:r>
                <a14:m>
                  <m:oMath xmlns:m="http://schemas.openxmlformats.org/officeDocument/2006/math">
                    <m:r>
                      <m:rPr>
                        <m:sty m:val="p"/>
                      </m:rPr>
                      <a:rPr lang="en-US" b="0" i="0" smtClean="0">
                        <a:latin typeface="Cambria Math" panose="02040503050406030204" pitchFamily="18" charset="0"/>
                      </a:rPr>
                      <m:t>upper</m:t>
                    </m:r>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917174"/>
              </a:xfrm>
              <a:blipFill>
                <a:blip r:embed="rId3"/>
                <a:stretch>
                  <a:fillRect l="-2551" t="-17881" b="-22517"/>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28</a:t>
            </a:fld>
            <a:endParaRPr lang="en-US"/>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27538" y="2003024"/>
            <a:ext cx="5998670" cy="2808430"/>
          </a:xfrm>
          <a:prstGeom prst="rect">
            <a:avLst/>
          </a:prstGeom>
        </p:spPr>
      </p:pic>
    </p:spTree>
    <p:extLst>
      <p:ext uri="{BB962C8B-B14F-4D97-AF65-F5344CB8AC3E}">
        <p14:creationId xmlns:p14="http://schemas.microsoft.com/office/powerpoint/2010/main" val="2765925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4" name="Slide Number Placeholder 3"/>
          <p:cNvSpPr>
            <a:spLocks noGrp="1"/>
          </p:cNvSpPr>
          <p:nvPr>
            <p:ph type="sldNum" sz="quarter" idx="11"/>
          </p:nvPr>
        </p:nvSpPr>
        <p:spPr/>
        <p:txBody>
          <a:bodyPr/>
          <a:lstStyle/>
          <a:p>
            <a:fld id="{30DB7900-D72E-4025-AF90-97BD6DF59E7D}" type="slidenum">
              <a:rPr lang="en-US" smtClean="0"/>
              <a:pPr/>
              <a:t>29</a:t>
            </a:fld>
            <a:endParaRPr lang="en-US"/>
          </a:p>
        </p:txBody>
      </p:sp>
      <mc:AlternateContent xmlns:mc="http://schemas.openxmlformats.org/markup-compatibility/2006" xmlns:a14="http://schemas.microsoft.com/office/drawing/2010/main">
        <mc:Choice Requires="a14">
          <p:sp>
            <p:nvSpPr>
              <p:cNvPr id="9" name="Text Placeholder 2"/>
              <p:cNvSpPr>
                <a:spLocks noGrp="1"/>
              </p:cNvSpPr>
              <p:nvPr>
                <p:ph type="body" sz="quarter" idx="10"/>
              </p:nvPr>
            </p:nvSpPr>
            <p:spPr>
              <a:xfrm>
                <a:off x="389436" y="1085850"/>
                <a:ext cx="8363938" cy="1005212"/>
              </a:xfrm>
            </p:spPr>
            <p:txBody>
              <a:bodyPr/>
              <a:lstStyle/>
              <a:p>
                <a:r>
                  <a:rPr lang="en-US" dirty="0"/>
                  <a:t>Finds candidate patterns</a:t>
                </a:r>
              </a:p>
              <a:p>
                <a:r>
                  <a:rPr lang="en-US" dirty="0"/>
                  <a:t>Space of patterns: </a:t>
                </a:r>
                <a14:m>
                  <m:oMath xmlns:m="http://schemas.openxmlformats.org/officeDocument/2006/math">
                    <m:r>
                      <m:rPr>
                        <m:sty m:val="p"/>
                      </m:rPr>
                      <a:rPr lang="en-US">
                        <a:latin typeface="Cambria Math" panose="02040503050406030204" pitchFamily="18" charset="0"/>
                      </a:rPr>
                      <m:t>Ω</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r>
                          <a:rPr lang="en-US" i="1">
                            <a:latin typeface="Cambria Math" panose="02040503050406030204" pitchFamily="18" charset="0"/>
                          </a:rPr>
                          <m:t>|</m:t>
                        </m:r>
                      </m:sup>
                    </m:sSup>
                    <m:r>
                      <a:rPr lang="en-US" i="1">
                        <a:latin typeface="Cambria Math" panose="02040503050406030204" pitchFamily="18" charset="0"/>
                      </a:rPr>
                      <m:t>)</m:t>
                    </m:r>
                  </m:oMath>
                </a14:m>
                <a:endParaRPr lang="en-US" dirty="0"/>
              </a:p>
            </p:txBody>
          </p:sp>
        </mc:Choice>
        <mc:Fallback xmlns="">
          <p:sp>
            <p:nvSpPr>
              <p:cNvPr id="9"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1005212"/>
              </a:xfrm>
              <a:blipFill>
                <a:blip r:embed="rId3"/>
                <a:stretch>
                  <a:fillRect l="-2551" t="-16364" b="-24242"/>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1183775" y="2466790"/>
            <a:ext cx="7077075" cy="2009775"/>
          </a:xfrm>
          <a:prstGeom prst="rect">
            <a:avLst/>
          </a:prstGeom>
        </p:spPr>
      </p:pic>
    </p:spTree>
    <p:extLst>
      <p:ext uri="{BB962C8B-B14F-4D97-AF65-F5344CB8AC3E}">
        <p14:creationId xmlns:p14="http://schemas.microsoft.com/office/powerpoint/2010/main" val="40319694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Publications</a:t>
            </a:r>
          </a:p>
        </p:txBody>
      </p:sp>
      <p:sp>
        <p:nvSpPr>
          <p:cNvPr id="3" name="Text Placeholder 2"/>
          <p:cNvSpPr>
            <a:spLocks noGrp="1"/>
          </p:cNvSpPr>
          <p:nvPr>
            <p:ph type="body" sz="quarter" idx="10"/>
          </p:nvPr>
        </p:nvSpPr>
        <p:spPr>
          <a:xfrm>
            <a:off x="389436" y="1085850"/>
            <a:ext cx="8363938" cy="3748719"/>
          </a:xfrm>
        </p:spPr>
        <p:txBody>
          <a:bodyPr/>
          <a:lstStyle/>
          <a:p>
            <a:pPr marL="514350" indent="-514350">
              <a:buFont typeface="+mj-lt"/>
              <a:buAutoNum type="arabicPeriod"/>
            </a:pPr>
            <a:r>
              <a:rPr lang="en-US" sz="1400" b="1" dirty="0"/>
              <a:t>Gensheng Zhang</a:t>
            </a:r>
            <a:r>
              <a:rPr lang="en-US" sz="1400" dirty="0"/>
              <a:t>, Xiao Jiang, Ping Luo, Min Wang, and </a:t>
            </a:r>
            <a:r>
              <a:rPr lang="en-US" sz="1400" dirty="0" err="1"/>
              <a:t>Chengkai</a:t>
            </a:r>
            <a:r>
              <a:rPr lang="en-US" sz="1400" dirty="0"/>
              <a:t> Li. 2014. Discovering General Prominent Streaks in Sequence Data. ACM Trans. </a:t>
            </a:r>
            <a:r>
              <a:rPr lang="en-US" sz="1400" dirty="0" err="1"/>
              <a:t>Knowl</a:t>
            </a:r>
            <a:r>
              <a:rPr lang="en-US" sz="1400" dirty="0"/>
              <a:t>. </a:t>
            </a:r>
            <a:r>
              <a:rPr lang="en-US" sz="1400" dirty="0" err="1"/>
              <a:t>Discov</a:t>
            </a:r>
            <a:r>
              <a:rPr lang="en-US" sz="1400" dirty="0"/>
              <a:t>. Data 8, 2, Article 9 (June 2014), 37 pages.</a:t>
            </a:r>
          </a:p>
          <a:p>
            <a:pPr marL="514350" indent="-514350">
              <a:buFont typeface="+mj-lt"/>
              <a:buAutoNum type="arabicPeriod"/>
            </a:pPr>
            <a:r>
              <a:rPr lang="en-US" sz="1400" dirty="0" err="1"/>
              <a:t>Naeemul</a:t>
            </a:r>
            <a:r>
              <a:rPr lang="en-US" sz="1400" dirty="0"/>
              <a:t> Hassan, </a:t>
            </a:r>
            <a:r>
              <a:rPr lang="en-US" sz="1400" dirty="0" err="1"/>
              <a:t>Afroza</a:t>
            </a:r>
            <a:r>
              <a:rPr lang="en-US" sz="1400" dirty="0"/>
              <a:t> Sultana, You Wu, </a:t>
            </a:r>
            <a:r>
              <a:rPr lang="en-US" sz="1400" b="1" dirty="0"/>
              <a:t>Gensheng Zhang</a:t>
            </a:r>
            <a:r>
              <a:rPr lang="en-US" sz="1400" dirty="0"/>
              <a:t>, </a:t>
            </a:r>
            <a:r>
              <a:rPr lang="en-US" sz="1400" dirty="0" err="1"/>
              <a:t>Chengkai</a:t>
            </a:r>
            <a:r>
              <a:rPr lang="en-US" sz="1400" dirty="0"/>
              <a:t> Li, Jun Yang, and Cong Yu. 2014. Data in, fact out: automated monitoring of facts by </a:t>
            </a:r>
            <a:r>
              <a:rPr lang="en-US" sz="1400" dirty="0" err="1"/>
              <a:t>FactWatcher</a:t>
            </a:r>
            <a:r>
              <a:rPr lang="en-US" sz="1400" dirty="0"/>
              <a:t>. </a:t>
            </a:r>
            <a:r>
              <a:rPr lang="en-US" sz="1400" i="1" dirty="0"/>
              <a:t>Proc. VLDB Endow.</a:t>
            </a:r>
            <a:r>
              <a:rPr lang="en-US" sz="1400" dirty="0"/>
              <a:t> 7, 13 (August 2014), 1557-1560.</a:t>
            </a:r>
          </a:p>
          <a:p>
            <a:pPr marL="514350" indent="-514350">
              <a:buFont typeface="+mj-lt"/>
              <a:buAutoNum type="arabicPeriod"/>
            </a:pPr>
            <a:r>
              <a:rPr lang="en-US" sz="1400" b="1" dirty="0"/>
              <a:t>Gensheng Zhang</a:t>
            </a:r>
            <a:r>
              <a:rPr lang="en-US" sz="1400" dirty="0"/>
              <a:t>, and </a:t>
            </a:r>
            <a:r>
              <a:rPr lang="en-US" sz="1400" dirty="0" err="1"/>
              <a:t>Chengkai</a:t>
            </a:r>
            <a:r>
              <a:rPr lang="en-US" sz="1400" dirty="0"/>
              <a:t> Li. 2018 Maverick: Discover Exceptional Facts from Knowledge Graphs. </a:t>
            </a:r>
            <a:r>
              <a:rPr lang="en-US" sz="1400" i="1" dirty="0"/>
              <a:t>Proc. SIGMOD 2018.</a:t>
            </a:r>
            <a:r>
              <a:rPr lang="en-US" sz="1400" dirty="0"/>
              <a:t>  (submitted)</a:t>
            </a:r>
          </a:p>
          <a:p>
            <a:pPr marL="514350" indent="-514350">
              <a:buFont typeface="+mj-lt"/>
              <a:buAutoNum type="arabicPeriod"/>
            </a:pPr>
            <a:r>
              <a:rPr lang="en-US" sz="1400" dirty="0" err="1"/>
              <a:t>Naeemul</a:t>
            </a:r>
            <a:r>
              <a:rPr lang="en-US" sz="1400" dirty="0"/>
              <a:t> Hassan, </a:t>
            </a:r>
            <a:r>
              <a:rPr lang="en-US" sz="1400" b="1" dirty="0"/>
              <a:t>Gensheng Zhang</a:t>
            </a:r>
            <a:r>
              <a:rPr lang="en-US" sz="1400" dirty="0"/>
              <a:t>, </a:t>
            </a:r>
            <a:r>
              <a:rPr lang="en-US" sz="1400" dirty="0" err="1"/>
              <a:t>Fatma</a:t>
            </a:r>
            <a:r>
              <a:rPr lang="en-US" sz="1400" dirty="0"/>
              <a:t> </a:t>
            </a:r>
            <a:r>
              <a:rPr lang="en-US" sz="1400" dirty="0" err="1"/>
              <a:t>Arslan</a:t>
            </a:r>
            <a:r>
              <a:rPr lang="en-US" sz="1400" dirty="0"/>
              <a:t>, Josue Caraballo, Damian Jimenez, </a:t>
            </a:r>
            <a:r>
              <a:rPr lang="en-US" sz="1400" dirty="0" err="1"/>
              <a:t>Siddhant</a:t>
            </a:r>
            <a:r>
              <a:rPr lang="en-US" sz="1400" dirty="0"/>
              <a:t> </a:t>
            </a:r>
            <a:r>
              <a:rPr lang="en-US" sz="1400" dirty="0" err="1"/>
              <a:t>Gawsane</a:t>
            </a:r>
            <a:r>
              <a:rPr lang="en-US" sz="1400" dirty="0"/>
              <a:t>, </a:t>
            </a:r>
            <a:r>
              <a:rPr lang="en-US" sz="1400" dirty="0" err="1"/>
              <a:t>Shohedul</a:t>
            </a:r>
            <a:r>
              <a:rPr lang="en-US" sz="1400" dirty="0"/>
              <a:t> Hasan, </a:t>
            </a:r>
            <a:r>
              <a:rPr lang="en-US" sz="1400" dirty="0" err="1"/>
              <a:t>Minumol</a:t>
            </a:r>
            <a:r>
              <a:rPr lang="en-US" sz="1400" dirty="0"/>
              <a:t> Joseph, </a:t>
            </a:r>
            <a:r>
              <a:rPr lang="en-US" sz="1400" dirty="0" err="1"/>
              <a:t>Aaditya</a:t>
            </a:r>
            <a:r>
              <a:rPr lang="en-US" sz="1400" dirty="0"/>
              <a:t> Kulkarni, Anil Kumar </a:t>
            </a:r>
            <a:r>
              <a:rPr lang="en-US" sz="1400" dirty="0" err="1"/>
              <a:t>Nayak</a:t>
            </a:r>
            <a:r>
              <a:rPr lang="en-US" sz="1400" dirty="0"/>
              <a:t>, </a:t>
            </a:r>
            <a:r>
              <a:rPr lang="en-US" sz="1400" dirty="0" err="1"/>
              <a:t>Vikas</a:t>
            </a:r>
            <a:r>
              <a:rPr lang="en-US" sz="1400" dirty="0"/>
              <a:t> Sable, </a:t>
            </a:r>
            <a:r>
              <a:rPr lang="en-US" sz="1400" dirty="0" err="1"/>
              <a:t>Chengkai</a:t>
            </a:r>
            <a:r>
              <a:rPr lang="en-US" sz="1400" dirty="0"/>
              <a:t> Li, and Mark </a:t>
            </a:r>
            <a:r>
              <a:rPr lang="en-US" sz="1400" dirty="0" err="1"/>
              <a:t>Tremayne</a:t>
            </a:r>
            <a:r>
              <a:rPr lang="en-US" sz="1400" dirty="0"/>
              <a:t>. 2017 </a:t>
            </a:r>
            <a:r>
              <a:rPr lang="en-US" sz="1400" dirty="0" err="1"/>
              <a:t>ClaimBuster</a:t>
            </a:r>
            <a:r>
              <a:rPr lang="en-US" sz="1400" dirty="0"/>
              <a:t>: The First-ever End-to-end Fact-checking System. </a:t>
            </a:r>
            <a:r>
              <a:rPr lang="en-US" sz="1400" i="1" dirty="0"/>
              <a:t>Proc. VLDB Endow. </a:t>
            </a:r>
            <a:r>
              <a:rPr lang="en-US" sz="1400" dirty="0"/>
              <a:t>(August 2017)</a:t>
            </a:r>
          </a:p>
          <a:p>
            <a:pPr marL="514350" indent="-514350">
              <a:buFont typeface="+mj-lt"/>
              <a:buAutoNum type="arabicPeriod"/>
            </a:pPr>
            <a:r>
              <a:rPr lang="en-US" sz="1400" dirty="0"/>
              <a:t>Brett </a:t>
            </a:r>
            <a:r>
              <a:rPr lang="en-US" sz="1400" dirty="0" err="1"/>
              <a:t>Walenz</a:t>
            </a:r>
            <a:r>
              <a:rPr lang="en-US" sz="1400" dirty="0"/>
              <a:t>, You Will Wu, </a:t>
            </a:r>
            <a:r>
              <a:rPr lang="en-US" sz="1400" dirty="0" err="1"/>
              <a:t>Seokhyun</a:t>
            </a:r>
            <a:r>
              <a:rPr lang="en-US" sz="1400" dirty="0"/>
              <a:t> Alex Song, </a:t>
            </a:r>
            <a:r>
              <a:rPr lang="en-US" sz="1400" dirty="0" err="1"/>
              <a:t>Emre</a:t>
            </a:r>
            <a:r>
              <a:rPr lang="en-US" sz="1400" dirty="0"/>
              <a:t> </a:t>
            </a:r>
            <a:r>
              <a:rPr lang="en-US" sz="1400" dirty="0" err="1"/>
              <a:t>Sonmez</a:t>
            </a:r>
            <a:r>
              <a:rPr lang="en-US" sz="1400" dirty="0"/>
              <a:t>, Eric Wu, Kevin Wu, Pankaj K Agarwal, Jun Yang, </a:t>
            </a:r>
            <a:r>
              <a:rPr lang="en-US" sz="1400" dirty="0" err="1"/>
              <a:t>Naeemul</a:t>
            </a:r>
            <a:r>
              <a:rPr lang="en-US" sz="1400" dirty="0"/>
              <a:t> Hassan, </a:t>
            </a:r>
            <a:r>
              <a:rPr lang="en-US" sz="1400" dirty="0" err="1"/>
              <a:t>Afroza</a:t>
            </a:r>
            <a:r>
              <a:rPr lang="en-US" sz="1400" dirty="0"/>
              <a:t> Sultana, </a:t>
            </a:r>
            <a:r>
              <a:rPr lang="en-US" sz="1400" b="1" dirty="0"/>
              <a:t>Gensheng Zhang</a:t>
            </a:r>
            <a:r>
              <a:rPr lang="en-US" sz="1400" dirty="0"/>
              <a:t>, </a:t>
            </a:r>
            <a:r>
              <a:rPr lang="en-US" sz="1400" dirty="0" err="1"/>
              <a:t>Chengkai</a:t>
            </a:r>
            <a:r>
              <a:rPr lang="en-US" sz="1400" dirty="0"/>
              <a:t> Li, Cong Yu. 2014. Finding, Monitoring, and Checking Claims Computationally Based on Structured Data. </a:t>
            </a:r>
            <a:r>
              <a:rPr lang="en-US" sz="1400" i="1" dirty="0" err="1"/>
              <a:t>Computation+Journalism</a:t>
            </a:r>
            <a:r>
              <a:rPr lang="en-US" sz="1400" i="1" dirty="0"/>
              <a:t> Symposium </a:t>
            </a:r>
            <a:r>
              <a:rPr lang="en-US" sz="1400" dirty="0"/>
              <a:t>( October 2014)</a:t>
            </a:r>
          </a:p>
          <a:p>
            <a:pPr marL="514350" indent="-514350">
              <a:buFont typeface="+mj-lt"/>
              <a:buAutoNum type="arabicPeriod"/>
            </a:pPr>
            <a:r>
              <a:rPr lang="en-US" sz="1400" dirty="0" err="1"/>
              <a:t>Abolfazl</a:t>
            </a:r>
            <a:r>
              <a:rPr lang="en-US" sz="1400" dirty="0"/>
              <a:t> </a:t>
            </a:r>
            <a:r>
              <a:rPr lang="en-US" sz="1400" dirty="0" err="1"/>
              <a:t>Asudeh</a:t>
            </a:r>
            <a:r>
              <a:rPr lang="en-US" sz="1400" dirty="0"/>
              <a:t>, </a:t>
            </a:r>
            <a:r>
              <a:rPr lang="en-US" sz="1400" b="1" dirty="0"/>
              <a:t>Gensheng Zhang</a:t>
            </a:r>
            <a:r>
              <a:rPr lang="en-US" sz="1400" dirty="0"/>
              <a:t>, </a:t>
            </a:r>
            <a:r>
              <a:rPr lang="en-US" sz="1400" dirty="0" err="1"/>
              <a:t>Naeemul</a:t>
            </a:r>
            <a:r>
              <a:rPr lang="en-US" sz="1400" dirty="0"/>
              <a:t> Hassan, </a:t>
            </a:r>
            <a:r>
              <a:rPr lang="en-US" sz="1400" dirty="0" err="1"/>
              <a:t>Chengkai</a:t>
            </a:r>
            <a:r>
              <a:rPr lang="en-US" sz="1400" dirty="0"/>
              <a:t> Li, and </a:t>
            </a:r>
            <a:r>
              <a:rPr lang="en-US" sz="1400" dirty="0" err="1"/>
              <a:t>Gergely</a:t>
            </a:r>
            <a:r>
              <a:rPr lang="en-US" sz="1400" dirty="0"/>
              <a:t> V. </a:t>
            </a:r>
            <a:r>
              <a:rPr lang="en-US" sz="1400" dirty="0" err="1"/>
              <a:t>Zaruba</a:t>
            </a:r>
            <a:r>
              <a:rPr lang="en-US" sz="1400" dirty="0"/>
              <a:t>. 2015. Crowdsourcing Pareto-Optimal Object Finding By Pairwise Comparisons. In </a:t>
            </a:r>
            <a:r>
              <a:rPr lang="en-US" sz="1400" i="1" dirty="0"/>
              <a:t>Proceedings of the 24th ACM International on Conference on Information and Knowledge Management</a:t>
            </a:r>
            <a:r>
              <a:rPr lang="en-US" sz="1400" dirty="0"/>
              <a:t> (CIKM '15).</a:t>
            </a:r>
          </a:p>
          <a:p>
            <a:pPr marL="514350" indent="-514350">
              <a:buFont typeface="+mj-lt"/>
              <a:buAutoNum type="arabicPeriod"/>
            </a:pPr>
            <a:endParaRPr lang="en-US" sz="14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3</a:t>
            </a:fld>
            <a:endParaRPr lang="en-US"/>
          </a:p>
        </p:txBody>
      </p:sp>
    </p:spTree>
    <p:extLst>
      <p:ext uri="{BB962C8B-B14F-4D97-AF65-F5344CB8AC3E}">
        <p14:creationId xmlns:p14="http://schemas.microsoft.com/office/powerpoint/2010/main" val="1480190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3990" y="1583541"/>
            <a:ext cx="7206826" cy="297257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4" name="Slide Number Placeholder 3"/>
          <p:cNvSpPr>
            <a:spLocks noGrp="1"/>
          </p:cNvSpPr>
          <p:nvPr>
            <p:ph type="sldNum" sz="quarter" idx="11"/>
          </p:nvPr>
        </p:nvSpPr>
        <p:spPr/>
        <p:txBody>
          <a:bodyPr/>
          <a:lstStyle/>
          <a:p>
            <a:fld id="{30DB7900-D72E-4025-AF90-97BD6DF59E7D}" type="slidenum">
              <a:rPr lang="en-US" smtClean="0"/>
              <a:pPr/>
              <a:t>30</a:t>
            </a:fld>
            <a:endParaRPr lang="en-US"/>
          </a:p>
        </p:txBody>
      </p:sp>
      <p:sp>
        <p:nvSpPr>
          <p:cNvPr id="6" name="Oval 5"/>
          <p:cNvSpPr/>
          <p:nvPr/>
        </p:nvSpPr>
        <p:spPr bwMode="auto">
          <a:xfrm>
            <a:off x="1283259" y="2405779"/>
            <a:ext cx="1522571" cy="785611"/>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Rounded Corners 6"/>
          <p:cNvSpPr/>
          <p:nvPr/>
        </p:nvSpPr>
        <p:spPr bwMode="auto">
          <a:xfrm>
            <a:off x="1063990" y="3450512"/>
            <a:ext cx="1441215" cy="1120462"/>
          </a:xfrm>
          <a:prstGeom prst="roundRect">
            <a:avLst/>
          </a:prstGeom>
          <a:solidFill>
            <a:schemeClr val="accent1">
              <a:lumMod val="60000"/>
              <a:lumOff val="4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Rounded Corners 7"/>
          <p:cNvSpPr/>
          <p:nvPr/>
        </p:nvSpPr>
        <p:spPr bwMode="auto">
          <a:xfrm>
            <a:off x="2531207" y="3421337"/>
            <a:ext cx="1376914" cy="1120462"/>
          </a:xfrm>
          <a:prstGeom prst="roundRect">
            <a:avLst/>
          </a:prstGeom>
          <a:solidFill>
            <a:schemeClr val="accent1">
              <a:lumMod val="60000"/>
              <a:lumOff val="4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9" name="Text Placeholder 2"/>
              <p:cNvSpPr>
                <a:spLocks noGrp="1"/>
              </p:cNvSpPr>
              <p:nvPr>
                <p:ph type="body" sz="quarter" idx="10"/>
              </p:nvPr>
            </p:nvSpPr>
            <p:spPr>
              <a:xfrm>
                <a:off x="389436" y="1085850"/>
                <a:ext cx="8363938" cy="459806"/>
              </a:xfrm>
            </p:spPr>
            <p:txBody>
              <a:bodyPr/>
              <a:lstStyle/>
              <a:p>
                <a:r>
                  <a:rPr lang="en-US" dirty="0"/>
                  <a:t>Space of patterns: </a:t>
                </a:r>
                <a14:m>
                  <m:oMath xmlns:m="http://schemas.openxmlformats.org/officeDocument/2006/math">
                    <m:r>
                      <m:rPr>
                        <m:sty m:val="p"/>
                      </m:rPr>
                      <a:rPr lang="en-US">
                        <a:latin typeface="Cambria Math" panose="02040503050406030204" pitchFamily="18" charset="0"/>
                      </a:rPr>
                      <m:t>Ω</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m:t>
                            </m:r>
                          </m:sub>
                        </m:sSub>
                        <m:r>
                          <a:rPr lang="en-US" i="1">
                            <a:latin typeface="Cambria Math" panose="02040503050406030204" pitchFamily="18" charset="0"/>
                          </a:rPr>
                          <m:t>|</m:t>
                        </m:r>
                      </m:sup>
                    </m:sSup>
                    <m:r>
                      <a:rPr lang="en-US" i="1">
                        <a:latin typeface="Cambria Math" panose="02040503050406030204" pitchFamily="18" charset="0"/>
                      </a:rPr>
                      <m:t>)</m:t>
                    </m:r>
                  </m:oMath>
                </a14:m>
                <a:endParaRPr lang="en-US" dirty="0"/>
              </a:p>
            </p:txBody>
          </p:sp>
        </mc:Choice>
        <mc:Fallback xmlns="">
          <p:sp>
            <p:nvSpPr>
              <p:cNvPr id="9"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459806"/>
              </a:xfrm>
              <a:blipFill>
                <a:blip r:embed="rId4"/>
                <a:stretch>
                  <a:fillRect l="-2551" t="-31579" b="-53947"/>
                </a:stretch>
              </a:blipFill>
            </p:spPr>
            <p:txBody>
              <a:bodyPr/>
              <a:lstStyle/>
              <a:p>
                <a:r>
                  <a:rPr lang="en-US">
                    <a:noFill/>
                  </a:rPr>
                  <a:t> </a:t>
                </a:r>
              </a:p>
            </p:txBody>
          </p:sp>
        </mc:Fallback>
      </mc:AlternateContent>
    </p:spTree>
    <p:extLst>
      <p:ext uri="{BB962C8B-B14F-4D97-AF65-F5344CB8AC3E}">
        <p14:creationId xmlns:p14="http://schemas.microsoft.com/office/powerpoint/2010/main" val="2155225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972757" y="3652954"/>
            <a:ext cx="1494287" cy="1332405"/>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3" name="Text Placeholder 2"/>
          <p:cNvSpPr>
            <a:spLocks noGrp="1"/>
          </p:cNvSpPr>
          <p:nvPr>
            <p:ph type="body" sz="quarter" idx="10"/>
          </p:nvPr>
        </p:nvSpPr>
        <p:spPr>
          <a:xfrm>
            <a:off x="389436" y="1085850"/>
            <a:ext cx="8363938" cy="989245"/>
          </a:xfrm>
        </p:spPr>
        <p:txBody>
          <a:bodyPr/>
          <a:lstStyle/>
          <a:p>
            <a:r>
              <a:rPr lang="en-US" dirty="0"/>
              <a:t>Parent – child relationship</a:t>
            </a:r>
          </a:p>
          <a:p>
            <a:pPr marL="0" indent="0">
              <a:buNone/>
            </a:pPr>
            <a:endParaRPr lang="en-US"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31</a:t>
            </a:fld>
            <a:endParaRPr lang="en-US"/>
          </a:p>
        </p:txBody>
      </p:sp>
      <p:sp>
        <p:nvSpPr>
          <p:cNvPr id="7" name="TextBox 6"/>
          <p:cNvSpPr txBox="1"/>
          <p:nvPr/>
        </p:nvSpPr>
        <p:spPr>
          <a:xfrm>
            <a:off x="1719282" y="1767319"/>
            <a:ext cx="1352871"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Parent</a:t>
            </a:r>
          </a:p>
        </p:txBody>
      </p:sp>
      <p:sp>
        <p:nvSpPr>
          <p:cNvPr id="9" name="TextBox 8"/>
          <p:cNvSpPr txBox="1"/>
          <p:nvPr/>
        </p:nvSpPr>
        <p:spPr>
          <a:xfrm>
            <a:off x="5435948" y="1767318"/>
            <a:ext cx="1091646"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Child</a:t>
            </a:r>
          </a:p>
        </p:txBody>
      </p:sp>
      <p:sp>
        <p:nvSpPr>
          <p:cNvPr id="10" name="Plus Sign 9"/>
          <p:cNvSpPr/>
          <p:nvPr/>
        </p:nvSpPr>
        <p:spPr bwMode="auto">
          <a:xfrm>
            <a:off x="3144092" y="1689172"/>
            <a:ext cx="817180" cy="817180"/>
          </a:xfrm>
          <a:prstGeom prst="mathPlus">
            <a:avLst/>
          </a:prstGeom>
          <a:noFill/>
          <a:ln w="285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TextBox 10"/>
          <p:cNvSpPr txBox="1"/>
          <p:nvPr/>
        </p:nvSpPr>
        <p:spPr>
          <a:xfrm>
            <a:off x="4147460" y="1767319"/>
            <a:ext cx="259686"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a:t>
            </a:r>
          </a:p>
        </p:txBody>
      </p:sp>
      <p:sp>
        <p:nvSpPr>
          <p:cNvPr id="12" name="Equals 11"/>
          <p:cNvSpPr/>
          <p:nvPr/>
        </p:nvSpPr>
        <p:spPr bwMode="auto">
          <a:xfrm>
            <a:off x="4607947" y="1876061"/>
            <a:ext cx="617493" cy="526698"/>
          </a:xfrm>
          <a:prstGeom prst="mathEqual">
            <a:avLst/>
          </a:prstGeom>
          <a:noFill/>
          <a:ln w="285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3" name="Picture 12"/>
          <p:cNvPicPr>
            <a:picLocks noChangeAspect="1"/>
          </p:cNvPicPr>
          <p:nvPr/>
        </p:nvPicPr>
        <p:blipFill>
          <a:blip r:embed="rId4"/>
          <a:stretch>
            <a:fillRect/>
          </a:stretch>
        </p:blipFill>
        <p:spPr>
          <a:xfrm>
            <a:off x="1377797" y="2537606"/>
            <a:ext cx="6638925" cy="752475"/>
          </a:xfrm>
          <a:prstGeom prst="rect">
            <a:avLst/>
          </a:prstGeom>
        </p:spPr>
      </p:pic>
      <p:sp>
        <p:nvSpPr>
          <p:cNvPr id="14" name="TextBox 13"/>
          <p:cNvSpPr txBox="1"/>
          <p:nvPr/>
        </p:nvSpPr>
        <p:spPr>
          <a:xfrm>
            <a:off x="693300" y="2537606"/>
            <a:ext cx="373500"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a:t>
            </a:r>
          </a:p>
        </p:txBody>
      </p:sp>
      <p:pic>
        <p:nvPicPr>
          <p:cNvPr id="15" name="Picture 14"/>
          <p:cNvPicPr>
            <a:picLocks noChangeAspect="1"/>
          </p:cNvPicPr>
          <p:nvPr/>
        </p:nvPicPr>
        <p:blipFill>
          <a:blip r:embed="rId5"/>
          <a:stretch>
            <a:fillRect/>
          </a:stretch>
        </p:blipFill>
        <p:spPr>
          <a:xfrm>
            <a:off x="1452742" y="3382292"/>
            <a:ext cx="1885950" cy="333375"/>
          </a:xfrm>
          <a:prstGeom prst="rect">
            <a:avLst/>
          </a:prstGeom>
        </p:spPr>
      </p:pic>
      <p:pic>
        <p:nvPicPr>
          <p:cNvPr id="16" name="Picture 15"/>
          <p:cNvPicPr>
            <a:picLocks noChangeAspect="1"/>
          </p:cNvPicPr>
          <p:nvPr/>
        </p:nvPicPr>
        <p:blipFill>
          <a:blip r:embed="rId6"/>
          <a:stretch>
            <a:fillRect/>
          </a:stretch>
        </p:blipFill>
        <p:spPr>
          <a:xfrm>
            <a:off x="3552682" y="3350809"/>
            <a:ext cx="2847975" cy="390525"/>
          </a:xfrm>
          <a:prstGeom prst="rect">
            <a:avLst/>
          </a:prstGeom>
        </p:spPr>
      </p:pic>
      <p:pic>
        <p:nvPicPr>
          <p:cNvPr id="5" name="Picture 4"/>
          <p:cNvPicPr>
            <a:picLocks noChangeAspect="1"/>
          </p:cNvPicPr>
          <p:nvPr/>
        </p:nvPicPr>
        <p:blipFill>
          <a:blip r:embed="rId7"/>
          <a:stretch>
            <a:fillRect/>
          </a:stretch>
        </p:blipFill>
        <p:spPr>
          <a:xfrm>
            <a:off x="1819500" y="3866594"/>
            <a:ext cx="1612629" cy="1007893"/>
          </a:xfrm>
          <a:prstGeom prst="rect">
            <a:avLst/>
          </a:prstGeom>
        </p:spPr>
      </p:pic>
      <p:sp>
        <p:nvSpPr>
          <p:cNvPr id="17" name="Plus Sign 16"/>
          <p:cNvSpPr/>
          <p:nvPr/>
        </p:nvSpPr>
        <p:spPr bwMode="auto">
          <a:xfrm>
            <a:off x="3460457" y="4141714"/>
            <a:ext cx="457651" cy="457651"/>
          </a:xfrm>
          <a:prstGeom prst="mathPlus">
            <a:avLst/>
          </a:prstGeom>
          <a:noFill/>
          <a:ln w="285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8" name="Picture 17"/>
          <p:cNvPicPr>
            <a:picLocks noChangeAspect="1"/>
          </p:cNvPicPr>
          <p:nvPr/>
        </p:nvPicPr>
        <p:blipFill>
          <a:blip r:embed="rId8"/>
          <a:stretch>
            <a:fillRect/>
          </a:stretch>
        </p:blipFill>
        <p:spPr>
          <a:xfrm>
            <a:off x="4107177" y="3792747"/>
            <a:ext cx="746314" cy="1155583"/>
          </a:xfrm>
          <a:prstGeom prst="rect">
            <a:avLst/>
          </a:prstGeom>
        </p:spPr>
      </p:pic>
      <p:sp>
        <p:nvSpPr>
          <p:cNvPr id="19" name="Equals 18"/>
          <p:cNvSpPr/>
          <p:nvPr/>
        </p:nvSpPr>
        <p:spPr bwMode="auto">
          <a:xfrm>
            <a:off x="5290690" y="4206543"/>
            <a:ext cx="384531" cy="327990"/>
          </a:xfrm>
          <a:prstGeom prst="mathEqual">
            <a:avLst/>
          </a:prstGeom>
          <a:noFill/>
          <a:ln w="285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TextBox 19"/>
          <p:cNvSpPr txBox="1"/>
          <p:nvPr/>
        </p:nvSpPr>
        <p:spPr>
          <a:xfrm>
            <a:off x="4761220" y="4517443"/>
            <a:ext cx="981359" cy="430887"/>
          </a:xfrm>
          <a:prstGeom prst="rect">
            <a:avLst/>
          </a:prstGeom>
          <a:noFill/>
        </p:spPr>
        <p:txBody>
          <a:bodyPr wrap="none" lIns="0" tIns="0" rIns="0" bIns="0" rtlCol="0">
            <a:spAutoFit/>
          </a:bodyPr>
          <a:lstStyle/>
          <a:p>
            <a:r>
              <a:rPr lang="en-US" sz="2800" dirty="0">
                <a:solidFill>
                  <a:srgbClr val="FF0000"/>
                </a:solidFill>
                <a:latin typeface="Segoe UI Light" pitchFamily="34" charset="0"/>
              </a:rPr>
              <a:t>Type 7</a:t>
            </a:r>
          </a:p>
        </p:txBody>
      </p:sp>
    </p:spTree>
    <p:extLst>
      <p:ext uri="{BB962C8B-B14F-4D97-AF65-F5344CB8AC3E}">
        <p14:creationId xmlns:p14="http://schemas.microsoft.com/office/powerpoint/2010/main" val="1524023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3" name="Text Placeholder 2"/>
          <p:cNvSpPr>
            <a:spLocks noGrp="1"/>
          </p:cNvSpPr>
          <p:nvPr>
            <p:ph type="body" sz="quarter" idx="10"/>
          </p:nvPr>
        </p:nvSpPr>
        <p:spPr>
          <a:xfrm>
            <a:off x="389436" y="1085850"/>
            <a:ext cx="8363938" cy="1458861"/>
          </a:xfrm>
        </p:spPr>
        <p:txBody>
          <a:bodyPr/>
          <a:lstStyle/>
          <a:p>
            <a:r>
              <a:rPr lang="en-US" dirty="0"/>
              <a:t>Valid patterns</a:t>
            </a:r>
          </a:p>
          <a:p>
            <a:pPr lvl="1"/>
            <a:r>
              <a:rPr lang="en-US" dirty="0"/>
              <a:t> Relevant Pattern</a:t>
            </a:r>
          </a:p>
          <a:p>
            <a:pPr marL="0" indent="0">
              <a:buNone/>
            </a:pPr>
            <a:endParaRPr lang="en-US"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32</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2133600" y="2974233"/>
                <a:ext cx="3126048" cy="505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B0F0"/>
                          </a:solidFill>
                          <a:latin typeface="Cambria Math" panose="02040503050406030204" pitchFamily="18" charset="0"/>
                        </a:rPr>
                        <m:t>∃</m:t>
                      </m:r>
                      <m:r>
                        <a:rPr lang="en-US" sz="3200" b="0" i="1" smtClean="0">
                          <a:solidFill>
                            <a:srgbClr val="00B0F0"/>
                          </a:solidFill>
                          <a:latin typeface="Cambria Math" panose="02040503050406030204" pitchFamily="18" charset="0"/>
                        </a:rPr>
                        <m:t>𝑥</m:t>
                      </m:r>
                      <m:r>
                        <a:rPr lang="en-US" sz="3200" b="0" i="1" smtClean="0">
                          <a:solidFill>
                            <a:srgbClr val="00B0F0"/>
                          </a:solidFill>
                          <a:latin typeface="Cambria Math" panose="02040503050406030204" pitchFamily="18" charset="0"/>
                        </a:rPr>
                        <m:t>∈</m:t>
                      </m:r>
                      <m:sSub>
                        <m:sSubPr>
                          <m:ctrlPr>
                            <a:rPr lang="en-US" sz="3200" b="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𝑋</m:t>
                          </m:r>
                        </m:e>
                        <m:sub>
                          <m:r>
                            <a:rPr lang="en-US" sz="3200" b="0" i="1" smtClean="0">
                              <a:solidFill>
                                <a:srgbClr val="00B0F0"/>
                              </a:solidFill>
                              <a:latin typeface="Cambria Math" panose="02040503050406030204" pitchFamily="18" charset="0"/>
                            </a:rPr>
                            <m:t>𝑃</m:t>
                          </m:r>
                        </m:sub>
                      </m:sSub>
                      <m:r>
                        <a:rPr lang="en-US" sz="3200" b="0" i="1" smtClean="0">
                          <a:solidFill>
                            <a:srgbClr val="00B0F0"/>
                          </a:solidFill>
                          <a:latin typeface="Cambria Math" panose="02040503050406030204" pitchFamily="18" charset="0"/>
                        </a:rPr>
                        <m:t>, </m:t>
                      </m:r>
                      <m:sSub>
                        <m:sSubPr>
                          <m:ctrlPr>
                            <a:rPr lang="en-US" sz="3200" b="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𝑣</m:t>
                          </m:r>
                        </m:e>
                        <m:sub>
                          <m:r>
                            <a:rPr lang="en-US" sz="3200" b="0" i="1" smtClean="0">
                              <a:solidFill>
                                <a:srgbClr val="00B0F0"/>
                              </a:solidFill>
                              <a:latin typeface="Cambria Math" panose="02040503050406030204" pitchFamily="18" charset="0"/>
                            </a:rPr>
                            <m:t>0</m:t>
                          </m:r>
                        </m:sub>
                      </m:sSub>
                      <m:r>
                        <a:rPr lang="en-US" sz="3200" b="0" i="1" smtClean="0">
                          <a:solidFill>
                            <a:srgbClr val="00B0F0"/>
                          </a:solidFill>
                          <a:latin typeface="Cambria Math" panose="02040503050406030204" pitchFamily="18" charset="0"/>
                        </a:rPr>
                        <m:t>∈</m:t>
                      </m:r>
                      <m:sSubSup>
                        <m:sSubSupPr>
                          <m:ctrlPr>
                            <a:rPr lang="en-US" sz="3200" b="0" i="1" smtClean="0">
                              <a:solidFill>
                                <a:srgbClr val="00B0F0"/>
                              </a:solidFill>
                              <a:latin typeface="Cambria Math" panose="02040503050406030204" pitchFamily="18" charset="0"/>
                            </a:rPr>
                          </m:ctrlPr>
                        </m:sSubSupPr>
                        <m:e>
                          <m:r>
                            <a:rPr lang="en-US" sz="3200" b="0" i="1" smtClean="0">
                              <a:solidFill>
                                <a:srgbClr val="00B0F0"/>
                              </a:solidFill>
                              <a:latin typeface="Cambria Math" panose="02040503050406030204" pitchFamily="18" charset="0"/>
                            </a:rPr>
                            <m:t>𝑅</m:t>
                          </m:r>
                        </m:e>
                        <m:sub>
                          <m:r>
                            <a:rPr lang="en-US" sz="3200" b="0" i="1" smtClean="0">
                              <a:solidFill>
                                <a:srgbClr val="00B0F0"/>
                              </a:solidFill>
                              <a:latin typeface="Cambria Math" panose="02040503050406030204" pitchFamily="18" charset="0"/>
                            </a:rPr>
                            <m:t>𝑃</m:t>
                          </m:r>
                        </m:sub>
                        <m:sup>
                          <m:r>
                            <a:rPr lang="en-US" sz="3200" b="0" i="1" smtClean="0">
                              <a:solidFill>
                                <a:srgbClr val="00B0F0"/>
                              </a:solidFill>
                              <a:latin typeface="Cambria Math" panose="02040503050406030204" pitchFamily="18" charset="0"/>
                            </a:rPr>
                            <m:t>𝑥</m:t>
                          </m:r>
                        </m:sup>
                      </m:sSubSup>
                    </m:oMath>
                  </m:oMathPara>
                </a14:m>
                <a:endParaRPr lang="en-US" sz="3200" dirty="0">
                  <a:solidFill>
                    <a:srgbClr val="00B0F0"/>
                  </a:solidFill>
                  <a:latin typeface="Segoe UI Light"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133600" y="2974233"/>
                <a:ext cx="3126048" cy="50526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92215" y="2179978"/>
                <a:ext cx="6958380" cy="615553"/>
              </a:xfrm>
              <a:prstGeom prst="rect">
                <a:avLst/>
              </a:prstGeom>
              <a:noFill/>
            </p:spPr>
            <p:txBody>
              <a:bodyPr wrap="none" lIns="0" tIns="0" rIns="0" bIns="0" rtlCol="0">
                <a:spAutoFit/>
              </a:bodyPr>
              <a:lstStyle/>
              <a:p>
                <a:r>
                  <a:rPr lang="en-US" sz="4000" dirty="0">
                    <a:solidFill>
                      <a:schemeClr val="accent1">
                        <a:lumMod val="60000"/>
                        <a:lumOff val="40000"/>
                      </a:schemeClr>
                    </a:solidFill>
                    <a:latin typeface="Segoe UI Light" pitchFamily="34" charset="0"/>
                  </a:rPr>
                  <a:t>A pattern must be relevant to </a:t>
                </a:r>
                <a14:m>
                  <m:oMath xmlns:m="http://schemas.openxmlformats.org/officeDocument/2006/math">
                    <m:sSub>
                      <m:sSubPr>
                        <m:ctrlPr>
                          <a:rPr lang="en-US" sz="4000" i="1">
                            <a:solidFill>
                              <a:schemeClr val="accent1">
                                <a:lumMod val="60000"/>
                                <a:lumOff val="40000"/>
                              </a:schemeClr>
                            </a:solidFill>
                            <a:latin typeface="Cambria Math" panose="02040503050406030204" pitchFamily="18" charset="0"/>
                          </a:rPr>
                        </m:ctrlPr>
                      </m:sSubPr>
                      <m:e>
                        <m:r>
                          <a:rPr lang="en-US" sz="4000" i="1">
                            <a:solidFill>
                              <a:schemeClr val="accent1">
                                <a:lumMod val="60000"/>
                                <a:lumOff val="40000"/>
                              </a:schemeClr>
                            </a:solidFill>
                            <a:latin typeface="Cambria Math" panose="02040503050406030204" pitchFamily="18" charset="0"/>
                          </a:rPr>
                          <m:t>𝑣</m:t>
                        </m:r>
                      </m:e>
                      <m:sub>
                        <m:r>
                          <a:rPr lang="en-US" sz="4000" i="1">
                            <a:solidFill>
                              <a:schemeClr val="accent1">
                                <a:lumMod val="60000"/>
                                <a:lumOff val="40000"/>
                              </a:schemeClr>
                            </a:solidFill>
                            <a:latin typeface="Cambria Math" panose="02040503050406030204" pitchFamily="18" charset="0"/>
                          </a:rPr>
                          <m:t>0</m:t>
                        </m:r>
                      </m:sub>
                    </m:sSub>
                  </m:oMath>
                </a14:m>
                <a:endParaRPr lang="en-US" sz="4000" dirty="0">
                  <a:solidFill>
                    <a:schemeClr val="accent1">
                      <a:lumMod val="60000"/>
                      <a:lumOff val="40000"/>
                    </a:schemeClr>
                  </a:solidFill>
                  <a:latin typeface="Segoe UI Light"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92215" y="2179978"/>
                <a:ext cx="6958380" cy="615553"/>
              </a:xfrm>
              <a:prstGeom prst="rect">
                <a:avLst/>
              </a:prstGeom>
              <a:blipFill>
                <a:blip r:embed="rId4"/>
                <a:stretch>
                  <a:fillRect l="-4378" t="-25743" b="-48515"/>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1709060" y="3921948"/>
            <a:ext cx="2438400" cy="714375"/>
          </a:xfrm>
          <a:prstGeom prst="rect">
            <a:avLst/>
          </a:prstGeom>
        </p:spPr>
      </p:pic>
      <p:pic>
        <p:nvPicPr>
          <p:cNvPr id="18" name="Picture 17"/>
          <p:cNvPicPr>
            <a:picLocks noChangeAspect="1"/>
          </p:cNvPicPr>
          <p:nvPr/>
        </p:nvPicPr>
        <p:blipFill>
          <a:blip r:embed="rId6"/>
          <a:stretch>
            <a:fillRect/>
          </a:stretch>
        </p:blipFill>
        <p:spPr>
          <a:xfrm>
            <a:off x="4681745" y="4244014"/>
            <a:ext cx="2438400" cy="714375"/>
          </a:xfrm>
          <a:prstGeom prst="rect">
            <a:avLst/>
          </a:prstGeom>
        </p:spPr>
      </p:pic>
      <p:sp>
        <p:nvSpPr>
          <p:cNvPr id="19" name="Multiplication Sign 18"/>
          <p:cNvSpPr/>
          <p:nvPr/>
        </p:nvSpPr>
        <p:spPr bwMode="auto">
          <a:xfrm>
            <a:off x="6939419" y="4302001"/>
            <a:ext cx="766179" cy="76617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solidFill>
                <a:srgbClr val="FF0000"/>
              </a:solidFill>
              <a:latin typeface="Segoe UI" pitchFamily="34" charset="0"/>
              <a:ea typeface="Segoe UI" pitchFamily="34" charset="0"/>
              <a:cs typeface="Segoe UI" pitchFamily="34" charset="0"/>
            </a:endParaRPr>
          </a:p>
        </p:txBody>
      </p:sp>
      <p:pic>
        <p:nvPicPr>
          <p:cNvPr id="15" name="Picture 14"/>
          <p:cNvPicPr>
            <a:picLocks noChangeAspect="1"/>
          </p:cNvPicPr>
          <p:nvPr/>
        </p:nvPicPr>
        <p:blipFill>
          <a:blip r:embed="rId7"/>
          <a:stretch>
            <a:fillRect/>
          </a:stretch>
        </p:blipFill>
        <p:spPr>
          <a:xfrm>
            <a:off x="4762571" y="3730320"/>
            <a:ext cx="2440048" cy="513694"/>
          </a:xfrm>
          <a:prstGeom prst="rect">
            <a:avLst/>
          </a:prstGeom>
        </p:spPr>
      </p:pic>
      <p:sp>
        <p:nvSpPr>
          <p:cNvPr id="13" name="L-Shape 12"/>
          <p:cNvSpPr/>
          <p:nvPr/>
        </p:nvSpPr>
        <p:spPr bwMode="auto">
          <a:xfrm rot="18815875">
            <a:off x="7048708" y="3697904"/>
            <a:ext cx="663880" cy="396205"/>
          </a:xfrm>
          <a:prstGeom prst="corner">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solidFill>
                <a:srgbClr val="00B050"/>
              </a:solidFill>
              <a:latin typeface="Segoe UI" pitchFamily="34" charset="0"/>
              <a:ea typeface="Segoe UI" pitchFamily="34" charset="0"/>
              <a:cs typeface="Segoe UI" pitchFamily="34" charset="0"/>
            </a:endParaRPr>
          </a:p>
        </p:txBody>
      </p:sp>
      <p:sp>
        <p:nvSpPr>
          <p:cNvPr id="7" name="TextBox 6"/>
          <p:cNvSpPr txBox="1"/>
          <p:nvPr/>
        </p:nvSpPr>
        <p:spPr>
          <a:xfrm>
            <a:off x="4458927" y="3809558"/>
            <a:ext cx="222818" cy="492443"/>
          </a:xfrm>
          <a:prstGeom prst="rect">
            <a:avLst/>
          </a:prstGeom>
          <a:noFill/>
        </p:spPr>
        <p:txBody>
          <a:bodyPr wrap="none" lIns="0" tIns="0" rIns="0" bIns="0" rtlCol="0">
            <a:spAutoFit/>
          </a:bodyPr>
          <a:lstStyle/>
          <a:p>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4" name="TextBox 13"/>
          <p:cNvSpPr txBox="1"/>
          <p:nvPr/>
        </p:nvSpPr>
        <p:spPr>
          <a:xfrm>
            <a:off x="4465359" y="4359850"/>
            <a:ext cx="310983" cy="492443"/>
          </a:xfrm>
          <a:prstGeom prst="rect">
            <a:avLst/>
          </a:prstGeom>
          <a:noFill/>
        </p:spPr>
        <p:txBody>
          <a:bodyPr wrap="none" lIns="0" tIns="0" rIns="0" bIns="0" rtlCol="0">
            <a:spAutoFit/>
          </a:bodyPr>
          <a:lstStyle/>
          <a:p>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153864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3" name="Text Placeholder 2"/>
          <p:cNvSpPr>
            <a:spLocks noGrp="1"/>
          </p:cNvSpPr>
          <p:nvPr>
            <p:ph type="body" sz="quarter" idx="10"/>
          </p:nvPr>
        </p:nvSpPr>
        <p:spPr>
          <a:xfrm>
            <a:off x="389436" y="1085850"/>
            <a:ext cx="8363938" cy="989245"/>
          </a:xfrm>
        </p:spPr>
        <p:txBody>
          <a:bodyPr/>
          <a:lstStyle/>
          <a:p>
            <a:r>
              <a:rPr lang="en-US" dirty="0"/>
              <a:t>Valid patterns</a:t>
            </a:r>
          </a:p>
          <a:p>
            <a:pPr marL="0" indent="0">
              <a:buNone/>
            </a:pPr>
            <a:endParaRPr lang="en-US"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33</a:t>
            </a:fld>
            <a:endParaRPr lang="en-US"/>
          </a:p>
        </p:txBody>
      </p:sp>
      <p:sp>
        <p:nvSpPr>
          <p:cNvPr id="7" name="TextBox 6"/>
          <p:cNvSpPr txBox="1"/>
          <p:nvPr/>
        </p:nvSpPr>
        <p:spPr>
          <a:xfrm>
            <a:off x="1719282" y="1767319"/>
            <a:ext cx="1352871"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Parent</a:t>
            </a:r>
          </a:p>
        </p:txBody>
      </p:sp>
      <p:sp>
        <p:nvSpPr>
          <p:cNvPr id="9" name="TextBox 8"/>
          <p:cNvSpPr txBox="1"/>
          <p:nvPr/>
        </p:nvSpPr>
        <p:spPr>
          <a:xfrm>
            <a:off x="5435948" y="1767318"/>
            <a:ext cx="1091646"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Child</a:t>
            </a:r>
          </a:p>
        </p:txBody>
      </p:sp>
      <p:sp>
        <p:nvSpPr>
          <p:cNvPr id="10" name="Plus Sign 9"/>
          <p:cNvSpPr/>
          <p:nvPr/>
        </p:nvSpPr>
        <p:spPr bwMode="auto">
          <a:xfrm>
            <a:off x="3144092" y="1689172"/>
            <a:ext cx="817180" cy="817180"/>
          </a:xfrm>
          <a:prstGeom prst="mathPlus">
            <a:avLst/>
          </a:prstGeom>
          <a:noFill/>
          <a:ln w="285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TextBox 10"/>
          <p:cNvSpPr txBox="1"/>
          <p:nvPr/>
        </p:nvSpPr>
        <p:spPr>
          <a:xfrm>
            <a:off x="4147460" y="1767319"/>
            <a:ext cx="259686"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a:t>
            </a:r>
          </a:p>
        </p:txBody>
      </p:sp>
      <p:sp>
        <p:nvSpPr>
          <p:cNvPr id="12" name="Equals 11"/>
          <p:cNvSpPr/>
          <p:nvPr/>
        </p:nvSpPr>
        <p:spPr bwMode="auto">
          <a:xfrm>
            <a:off x="4607947" y="1876061"/>
            <a:ext cx="617493" cy="526698"/>
          </a:xfrm>
          <a:prstGeom prst="mathEqual">
            <a:avLst/>
          </a:prstGeom>
          <a:noFill/>
          <a:ln w="285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1377797" y="2578303"/>
            <a:ext cx="6638925" cy="752475"/>
          </a:xfrm>
          <a:prstGeom prst="rect">
            <a:avLst/>
          </a:prstGeom>
        </p:spPr>
      </p:pic>
      <p:sp>
        <p:nvSpPr>
          <p:cNvPr id="14" name="TextBox 13"/>
          <p:cNvSpPr txBox="1"/>
          <p:nvPr/>
        </p:nvSpPr>
        <p:spPr>
          <a:xfrm>
            <a:off x="693300" y="2578303"/>
            <a:ext cx="373500"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a:t>
            </a:r>
          </a:p>
        </p:txBody>
      </p:sp>
      <p:pic>
        <p:nvPicPr>
          <p:cNvPr id="16" name="Picture 15"/>
          <p:cNvPicPr>
            <a:picLocks noChangeAspect="1"/>
          </p:cNvPicPr>
          <p:nvPr/>
        </p:nvPicPr>
        <p:blipFill>
          <a:blip r:embed="rId4"/>
          <a:stretch>
            <a:fillRect/>
          </a:stretch>
        </p:blipFill>
        <p:spPr>
          <a:xfrm>
            <a:off x="3552682" y="3516766"/>
            <a:ext cx="2847975" cy="390525"/>
          </a:xfrm>
          <a:prstGeom prst="rect">
            <a:avLst/>
          </a:prstGeom>
        </p:spPr>
      </p:pic>
      <p:sp>
        <p:nvSpPr>
          <p:cNvPr id="5" name="TextBox 4"/>
          <p:cNvSpPr txBox="1"/>
          <p:nvPr/>
        </p:nvSpPr>
        <p:spPr>
          <a:xfrm>
            <a:off x="1061643" y="3434945"/>
            <a:ext cx="7527702" cy="492443"/>
          </a:xfrm>
          <a:prstGeom prst="rect">
            <a:avLst/>
          </a:prstGeom>
          <a:solidFill>
            <a:schemeClr val="bg1"/>
          </a:solidFill>
        </p:spPr>
        <p:txBody>
          <a:bodyPr wrap="none" lIns="0" tIns="0" rIns="0" bIns="0" rtlCol="0">
            <a:spAutoFit/>
          </a:bodyPr>
          <a:lstStyle/>
          <a:p>
            <a:r>
              <a:rPr lang="en-US" sz="3200" dirty="0">
                <a:solidFill>
                  <a:srgbClr val="00B0F0"/>
                </a:solidFill>
                <a:latin typeface="Segoe UI Light" pitchFamily="34" charset="0"/>
              </a:rPr>
              <a:t>Entity-entity link does not change mappings</a:t>
            </a:r>
          </a:p>
        </p:txBody>
      </p:sp>
      <p:pic>
        <p:nvPicPr>
          <p:cNvPr id="6" name="Picture 5"/>
          <p:cNvPicPr>
            <a:picLocks noChangeAspect="1"/>
          </p:cNvPicPr>
          <p:nvPr/>
        </p:nvPicPr>
        <p:blipFill>
          <a:blip r:embed="rId5"/>
          <a:stretch>
            <a:fillRect/>
          </a:stretch>
        </p:blipFill>
        <p:spPr>
          <a:xfrm>
            <a:off x="2111594" y="4075289"/>
            <a:ext cx="2438400" cy="714375"/>
          </a:xfrm>
          <a:prstGeom prst="rect">
            <a:avLst/>
          </a:prstGeom>
        </p:spPr>
      </p:pic>
      <p:pic>
        <p:nvPicPr>
          <p:cNvPr id="19" name="Picture 18"/>
          <p:cNvPicPr>
            <a:picLocks noChangeAspect="1"/>
          </p:cNvPicPr>
          <p:nvPr/>
        </p:nvPicPr>
        <p:blipFill>
          <a:blip r:embed="rId6"/>
          <a:stretch>
            <a:fillRect/>
          </a:stretch>
        </p:blipFill>
        <p:spPr>
          <a:xfrm>
            <a:off x="5695807" y="4075289"/>
            <a:ext cx="1409700" cy="714375"/>
          </a:xfrm>
          <a:prstGeom prst="rect">
            <a:avLst/>
          </a:prstGeom>
        </p:spPr>
      </p:pic>
      <p:sp>
        <p:nvSpPr>
          <p:cNvPr id="21" name="Equals 20"/>
          <p:cNvSpPr/>
          <p:nvPr/>
        </p:nvSpPr>
        <p:spPr bwMode="auto">
          <a:xfrm>
            <a:off x="4825494" y="4201372"/>
            <a:ext cx="460487" cy="460487"/>
          </a:xfrm>
          <a:prstGeom prst="mathEqual">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Multiplication Sign 21"/>
          <p:cNvSpPr/>
          <p:nvPr/>
        </p:nvSpPr>
        <p:spPr bwMode="auto">
          <a:xfrm>
            <a:off x="3891582" y="4405714"/>
            <a:ext cx="766179" cy="76617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solidFill>
                <a:srgbClr val="FF0000"/>
              </a:solidFill>
              <a:latin typeface="Segoe UI" pitchFamily="34" charset="0"/>
              <a:ea typeface="Segoe UI" pitchFamily="34" charset="0"/>
              <a:cs typeface="Segoe UI" pitchFamily="34" charset="0"/>
            </a:endParaRPr>
          </a:p>
        </p:txBody>
      </p:sp>
      <p:sp>
        <p:nvSpPr>
          <p:cNvPr id="20" name="Rectangle 19"/>
          <p:cNvSpPr/>
          <p:nvPr/>
        </p:nvSpPr>
        <p:spPr bwMode="auto">
          <a:xfrm>
            <a:off x="4976669" y="2934654"/>
            <a:ext cx="1315233" cy="396124"/>
          </a:xfrm>
          <a:prstGeom prst="rect">
            <a:avLst/>
          </a:prstGeom>
          <a:noFill/>
          <a:ln w="38100">
            <a:solidFill>
              <a:srgbClr val="FF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3" name="Rectangle 22"/>
          <p:cNvSpPr/>
          <p:nvPr/>
        </p:nvSpPr>
        <p:spPr bwMode="auto">
          <a:xfrm>
            <a:off x="3144092" y="2927707"/>
            <a:ext cx="1315233" cy="396124"/>
          </a:xfrm>
          <a:prstGeom prst="rect">
            <a:avLst/>
          </a:prstGeom>
          <a:noFill/>
          <a:ln w="38100">
            <a:solidFill>
              <a:srgbClr val="FF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TextBox 23"/>
          <p:cNvSpPr txBox="1"/>
          <p:nvPr/>
        </p:nvSpPr>
        <p:spPr>
          <a:xfrm>
            <a:off x="1913828" y="4296360"/>
            <a:ext cx="222818" cy="492443"/>
          </a:xfrm>
          <a:prstGeom prst="rect">
            <a:avLst/>
          </a:prstGeom>
          <a:noFill/>
        </p:spPr>
        <p:txBody>
          <a:bodyPr wrap="none" lIns="0" tIns="0" rIns="0" bIns="0" rtlCol="0">
            <a:spAutoFit/>
          </a:bodyPr>
          <a:lstStyle/>
          <a:p>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25" name="TextBox 24"/>
          <p:cNvSpPr txBox="1"/>
          <p:nvPr/>
        </p:nvSpPr>
        <p:spPr>
          <a:xfrm>
            <a:off x="7105507" y="4201372"/>
            <a:ext cx="310983" cy="492443"/>
          </a:xfrm>
          <a:prstGeom prst="rect">
            <a:avLst/>
          </a:prstGeom>
          <a:noFill/>
        </p:spPr>
        <p:txBody>
          <a:bodyPr wrap="none" lIns="0" tIns="0" rIns="0" bIns="0" rtlCol="0">
            <a:spAutoFit/>
          </a:bodyPr>
          <a:lstStyle/>
          <a:p>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833095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4" name="Slide Number Placeholder 3"/>
          <p:cNvSpPr>
            <a:spLocks noGrp="1"/>
          </p:cNvSpPr>
          <p:nvPr>
            <p:ph type="sldNum" sz="quarter" idx="11"/>
          </p:nvPr>
        </p:nvSpPr>
        <p:spPr/>
        <p:txBody>
          <a:bodyPr/>
          <a:lstStyle/>
          <a:p>
            <a:fld id="{30DB7900-D72E-4025-AF90-97BD6DF59E7D}" type="slidenum">
              <a:rPr lang="en-US" smtClean="0"/>
              <a:pPr/>
              <a:t>34</a:t>
            </a:fld>
            <a:endParaRPr lang="en-US"/>
          </a:p>
        </p:txBody>
      </p:sp>
      <p:sp>
        <p:nvSpPr>
          <p:cNvPr id="8" name="Text Placeholder 2"/>
          <p:cNvSpPr>
            <a:spLocks noGrp="1"/>
          </p:cNvSpPr>
          <p:nvPr>
            <p:ph type="body" sz="quarter" idx="10"/>
          </p:nvPr>
        </p:nvSpPr>
        <p:spPr>
          <a:xfrm>
            <a:off x="389436" y="1085850"/>
            <a:ext cx="8363938" cy="2474524"/>
          </a:xfrm>
        </p:spPr>
        <p:txBody>
          <a:bodyPr/>
          <a:lstStyle/>
          <a:p>
            <a:r>
              <a:rPr lang="en-US" dirty="0"/>
              <a:t>Construct Partial Order of Valid Patterns</a:t>
            </a:r>
          </a:p>
          <a:p>
            <a:pPr lvl="1"/>
            <a:r>
              <a:rPr lang="en-US" dirty="0"/>
              <a:t> Pattern-based Pattern Generation (Parent </a:t>
            </a:r>
            <a:r>
              <a:rPr lang="en-US" dirty="0">
                <a:sym typeface="Wingdings" panose="05000000000000000000" pitchFamily="2" charset="2"/>
              </a:rPr>
              <a:t> Child)</a:t>
            </a:r>
          </a:p>
          <a:p>
            <a:pPr lvl="2"/>
            <a:r>
              <a:rPr lang="en-US" dirty="0">
                <a:sym typeface="Wingdings" panose="05000000000000000000" pitchFamily="2" charset="2"/>
              </a:rPr>
              <a:t>Add all possible edges and check if valid</a:t>
            </a:r>
            <a:endParaRPr lang="en-US" dirty="0"/>
          </a:p>
          <a:p>
            <a:pPr lvl="2"/>
            <a:r>
              <a:rPr lang="en-US" dirty="0">
                <a:sym typeface="Wingdings" panose="05000000000000000000" pitchFamily="2" charset="2"/>
              </a:rPr>
              <a:t>Expensive validation: needs pattern evaluation</a:t>
            </a:r>
          </a:p>
          <a:p>
            <a:pPr lvl="3"/>
            <a:r>
              <a:rPr lang="en-US" dirty="0">
                <a:sym typeface="Wingdings" panose="05000000000000000000" pitchFamily="2" charset="2"/>
              </a:rPr>
              <a:t> Exponential number of patterns</a:t>
            </a:r>
          </a:p>
          <a:p>
            <a:pPr lvl="3"/>
            <a:r>
              <a:rPr lang="en-US" dirty="0">
                <a:sym typeface="Wingdings" panose="05000000000000000000" pitchFamily="2" charset="2"/>
              </a:rPr>
              <a:t> Pattern evaluation is expensive on large graphs</a:t>
            </a:r>
            <a:endParaRPr lang="en-US" dirty="0"/>
          </a:p>
        </p:txBody>
      </p:sp>
    </p:spTree>
    <p:extLst>
      <p:ext uri="{BB962C8B-B14F-4D97-AF65-F5344CB8AC3E}">
        <p14:creationId xmlns:p14="http://schemas.microsoft.com/office/powerpoint/2010/main" val="3090368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4" name="Slide Number Placeholder 3"/>
          <p:cNvSpPr>
            <a:spLocks noGrp="1"/>
          </p:cNvSpPr>
          <p:nvPr>
            <p:ph type="sldNum" sz="quarter" idx="11"/>
          </p:nvPr>
        </p:nvSpPr>
        <p:spPr/>
        <p:txBody>
          <a:bodyPr/>
          <a:lstStyle/>
          <a:p>
            <a:fld id="{30DB7900-D72E-4025-AF90-97BD6DF59E7D}" type="slidenum">
              <a:rPr lang="en-US" smtClean="0"/>
              <a:pPr/>
              <a:t>35</a:t>
            </a:fld>
            <a:endParaRPr lang="en-US"/>
          </a:p>
        </p:txBody>
      </p:sp>
      <p:sp>
        <p:nvSpPr>
          <p:cNvPr id="8" name="Text Placeholder 2"/>
          <p:cNvSpPr>
            <a:spLocks noGrp="1"/>
          </p:cNvSpPr>
          <p:nvPr>
            <p:ph type="body" sz="quarter" idx="10"/>
          </p:nvPr>
        </p:nvSpPr>
        <p:spPr>
          <a:xfrm>
            <a:off x="389436" y="1085850"/>
            <a:ext cx="8363938" cy="447558"/>
          </a:xfrm>
        </p:spPr>
        <p:txBody>
          <a:bodyPr/>
          <a:lstStyle/>
          <a:p>
            <a:r>
              <a:rPr lang="en-US" dirty="0"/>
              <a:t>Construct Partial Order of Valid Patterns</a:t>
            </a:r>
          </a:p>
        </p:txBody>
      </p:sp>
      <p:pic>
        <p:nvPicPr>
          <p:cNvPr id="3" name="Picture 2"/>
          <p:cNvPicPr>
            <a:picLocks noChangeAspect="1"/>
          </p:cNvPicPr>
          <p:nvPr/>
        </p:nvPicPr>
        <p:blipFill>
          <a:blip r:embed="rId3"/>
          <a:stretch>
            <a:fillRect/>
          </a:stretch>
        </p:blipFill>
        <p:spPr>
          <a:xfrm>
            <a:off x="3006248" y="2621244"/>
            <a:ext cx="2960570" cy="2374519"/>
          </a:xfrm>
          <a:prstGeom prst="rect">
            <a:avLst/>
          </a:prstGeom>
        </p:spPr>
      </p:pic>
      <p:pic>
        <p:nvPicPr>
          <p:cNvPr id="5" name="Picture 4"/>
          <p:cNvPicPr>
            <a:picLocks noChangeAspect="1"/>
          </p:cNvPicPr>
          <p:nvPr/>
        </p:nvPicPr>
        <p:blipFill>
          <a:blip r:embed="rId4"/>
          <a:stretch>
            <a:fillRect/>
          </a:stretch>
        </p:blipFill>
        <p:spPr>
          <a:xfrm>
            <a:off x="1495426" y="1633960"/>
            <a:ext cx="6153150" cy="1085850"/>
          </a:xfrm>
          <a:prstGeom prst="rect">
            <a:avLst/>
          </a:prstGeom>
        </p:spPr>
      </p:pic>
    </p:spTree>
    <p:extLst>
      <p:ext uri="{BB962C8B-B14F-4D97-AF65-F5344CB8AC3E}">
        <p14:creationId xmlns:p14="http://schemas.microsoft.com/office/powerpoint/2010/main" val="4156222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4" name="Slide Number Placeholder 3"/>
          <p:cNvSpPr>
            <a:spLocks noGrp="1"/>
          </p:cNvSpPr>
          <p:nvPr>
            <p:ph type="sldNum" sz="quarter" idx="11"/>
          </p:nvPr>
        </p:nvSpPr>
        <p:spPr/>
        <p:txBody>
          <a:bodyPr/>
          <a:lstStyle/>
          <a:p>
            <a:fld id="{30DB7900-D72E-4025-AF90-97BD6DF59E7D}" type="slidenum">
              <a:rPr lang="en-US" smtClean="0"/>
              <a:pPr/>
              <a:t>36</a:t>
            </a:fld>
            <a:endParaRPr lang="en-US"/>
          </a:p>
        </p:txBody>
      </p:sp>
      <p:sp>
        <p:nvSpPr>
          <p:cNvPr id="8" name="Text Placeholder 2"/>
          <p:cNvSpPr>
            <a:spLocks noGrp="1"/>
          </p:cNvSpPr>
          <p:nvPr>
            <p:ph type="body" sz="quarter" idx="10"/>
          </p:nvPr>
        </p:nvSpPr>
        <p:spPr>
          <a:xfrm>
            <a:off x="389436" y="1085850"/>
            <a:ext cx="8363938" cy="2135969"/>
          </a:xfrm>
        </p:spPr>
        <p:txBody>
          <a:bodyPr/>
          <a:lstStyle/>
          <a:p>
            <a:r>
              <a:rPr lang="en-US" dirty="0"/>
              <a:t>Construct Partial Order of Valid Patterns</a:t>
            </a:r>
          </a:p>
          <a:p>
            <a:pPr lvl="1"/>
            <a:r>
              <a:rPr lang="en-US" dirty="0"/>
              <a:t>Match-based Pattern Generation</a:t>
            </a:r>
          </a:p>
          <a:p>
            <a:pPr lvl="2"/>
            <a:r>
              <a:rPr lang="en-US" dirty="0"/>
              <a:t> Based on the evaluation results of parent pattern</a:t>
            </a:r>
          </a:p>
          <a:p>
            <a:pPr lvl="2"/>
            <a:r>
              <a:rPr lang="en-US" dirty="0"/>
              <a:t> Guarantee to only generate valid children </a:t>
            </a:r>
          </a:p>
          <a:p>
            <a:pPr lvl="3"/>
            <a:r>
              <a:rPr lang="en-US" dirty="0"/>
              <a:t> No need to validate child patterns by pattern evaluation</a:t>
            </a:r>
          </a:p>
        </p:txBody>
      </p:sp>
    </p:spTree>
    <p:extLst>
      <p:ext uri="{BB962C8B-B14F-4D97-AF65-F5344CB8AC3E}">
        <p14:creationId xmlns:p14="http://schemas.microsoft.com/office/powerpoint/2010/main" val="3973732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92105" y="1750051"/>
            <a:ext cx="7461085" cy="2807021"/>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4" name="Slide Number Placeholder 3"/>
          <p:cNvSpPr>
            <a:spLocks noGrp="1"/>
          </p:cNvSpPr>
          <p:nvPr>
            <p:ph type="sldNum" sz="quarter" idx="11"/>
          </p:nvPr>
        </p:nvSpPr>
        <p:spPr/>
        <p:txBody>
          <a:bodyPr/>
          <a:lstStyle/>
          <a:p>
            <a:fld id="{30DB7900-D72E-4025-AF90-97BD6DF59E7D}" type="slidenum">
              <a:rPr lang="en-US" smtClean="0"/>
              <a:pPr/>
              <a:t>37</a:t>
            </a:fld>
            <a:endParaRPr lang="en-US"/>
          </a:p>
        </p:txBody>
      </p:sp>
      <p:sp>
        <p:nvSpPr>
          <p:cNvPr id="6" name="TextBox 5"/>
          <p:cNvSpPr txBox="1"/>
          <p:nvPr/>
        </p:nvSpPr>
        <p:spPr>
          <a:xfrm>
            <a:off x="2754850" y="4310971"/>
            <a:ext cx="3633110" cy="615553"/>
          </a:xfrm>
          <a:prstGeom prst="rect">
            <a:avLst/>
          </a:prstGeom>
          <a:noFill/>
        </p:spPr>
        <p:txBody>
          <a:bodyPr wrap="none" lIns="0" tIns="0" rIns="0" bIns="0" rtlCol="0">
            <a:spAutoFit/>
          </a:bodyPr>
          <a:lstStyle/>
          <a:p>
            <a:r>
              <a:rPr lang="en-US" sz="4000" dirty="0">
                <a:solidFill>
                  <a:srgbClr val="0070C0"/>
                </a:solidFill>
                <a:latin typeface="Segoe UI Light" pitchFamily="34" charset="0"/>
              </a:rPr>
              <a:t>Match </a:t>
            </a:r>
            <a:r>
              <a:rPr lang="en-US" sz="4000" dirty="0">
                <a:solidFill>
                  <a:srgbClr val="0070C0"/>
                </a:solidFill>
                <a:latin typeface="Segoe UI Light" pitchFamily="34" charset="0"/>
                <a:sym typeface="Wingdings" panose="05000000000000000000" pitchFamily="2" charset="2"/>
              </a:rPr>
              <a:t> Pattern</a:t>
            </a:r>
            <a:endParaRPr lang="en-US" sz="4000" dirty="0">
              <a:solidFill>
                <a:srgbClr val="0070C0"/>
              </a:solidFill>
              <a:latin typeface="Segoe UI Light" pitchFamily="34" charset="0"/>
            </a:endParaRPr>
          </a:p>
        </p:txBody>
      </p:sp>
      <p:sp>
        <p:nvSpPr>
          <p:cNvPr id="8" name="Text Placeholder 2"/>
          <p:cNvSpPr>
            <a:spLocks noGrp="1"/>
          </p:cNvSpPr>
          <p:nvPr>
            <p:ph type="body" sz="quarter" idx="10"/>
          </p:nvPr>
        </p:nvSpPr>
        <p:spPr>
          <a:xfrm>
            <a:off x="389436" y="1085850"/>
            <a:ext cx="8363938" cy="447558"/>
          </a:xfrm>
        </p:spPr>
        <p:txBody>
          <a:bodyPr/>
          <a:lstStyle/>
          <a:p>
            <a:r>
              <a:rPr lang="en-US" dirty="0"/>
              <a:t>Construct Partial Order of Valid Patterns</a:t>
            </a:r>
          </a:p>
        </p:txBody>
      </p:sp>
      <p:cxnSp>
        <p:nvCxnSpPr>
          <p:cNvPr id="5" name="Straight Connector 4"/>
          <p:cNvCxnSpPr/>
          <p:nvPr/>
        </p:nvCxnSpPr>
        <p:spPr>
          <a:xfrm>
            <a:off x="3493828" y="1764979"/>
            <a:ext cx="0" cy="2329349"/>
          </a:xfrm>
          <a:prstGeom prst="line">
            <a:avLst/>
          </a:prstGeom>
          <a:ln w="4762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429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3" name="Text Placeholder 2"/>
          <p:cNvSpPr>
            <a:spLocks noGrp="1"/>
          </p:cNvSpPr>
          <p:nvPr>
            <p:ph type="body" sz="quarter" idx="10"/>
          </p:nvPr>
        </p:nvSpPr>
        <p:spPr>
          <a:xfrm>
            <a:off x="389436" y="1085850"/>
            <a:ext cx="8363938" cy="447558"/>
          </a:xfrm>
        </p:spPr>
        <p:txBody>
          <a:bodyPr/>
          <a:lstStyle/>
          <a:p>
            <a:r>
              <a:rPr lang="en-US" dirty="0"/>
              <a:t>Size of the space</a:t>
            </a:r>
          </a:p>
        </p:txBody>
      </p:sp>
      <p:sp>
        <p:nvSpPr>
          <p:cNvPr id="4" name="Slide Number Placeholder 3"/>
          <p:cNvSpPr>
            <a:spLocks noGrp="1"/>
          </p:cNvSpPr>
          <p:nvPr>
            <p:ph type="sldNum" sz="quarter" idx="11"/>
          </p:nvPr>
        </p:nvSpPr>
        <p:spPr/>
        <p:txBody>
          <a:bodyPr/>
          <a:lstStyle/>
          <a:p>
            <a:fld id="{30DB7900-D72E-4025-AF90-97BD6DF59E7D}" type="slidenum">
              <a:rPr lang="en-US" smtClean="0"/>
              <a:pPr/>
              <a:t>38</a:t>
            </a:fld>
            <a:endParaRPr lang="en-US"/>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33600" y="1533408"/>
            <a:ext cx="3657607" cy="3291847"/>
          </a:xfrm>
          <a:prstGeom prst="rect">
            <a:avLst/>
          </a:prstGeom>
        </p:spPr>
      </p:pic>
      <p:sp>
        <p:nvSpPr>
          <p:cNvPr id="7" name="TextBox 6"/>
          <p:cNvSpPr txBox="1"/>
          <p:nvPr/>
        </p:nvSpPr>
        <p:spPr>
          <a:xfrm>
            <a:off x="5791207" y="1721460"/>
            <a:ext cx="3126433" cy="861774"/>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r>
              <a:rPr lang="en-US" sz="2800" baseline="30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Relevant patterns</a:t>
            </a: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   Valid patterns</a:t>
            </a:r>
          </a:p>
        </p:txBody>
      </p:sp>
      <p:sp>
        <p:nvSpPr>
          <p:cNvPr id="8" name="TextBox 7"/>
          <p:cNvSpPr txBox="1"/>
          <p:nvPr/>
        </p:nvSpPr>
        <p:spPr>
          <a:xfrm>
            <a:off x="5889700" y="3304135"/>
            <a:ext cx="2515112" cy="615553"/>
          </a:xfrm>
          <a:prstGeom prst="rect">
            <a:avLst/>
          </a:prstGeom>
          <a:noFill/>
        </p:spPr>
        <p:txBody>
          <a:bodyPr wrap="none" lIns="0" tIns="0" rIns="0" bIns="0" rtlCol="0">
            <a:spAutoFit/>
          </a:bodyPr>
          <a:lstStyle/>
          <a:p>
            <a:r>
              <a:rPr lang="en-US" sz="3600" dirty="0">
                <a:solidFill>
                  <a:schemeClr val="accent1"/>
                </a:solidFill>
                <a:latin typeface="Segoe UI Light" pitchFamily="34" charset="0"/>
              </a:rPr>
              <a:t>Exponential</a:t>
            </a:r>
            <a:r>
              <a:rPr lang="en-US" sz="4000" dirty="0">
                <a:solidFill>
                  <a:schemeClr val="accent1"/>
                </a:solidFill>
                <a:latin typeface="Segoe UI Light" pitchFamily="34" charset="0"/>
              </a:rPr>
              <a:t>!!</a:t>
            </a:r>
          </a:p>
        </p:txBody>
      </p:sp>
    </p:spTree>
    <p:extLst>
      <p:ext uri="{BB962C8B-B14F-4D97-AF65-F5344CB8AC3E}">
        <p14:creationId xmlns:p14="http://schemas.microsoft.com/office/powerpoint/2010/main" val="2750512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667634" y="4170599"/>
            <a:ext cx="2250961" cy="863741"/>
          </a:xfrm>
          <a:prstGeom prst="rect">
            <a:avLst/>
          </a:prstGeom>
        </p:spPr>
      </p:pic>
      <p:pic>
        <p:nvPicPr>
          <p:cNvPr id="16" name="Picture 15"/>
          <p:cNvPicPr>
            <a:picLocks noChangeAspect="1"/>
          </p:cNvPicPr>
          <p:nvPr/>
        </p:nvPicPr>
        <p:blipFill>
          <a:blip r:embed="rId4"/>
          <a:stretch>
            <a:fillRect/>
          </a:stretch>
        </p:blipFill>
        <p:spPr>
          <a:xfrm>
            <a:off x="2791320" y="4197604"/>
            <a:ext cx="2913705" cy="771614"/>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3" name="Text Placeholder 2"/>
          <p:cNvSpPr>
            <a:spLocks noGrp="1"/>
          </p:cNvSpPr>
          <p:nvPr>
            <p:ph type="body" sz="quarter" idx="10"/>
          </p:nvPr>
        </p:nvSpPr>
        <p:spPr>
          <a:xfrm>
            <a:off x="389436" y="1085850"/>
            <a:ext cx="8363938" cy="921021"/>
          </a:xfrm>
        </p:spPr>
        <p:txBody>
          <a:bodyPr/>
          <a:lstStyle/>
          <a:p>
            <a:r>
              <a:rPr lang="en-US" dirty="0"/>
              <a:t>Size of the space</a:t>
            </a:r>
          </a:p>
          <a:p>
            <a:pPr lvl="1"/>
            <a:r>
              <a:rPr lang="en-US" dirty="0"/>
              <a:t> Singleton Pattern </a:t>
            </a:r>
            <a:r>
              <a:rPr lang="en-US" dirty="0">
                <a:solidFill>
                  <a:srgbClr val="00B0F0"/>
                </a:solidFill>
              </a:rPr>
              <a:t>[Extension: Pruning Heuristic]</a:t>
            </a:r>
            <a:endParaRPr lang="en-US"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39</a:t>
            </a:fld>
            <a:endParaRPr lang="en-US"/>
          </a:p>
        </p:txBody>
      </p:sp>
      <p:sp>
        <p:nvSpPr>
          <p:cNvPr id="5" name="TextBox 4"/>
          <p:cNvSpPr txBox="1"/>
          <p:nvPr/>
        </p:nvSpPr>
        <p:spPr>
          <a:xfrm>
            <a:off x="1932225" y="2124815"/>
            <a:ext cx="1352871"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Parent</a:t>
            </a:r>
          </a:p>
        </p:txBody>
      </p:sp>
      <p:sp>
        <p:nvSpPr>
          <p:cNvPr id="6" name="TextBox 5"/>
          <p:cNvSpPr txBox="1"/>
          <p:nvPr/>
        </p:nvSpPr>
        <p:spPr>
          <a:xfrm>
            <a:off x="5648891" y="2124814"/>
            <a:ext cx="1091646"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Child</a:t>
            </a:r>
          </a:p>
        </p:txBody>
      </p:sp>
      <p:sp>
        <p:nvSpPr>
          <p:cNvPr id="7" name="Plus Sign 6"/>
          <p:cNvSpPr/>
          <p:nvPr/>
        </p:nvSpPr>
        <p:spPr bwMode="auto">
          <a:xfrm>
            <a:off x="3357035" y="2046668"/>
            <a:ext cx="817180" cy="817180"/>
          </a:xfrm>
          <a:prstGeom prst="mathPlus">
            <a:avLst/>
          </a:prstGeom>
          <a:noFill/>
          <a:ln w="285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TextBox 7"/>
          <p:cNvSpPr txBox="1"/>
          <p:nvPr/>
        </p:nvSpPr>
        <p:spPr>
          <a:xfrm>
            <a:off x="4360403" y="2124815"/>
            <a:ext cx="259686"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a:t>
            </a:r>
          </a:p>
        </p:txBody>
      </p:sp>
      <p:sp>
        <p:nvSpPr>
          <p:cNvPr id="9" name="Equals 8"/>
          <p:cNvSpPr/>
          <p:nvPr/>
        </p:nvSpPr>
        <p:spPr bwMode="auto">
          <a:xfrm>
            <a:off x="4820890" y="2233557"/>
            <a:ext cx="617493" cy="526698"/>
          </a:xfrm>
          <a:prstGeom prst="mathEqual">
            <a:avLst/>
          </a:prstGeom>
          <a:noFill/>
          <a:ln w="285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0" name="Picture 9"/>
          <p:cNvPicPr>
            <a:picLocks noChangeAspect="1"/>
          </p:cNvPicPr>
          <p:nvPr/>
        </p:nvPicPr>
        <p:blipFill>
          <a:blip r:embed="rId5"/>
          <a:stretch>
            <a:fillRect/>
          </a:stretch>
        </p:blipFill>
        <p:spPr>
          <a:xfrm>
            <a:off x="1590740" y="2935799"/>
            <a:ext cx="6638925" cy="752475"/>
          </a:xfrm>
          <a:prstGeom prst="rect">
            <a:avLst/>
          </a:prstGeom>
        </p:spPr>
      </p:pic>
      <p:sp>
        <p:nvSpPr>
          <p:cNvPr id="11" name="TextBox 10"/>
          <p:cNvSpPr txBox="1"/>
          <p:nvPr/>
        </p:nvSpPr>
        <p:spPr>
          <a:xfrm>
            <a:off x="906243" y="2935799"/>
            <a:ext cx="373500"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a:t>
            </a:r>
          </a:p>
        </p:txBody>
      </p:sp>
      <p:sp>
        <p:nvSpPr>
          <p:cNvPr id="13" name="Rectangle 12"/>
          <p:cNvSpPr/>
          <p:nvPr/>
        </p:nvSpPr>
        <p:spPr bwMode="auto">
          <a:xfrm>
            <a:off x="5160723" y="2935799"/>
            <a:ext cx="1315233" cy="396124"/>
          </a:xfrm>
          <a:prstGeom prst="rect">
            <a:avLst/>
          </a:prstGeom>
          <a:noFill/>
          <a:ln w="38100">
            <a:solidFill>
              <a:srgbClr val="FF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733576" y="3709288"/>
                <a:ext cx="3735831" cy="503984"/>
              </a:xfrm>
              <a:prstGeom prst="rect">
                <a:avLst/>
              </a:prstGeom>
              <a:noFill/>
            </p:spPr>
            <p:txBody>
              <a:bodyPr wrap="none" lIns="0" tIns="0" rIns="0" bIns="0" rtlCol="0">
                <a:spAutoFit/>
              </a:bodyPr>
              <a:lstStyle/>
              <a:p>
                <a:r>
                  <a:rPr lang="en-US" sz="2800" dirty="0">
                    <a:solidFill>
                      <a:srgbClr val="FF0000"/>
                    </a:solidFill>
                    <a:latin typeface="Segoe UI Light" pitchFamily="34" charset="0"/>
                  </a:rPr>
                  <a:t>Prune e if </a:t>
                </a:r>
                <a14:m>
                  <m:oMath xmlns:m="http://schemas.openxmlformats.org/officeDocument/2006/math">
                    <m:d>
                      <m:dPr>
                        <m:begChr m:val="|"/>
                        <m:endChr m:val="|"/>
                        <m:ctrlPr>
                          <a:rPr lang="en-US" sz="2800" b="0" i="1" smtClean="0">
                            <a:solidFill>
                              <a:srgbClr val="FF0000"/>
                            </a:solidFill>
                            <a:latin typeface="Cambria Math" panose="02040503050406030204" pitchFamily="18" charset="0"/>
                          </a:rPr>
                        </m:ctrlPr>
                      </m:dPr>
                      <m:e>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𝑀</m:t>
                            </m:r>
                          </m:e>
                          <m:sub>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𝑥</m:t>
                            </m:r>
                            <m:r>
                              <a:rPr lang="en-US" sz="2800" b="0" i="1" smtClean="0">
                                <a:solidFill>
                                  <a:srgbClr val="FF0000"/>
                                </a:solidFill>
                                <a:latin typeface="Cambria Math" panose="02040503050406030204" pitchFamily="18" charset="0"/>
                              </a:rPr>
                              <m:t>, </m:t>
                            </m:r>
                            <m:r>
                              <a:rPr lang="en-US" sz="2800" b="0" i="1" smtClean="0">
                                <a:solidFill>
                                  <a:srgbClr val="FF0000"/>
                                </a:solidFill>
                                <a:latin typeface="Cambria Math" panose="02040503050406030204" pitchFamily="18" charset="0"/>
                              </a:rPr>
                              <m:t>𝑙</m:t>
                            </m:r>
                            <m:r>
                              <a:rPr lang="en-US" sz="2800" b="0" i="1" smtClean="0">
                                <a:solidFill>
                                  <a:srgbClr val="FF0000"/>
                                </a:solidFill>
                                <a:latin typeface="Cambria Math" panose="02040503050406030204" pitchFamily="18" charset="0"/>
                              </a:rPr>
                              <m:t>, </m:t>
                            </m:r>
                            <m:r>
                              <a:rPr lang="en-US" sz="2800" b="0" i="1" smtClean="0">
                                <a:solidFill>
                                  <a:srgbClr val="FF0000"/>
                                </a:solidFill>
                                <a:latin typeface="Cambria Math" panose="02040503050406030204" pitchFamily="18" charset="0"/>
                              </a:rPr>
                              <m:t>𝑤</m:t>
                            </m:r>
                            <m:r>
                              <a:rPr lang="en-US" sz="2800" b="0" i="1" smtClean="0">
                                <a:solidFill>
                                  <a:srgbClr val="FF0000"/>
                                </a:solidFill>
                                <a:latin typeface="Cambria Math" panose="02040503050406030204" pitchFamily="18" charset="0"/>
                              </a:rPr>
                              <m:t>)}</m:t>
                            </m:r>
                          </m:sub>
                        </m:sSub>
                      </m:e>
                    </m:d>
                    <m:r>
                      <a:rPr lang="en-US" sz="2800" b="0" i="1" smtClean="0">
                        <a:solidFill>
                          <a:srgbClr val="FF0000"/>
                        </a:solidFill>
                        <a:latin typeface="Cambria Math" panose="02040503050406030204" pitchFamily="18" charset="0"/>
                      </a:rPr>
                      <m:t>=1</m:t>
                    </m:r>
                  </m:oMath>
                </a14:m>
                <a:endParaRPr lang="en-US" sz="2800" dirty="0" err="1">
                  <a:solidFill>
                    <a:srgbClr val="FF0000"/>
                  </a:solidFill>
                  <a:latin typeface="Segoe UI Light"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733576" y="3709288"/>
                <a:ext cx="3735831" cy="503984"/>
              </a:xfrm>
              <a:prstGeom prst="rect">
                <a:avLst/>
              </a:prstGeom>
              <a:blipFill>
                <a:blip r:embed="rId6"/>
                <a:stretch>
                  <a:fillRect l="-5710" t="-18072" b="-31325"/>
                </a:stretch>
              </a:blipFill>
            </p:spPr>
            <p:txBody>
              <a:bodyPr/>
              <a:lstStyle/>
              <a:p>
                <a:r>
                  <a:rPr lang="en-US">
                    <a:noFill/>
                  </a:rPr>
                  <a:t> </a:t>
                </a:r>
              </a:p>
            </p:txBody>
          </p:sp>
        </mc:Fallback>
      </mc:AlternateContent>
      <p:sp>
        <p:nvSpPr>
          <p:cNvPr id="18" name="Arrow: Left-Right 17"/>
          <p:cNvSpPr/>
          <p:nvPr/>
        </p:nvSpPr>
        <p:spPr bwMode="auto">
          <a:xfrm>
            <a:off x="5717549" y="4478990"/>
            <a:ext cx="640080" cy="405553"/>
          </a:xfrm>
          <a:prstGeom prst="leftRightArrow">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2" name="Picture 11"/>
          <p:cNvPicPr>
            <a:picLocks noChangeAspect="1"/>
          </p:cNvPicPr>
          <p:nvPr/>
        </p:nvPicPr>
        <p:blipFill>
          <a:blip r:embed="rId7"/>
          <a:stretch>
            <a:fillRect/>
          </a:stretch>
        </p:blipFill>
        <p:spPr>
          <a:xfrm>
            <a:off x="526847" y="4140802"/>
            <a:ext cx="1746832" cy="885219"/>
          </a:xfrm>
          <a:prstGeom prst="rect">
            <a:avLst/>
          </a:prstGeom>
        </p:spPr>
      </p:pic>
      <p:sp>
        <p:nvSpPr>
          <p:cNvPr id="15" name="Arrow: Right 14"/>
          <p:cNvSpPr/>
          <p:nvPr/>
        </p:nvSpPr>
        <p:spPr bwMode="auto">
          <a:xfrm>
            <a:off x="2199391" y="4365493"/>
            <a:ext cx="240521" cy="647940"/>
          </a:xfrm>
          <a:prstGeom prst="rightArrow">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Box 18"/>
          <p:cNvSpPr txBox="1"/>
          <p:nvPr/>
        </p:nvSpPr>
        <p:spPr>
          <a:xfrm>
            <a:off x="399321" y="4494888"/>
            <a:ext cx="325410" cy="369332"/>
          </a:xfrm>
          <a:prstGeom prst="rect">
            <a:avLst/>
          </a:prstGeom>
          <a:noFill/>
        </p:spPr>
        <p:txBody>
          <a:bodyPr wrap="squar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P1</a:t>
            </a:r>
          </a:p>
        </p:txBody>
      </p:sp>
      <p:sp>
        <p:nvSpPr>
          <p:cNvPr id="21" name="TextBox 20"/>
          <p:cNvSpPr txBox="1"/>
          <p:nvPr/>
        </p:nvSpPr>
        <p:spPr>
          <a:xfrm>
            <a:off x="2594521" y="4497910"/>
            <a:ext cx="325410" cy="369332"/>
          </a:xfrm>
          <a:prstGeom prst="rect">
            <a:avLst/>
          </a:prstGeom>
          <a:noFill/>
        </p:spPr>
        <p:txBody>
          <a:bodyPr wrap="squar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P2</a:t>
            </a:r>
          </a:p>
        </p:txBody>
      </p:sp>
      <p:sp>
        <p:nvSpPr>
          <p:cNvPr id="22" name="TextBox 21"/>
          <p:cNvSpPr txBox="1"/>
          <p:nvPr/>
        </p:nvSpPr>
        <p:spPr>
          <a:xfrm>
            <a:off x="6500645" y="4478990"/>
            <a:ext cx="325410" cy="369332"/>
          </a:xfrm>
          <a:prstGeom prst="rect">
            <a:avLst/>
          </a:prstGeom>
          <a:noFill/>
        </p:spPr>
        <p:txBody>
          <a:bodyPr wrap="squar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P3</a:t>
            </a:r>
          </a:p>
        </p:txBody>
      </p:sp>
    </p:spTree>
    <p:extLst>
      <p:ext uri="{BB962C8B-B14F-4D97-AF65-F5344CB8AC3E}">
        <p14:creationId xmlns:p14="http://schemas.microsoft.com/office/powerpoint/2010/main" val="1482295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2" y="1531144"/>
            <a:ext cx="8622694" cy="1569408"/>
          </a:xfrm>
        </p:spPr>
        <p:txBody>
          <a:bodyPr>
            <a:noAutofit/>
          </a:bodyPr>
          <a:lstStyle/>
          <a:p>
            <a:r>
              <a:rPr lang="en-US" sz="4800" dirty="0"/>
              <a:t>Maverick: Discover Exceptional Facts</a:t>
            </a:r>
          </a:p>
          <a:p>
            <a:r>
              <a:rPr lang="en-US" sz="4800" dirty="0"/>
              <a:t>from Knowledge Graphs</a:t>
            </a:r>
          </a:p>
        </p:txBody>
      </p:sp>
      <p:sp>
        <p:nvSpPr>
          <p:cNvPr id="3" name="Text Placeholder 6"/>
          <p:cNvSpPr>
            <a:spLocks noGrp="1"/>
          </p:cNvSpPr>
          <p:nvPr>
            <p:ph type="body" sz="quarter" idx="11"/>
          </p:nvPr>
        </p:nvSpPr>
        <p:spPr>
          <a:xfrm>
            <a:off x="354854" y="3109801"/>
            <a:ext cx="8480802" cy="279757"/>
          </a:xfrm>
        </p:spPr>
        <p:txBody>
          <a:bodyPr/>
          <a:lstStyle/>
          <a:p>
            <a:r>
              <a:rPr lang="en-US" sz="2000" dirty="0">
                <a:solidFill>
                  <a:schemeClr val="bg1"/>
                </a:solidFill>
              </a:rPr>
              <a:t>SIGMOD 2018 (submitted)</a:t>
            </a:r>
          </a:p>
        </p:txBody>
      </p:sp>
    </p:spTree>
    <p:extLst>
      <p:ext uri="{BB962C8B-B14F-4D97-AF65-F5344CB8AC3E}">
        <p14:creationId xmlns:p14="http://schemas.microsoft.com/office/powerpoint/2010/main" val="1839298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3" name="Text Placeholder 2"/>
          <p:cNvSpPr>
            <a:spLocks noGrp="1"/>
          </p:cNvSpPr>
          <p:nvPr>
            <p:ph type="body" sz="quarter" idx="10"/>
          </p:nvPr>
        </p:nvSpPr>
        <p:spPr>
          <a:xfrm>
            <a:off x="389436" y="1085850"/>
            <a:ext cx="8363938" cy="447558"/>
          </a:xfrm>
        </p:spPr>
        <p:txBody>
          <a:bodyPr/>
          <a:lstStyle/>
          <a:p>
            <a:r>
              <a:rPr lang="en-US" dirty="0"/>
              <a:t>Size of the space</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40</a:t>
            </a:fld>
            <a:endParaRPr lang="en-US"/>
          </a:p>
        </p:txBody>
      </p:sp>
      <p:pic>
        <p:nvPicPr>
          <p:cNvPr id="6" name="Picture 5"/>
          <p:cNvPicPr>
            <a:picLocks noChangeAspect="1"/>
          </p:cNvPicPr>
          <p:nvPr/>
        </p:nvPicPr>
        <p:blipFill>
          <a:blip r:embed="rId2"/>
          <a:stretch>
            <a:fillRect/>
          </a:stretch>
        </p:blipFill>
        <p:spPr>
          <a:xfrm>
            <a:off x="2133600" y="1533408"/>
            <a:ext cx="3657607" cy="3291847"/>
          </a:xfrm>
          <a:prstGeom prst="rect">
            <a:avLst/>
          </a:prstGeom>
        </p:spPr>
      </p:pic>
      <p:sp>
        <p:nvSpPr>
          <p:cNvPr id="7" name="TextBox 6"/>
          <p:cNvSpPr txBox="1"/>
          <p:nvPr/>
        </p:nvSpPr>
        <p:spPr>
          <a:xfrm>
            <a:off x="5791207" y="1721460"/>
            <a:ext cx="3126433" cy="1723549"/>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r>
              <a:rPr lang="en-US" sz="2800" baseline="30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Relevant patterns</a:t>
            </a: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   Valid patterns</a:t>
            </a: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
            </a:r>
            <a:r>
              <a:rPr lang="en-US" sz="3600" baseline="30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Valid pattern </a:t>
            </a: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Singleton</a:t>
            </a:r>
          </a:p>
        </p:txBody>
      </p:sp>
      <p:sp>
        <p:nvSpPr>
          <p:cNvPr id="8" name="TextBox 7"/>
          <p:cNvSpPr txBox="1"/>
          <p:nvPr/>
        </p:nvSpPr>
        <p:spPr>
          <a:xfrm>
            <a:off x="5791207" y="3445009"/>
            <a:ext cx="3263714" cy="553998"/>
          </a:xfrm>
          <a:prstGeom prst="rect">
            <a:avLst/>
          </a:prstGeom>
          <a:noFill/>
        </p:spPr>
        <p:txBody>
          <a:bodyPr wrap="none" lIns="0" tIns="0" rIns="0" bIns="0" rtlCol="0">
            <a:spAutoFit/>
          </a:bodyPr>
          <a:lstStyle/>
          <a:p>
            <a:r>
              <a:rPr lang="en-US" sz="3600" dirty="0">
                <a:solidFill>
                  <a:schemeClr val="accent1"/>
                </a:solidFill>
                <a:latin typeface="Segoe UI Light" pitchFamily="34" charset="0"/>
              </a:rPr>
              <a:t>Still Exponential!!</a:t>
            </a:r>
          </a:p>
        </p:txBody>
      </p:sp>
    </p:spTree>
    <p:extLst>
      <p:ext uri="{BB962C8B-B14F-4D97-AF65-F5344CB8AC3E}">
        <p14:creationId xmlns:p14="http://schemas.microsoft.com/office/powerpoint/2010/main" val="382605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3" name="Text Placeholder 2"/>
          <p:cNvSpPr>
            <a:spLocks noGrp="1"/>
          </p:cNvSpPr>
          <p:nvPr>
            <p:ph type="body" sz="quarter" idx="10"/>
          </p:nvPr>
        </p:nvSpPr>
        <p:spPr>
          <a:xfrm>
            <a:off x="389436" y="1085850"/>
            <a:ext cx="8363938" cy="2117503"/>
          </a:xfrm>
        </p:spPr>
        <p:txBody>
          <a:bodyPr/>
          <a:lstStyle/>
          <a:p>
            <a:r>
              <a:rPr lang="en-US" dirty="0"/>
              <a:t>Exponential large space</a:t>
            </a:r>
          </a:p>
          <a:p>
            <a:pPr lvl="1"/>
            <a:r>
              <a:rPr lang="en-US" dirty="0"/>
              <a:t> Beam Search: Only visit a fixed number of children at each level</a:t>
            </a:r>
          </a:p>
          <a:p>
            <a:pPr lvl="2"/>
            <a:r>
              <a:rPr lang="en-US" dirty="0"/>
              <a:t> Optimistic</a:t>
            </a:r>
          </a:p>
          <a:p>
            <a:pPr lvl="2"/>
            <a:r>
              <a:rPr lang="en-US" dirty="0"/>
              <a:t> Convergent</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41</a:t>
            </a:fld>
            <a:endParaRPr lang="en-US"/>
          </a:p>
        </p:txBody>
      </p:sp>
    </p:spTree>
    <p:extLst>
      <p:ext uri="{BB962C8B-B14F-4D97-AF65-F5344CB8AC3E}">
        <p14:creationId xmlns:p14="http://schemas.microsoft.com/office/powerpoint/2010/main" val="210626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3" name="Text Placeholder 2"/>
          <p:cNvSpPr>
            <a:spLocks noGrp="1"/>
          </p:cNvSpPr>
          <p:nvPr>
            <p:ph type="body" sz="quarter" idx="10"/>
          </p:nvPr>
        </p:nvSpPr>
        <p:spPr>
          <a:xfrm>
            <a:off x="389436" y="1085850"/>
            <a:ext cx="8363938" cy="1323439"/>
          </a:xfrm>
        </p:spPr>
        <p:txBody>
          <a:bodyPr/>
          <a:lstStyle/>
          <a:p>
            <a:r>
              <a:rPr lang="en-US" dirty="0"/>
              <a:t>Exponential large space</a:t>
            </a:r>
          </a:p>
          <a:p>
            <a:pPr lvl="1"/>
            <a:r>
              <a:rPr lang="en-US" dirty="0"/>
              <a:t> Beam Search</a:t>
            </a:r>
          </a:p>
          <a:p>
            <a:pPr lvl="2"/>
            <a:r>
              <a:rPr lang="en-US" dirty="0"/>
              <a:t> Optimistic</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42</a:t>
            </a:fld>
            <a:endParaRPr lang="en-US"/>
          </a:p>
        </p:txBody>
      </p:sp>
      <p:pic>
        <p:nvPicPr>
          <p:cNvPr id="5" name="Picture 4"/>
          <p:cNvPicPr>
            <a:picLocks noChangeAspect="1"/>
          </p:cNvPicPr>
          <p:nvPr/>
        </p:nvPicPr>
        <p:blipFill>
          <a:blip r:embed="rId3"/>
          <a:stretch>
            <a:fillRect/>
          </a:stretch>
        </p:blipFill>
        <p:spPr>
          <a:xfrm>
            <a:off x="817633" y="2652287"/>
            <a:ext cx="5700311" cy="842314"/>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619089" y="2652287"/>
                <a:ext cx="129676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ea typeface="Cambria Math" panose="02040503050406030204" pitchFamily="18" charset="0"/>
                        </a:rPr>
                        <m:t>∝</m:t>
                      </m:r>
                      <m:r>
                        <a:rPr lang="en-US" sz="4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ea typeface="Cambria Math" panose="02040503050406030204" pitchFamily="18" charset="0"/>
                        </a:rPr>
                        <m:t>|</m:t>
                      </m:r>
                      <m:r>
                        <m:rPr>
                          <m:sty m:val="p"/>
                        </m:rPr>
                        <a:rPr lang="en-US" sz="4000" b="0" i="0"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ea typeface="Cambria Math" panose="02040503050406030204" pitchFamily="18" charset="0"/>
                        </a:rPr>
                        <m:t>C</m:t>
                      </m:r>
                      <m:r>
                        <a:rPr lang="en-US" sz="4000" b="0" i="1" smtClean="0">
                          <a:gradFill>
                            <a:gsLst>
                              <a:gs pos="0">
                                <a:schemeClr val="tx1">
                                  <a:lumMod val="75000"/>
                                  <a:lumOff val="25000"/>
                                </a:schemeClr>
                              </a:gs>
                              <a:gs pos="80000">
                                <a:schemeClr val="tx1">
                                  <a:lumMod val="65000"/>
                                  <a:lumOff val="35000"/>
                                </a:schemeClr>
                              </a:gs>
                            </a:gsLst>
                            <a:lin ang="16200000" scaled="0"/>
                          </a:gradFill>
                          <a:latin typeface="Cambria Math" panose="02040503050406030204" pitchFamily="18" charset="0"/>
                          <a:ea typeface="Cambria Math" panose="02040503050406030204" pitchFamily="18" charset="0"/>
                        </a:rPr>
                        <m:t>|</m:t>
                      </m:r>
                    </m:oMath>
                  </m:oMathPara>
                </a14:m>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619089" y="2652287"/>
                <a:ext cx="1296765" cy="61555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9611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1999522"/>
              </a:xfrm>
            </p:spPr>
            <p:txBody>
              <a:bodyPr/>
              <a:lstStyle/>
              <a:p>
                <a:r>
                  <a:rPr lang="en-US" dirty="0"/>
                  <a:t>Exponential large space</a:t>
                </a:r>
              </a:p>
              <a:p>
                <a:pPr lvl="1"/>
                <a:r>
                  <a:rPr lang="en-US" dirty="0"/>
                  <a:t> Beam Search</a:t>
                </a:r>
              </a:p>
              <a:p>
                <a:pPr lvl="2"/>
                <a:r>
                  <a:rPr lang="en-US" dirty="0"/>
                  <a:t> Convergent</a:t>
                </a:r>
              </a:p>
              <a:p>
                <a:pPr lvl="3"/>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𝐶h𝑖𝑙𝑑</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ub>
                          <m:sup>
                            <m:r>
                              <a:rPr lang="en-US" i="1">
                                <a:latin typeface="Cambria Math" panose="02040503050406030204" pitchFamily="18" charset="0"/>
                              </a:rPr>
                              <m:t>𝑥</m:t>
                            </m:r>
                          </m:sup>
                        </m:sSubSup>
                        <m:r>
                          <a:rPr lang="en-US" i="1">
                            <a:latin typeface="Cambria Math" panose="02040503050406030204" pitchFamily="18" charset="0"/>
                          </a:rPr>
                          <m:t>|</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𝑃𝑎𝑟𝑒𝑛𝑡</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ub>
                          <m:sup>
                            <m:r>
                              <a:rPr lang="en-US" i="1">
                                <a:latin typeface="Cambria Math" panose="02040503050406030204" pitchFamily="18" charset="0"/>
                              </a:rPr>
                              <m:t>𝑥</m:t>
                            </m:r>
                          </m:sup>
                        </m:sSubSup>
                        <m:r>
                          <a:rPr lang="en-US" i="1">
                            <a:latin typeface="Cambria Math" panose="02040503050406030204" pitchFamily="18" charset="0"/>
                          </a:rPr>
                          <m:t>|</m:t>
                        </m:r>
                      </m:den>
                    </m:f>
                  </m:oMath>
                </a14:m>
                <a:r>
                  <a:rPr lang="en-US" dirty="0"/>
                  <a:t> </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1999522"/>
              </a:xfrm>
              <a:blipFill>
                <a:blip r:embed="rId3"/>
                <a:stretch>
                  <a:fillRect l="-2551" t="-8232"/>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43</a:t>
            </a:fld>
            <a:endParaRPr lang="en-US"/>
          </a:p>
        </p:txBody>
      </p:sp>
      <p:pic>
        <p:nvPicPr>
          <p:cNvPr id="5" name="Picture 4"/>
          <p:cNvPicPr>
            <a:picLocks noChangeAspect="1"/>
          </p:cNvPicPr>
          <p:nvPr/>
        </p:nvPicPr>
        <p:blipFill>
          <a:blip r:embed="rId4"/>
          <a:stretch>
            <a:fillRect/>
          </a:stretch>
        </p:blipFill>
        <p:spPr>
          <a:xfrm>
            <a:off x="1224009" y="3215310"/>
            <a:ext cx="6423533" cy="1304195"/>
          </a:xfrm>
          <a:prstGeom prst="rect">
            <a:avLst/>
          </a:prstGeom>
        </p:spPr>
      </p:pic>
      <p:sp>
        <p:nvSpPr>
          <p:cNvPr id="6" name="TextBox 5"/>
          <p:cNvSpPr txBox="1"/>
          <p:nvPr/>
        </p:nvSpPr>
        <p:spPr>
          <a:xfrm>
            <a:off x="5153379" y="2592929"/>
            <a:ext cx="2882392" cy="984885"/>
          </a:xfrm>
          <a:prstGeom prst="rect">
            <a:avLst/>
          </a:prstGeom>
          <a:noFill/>
        </p:spPr>
        <p:txBody>
          <a:bodyPr wrap="none" lIns="0" tIns="0" rIns="0" bIns="0" rtlCol="0">
            <a:spAutoFit/>
          </a:bodyPr>
          <a:lstStyle/>
          <a:p>
            <a:r>
              <a:rPr lang="en-US" sz="3200" dirty="0">
                <a:solidFill>
                  <a:srgbClr val="0070C0"/>
                </a:solidFill>
                <a:latin typeface="Segoe UI Light" pitchFamily="34" charset="0"/>
              </a:rPr>
              <a:t>Exceptionality in </a:t>
            </a:r>
          </a:p>
          <a:p>
            <a:r>
              <a:rPr lang="en-US" sz="3200" dirty="0">
                <a:solidFill>
                  <a:srgbClr val="0070C0"/>
                </a:solidFill>
                <a:latin typeface="Segoe UI Light" pitchFamily="34" charset="0"/>
              </a:rPr>
              <a:t>parent pattern P’</a:t>
            </a:r>
          </a:p>
        </p:txBody>
      </p:sp>
      <p:sp>
        <p:nvSpPr>
          <p:cNvPr id="7" name="TextBox 6"/>
          <p:cNvSpPr txBox="1"/>
          <p:nvPr/>
        </p:nvSpPr>
        <p:spPr>
          <a:xfrm>
            <a:off x="2819755" y="4359850"/>
            <a:ext cx="5017977" cy="492443"/>
          </a:xfrm>
          <a:prstGeom prst="rect">
            <a:avLst/>
          </a:prstGeom>
          <a:noFill/>
        </p:spPr>
        <p:txBody>
          <a:bodyPr wrap="none" lIns="0" tIns="0" rIns="0" bIns="0" rtlCol="0">
            <a:spAutoFit/>
          </a:bodyPr>
          <a:lstStyle/>
          <a:p>
            <a:r>
              <a:rPr lang="en-US" sz="3200" dirty="0">
                <a:solidFill>
                  <a:srgbClr val="0070C0"/>
                </a:solidFill>
                <a:latin typeface="Segoe UI Light" pitchFamily="34" charset="0"/>
              </a:rPr>
              <a:t>Upper bound of child pattern</a:t>
            </a:r>
          </a:p>
        </p:txBody>
      </p:sp>
    </p:spTree>
    <p:extLst>
      <p:ext uri="{BB962C8B-B14F-4D97-AF65-F5344CB8AC3E}">
        <p14:creationId xmlns:p14="http://schemas.microsoft.com/office/powerpoint/2010/main" val="65906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Pattern Generator (PG)</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3318344"/>
              </a:xfrm>
            </p:spPr>
            <p:txBody>
              <a:bodyPr/>
              <a:lstStyle/>
              <a:p>
                <a:r>
                  <a:rPr lang="en-US" dirty="0"/>
                  <a:t>Exponential large space</a:t>
                </a:r>
              </a:p>
              <a:p>
                <a:pPr lvl="1"/>
                <a:r>
                  <a:rPr lang="en-US" dirty="0"/>
                  <a:t> Beam Search</a:t>
                </a:r>
              </a:p>
              <a:p>
                <a:pPr lvl="2"/>
                <a:r>
                  <a:rPr lang="en-US" dirty="0"/>
                  <a:t> Convergent </a:t>
                </a:r>
                <a:r>
                  <a:rPr lang="en-US" dirty="0">
                    <a:solidFill>
                      <a:srgbClr val="00B0F0"/>
                    </a:solidFill>
                  </a:rPr>
                  <a:t>[Extension: Optimization]</a:t>
                </a:r>
              </a:p>
              <a:p>
                <a:pPr lvl="3"/>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𝐶h𝑖𝑙𝑑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sub>
                          <m:sup>
                            <m:r>
                              <a:rPr lang="en-US" b="0" i="1" smtClean="0">
                                <a:latin typeface="Cambria Math" panose="02040503050406030204" pitchFamily="18" charset="0"/>
                              </a:rPr>
                              <m:t>𝑥</m:t>
                            </m:r>
                          </m:sup>
                        </m:sSubSup>
                        <m:r>
                          <a:rPr lang="en-US" b="0" i="1" smtClean="0">
                            <a:latin typeface="Cambria Math" panose="02040503050406030204" pitchFamily="18" charset="0"/>
                          </a:rPr>
                          <m:t>|</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𝑃𝑎𝑟𝑒𝑛𝑡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sub>
                          <m:sup>
                            <m:r>
                              <a:rPr lang="en-US" b="0" i="1" smtClean="0">
                                <a:latin typeface="Cambria Math" panose="02040503050406030204" pitchFamily="18" charset="0"/>
                              </a:rPr>
                              <m:t>𝑥</m:t>
                            </m:r>
                          </m:sup>
                        </m:sSubSup>
                        <m:r>
                          <a:rPr lang="en-US" b="0" i="1" smtClean="0">
                            <a:latin typeface="Cambria Math" panose="02040503050406030204" pitchFamily="18" charset="0"/>
                          </a:rPr>
                          <m:t>|</m:t>
                        </m:r>
                      </m:den>
                    </m:f>
                  </m:oMath>
                </a14:m>
                <a:r>
                  <a:rPr lang="en-US" dirty="0"/>
                  <a:t>  Expensive to compute</a:t>
                </a:r>
              </a:p>
              <a:p>
                <a:pPr lvl="3"/>
                <a:r>
                  <a:rPr lang="en-US" dirty="0"/>
                  <a:t> Estimation:</a:t>
                </a:r>
              </a:p>
              <a:p>
                <a:pPr lvl="4"/>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𝑆𝑎𝑚𝑝𝑙𝑒</m:t>
                        </m:r>
                      </m:sub>
                    </m:sSub>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𝑃𝑎𝑟𝑒𝑛𝑡</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ub>
                      <m:sup>
                        <m:r>
                          <a:rPr lang="en-US" i="1">
                            <a:latin typeface="Cambria Math" panose="02040503050406030204" pitchFamily="18" charset="0"/>
                          </a:rPr>
                          <m:t>𝑥</m:t>
                        </m:r>
                      </m:sup>
                    </m:sSubSup>
                  </m:oMath>
                </a14:m>
                <a:r>
                  <a:rPr lang="en-US" dirty="0"/>
                  <a:t>     Shared between children</a:t>
                </a:r>
              </a:p>
              <a:p>
                <a:pPr lvl="4"/>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e>
                    </m:acc>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𝑆𝑎𝑚𝑝𝑙𝑒</m:t>
                                    </m:r>
                                  </m:sub>
                                </m:sSub>
                              </m:e>
                            </m:d>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𝐶h𝑖𝑙𝑑</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ub>
                          <m:sup>
                            <m:r>
                              <a:rPr lang="en-US" i="1">
                                <a:latin typeface="Cambria Math" panose="02040503050406030204" pitchFamily="18" charset="0"/>
                              </a:rPr>
                              <m:t>𝑥</m:t>
                            </m:r>
                          </m:sup>
                        </m:sSubSup>
                        <m:r>
                          <a:rPr lang="en-US" b="0" i="1" smtClean="0">
                            <a:latin typeface="Cambria Math" panose="02040503050406030204" pitchFamily="18" charset="0"/>
                          </a:rPr>
                          <m:t>}</m:t>
                        </m:r>
                        <m:r>
                          <a:rPr lang="en-US" i="1">
                            <a:latin typeface="Cambria Math" panose="02040503050406030204" pitchFamily="18" charset="0"/>
                          </a:rPr>
                          <m:t>|</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𝑆𝑎𝑚𝑝𝑙𝑒</m:t>
                            </m:r>
                          </m:sub>
                          <m:sup/>
                        </m:sSubSup>
                        <m:r>
                          <a:rPr lang="en-US" i="1">
                            <a:latin typeface="Cambria Math" panose="02040503050406030204" pitchFamily="18" charset="0"/>
                          </a:rPr>
                          <m:t>|</m:t>
                        </m:r>
                      </m:den>
                    </m:f>
                  </m:oMath>
                </a14:m>
                <a:r>
                  <a:rPr lang="en-US" dirty="0"/>
                  <a:t>  </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3318344"/>
              </a:xfrm>
              <a:blipFill>
                <a:blip r:embed="rId3"/>
                <a:stretch>
                  <a:fillRect l="-2551" t="-4963"/>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44</a:t>
            </a:fld>
            <a:endParaRPr lang="en-US"/>
          </a:p>
        </p:txBody>
      </p:sp>
    </p:spTree>
    <p:extLst>
      <p:ext uri="{BB962C8B-B14F-4D97-AF65-F5344CB8AC3E}">
        <p14:creationId xmlns:p14="http://schemas.microsoft.com/office/powerpoint/2010/main" val="1610389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Experiments</a:t>
            </a:r>
          </a:p>
        </p:txBody>
      </p:sp>
      <p:sp>
        <p:nvSpPr>
          <p:cNvPr id="3" name="Text Placeholder 2"/>
          <p:cNvSpPr>
            <a:spLocks noGrp="1"/>
          </p:cNvSpPr>
          <p:nvPr>
            <p:ph type="body" sz="quarter" idx="10"/>
          </p:nvPr>
        </p:nvSpPr>
        <p:spPr>
          <a:xfrm>
            <a:off x="389436" y="1085850"/>
            <a:ext cx="8363938" cy="3896451"/>
          </a:xfrm>
        </p:spPr>
        <p:txBody>
          <a:bodyPr/>
          <a:lstStyle/>
          <a:p>
            <a:r>
              <a:rPr lang="en-US" dirty="0"/>
              <a:t>Datasets</a:t>
            </a:r>
          </a:p>
          <a:p>
            <a:pPr lvl="1"/>
            <a:r>
              <a:rPr lang="en-US" dirty="0"/>
              <a:t> </a:t>
            </a:r>
            <a:r>
              <a:rPr lang="en-US" dirty="0" err="1"/>
              <a:t>WCGoals</a:t>
            </a:r>
            <a:endParaRPr lang="en-US" dirty="0"/>
          </a:p>
          <a:p>
            <a:pPr lvl="2"/>
            <a:r>
              <a:rPr lang="en-US" dirty="0"/>
              <a:t> Created based on FIFA.com</a:t>
            </a:r>
          </a:p>
          <a:p>
            <a:pPr lvl="2"/>
            <a:r>
              <a:rPr lang="en-US" dirty="0"/>
              <a:t> </a:t>
            </a:r>
            <a:r>
              <a:rPr lang="en-US" strike="sngStrike" dirty="0">
                <a:solidFill>
                  <a:srgbClr val="FF0000"/>
                </a:solidFill>
              </a:rPr>
              <a:t>10</a:t>
            </a:r>
            <a:r>
              <a:rPr lang="en-US" dirty="0"/>
              <a:t> 11 node types, </a:t>
            </a:r>
            <a:r>
              <a:rPr lang="en-US" strike="sngStrike" dirty="0">
                <a:solidFill>
                  <a:srgbClr val="FF0000"/>
                </a:solidFill>
              </a:rPr>
              <a:t>11</a:t>
            </a:r>
            <a:r>
              <a:rPr lang="en-US" dirty="0">
                <a:solidFill>
                  <a:srgbClr val="FF0000"/>
                </a:solidFill>
              </a:rPr>
              <a:t> </a:t>
            </a:r>
            <a:r>
              <a:rPr lang="en-US" dirty="0"/>
              <a:t>13 edge types</a:t>
            </a:r>
          </a:p>
          <a:p>
            <a:pPr lvl="2"/>
            <a:r>
              <a:rPr lang="en-US" dirty="0"/>
              <a:t> </a:t>
            </a:r>
            <a:r>
              <a:rPr lang="en-US" strike="sngStrike" dirty="0">
                <a:solidFill>
                  <a:srgbClr val="FF0000"/>
                </a:solidFill>
              </a:rPr>
              <a:t>6,980</a:t>
            </a:r>
            <a:r>
              <a:rPr lang="en-US" dirty="0"/>
              <a:t> 49,078 nodes, </a:t>
            </a:r>
            <a:r>
              <a:rPr lang="en-US" strike="sngStrike" dirty="0">
                <a:solidFill>
                  <a:srgbClr val="FF0000"/>
                </a:solidFill>
              </a:rPr>
              <a:t>15,948</a:t>
            </a:r>
            <a:r>
              <a:rPr lang="en-US" dirty="0"/>
              <a:t> 158,114 edges</a:t>
            </a:r>
          </a:p>
          <a:p>
            <a:pPr lvl="1"/>
            <a:r>
              <a:rPr lang="en-US" dirty="0"/>
              <a:t> </a:t>
            </a:r>
            <a:r>
              <a:rPr lang="en-US" strike="sngStrike" dirty="0" err="1">
                <a:solidFill>
                  <a:srgbClr val="FF0000"/>
                </a:solidFill>
              </a:rPr>
              <a:t>OscarWinners</a:t>
            </a:r>
            <a:r>
              <a:rPr lang="en-US" dirty="0"/>
              <a:t> Film-Award</a:t>
            </a:r>
          </a:p>
          <a:p>
            <a:pPr lvl="2"/>
            <a:r>
              <a:rPr lang="en-US" dirty="0"/>
              <a:t> A subgraph of Freebase</a:t>
            </a:r>
          </a:p>
          <a:p>
            <a:pPr lvl="2"/>
            <a:r>
              <a:rPr lang="en-US" dirty="0"/>
              <a:t> </a:t>
            </a:r>
            <a:r>
              <a:rPr lang="en-US" strike="sngStrike" dirty="0">
                <a:solidFill>
                  <a:srgbClr val="FF0000"/>
                </a:solidFill>
              </a:rPr>
              <a:t>13</a:t>
            </a:r>
            <a:r>
              <a:rPr lang="en-US" dirty="0"/>
              <a:t> 95 node types, </a:t>
            </a:r>
            <a:r>
              <a:rPr lang="en-US" strike="sngStrike" dirty="0">
                <a:solidFill>
                  <a:srgbClr val="FF0000"/>
                </a:solidFill>
              </a:rPr>
              <a:t>24</a:t>
            </a:r>
            <a:r>
              <a:rPr lang="en-US" dirty="0"/>
              <a:t> 117 edge types</a:t>
            </a:r>
          </a:p>
          <a:p>
            <a:pPr lvl="2"/>
            <a:r>
              <a:rPr lang="en-US" dirty="0"/>
              <a:t> </a:t>
            </a:r>
            <a:r>
              <a:rPr lang="en-US" strike="sngStrike" dirty="0">
                <a:solidFill>
                  <a:srgbClr val="FF0000"/>
                </a:solidFill>
              </a:rPr>
              <a:t>42,148</a:t>
            </a:r>
            <a:r>
              <a:rPr lang="en-US" dirty="0"/>
              <a:t> 5,437,628 nodes, </a:t>
            </a:r>
            <a:r>
              <a:rPr lang="en-US" strike="sngStrike" dirty="0">
                <a:solidFill>
                  <a:srgbClr val="FF0000"/>
                </a:solidFill>
              </a:rPr>
              <a:t>63,187</a:t>
            </a:r>
            <a:r>
              <a:rPr lang="en-US" dirty="0"/>
              <a:t> 10,879,448 edges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45</a:t>
            </a:fld>
            <a:endParaRPr lang="en-US"/>
          </a:p>
        </p:txBody>
      </p:sp>
    </p:spTree>
    <p:extLst>
      <p:ext uri="{BB962C8B-B14F-4D97-AF65-F5344CB8AC3E}">
        <p14:creationId xmlns:p14="http://schemas.microsoft.com/office/powerpoint/2010/main" val="305293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Experiments</a:t>
            </a:r>
          </a:p>
        </p:txBody>
      </p:sp>
      <p:sp>
        <p:nvSpPr>
          <p:cNvPr id="3" name="Text Placeholder 2"/>
          <p:cNvSpPr>
            <a:spLocks noGrp="1"/>
          </p:cNvSpPr>
          <p:nvPr>
            <p:ph type="body" sz="quarter" idx="10"/>
          </p:nvPr>
        </p:nvSpPr>
        <p:spPr>
          <a:xfrm>
            <a:off x="389436" y="1085850"/>
            <a:ext cx="8363938" cy="2726900"/>
          </a:xfrm>
        </p:spPr>
        <p:txBody>
          <a:bodyPr/>
          <a:lstStyle/>
          <a:p>
            <a:r>
              <a:rPr lang="en-US" dirty="0"/>
              <a:t>Methods compared</a:t>
            </a:r>
          </a:p>
          <a:p>
            <a:pPr lvl="1"/>
            <a:r>
              <a:rPr lang="en-US" dirty="0"/>
              <a:t> Breadth-first. Baseline</a:t>
            </a:r>
          </a:p>
          <a:p>
            <a:pPr lvl="1"/>
            <a:r>
              <a:rPr lang="en-US" dirty="0"/>
              <a:t> Beam-</a:t>
            </a:r>
            <a:r>
              <a:rPr lang="en-US" dirty="0" err="1"/>
              <a:t>Rdm</a:t>
            </a:r>
            <a:r>
              <a:rPr lang="en-US" dirty="0"/>
              <a:t>. Baseline. Beam search method but randomly choose child patterns</a:t>
            </a:r>
          </a:p>
          <a:p>
            <a:pPr lvl="1"/>
            <a:r>
              <a:rPr lang="en-US" dirty="0"/>
              <a:t> Beam-Opt. Beam search using </a:t>
            </a:r>
            <a:r>
              <a:rPr lang="en-US" dirty="0">
                <a:solidFill>
                  <a:srgbClr val="0064B1"/>
                </a:solidFill>
              </a:rPr>
              <a:t>optimistic</a:t>
            </a:r>
            <a:r>
              <a:rPr lang="en-US" dirty="0"/>
              <a:t> heuristics</a:t>
            </a:r>
          </a:p>
          <a:p>
            <a:pPr lvl="1"/>
            <a:r>
              <a:rPr lang="en-US" dirty="0"/>
              <a:t> Beam-Conv. Beam search using </a:t>
            </a:r>
            <a:r>
              <a:rPr lang="en-US" dirty="0">
                <a:solidFill>
                  <a:srgbClr val="0070C0"/>
                </a:solidFill>
              </a:rPr>
              <a:t>convergent</a:t>
            </a:r>
            <a:r>
              <a:rPr lang="en-US" dirty="0"/>
              <a:t> heuristics.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46</a:t>
            </a:fld>
            <a:endParaRPr lang="en-US"/>
          </a:p>
        </p:txBody>
      </p:sp>
    </p:spTree>
    <p:extLst>
      <p:ext uri="{BB962C8B-B14F-4D97-AF65-F5344CB8AC3E}">
        <p14:creationId xmlns:p14="http://schemas.microsoft.com/office/powerpoint/2010/main" val="3026210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Experiments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47</a:t>
            </a:fld>
            <a:endParaRPr lang="en-US"/>
          </a:p>
        </p:txBody>
      </p:sp>
      <p:pic>
        <p:nvPicPr>
          <p:cNvPr id="5" name="Picture 4"/>
          <p:cNvPicPr>
            <a:picLocks noChangeAspect="1"/>
          </p:cNvPicPr>
          <p:nvPr/>
        </p:nvPicPr>
        <p:blipFill>
          <a:blip r:embed="rId3"/>
          <a:stretch>
            <a:fillRect/>
          </a:stretch>
        </p:blipFill>
        <p:spPr>
          <a:xfrm>
            <a:off x="3093755" y="1401816"/>
            <a:ext cx="2937878" cy="2644091"/>
          </a:xfrm>
          <a:prstGeom prst="rect">
            <a:avLst/>
          </a:prstGeom>
        </p:spPr>
      </p:pic>
      <p:pic>
        <p:nvPicPr>
          <p:cNvPr id="8" name="Picture 7"/>
          <p:cNvPicPr>
            <a:picLocks noChangeAspect="1"/>
          </p:cNvPicPr>
          <p:nvPr/>
        </p:nvPicPr>
        <p:blipFill>
          <a:blip r:embed="rId4"/>
          <a:stretch>
            <a:fillRect/>
          </a:stretch>
        </p:blipFill>
        <p:spPr>
          <a:xfrm>
            <a:off x="135000" y="1389290"/>
            <a:ext cx="2951796" cy="2656617"/>
          </a:xfrm>
          <a:prstGeom prst="rect">
            <a:avLst/>
          </a:prstGeom>
        </p:spPr>
      </p:pic>
      <p:pic>
        <p:nvPicPr>
          <p:cNvPr id="10" name="Picture 9"/>
          <p:cNvPicPr>
            <a:picLocks noChangeAspect="1"/>
          </p:cNvPicPr>
          <p:nvPr/>
        </p:nvPicPr>
        <p:blipFill>
          <a:blip r:embed="rId5"/>
          <a:stretch>
            <a:fillRect/>
          </a:stretch>
        </p:blipFill>
        <p:spPr>
          <a:xfrm>
            <a:off x="6031633" y="1389291"/>
            <a:ext cx="2951796" cy="2656616"/>
          </a:xfrm>
          <a:prstGeom prst="rect">
            <a:avLst/>
          </a:prstGeom>
        </p:spPr>
      </p:pic>
      <p:sp>
        <p:nvSpPr>
          <p:cNvPr id="3" name="TextBox 2"/>
          <p:cNvSpPr txBox="1"/>
          <p:nvPr/>
        </p:nvSpPr>
        <p:spPr>
          <a:xfrm>
            <a:off x="3770335" y="4146116"/>
            <a:ext cx="1945854" cy="615553"/>
          </a:xfrm>
          <a:prstGeom prst="rect">
            <a:avLst/>
          </a:prstGeom>
          <a:noFill/>
        </p:spPr>
        <p:txBody>
          <a:bodyPr wrap="none" lIns="0" tIns="0" rIns="0" bIns="0" rtlCol="0">
            <a:spAutoFit/>
          </a:bodyPr>
          <a:lstStyle/>
          <a:p>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WCGoals</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530915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Experiments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48</a:t>
            </a:fld>
            <a:endParaRPr lang="en-US"/>
          </a:p>
        </p:txBody>
      </p:sp>
      <p:pic>
        <p:nvPicPr>
          <p:cNvPr id="5" name="Picture 4"/>
          <p:cNvPicPr>
            <a:picLocks noChangeAspect="1"/>
          </p:cNvPicPr>
          <p:nvPr/>
        </p:nvPicPr>
        <p:blipFill>
          <a:blip r:embed="rId3"/>
          <a:stretch>
            <a:fillRect/>
          </a:stretch>
        </p:blipFill>
        <p:spPr>
          <a:xfrm>
            <a:off x="3093755" y="1401816"/>
            <a:ext cx="2937878" cy="2644091"/>
          </a:xfrm>
          <a:prstGeom prst="rect">
            <a:avLst/>
          </a:prstGeom>
        </p:spPr>
      </p:pic>
      <p:pic>
        <p:nvPicPr>
          <p:cNvPr id="8" name="Picture 7"/>
          <p:cNvPicPr>
            <a:picLocks noChangeAspect="1"/>
          </p:cNvPicPr>
          <p:nvPr/>
        </p:nvPicPr>
        <p:blipFill>
          <a:blip r:embed="rId4"/>
          <a:stretch>
            <a:fillRect/>
          </a:stretch>
        </p:blipFill>
        <p:spPr>
          <a:xfrm>
            <a:off x="141959" y="1401816"/>
            <a:ext cx="2951796" cy="2656617"/>
          </a:xfrm>
          <a:prstGeom prst="rect">
            <a:avLst/>
          </a:prstGeom>
        </p:spPr>
      </p:pic>
      <p:pic>
        <p:nvPicPr>
          <p:cNvPr id="10" name="Picture 9"/>
          <p:cNvPicPr>
            <a:picLocks noChangeAspect="1"/>
          </p:cNvPicPr>
          <p:nvPr/>
        </p:nvPicPr>
        <p:blipFill>
          <a:blip r:embed="rId5"/>
          <a:stretch>
            <a:fillRect/>
          </a:stretch>
        </p:blipFill>
        <p:spPr>
          <a:xfrm>
            <a:off x="5933158" y="1389290"/>
            <a:ext cx="2951796" cy="2656617"/>
          </a:xfrm>
          <a:prstGeom prst="rect">
            <a:avLst/>
          </a:prstGeom>
        </p:spPr>
      </p:pic>
      <p:sp>
        <p:nvSpPr>
          <p:cNvPr id="7" name="TextBox 6"/>
          <p:cNvSpPr txBox="1"/>
          <p:nvPr/>
        </p:nvSpPr>
        <p:spPr>
          <a:xfrm>
            <a:off x="3770335" y="4146116"/>
            <a:ext cx="2634054"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Film-Awards</a:t>
            </a:r>
          </a:p>
        </p:txBody>
      </p:sp>
    </p:spTree>
    <p:extLst>
      <p:ext uri="{BB962C8B-B14F-4D97-AF65-F5344CB8AC3E}">
        <p14:creationId xmlns:p14="http://schemas.microsoft.com/office/powerpoint/2010/main" val="3400907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Experiments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49</a:t>
            </a:fld>
            <a:endParaRPr lang="en-US"/>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33600" y="766686"/>
            <a:ext cx="5549031" cy="4161774"/>
          </a:xfrm>
          <a:prstGeom prst="rect">
            <a:avLst/>
          </a:prstGeom>
        </p:spPr>
      </p:pic>
      <p:sp>
        <p:nvSpPr>
          <p:cNvPr id="5" name="TextBox 4"/>
          <p:cNvSpPr txBox="1"/>
          <p:nvPr/>
        </p:nvSpPr>
        <p:spPr>
          <a:xfrm>
            <a:off x="93873" y="4108537"/>
            <a:ext cx="1945854" cy="615553"/>
          </a:xfrm>
          <a:prstGeom prst="rect">
            <a:avLst/>
          </a:prstGeom>
          <a:noFill/>
        </p:spPr>
        <p:txBody>
          <a:bodyPr wrap="none" lIns="0" tIns="0" rIns="0" bIns="0" rtlCol="0">
            <a:spAutoFit/>
          </a:bodyPr>
          <a:lstStyle/>
          <a:p>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WCGoals</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 name="TextBox 6"/>
          <p:cNvSpPr txBox="1"/>
          <p:nvPr/>
        </p:nvSpPr>
        <p:spPr>
          <a:xfrm>
            <a:off x="93873" y="3023522"/>
            <a:ext cx="2083134" cy="861774"/>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Highly-scored</a:t>
            </a: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entities</a:t>
            </a:r>
          </a:p>
        </p:txBody>
      </p:sp>
    </p:spTree>
    <p:extLst>
      <p:ext uri="{BB962C8B-B14F-4D97-AF65-F5344CB8AC3E}">
        <p14:creationId xmlns:p14="http://schemas.microsoft.com/office/powerpoint/2010/main" val="3805106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Knowledge graphs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5</a:t>
            </a:fld>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9436" y="998586"/>
            <a:ext cx="8266357" cy="3507085"/>
          </a:xfrm>
          <a:prstGeom prst="rect">
            <a:avLst/>
          </a:prstGeom>
        </p:spPr>
      </p:pic>
      <p:sp>
        <p:nvSpPr>
          <p:cNvPr id="7" name="TextBox 6"/>
          <p:cNvSpPr txBox="1"/>
          <p:nvPr/>
        </p:nvSpPr>
        <p:spPr>
          <a:xfrm>
            <a:off x="2564296" y="3588026"/>
            <a:ext cx="1173398" cy="615553"/>
          </a:xfrm>
          <a:prstGeom prst="rect">
            <a:avLst/>
          </a:prstGeom>
          <a:noFill/>
        </p:spPr>
        <p:txBody>
          <a:bodyPr wrap="none" lIns="0" tIns="0" rIns="0" bIns="0" rtlCol="0">
            <a:spAutoFit/>
          </a:bodyPr>
          <a:lstStyle/>
          <a:p>
            <a:r>
              <a:rPr lang="en-US" sz="4000" dirty="0">
                <a:solidFill>
                  <a:schemeClr val="bg1"/>
                </a:solidFill>
                <a:latin typeface="Segoe UI Light" pitchFamily="34" charset="0"/>
              </a:rPr>
              <a:t>Entity</a:t>
            </a:r>
          </a:p>
        </p:txBody>
      </p:sp>
      <p:sp>
        <p:nvSpPr>
          <p:cNvPr id="8" name="TextBox 7"/>
          <p:cNvSpPr txBox="1"/>
          <p:nvPr/>
        </p:nvSpPr>
        <p:spPr>
          <a:xfrm>
            <a:off x="5042452" y="3044687"/>
            <a:ext cx="1173398" cy="615553"/>
          </a:xfrm>
          <a:prstGeom prst="rect">
            <a:avLst/>
          </a:prstGeom>
          <a:noFill/>
        </p:spPr>
        <p:txBody>
          <a:bodyPr wrap="none" lIns="0" tIns="0" rIns="0" bIns="0" rtlCol="0">
            <a:spAutoFit/>
          </a:bodyPr>
          <a:lstStyle/>
          <a:p>
            <a:r>
              <a:rPr lang="en-US" sz="4000" dirty="0">
                <a:solidFill>
                  <a:schemeClr val="bg1"/>
                </a:solidFill>
                <a:latin typeface="Segoe UI Light" pitchFamily="34" charset="0"/>
              </a:rPr>
              <a:t>Entity</a:t>
            </a:r>
          </a:p>
        </p:txBody>
      </p:sp>
      <p:cxnSp>
        <p:nvCxnSpPr>
          <p:cNvPr id="10" name="Straight Arrow Connector 9"/>
          <p:cNvCxnSpPr>
            <a:stCxn id="7" idx="3"/>
            <a:endCxn id="8" idx="1"/>
          </p:cNvCxnSpPr>
          <p:nvPr/>
        </p:nvCxnSpPr>
        <p:spPr>
          <a:xfrm flipV="1">
            <a:off x="3737694" y="3352464"/>
            <a:ext cx="1304758" cy="543339"/>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56898" y="3711136"/>
            <a:ext cx="1554913" cy="369332"/>
          </a:xfrm>
          <a:prstGeom prst="rect">
            <a:avLst/>
          </a:prstGeom>
          <a:noFill/>
        </p:spPr>
        <p:txBody>
          <a:bodyPr wrap="none" lIns="0" tIns="0" rIns="0" bIns="0" rtlCol="0">
            <a:spAutoFit/>
          </a:bodyPr>
          <a:lstStyle/>
          <a:p>
            <a:r>
              <a:rPr lang="en-US" sz="2400" dirty="0">
                <a:solidFill>
                  <a:srgbClr val="FFFF00"/>
                </a:solidFill>
                <a:latin typeface="Segoe UI Light" pitchFamily="34" charset="0"/>
              </a:rPr>
              <a:t>Relationship</a:t>
            </a:r>
          </a:p>
        </p:txBody>
      </p:sp>
    </p:spTree>
    <p:extLst>
      <p:ext uri="{BB962C8B-B14F-4D97-AF65-F5344CB8AC3E}">
        <p14:creationId xmlns:p14="http://schemas.microsoft.com/office/powerpoint/2010/main" val="1942659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2" y="1531144"/>
            <a:ext cx="8622694" cy="1569408"/>
          </a:xfrm>
        </p:spPr>
        <p:txBody>
          <a:bodyPr>
            <a:noAutofit/>
          </a:bodyPr>
          <a:lstStyle/>
          <a:p>
            <a:r>
              <a:rPr lang="en-US" sz="4800" dirty="0"/>
              <a:t>Discovering General Prominent Streaks in Sequence Data</a:t>
            </a:r>
          </a:p>
        </p:txBody>
      </p:sp>
      <p:sp>
        <p:nvSpPr>
          <p:cNvPr id="3" name="Text Placeholder 6"/>
          <p:cNvSpPr>
            <a:spLocks noGrp="1"/>
          </p:cNvSpPr>
          <p:nvPr>
            <p:ph type="body" sz="quarter" idx="11"/>
          </p:nvPr>
        </p:nvSpPr>
        <p:spPr>
          <a:xfrm>
            <a:off x="354854" y="3109801"/>
            <a:ext cx="8480802" cy="279757"/>
          </a:xfrm>
        </p:spPr>
        <p:txBody>
          <a:bodyPr/>
          <a:lstStyle/>
          <a:p>
            <a:r>
              <a:rPr lang="en-US" sz="2000" dirty="0">
                <a:solidFill>
                  <a:schemeClr val="bg1"/>
                </a:solidFill>
              </a:rPr>
              <a:t>TKDD 2014  -- Extension of [Jiang2011KDD]</a:t>
            </a:r>
          </a:p>
        </p:txBody>
      </p:sp>
    </p:spTree>
    <p:extLst>
      <p:ext uri="{BB962C8B-B14F-4D97-AF65-F5344CB8AC3E}">
        <p14:creationId xmlns:p14="http://schemas.microsoft.com/office/powerpoint/2010/main" val="1878766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Motivation</a:t>
            </a:r>
          </a:p>
        </p:txBody>
      </p:sp>
      <p:sp>
        <p:nvSpPr>
          <p:cNvPr id="3" name="Text Placeholder 2"/>
          <p:cNvSpPr>
            <a:spLocks noGrp="1"/>
          </p:cNvSpPr>
          <p:nvPr>
            <p:ph type="body" sz="quarter" idx="10"/>
          </p:nvPr>
        </p:nvSpPr>
        <p:spPr>
          <a:xfrm>
            <a:off x="389436" y="1085850"/>
            <a:ext cx="8363938" cy="2663550"/>
          </a:xfrm>
        </p:spPr>
        <p:txBody>
          <a:bodyPr/>
          <a:lstStyle/>
          <a:p>
            <a:r>
              <a:rPr lang="en-US" dirty="0"/>
              <a:t>Japanese gross domestic product increased by 4 percent in annualized terms in the three months through June... The economy has now expanded for six consecutive quarters, the first time it has gone that long without a contraction since the 2005-6 period.</a:t>
            </a:r>
          </a:p>
        </p:txBody>
      </p:sp>
      <p:sp>
        <p:nvSpPr>
          <p:cNvPr id="4" name="Slide Number Placeholder 3"/>
          <p:cNvSpPr>
            <a:spLocks noGrp="1"/>
          </p:cNvSpPr>
          <p:nvPr>
            <p:ph type="sldNum" sz="quarter" idx="11"/>
          </p:nvPr>
        </p:nvSpPr>
        <p:spPr/>
        <p:txBody>
          <a:bodyPr/>
          <a:lstStyle/>
          <a:p>
            <a:fld id="{30DB7900-D72E-4025-AF90-97BD6DF59E7D}" type="slidenum">
              <a:rPr lang="en-US" smtClean="0"/>
              <a:pPr/>
              <a:t>51</a:t>
            </a:fld>
            <a:endParaRPr lang="en-US"/>
          </a:p>
        </p:txBody>
      </p:sp>
      <p:pic>
        <p:nvPicPr>
          <p:cNvPr id="7" name="Picture 2" descr="https://a1.nyt.com/assets/homepage/20170810-135137/images/foundation/logos/nyt-logo-379x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38" y="4333744"/>
            <a:ext cx="3609975"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hlinkClick r:id="rId4"/>
          </p:cNvPr>
          <p:cNvSpPr txBox="1"/>
          <p:nvPr/>
        </p:nvSpPr>
        <p:spPr>
          <a:xfrm>
            <a:off x="3883068" y="4449565"/>
            <a:ext cx="1772921" cy="430887"/>
          </a:xfrm>
          <a:prstGeom prst="rect">
            <a:avLst/>
          </a:prstGeom>
          <a:noFill/>
        </p:spPr>
        <p:txBody>
          <a:bodyPr wrap="none" lIns="0" tIns="0" rIns="0" bIns="0" rtlCol="0">
            <a:spAutoFit/>
          </a:bodyPr>
          <a:lstStyle/>
          <a:p>
            <a:r>
              <a:rPr lang="en-US" sz="2800" b="1" u="sng" dirty="0">
                <a:solidFill>
                  <a:srgbClr val="0064B1"/>
                </a:solidFill>
                <a:latin typeface="Segoe UI Light" pitchFamily="34" charset="0"/>
              </a:rPr>
              <a:t>08-13-2017</a:t>
            </a:r>
          </a:p>
        </p:txBody>
      </p:sp>
    </p:spTree>
    <p:extLst>
      <p:ext uri="{BB962C8B-B14F-4D97-AF65-F5344CB8AC3E}">
        <p14:creationId xmlns:p14="http://schemas.microsoft.com/office/powerpoint/2010/main" val="311729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Motivation</a:t>
            </a:r>
          </a:p>
        </p:txBody>
      </p:sp>
      <p:sp>
        <p:nvSpPr>
          <p:cNvPr id="3" name="Text Placeholder 2"/>
          <p:cNvSpPr>
            <a:spLocks noGrp="1"/>
          </p:cNvSpPr>
          <p:nvPr>
            <p:ph type="body" sz="quarter" idx="10"/>
          </p:nvPr>
        </p:nvSpPr>
        <p:spPr>
          <a:xfrm>
            <a:off x="389436" y="1085850"/>
            <a:ext cx="8363938" cy="2663550"/>
          </a:xfrm>
        </p:spPr>
        <p:txBody>
          <a:bodyPr/>
          <a:lstStyle/>
          <a:p>
            <a:r>
              <a:rPr lang="en-US" dirty="0"/>
              <a:t>Japanese gross domestic product increased by </a:t>
            </a:r>
            <a:r>
              <a:rPr lang="en-US" b="1" dirty="0">
                <a:solidFill>
                  <a:srgbClr val="0064B1"/>
                </a:solidFill>
              </a:rPr>
              <a:t>4 percent</a:t>
            </a:r>
            <a:r>
              <a:rPr lang="en-US" dirty="0"/>
              <a:t> in annualized terms in the three months through June... The economy has now expanded for </a:t>
            </a:r>
            <a:r>
              <a:rPr lang="en-US" b="1" dirty="0">
                <a:solidFill>
                  <a:srgbClr val="0064B1"/>
                </a:solidFill>
              </a:rPr>
              <a:t>six consecutive quarters</a:t>
            </a:r>
            <a:r>
              <a:rPr lang="en-US" dirty="0"/>
              <a:t>, </a:t>
            </a:r>
            <a:r>
              <a:rPr lang="en-US" b="1" dirty="0">
                <a:solidFill>
                  <a:srgbClr val="00B050"/>
                </a:solidFill>
              </a:rPr>
              <a:t>the first time</a:t>
            </a:r>
            <a:r>
              <a:rPr lang="en-US" b="1" dirty="0"/>
              <a:t> </a:t>
            </a:r>
            <a:r>
              <a:rPr lang="en-US" dirty="0"/>
              <a:t>it has gone that long </a:t>
            </a:r>
            <a:r>
              <a:rPr lang="en-US" b="1" dirty="0">
                <a:solidFill>
                  <a:srgbClr val="0064B1"/>
                </a:solidFill>
              </a:rPr>
              <a:t>without a contraction</a:t>
            </a:r>
            <a:r>
              <a:rPr lang="en-US" dirty="0">
                <a:solidFill>
                  <a:srgbClr val="0064B1"/>
                </a:solidFill>
              </a:rPr>
              <a:t> </a:t>
            </a:r>
            <a:r>
              <a:rPr lang="en-US" dirty="0"/>
              <a:t>since the 2005-6 period.</a:t>
            </a:r>
          </a:p>
        </p:txBody>
      </p:sp>
      <p:sp>
        <p:nvSpPr>
          <p:cNvPr id="4" name="Slide Number Placeholder 3"/>
          <p:cNvSpPr>
            <a:spLocks noGrp="1"/>
          </p:cNvSpPr>
          <p:nvPr>
            <p:ph type="sldNum" sz="quarter" idx="11"/>
          </p:nvPr>
        </p:nvSpPr>
        <p:spPr/>
        <p:txBody>
          <a:bodyPr/>
          <a:lstStyle/>
          <a:p>
            <a:fld id="{30DB7900-D72E-4025-AF90-97BD6DF59E7D}" type="slidenum">
              <a:rPr lang="en-US" smtClean="0"/>
              <a:pPr/>
              <a:t>52</a:t>
            </a:fld>
            <a:endParaRPr lang="en-US" dirty="0"/>
          </a:p>
        </p:txBody>
      </p:sp>
      <p:pic>
        <p:nvPicPr>
          <p:cNvPr id="5" name="Picture 2" descr="https://a1.nyt.com/assets/homepage/20170810-135137/images/foundation/logos/nyt-logo-379x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38" y="4333744"/>
            <a:ext cx="3609975"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hlinkClick r:id="rId4"/>
          </p:cNvPr>
          <p:cNvSpPr txBox="1"/>
          <p:nvPr/>
        </p:nvSpPr>
        <p:spPr>
          <a:xfrm>
            <a:off x="3883068" y="4449565"/>
            <a:ext cx="1772921" cy="430887"/>
          </a:xfrm>
          <a:prstGeom prst="rect">
            <a:avLst/>
          </a:prstGeom>
          <a:noFill/>
        </p:spPr>
        <p:txBody>
          <a:bodyPr wrap="none" lIns="0" tIns="0" rIns="0" bIns="0" rtlCol="0">
            <a:spAutoFit/>
          </a:bodyPr>
          <a:lstStyle/>
          <a:p>
            <a:r>
              <a:rPr lang="en-US" sz="2800" b="1" u="sng" dirty="0">
                <a:solidFill>
                  <a:srgbClr val="0064B1"/>
                </a:solidFill>
                <a:latin typeface="Segoe UI Light" pitchFamily="34" charset="0"/>
              </a:rPr>
              <a:t>08-13-2017</a:t>
            </a:r>
          </a:p>
        </p:txBody>
      </p:sp>
      <p:sp>
        <p:nvSpPr>
          <p:cNvPr id="7" name="TextBox 6"/>
          <p:cNvSpPr txBox="1"/>
          <p:nvPr/>
        </p:nvSpPr>
        <p:spPr>
          <a:xfrm>
            <a:off x="4002458" y="3841301"/>
            <a:ext cx="3374322" cy="492443"/>
          </a:xfrm>
          <a:prstGeom prst="rect">
            <a:avLst/>
          </a:prstGeom>
          <a:noFill/>
        </p:spPr>
        <p:txBody>
          <a:bodyPr wrap="none" lIns="0" tIns="0" rIns="0" bIns="0" rtlCol="0">
            <a:spAutoFit/>
          </a:bodyPr>
          <a:lstStyle/>
          <a:p>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Minimum value: 4%</a:t>
            </a:r>
          </a:p>
        </p:txBody>
      </p:sp>
      <p:sp>
        <p:nvSpPr>
          <p:cNvPr id="8" name="TextBox 7"/>
          <p:cNvSpPr txBox="1"/>
          <p:nvPr/>
        </p:nvSpPr>
        <p:spPr>
          <a:xfrm>
            <a:off x="4002458" y="3326595"/>
            <a:ext cx="4750916" cy="492443"/>
          </a:xfrm>
          <a:prstGeom prst="rect">
            <a:avLst/>
          </a:prstGeom>
          <a:solidFill>
            <a:srgbClr val="FFFFFF"/>
          </a:solidFill>
        </p:spPr>
        <p:txBody>
          <a:bodyPr wrap="none" lIns="0" tIns="0" rIns="0" bIns="0" rtlCol="0">
            <a:spAutoFit/>
          </a:bodyPr>
          <a:lstStyle/>
          <a:p>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Length of Streak: 6 quarters</a:t>
            </a:r>
          </a:p>
        </p:txBody>
      </p:sp>
    </p:spTree>
    <p:extLst>
      <p:ext uri="{BB962C8B-B14F-4D97-AF65-F5344CB8AC3E}">
        <p14:creationId xmlns:p14="http://schemas.microsoft.com/office/powerpoint/2010/main" val="1650638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Problem Formulation</a:t>
            </a:r>
          </a:p>
        </p:txBody>
      </p:sp>
      <p:sp>
        <p:nvSpPr>
          <p:cNvPr id="3" name="Text Placeholder 2"/>
          <p:cNvSpPr>
            <a:spLocks noGrp="1"/>
          </p:cNvSpPr>
          <p:nvPr>
            <p:ph type="body" sz="quarter" idx="10"/>
          </p:nvPr>
        </p:nvSpPr>
        <p:spPr>
          <a:xfrm>
            <a:off x="389436" y="1085850"/>
            <a:ext cx="8363938" cy="2394502"/>
          </a:xfrm>
        </p:spPr>
        <p:txBody>
          <a:bodyPr/>
          <a:lstStyle/>
          <a:p>
            <a:r>
              <a:rPr lang="en-US" dirty="0"/>
              <a:t>Dominance Relationship</a:t>
            </a:r>
          </a:p>
          <a:p>
            <a:pPr lvl="1"/>
            <a:r>
              <a:rPr lang="en-US" dirty="0"/>
              <a:t> Streak s1 dominates s2, </a:t>
            </a:r>
            <a:r>
              <a:rPr lang="en-US" dirty="0" err="1"/>
              <a:t>iff</a:t>
            </a:r>
            <a:r>
              <a:rPr lang="en-US" dirty="0"/>
              <a:t>.</a:t>
            </a:r>
          </a:p>
          <a:p>
            <a:pPr lvl="2"/>
            <a:r>
              <a:rPr lang="en-US" dirty="0"/>
              <a:t>s1 is </a:t>
            </a:r>
            <a:r>
              <a:rPr lang="en-US" dirty="0">
                <a:solidFill>
                  <a:srgbClr val="EE8200"/>
                </a:solidFill>
              </a:rPr>
              <a:t>longer</a:t>
            </a:r>
            <a:r>
              <a:rPr lang="en-US" dirty="0"/>
              <a:t> than s2,  and the value of s1 is </a:t>
            </a:r>
            <a:r>
              <a:rPr lang="en-US" dirty="0">
                <a:solidFill>
                  <a:srgbClr val="EE8200"/>
                </a:solidFill>
              </a:rPr>
              <a:t>greater than or equal to </a:t>
            </a:r>
            <a:r>
              <a:rPr lang="en-US" dirty="0"/>
              <a:t>the value of s2; or</a:t>
            </a:r>
          </a:p>
          <a:p>
            <a:pPr lvl="2"/>
            <a:r>
              <a:rPr lang="en-US" dirty="0"/>
              <a:t>s1 is </a:t>
            </a:r>
            <a:r>
              <a:rPr lang="en-US" dirty="0">
                <a:solidFill>
                  <a:srgbClr val="EE8200"/>
                </a:solidFill>
              </a:rPr>
              <a:t>longer than or of the same length as </a:t>
            </a:r>
            <a:r>
              <a:rPr lang="en-US" dirty="0"/>
              <a:t>s2, and the value of s1 is </a:t>
            </a:r>
            <a:r>
              <a:rPr lang="en-US" dirty="0">
                <a:solidFill>
                  <a:srgbClr val="EE8200"/>
                </a:solidFill>
              </a:rPr>
              <a:t>greater than </a:t>
            </a:r>
            <a:r>
              <a:rPr lang="en-US" dirty="0"/>
              <a:t>the value of s2</a:t>
            </a:r>
          </a:p>
        </p:txBody>
      </p:sp>
      <p:sp>
        <p:nvSpPr>
          <p:cNvPr id="4" name="Slide Number Placeholder 3"/>
          <p:cNvSpPr>
            <a:spLocks noGrp="1"/>
          </p:cNvSpPr>
          <p:nvPr>
            <p:ph type="sldNum" sz="quarter" idx="11"/>
          </p:nvPr>
        </p:nvSpPr>
        <p:spPr/>
        <p:txBody>
          <a:bodyPr/>
          <a:lstStyle/>
          <a:p>
            <a:fld id="{30DB7900-D72E-4025-AF90-97BD6DF59E7D}" type="slidenum">
              <a:rPr lang="en-US" smtClean="0"/>
              <a:pPr/>
              <a:t>53</a:t>
            </a:fld>
            <a:endParaRPr lang="en-US"/>
          </a:p>
        </p:txBody>
      </p:sp>
      <p:sp>
        <p:nvSpPr>
          <p:cNvPr id="5" name="TextBox 4"/>
          <p:cNvSpPr txBox="1"/>
          <p:nvPr/>
        </p:nvSpPr>
        <p:spPr>
          <a:xfrm>
            <a:off x="1070527" y="3480352"/>
            <a:ext cx="2364430" cy="430887"/>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=&lt;[6, 10], 3&gt;</a:t>
            </a:r>
          </a:p>
        </p:txBody>
      </p:sp>
      <p:sp>
        <p:nvSpPr>
          <p:cNvPr id="6" name="TextBox 5"/>
          <p:cNvSpPr txBox="1"/>
          <p:nvPr/>
        </p:nvSpPr>
        <p:spPr>
          <a:xfrm>
            <a:off x="1053458" y="4043211"/>
            <a:ext cx="2375650" cy="430887"/>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2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=&lt;[4,   5], 7&gt;</a:t>
            </a:r>
          </a:p>
        </p:txBody>
      </p:sp>
      <p:sp>
        <p:nvSpPr>
          <p:cNvPr id="7" name="TextBox 6"/>
          <p:cNvSpPr txBox="1"/>
          <p:nvPr/>
        </p:nvSpPr>
        <p:spPr>
          <a:xfrm>
            <a:off x="1053458" y="4606070"/>
            <a:ext cx="2375650" cy="430887"/>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3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=&lt;[1,   2], 4&gt;</a:t>
            </a:r>
          </a:p>
        </p:txBody>
      </p:sp>
      <p:sp>
        <p:nvSpPr>
          <p:cNvPr id="8" name="TextBox 7"/>
          <p:cNvSpPr txBox="1"/>
          <p:nvPr/>
        </p:nvSpPr>
        <p:spPr>
          <a:xfrm>
            <a:off x="4173306" y="3480352"/>
            <a:ext cx="4081245" cy="1508105"/>
          </a:xfrm>
          <a:prstGeom prst="rect">
            <a:avLst/>
          </a:prstGeom>
          <a:noFill/>
        </p:spPr>
        <p:txBody>
          <a:bodyPr wrap="none" lIns="0" tIns="0" rIns="0" bIns="0" rtlCol="0">
            <a:spAutoFit/>
          </a:bodyPr>
          <a:lstStyle/>
          <a:p>
            <a:pPr>
              <a:lnSpc>
                <a:spcPct val="150000"/>
              </a:lnSpc>
            </a:pP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2</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dominates 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3</a:t>
            </a: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and 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2</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3</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do not </a:t>
            </a: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dominate each other</a:t>
            </a:r>
            <a:endPar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385812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Problem Formulation</a:t>
            </a:r>
          </a:p>
        </p:txBody>
      </p:sp>
      <p:sp>
        <p:nvSpPr>
          <p:cNvPr id="3" name="Text Placeholder 2"/>
          <p:cNvSpPr>
            <a:spLocks noGrp="1"/>
          </p:cNvSpPr>
          <p:nvPr>
            <p:ph type="body" sz="quarter" idx="10"/>
          </p:nvPr>
        </p:nvSpPr>
        <p:spPr>
          <a:xfrm>
            <a:off x="389436" y="1085850"/>
            <a:ext cx="8363938" cy="3742563"/>
          </a:xfrm>
        </p:spPr>
        <p:txBody>
          <a:bodyPr/>
          <a:lstStyle/>
          <a:p>
            <a:r>
              <a:rPr lang="en-US" dirty="0"/>
              <a:t>Prominent Streaks [Jiang2011KDD]</a:t>
            </a:r>
          </a:p>
          <a:p>
            <a:pPr lvl="1"/>
            <a:r>
              <a:rPr lang="en-US" dirty="0"/>
              <a:t> Streaks that are not dominated by others.</a:t>
            </a:r>
          </a:p>
          <a:p>
            <a:r>
              <a:rPr lang="en-US" dirty="0"/>
              <a:t>Extensions [Zhang2014TKDD]</a:t>
            </a:r>
          </a:p>
          <a:p>
            <a:pPr lvl="1"/>
            <a:r>
              <a:rPr lang="en-US" dirty="0"/>
              <a:t> </a:t>
            </a:r>
            <a:r>
              <a:rPr lang="en-US" dirty="0">
                <a:solidFill>
                  <a:schemeClr val="accent1"/>
                </a:solidFill>
              </a:rPr>
              <a:t>Top-k</a:t>
            </a:r>
            <a:r>
              <a:rPr lang="en-US" dirty="0"/>
              <a:t> Prominent Streaks</a:t>
            </a:r>
          </a:p>
          <a:p>
            <a:pPr lvl="1"/>
            <a:r>
              <a:rPr lang="en-US" dirty="0"/>
              <a:t> </a:t>
            </a:r>
            <a:r>
              <a:rPr lang="en-US" dirty="0">
                <a:solidFill>
                  <a:schemeClr val="accent2"/>
                </a:solidFill>
              </a:rPr>
              <a:t>Multi-Sequence</a:t>
            </a:r>
            <a:r>
              <a:rPr lang="en-US" dirty="0"/>
              <a:t> Prominent Streaks</a:t>
            </a:r>
          </a:p>
          <a:p>
            <a:pPr lvl="1"/>
            <a:r>
              <a:rPr lang="en-US" dirty="0"/>
              <a:t> </a:t>
            </a:r>
            <a:r>
              <a:rPr lang="en-US" dirty="0">
                <a:solidFill>
                  <a:schemeClr val="accent3"/>
                </a:solidFill>
              </a:rPr>
              <a:t>Multi-Dimensional</a:t>
            </a:r>
            <a:r>
              <a:rPr lang="en-US" dirty="0"/>
              <a:t> Prominent Streaks</a:t>
            </a:r>
          </a:p>
          <a:p>
            <a:pPr lvl="1"/>
            <a:r>
              <a:rPr lang="en-US" dirty="0"/>
              <a:t> </a:t>
            </a:r>
            <a:r>
              <a:rPr lang="en-US" dirty="0">
                <a:solidFill>
                  <a:schemeClr val="accent1"/>
                </a:solidFill>
              </a:rPr>
              <a:t>Top-k</a:t>
            </a:r>
            <a:r>
              <a:rPr lang="en-US" dirty="0"/>
              <a:t> </a:t>
            </a:r>
            <a:r>
              <a:rPr lang="en-US" dirty="0">
                <a:solidFill>
                  <a:schemeClr val="accent2"/>
                </a:solidFill>
              </a:rPr>
              <a:t>Multi-Sequence</a:t>
            </a:r>
            <a:r>
              <a:rPr lang="en-US" dirty="0"/>
              <a:t> </a:t>
            </a:r>
            <a:r>
              <a:rPr lang="en-US" dirty="0">
                <a:solidFill>
                  <a:schemeClr val="accent3"/>
                </a:solidFill>
              </a:rPr>
              <a:t>Multi-Dimensional</a:t>
            </a:r>
            <a:r>
              <a:rPr lang="en-US" dirty="0"/>
              <a:t> Prominent Streaks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54</a:t>
            </a:fld>
            <a:endParaRPr lang="en-US"/>
          </a:p>
        </p:txBody>
      </p:sp>
    </p:spTree>
    <p:extLst>
      <p:ext uri="{BB962C8B-B14F-4D97-AF65-F5344CB8AC3E}">
        <p14:creationId xmlns:p14="http://schemas.microsoft.com/office/powerpoint/2010/main" val="1963709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Examples</a:t>
            </a:r>
          </a:p>
        </p:txBody>
      </p:sp>
      <p:sp>
        <p:nvSpPr>
          <p:cNvPr id="3" name="Text Placeholder 2"/>
          <p:cNvSpPr>
            <a:spLocks noGrp="1"/>
          </p:cNvSpPr>
          <p:nvPr>
            <p:ph type="body" sz="quarter" idx="10"/>
          </p:nvPr>
        </p:nvSpPr>
        <p:spPr>
          <a:xfrm>
            <a:off x="389436" y="1085850"/>
            <a:ext cx="8363938" cy="3484031"/>
          </a:xfrm>
        </p:spPr>
        <p:txBody>
          <a:bodyPr/>
          <a:lstStyle/>
          <a:p>
            <a:r>
              <a:rPr lang="en-US" sz="2800" dirty="0"/>
              <a:t>Top-</a:t>
            </a:r>
            <a:r>
              <a:rPr lang="en-US" sz="2800" i="1" dirty="0"/>
              <a:t>k</a:t>
            </a:r>
            <a:r>
              <a:rPr lang="en-US" sz="2800" dirty="0"/>
              <a:t> Prominent Streaks</a:t>
            </a:r>
          </a:p>
          <a:p>
            <a:pPr lvl="1"/>
            <a:r>
              <a:rPr lang="en-US" sz="2400" dirty="0"/>
              <a:t> Streaks that are not dominated by </a:t>
            </a:r>
            <a:r>
              <a:rPr lang="en-US" sz="2400" i="1" dirty="0"/>
              <a:t>k</a:t>
            </a:r>
            <a:r>
              <a:rPr lang="en-US" sz="2400" dirty="0"/>
              <a:t> or more streaks.</a:t>
            </a:r>
          </a:p>
          <a:p>
            <a:pPr lvl="1"/>
            <a:r>
              <a:rPr lang="en-US" sz="2400" dirty="0"/>
              <a:t> </a:t>
            </a:r>
            <a:r>
              <a:rPr lang="en-US" sz="2400" dirty="0">
                <a:gradFill>
                  <a:gsLst>
                    <a:gs pos="0">
                      <a:schemeClr val="tx1">
                        <a:lumMod val="75000"/>
                        <a:lumOff val="25000"/>
                      </a:schemeClr>
                    </a:gs>
                    <a:gs pos="80000">
                      <a:schemeClr val="tx1">
                        <a:lumMod val="65000"/>
                        <a:lumOff val="35000"/>
                      </a:schemeClr>
                    </a:gs>
                  </a:gsLst>
                  <a:lin ang="16200000" scaled="0"/>
                </a:gradFill>
                <a:latin typeface="Rockwell Extra Bold" panose="02060903040505020403" pitchFamily="18" charset="0"/>
              </a:rPr>
              <a:t>“</a:t>
            </a:r>
            <a:r>
              <a:rPr lang="en-US" sz="2400" dirty="0">
                <a:gradFill>
                  <a:gsLst>
                    <a:gs pos="0">
                      <a:schemeClr val="tx1">
                        <a:lumMod val="75000"/>
                        <a:lumOff val="25000"/>
                      </a:schemeClr>
                    </a:gs>
                    <a:gs pos="80000">
                      <a:schemeClr val="tx1">
                        <a:lumMod val="65000"/>
                        <a:lumOff val="35000"/>
                      </a:schemeClr>
                    </a:gs>
                  </a:gsLst>
                  <a:lin ang="16200000" scaled="0"/>
                </a:gradFill>
              </a:rPr>
              <a:t>Golden State fell to 24-1. Its 28-game winning streak, …, came to a halt. The NBA's longest winning streak was 33 by the Los Angeles Lakers in 1971-72.</a:t>
            </a:r>
            <a:r>
              <a:rPr lang="en-US" sz="2400" dirty="0">
                <a:gradFill>
                  <a:gsLst>
                    <a:gs pos="0">
                      <a:schemeClr val="tx1">
                        <a:lumMod val="75000"/>
                        <a:lumOff val="25000"/>
                      </a:schemeClr>
                    </a:gs>
                    <a:gs pos="80000">
                      <a:schemeClr val="tx1">
                        <a:lumMod val="65000"/>
                        <a:lumOff val="35000"/>
                      </a:schemeClr>
                    </a:gs>
                  </a:gsLst>
                  <a:lin ang="16200000" scaled="0"/>
                </a:gradFill>
                <a:latin typeface="Rockwell Extra Bold" panose="02060903040505020403" pitchFamily="18" charset="0"/>
              </a:rPr>
              <a:t>”</a:t>
            </a:r>
            <a:endParaRPr lang="en-US" sz="2400" dirty="0"/>
          </a:p>
          <a:p>
            <a:r>
              <a:rPr lang="en-US" sz="2800" dirty="0"/>
              <a:t>Multi-sequence Prominent Streaks</a:t>
            </a:r>
          </a:p>
          <a:p>
            <a:pPr lvl="1"/>
            <a:r>
              <a:rPr lang="en-US" sz="2400" dirty="0"/>
              <a:t> Streaks that are not dominated by any streak in any sequence.</a:t>
            </a:r>
          </a:p>
          <a:p>
            <a:pPr lvl="1"/>
            <a:r>
              <a:rPr lang="en-US" sz="2400" dirty="0"/>
              <a:t> </a:t>
            </a:r>
            <a:r>
              <a:rPr lang="en-US" sz="2400" dirty="0">
                <a:gradFill>
                  <a:gsLst>
                    <a:gs pos="0">
                      <a:schemeClr val="tx1">
                        <a:lumMod val="75000"/>
                        <a:lumOff val="25000"/>
                      </a:schemeClr>
                    </a:gs>
                    <a:gs pos="80000">
                      <a:schemeClr val="tx1">
                        <a:lumMod val="65000"/>
                        <a:lumOff val="35000"/>
                      </a:schemeClr>
                    </a:gs>
                  </a:gsLst>
                  <a:lin ang="16200000" scaled="0"/>
                </a:gradFill>
                <a:latin typeface="Rockwell Extra Bold" panose="02060903040505020403" pitchFamily="18" charset="0"/>
              </a:rPr>
              <a:t>“ </a:t>
            </a:r>
            <a:r>
              <a:rPr lang="en-US" sz="2400" dirty="0"/>
              <a:t>Shaquille O‘Neal became </a:t>
            </a:r>
            <a:r>
              <a:rPr lang="en-US" sz="2400" dirty="0">
                <a:solidFill>
                  <a:srgbClr val="0070C0"/>
                </a:solidFill>
              </a:rPr>
              <a:t>the only player </a:t>
            </a:r>
            <a:r>
              <a:rPr lang="en-US" sz="2400" dirty="0"/>
              <a:t>in NBA history to have at least 6 points for 771 consecutive games.</a:t>
            </a:r>
            <a:r>
              <a:rPr lang="en-US" sz="2400" dirty="0">
                <a:gradFill>
                  <a:gsLst>
                    <a:gs pos="0">
                      <a:schemeClr val="tx1">
                        <a:lumMod val="75000"/>
                        <a:lumOff val="25000"/>
                      </a:schemeClr>
                    </a:gs>
                    <a:gs pos="80000">
                      <a:schemeClr val="tx1">
                        <a:lumMod val="65000"/>
                        <a:lumOff val="35000"/>
                      </a:schemeClr>
                    </a:gs>
                  </a:gsLst>
                  <a:lin ang="16200000" scaled="0"/>
                </a:gradFill>
                <a:latin typeface="Rockwell Extra Bold" panose="02060903040505020403" pitchFamily="18" charset="0"/>
              </a:rPr>
              <a:t> ”</a:t>
            </a:r>
            <a:endParaRPr lang="en-US" sz="24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55</a:t>
            </a:fld>
            <a:endParaRPr lang="en-US" dirty="0"/>
          </a:p>
        </p:txBody>
      </p:sp>
    </p:spTree>
    <p:extLst>
      <p:ext uri="{BB962C8B-B14F-4D97-AF65-F5344CB8AC3E}">
        <p14:creationId xmlns:p14="http://schemas.microsoft.com/office/powerpoint/2010/main" val="3159474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Examples</a:t>
            </a:r>
          </a:p>
        </p:txBody>
      </p:sp>
      <p:sp>
        <p:nvSpPr>
          <p:cNvPr id="3" name="Text Placeholder 2"/>
          <p:cNvSpPr>
            <a:spLocks noGrp="1"/>
          </p:cNvSpPr>
          <p:nvPr>
            <p:ph type="body" sz="quarter" idx="10"/>
          </p:nvPr>
        </p:nvSpPr>
        <p:spPr>
          <a:xfrm>
            <a:off x="389436" y="1085850"/>
            <a:ext cx="8363938" cy="2926955"/>
          </a:xfrm>
        </p:spPr>
        <p:txBody>
          <a:bodyPr/>
          <a:lstStyle/>
          <a:p>
            <a:r>
              <a:rPr lang="en-US" sz="2800" dirty="0"/>
              <a:t>Multi-dimensional Prominent Streaks</a:t>
            </a:r>
          </a:p>
          <a:p>
            <a:pPr lvl="1"/>
            <a:r>
              <a:rPr lang="en-US" sz="2200" dirty="0"/>
              <a:t> Data entries in the sequence are multi-dimensional</a:t>
            </a:r>
          </a:p>
          <a:p>
            <a:pPr lvl="1"/>
            <a:r>
              <a:rPr lang="en-US" sz="2200" dirty="0"/>
              <a:t> </a:t>
            </a:r>
            <a:r>
              <a:rPr lang="en-US" sz="2000" dirty="0">
                <a:gradFill>
                  <a:gsLst>
                    <a:gs pos="0">
                      <a:schemeClr val="tx1">
                        <a:lumMod val="75000"/>
                        <a:lumOff val="25000"/>
                      </a:schemeClr>
                    </a:gs>
                    <a:gs pos="80000">
                      <a:schemeClr val="tx1">
                        <a:lumMod val="65000"/>
                        <a:lumOff val="35000"/>
                      </a:schemeClr>
                    </a:gs>
                  </a:gsLst>
                  <a:lin ang="16200000" scaled="0"/>
                </a:gradFill>
                <a:latin typeface="Rockwell Extra Bold" panose="02060903040505020403" pitchFamily="18" charset="0"/>
              </a:rPr>
              <a:t>“ </a:t>
            </a:r>
            <a:r>
              <a:rPr lang="en-US" sz="2200" dirty="0"/>
              <a:t>Only player in NBA history to average at least </a:t>
            </a:r>
            <a:r>
              <a:rPr lang="en-US" sz="2200" dirty="0">
                <a:solidFill>
                  <a:srgbClr val="0070C0"/>
                </a:solidFill>
              </a:rPr>
              <a:t>20 points</a:t>
            </a:r>
            <a:r>
              <a:rPr lang="en-US" sz="2200" dirty="0"/>
              <a:t>, </a:t>
            </a:r>
            <a:r>
              <a:rPr lang="en-US" sz="2200" dirty="0">
                <a:solidFill>
                  <a:srgbClr val="0070C0"/>
                </a:solidFill>
              </a:rPr>
              <a:t>10 rebounds</a:t>
            </a:r>
            <a:r>
              <a:rPr lang="en-US" sz="2200" dirty="0">
                <a:solidFill>
                  <a:srgbClr val="EE8200"/>
                </a:solidFill>
              </a:rPr>
              <a:t> </a:t>
            </a:r>
            <a:r>
              <a:rPr lang="en-US" sz="2200" dirty="0"/>
              <a:t>and </a:t>
            </a:r>
            <a:r>
              <a:rPr lang="en-US" sz="2200" dirty="0">
                <a:solidFill>
                  <a:srgbClr val="0070C0"/>
                </a:solidFill>
              </a:rPr>
              <a:t>5 assists </a:t>
            </a:r>
            <a:r>
              <a:rPr lang="en-US" sz="2200" dirty="0"/>
              <a:t>per game for 6 consecutive seasons. (</a:t>
            </a:r>
            <a:r>
              <a:rPr lang="en-US" sz="2200" i="1" dirty="0"/>
              <a:t>Kevin Garnett</a:t>
            </a:r>
            <a:r>
              <a:rPr lang="en-US" sz="2200" dirty="0"/>
              <a:t>)</a:t>
            </a:r>
            <a:r>
              <a:rPr lang="en-US" sz="2000" dirty="0">
                <a:gradFill>
                  <a:gsLst>
                    <a:gs pos="0">
                      <a:schemeClr val="tx1">
                        <a:lumMod val="75000"/>
                        <a:lumOff val="25000"/>
                      </a:schemeClr>
                    </a:gs>
                    <a:gs pos="80000">
                      <a:schemeClr val="tx1">
                        <a:lumMod val="65000"/>
                        <a:lumOff val="35000"/>
                      </a:schemeClr>
                    </a:gs>
                  </a:gsLst>
                  <a:lin ang="16200000" scaled="0"/>
                </a:gradFill>
                <a:latin typeface="Rockwell Extra Bold" panose="02060903040505020403" pitchFamily="18" charset="0"/>
              </a:rPr>
              <a:t> ”</a:t>
            </a:r>
            <a:endParaRPr lang="en-US" sz="2200" dirty="0"/>
          </a:p>
          <a:p>
            <a:r>
              <a:rPr lang="en-US" sz="2800" dirty="0"/>
              <a:t>Putting it together (top-</a:t>
            </a:r>
            <a:r>
              <a:rPr lang="en-US" sz="2800" i="1" dirty="0"/>
              <a:t>k</a:t>
            </a:r>
            <a:r>
              <a:rPr lang="en-US" sz="2800" dirty="0"/>
              <a:t>, multi-sequence, multi-dim)</a:t>
            </a:r>
          </a:p>
          <a:p>
            <a:pPr lvl="1"/>
            <a:r>
              <a:rPr lang="en-US" sz="2200" dirty="0"/>
              <a:t> </a:t>
            </a:r>
            <a:r>
              <a:rPr lang="en-US" sz="2000" dirty="0">
                <a:gradFill>
                  <a:gsLst>
                    <a:gs pos="0">
                      <a:schemeClr val="tx1">
                        <a:lumMod val="75000"/>
                        <a:lumOff val="25000"/>
                      </a:schemeClr>
                    </a:gs>
                    <a:gs pos="80000">
                      <a:schemeClr val="tx1">
                        <a:lumMod val="65000"/>
                        <a:lumOff val="35000"/>
                      </a:schemeClr>
                    </a:gs>
                  </a:gsLst>
                  <a:lin ang="16200000" scaled="0"/>
                </a:gradFill>
                <a:latin typeface="Rockwell Extra Bold" panose="02060903040505020403" pitchFamily="18" charset="0"/>
              </a:rPr>
              <a:t>“ </a:t>
            </a:r>
            <a:r>
              <a:rPr lang="en-US" sz="2200" dirty="0"/>
              <a:t>The Chicago Bulls legend rattled off </a:t>
            </a:r>
            <a:r>
              <a:rPr lang="en-US" sz="2200" dirty="0">
                <a:solidFill>
                  <a:srgbClr val="0070C0"/>
                </a:solidFill>
              </a:rPr>
              <a:t>seven consecutive triple-doubles </a:t>
            </a:r>
            <a:r>
              <a:rPr lang="en-US" sz="2200" dirty="0"/>
              <a:t>… He’d fall </a:t>
            </a:r>
            <a:r>
              <a:rPr lang="en-US" sz="2200" dirty="0">
                <a:solidFill>
                  <a:srgbClr val="0070C0"/>
                </a:solidFill>
              </a:rPr>
              <a:t>second</a:t>
            </a:r>
            <a:r>
              <a:rPr lang="en-US" sz="2200" dirty="0"/>
              <a:t> to </a:t>
            </a:r>
            <a:r>
              <a:rPr lang="en-US" sz="2200" dirty="0">
                <a:solidFill>
                  <a:srgbClr val="0070C0"/>
                </a:solidFill>
              </a:rPr>
              <a:t>Wilt Chamberlain’s </a:t>
            </a:r>
            <a:r>
              <a:rPr lang="en-US" sz="2200" dirty="0"/>
              <a:t>NBA record of nine straight </a:t>
            </a:r>
            <a:r>
              <a:rPr lang="en-US" sz="2200" dirty="0">
                <a:solidFill>
                  <a:srgbClr val="0070C0"/>
                </a:solidFill>
              </a:rPr>
              <a:t>triple-doubles</a:t>
            </a:r>
            <a:r>
              <a:rPr lang="en-US" sz="2000" dirty="0"/>
              <a:t>.</a:t>
            </a:r>
            <a:r>
              <a:rPr lang="en-US" sz="2000" dirty="0">
                <a:gradFill>
                  <a:gsLst>
                    <a:gs pos="0">
                      <a:schemeClr val="tx1">
                        <a:lumMod val="75000"/>
                        <a:lumOff val="25000"/>
                      </a:schemeClr>
                    </a:gs>
                    <a:gs pos="80000">
                      <a:schemeClr val="tx1">
                        <a:lumMod val="65000"/>
                        <a:lumOff val="35000"/>
                      </a:schemeClr>
                    </a:gs>
                  </a:gsLst>
                  <a:lin ang="16200000" scaled="0"/>
                </a:gradFill>
                <a:latin typeface="Rockwell Extra Bold" panose="02060903040505020403" pitchFamily="18" charset="0"/>
              </a:rPr>
              <a:t> ”</a:t>
            </a:r>
            <a:endParaRPr lang="en-US" sz="20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56</a:t>
            </a:fld>
            <a:endParaRPr lang="en-US" dirty="0"/>
          </a:p>
        </p:txBody>
      </p:sp>
    </p:spTree>
    <p:extLst>
      <p:ext uri="{BB962C8B-B14F-4D97-AF65-F5344CB8AC3E}">
        <p14:creationId xmlns:p14="http://schemas.microsoft.com/office/powerpoint/2010/main" val="3379345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Local Prominent Streaks (LPS)</a:t>
            </a:r>
          </a:p>
        </p:txBody>
      </p:sp>
      <p:sp>
        <p:nvSpPr>
          <p:cNvPr id="3" name="Text Placeholder 2"/>
          <p:cNvSpPr>
            <a:spLocks noGrp="1"/>
          </p:cNvSpPr>
          <p:nvPr>
            <p:ph type="body" sz="quarter" idx="10"/>
          </p:nvPr>
        </p:nvSpPr>
        <p:spPr>
          <a:xfrm>
            <a:off x="389436" y="1085850"/>
            <a:ext cx="8363938" cy="2203680"/>
          </a:xfrm>
        </p:spPr>
        <p:txBody>
          <a:bodyPr/>
          <a:lstStyle/>
          <a:p>
            <a:r>
              <a:rPr lang="en-US" dirty="0"/>
              <a:t>LPS are streaks that are not locally dominated</a:t>
            </a:r>
          </a:p>
          <a:p>
            <a:pPr lvl="1"/>
            <a:r>
              <a:rPr lang="en-US" dirty="0"/>
              <a:t>s</a:t>
            </a:r>
            <a:r>
              <a:rPr lang="en-US" baseline="-25000" dirty="0"/>
              <a:t>1</a:t>
            </a:r>
            <a:r>
              <a:rPr lang="en-US" dirty="0"/>
              <a:t> dominates s</a:t>
            </a:r>
            <a:r>
              <a:rPr lang="en-US" baseline="-25000" dirty="0"/>
              <a:t>2</a:t>
            </a:r>
            <a:r>
              <a:rPr lang="en-US" dirty="0"/>
              <a:t> locally, </a:t>
            </a:r>
            <a:r>
              <a:rPr lang="en-US" dirty="0" err="1"/>
              <a:t>iff</a:t>
            </a:r>
            <a:r>
              <a:rPr lang="en-US" dirty="0"/>
              <a:t>.</a:t>
            </a:r>
          </a:p>
          <a:p>
            <a:pPr lvl="2"/>
            <a:r>
              <a:rPr lang="en-US" dirty="0"/>
              <a:t>s</a:t>
            </a:r>
            <a:r>
              <a:rPr lang="en-US" baseline="-25000" dirty="0"/>
              <a:t>1 </a:t>
            </a:r>
            <a:r>
              <a:rPr lang="en-US" dirty="0"/>
              <a:t>dominates s</a:t>
            </a:r>
            <a:r>
              <a:rPr lang="en-US" baseline="-25000" dirty="0"/>
              <a:t>2</a:t>
            </a:r>
            <a:r>
              <a:rPr lang="en-US" dirty="0"/>
              <a:t>, and</a:t>
            </a:r>
            <a:endParaRPr lang="en-US" baseline="-25000" dirty="0"/>
          </a:p>
          <a:p>
            <a:pPr lvl="2"/>
            <a:r>
              <a:rPr lang="en-US" dirty="0"/>
              <a:t>s</a:t>
            </a:r>
            <a:r>
              <a:rPr lang="en-US" baseline="-25000" dirty="0"/>
              <a:t>2</a:t>
            </a:r>
            <a:r>
              <a:rPr lang="en-US" dirty="0"/>
              <a:t> is a sub sequence of s</a:t>
            </a:r>
            <a:r>
              <a:rPr lang="en-US" baseline="-25000" dirty="0"/>
              <a:t>1</a:t>
            </a:r>
          </a:p>
          <a:p>
            <a:pPr lvl="1"/>
            <a:endParaRPr lang="en-US"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57</a:t>
            </a:fld>
            <a:endParaRPr lang="en-US"/>
          </a:p>
        </p:txBody>
      </p:sp>
      <p:sp>
        <p:nvSpPr>
          <p:cNvPr id="5" name="TextBox 4"/>
          <p:cNvSpPr txBox="1"/>
          <p:nvPr/>
        </p:nvSpPr>
        <p:spPr>
          <a:xfrm>
            <a:off x="1041952" y="3000760"/>
            <a:ext cx="2364430" cy="430887"/>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=&lt;[6, 10], 3&gt;</a:t>
            </a:r>
          </a:p>
        </p:txBody>
      </p:sp>
      <p:sp>
        <p:nvSpPr>
          <p:cNvPr id="6" name="TextBox 5"/>
          <p:cNvSpPr txBox="1"/>
          <p:nvPr/>
        </p:nvSpPr>
        <p:spPr>
          <a:xfrm>
            <a:off x="1024883" y="3563619"/>
            <a:ext cx="2375650" cy="430887"/>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2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=&lt;[6,   9], 3&gt;</a:t>
            </a:r>
          </a:p>
        </p:txBody>
      </p:sp>
      <p:sp>
        <p:nvSpPr>
          <p:cNvPr id="7" name="TextBox 6"/>
          <p:cNvSpPr txBox="1"/>
          <p:nvPr/>
        </p:nvSpPr>
        <p:spPr>
          <a:xfrm>
            <a:off x="1024883" y="4126478"/>
            <a:ext cx="2375650" cy="430887"/>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3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=&lt;[1,   1], 3&gt;</a:t>
            </a:r>
          </a:p>
        </p:txBody>
      </p:sp>
      <p:sp>
        <p:nvSpPr>
          <p:cNvPr id="8" name="TextBox 7"/>
          <p:cNvSpPr txBox="1"/>
          <p:nvPr/>
        </p:nvSpPr>
        <p:spPr>
          <a:xfrm>
            <a:off x="3947077" y="3132731"/>
            <a:ext cx="4634282" cy="1292662"/>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dominates 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2</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locally</a:t>
            </a:r>
          </a:p>
          <a:p>
            <a:endPar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dominates 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3</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but not locally</a:t>
            </a:r>
          </a:p>
        </p:txBody>
      </p:sp>
    </p:spTree>
    <p:extLst>
      <p:ext uri="{BB962C8B-B14F-4D97-AF65-F5344CB8AC3E}">
        <p14:creationId xmlns:p14="http://schemas.microsoft.com/office/powerpoint/2010/main" val="1867713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Local Prominent Streaks (LPS)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1932837"/>
              </a:xfrm>
            </p:spPr>
            <p:txBody>
              <a:bodyPr/>
              <a:lstStyle/>
              <a:p>
                <a:r>
                  <a:rPr lang="en-US" dirty="0"/>
                  <a:t>LPS are streaks that are not locally dominated</a:t>
                </a:r>
              </a:p>
              <a:p>
                <a:r>
                  <a:rPr lang="en-US" dirty="0"/>
                  <a:t>Properties</a:t>
                </a:r>
              </a:p>
              <a:p>
                <a:pPr lvl="1"/>
                <a:r>
                  <a:rPr lang="en-US" dirty="0"/>
                  <a:t> Prominent streaks are LPS</a:t>
                </a:r>
              </a:p>
              <a:p>
                <a:pPr lvl="1"/>
                <a:r>
                  <a:rPr lang="en-US" dirty="0"/>
                  <a: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𝐿𝑃𝑆</m:t>
                        </m:r>
                      </m:e>
                    </m:d>
                    <m:r>
                      <a:rPr lang="en-US" b="0" i="1" smtClean="0">
                        <a:latin typeface="Cambria Math" panose="02040503050406030204" pitchFamily="18" charset="0"/>
                      </a:rPr>
                      <m:t>≤</m:t>
                    </m:r>
                    <m:r>
                      <a:rPr lang="en-US" b="0" i="1" smtClean="0">
                        <a:latin typeface="Cambria Math" panose="02040503050406030204" pitchFamily="18" charset="0"/>
                      </a:rPr>
                      <m:t>𝑛</m:t>
                    </m:r>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1932837"/>
              </a:xfrm>
              <a:blipFill>
                <a:blip r:embed="rId3"/>
                <a:stretch>
                  <a:fillRect l="-2551" t="-8517" b="-8833"/>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58</a:t>
            </a:fld>
            <a:endParaRPr lang="en-US"/>
          </a:p>
        </p:txBody>
      </p:sp>
    </p:spTree>
    <p:extLst>
      <p:ext uri="{BB962C8B-B14F-4D97-AF65-F5344CB8AC3E}">
        <p14:creationId xmlns:p14="http://schemas.microsoft.com/office/powerpoint/2010/main" val="3113664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Algorithms</a:t>
            </a:r>
          </a:p>
        </p:txBody>
      </p:sp>
      <p:sp>
        <p:nvSpPr>
          <p:cNvPr id="3" name="Text Placeholder 2"/>
          <p:cNvSpPr>
            <a:spLocks noGrp="1"/>
          </p:cNvSpPr>
          <p:nvPr>
            <p:ph type="body" sz="quarter" idx="10"/>
          </p:nvPr>
        </p:nvSpPr>
        <p:spPr>
          <a:xfrm>
            <a:off x="389436" y="1085850"/>
            <a:ext cx="8363938" cy="3287054"/>
          </a:xfrm>
        </p:spPr>
        <p:txBody>
          <a:bodyPr/>
          <a:lstStyle/>
          <a:p>
            <a:r>
              <a:rPr lang="en-US" dirty="0"/>
              <a:t>Non-Linear LPS</a:t>
            </a:r>
          </a:p>
          <a:p>
            <a:pPr lvl="1"/>
            <a:r>
              <a:rPr lang="en-US" dirty="0"/>
              <a:t> Local Prominent Streaks (LPS)</a:t>
            </a:r>
          </a:p>
          <a:p>
            <a:pPr lvl="2"/>
            <a:r>
              <a:rPr lang="en-US" dirty="0"/>
              <a:t> Streaks are not locally dominated</a:t>
            </a:r>
          </a:p>
          <a:p>
            <a:pPr lvl="1"/>
            <a:r>
              <a:rPr lang="en-US" dirty="0"/>
              <a:t> Compute PS with all the current “LPS”</a:t>
            </a:r>
          </a:p>
          <a:p>
            <a:pPr lvl="2"/>
            <a:r>
              <a:rPr lang="en-US" dirty="0"/>
              <a:t> Current “LPS” may be not LPS</a:t>
            </a:r>
          </a:p>
          <a:p>
            <a:r>
              <a:rPr lang="en-US" dirty="0"/>
              <a:t>Linear LPS</a:t>
            </a:r>
          </a:p>
          <a:p>
            <a:pPr lvl="1"/>
            <a:r>
              <a:rPr lang="en-US" dirty="0"/>
              <a:t> Compute PS with only LPS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59</a:t>
            </a:fld>
            <a:endParaRPr lang="en-US"/>
          </a:p>
        </p:txBody>
      </p:sp>
      <p:sp>
        <p:nvSpPr>
          <p:cNvPr id="5" name="TextBox 4"/>
          <p:cNvSpPr txBox="1"/>
          <p:nvPr/>
        </p:nvSpPr>
        <p:spPr>
          <a:xfrm>
            <a:off x="6193378" y="2925582"/>
            <a:ext cx="2436564" cy="430887"/>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=&lt;[6,   9], 3&gt;</a:t>
            </a:r>
          </a:p>
        </p:txBody>
      </p:sp>
      <p:sp>
        <p:nvSpPr>
          <p:cNvPr id="6" name="TextBox 5"/>
          <p:cNvSpPr txBox="1"/>
          <p:nvPr/>
        </p:nvSpPr>
        <p:spPr>
          <a:xfrm>
            <a:off x="6193378" y="3389953"/>
            <a:ext cx="2778005" cy="430887"/>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New value at 10: 4</a:t>
            </a:r>
          </a:p>
        </p:txBody>
      </p:sp>
      <p:sp>
        <p:nvSpPr>
          <p:cNvPr id="7" name="TextBox 6"/>
          <p:cNvSpPr txBox="1"/>
          <p:nvPr/>
        </p:nvSpPr>
        <p:spPr>
          <a:xfrm>
            <a:off x="6193378" y="4156544"/>
            <a:ext cx="2559996" cy="430887"/>
          </a:xfrm>
          <a:prstGeom prst="rect">
            <a:avLst/>
          </a:prstGeom>
          <a:noFill/>
        </p:spPr>
        <p:txBody>
          <a:bodyPr wrap="none" lIns="0" tIns="0" rIns="0" bIns="0" rtlCol="0">
            <a:spAutoFit/>
          </a:bodyPr>
          <a:lstStyle/>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r>
              <a:rPr lang="en-US" sz="2800" baseline="-25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2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=&lt;[6,   10], 3&gt;</a:t>
            </a:r>
          </a:p>
        </p:txBody>
      </p:sp>
      <p:sp>
        <p:nvSpPr>
          <p:cNvPr id="8" name="Arrow: Down 7"/>
          <p:cNvSpPr/>
          <p:nvPr/>
        </p:nvSpPr>
        <p:spPr bwMode="auto">
          <a:xfrm>
            <a:off x="6874465" y="3820840"/>
            <a:ext cx="941696" cy="324892"/>
          </a:xfrm>
          <a:prstGeom prst="downArrow">
            <a:avLst/>
          </a:prstGeom>
          <a:noFill/>
          <a:ln w="38100">
            <a:solidFill>
              <a:srgbClr val="4D4D4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8406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 Facts</a:t>
            </a:r>
          </a:p>
        </p:txBody>
      </p:sp>
      <p:sp>
        <p:nvSpPr>
          <p:cNvPr id="3" name="Text Placeholder 2"/>
          <p:cNvSpPr>
            <a:spLocks noGrp="1"/>
          </p:cNvSpPr>
          <p:nvPr>
            <p:ph type="body" sz="quarter" idx="10"/>
          </p:nvPr>
        </p:nvSpPr>
        <p:spPr>
          <a:xfrm>
            <a:off x="490171" y="4076869"/>
            <a:ext cx="8363938" cy="447558"/>
          </a:xfrm>
          <a:ln>
            <a:noFill/>
          </a:ln>
        </p:spPr>
        <p:txBody>
          <a:bodyPr/>
          <a:lstStyle/>
          <a:p>
            <a:pPr marL="0" indent="0">
              <a:buNone/>
            </a:pPr>
            <a:r>
              <a:rPr lang="en-US" dirty="0"/>
              <a:t>A fact separates an entity from many others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6</a:t>
            </a:fld>
            <a:endParaRPr lang="en-US"/>
          </a:p>
        </p:txBody>
      </p:sp>
      <p:pic>
        <p:nvPicPr>
          <p:cNvPr id="1026" name="Picture 2" descr="https://media.licdn.com/mpr/mpr/AAEAAQAAAAAAAAdyAAAAJDAzZjkzMjc0LTM5MzYtNGU3NC05M2M1LTdlMmY4NTFiYTAzMg.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0500" y="1190625"/>
            <a:ext cx="87630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618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Experiments</a:t>
            </a:r>
          </a:p>
        </p:txBody>
      </p:sp>
      <p:sp>
        <p:nvSpPr>
          <p:cNvPr id="3" name="Text Placeholder 2"/>
          <p:cNvSpPr>
            <a:spLocks noGrp="1"/>
          </p:cNvSpPr>
          <p:nvPr>
            <p:ph type="body" sz="quarter" idx="10"/>
          </p:nvPr>
        </p:nvSpPr>
        <p:spPr>
          <a:xfrm>
            <a:off x="389436" y="1085850"/>
            <a:ext cx="8363938" cy="447558"/>
          </a:xfrm>
        </p:spPr>
        <p:txBody>
          <a:bodyPr/>
          <a:lstStyle/>
          <a:p>
            <a:r>
              <a:rPr lang="en-US" dirty="0"/>
              <a:t>Execution time (top-5 prominent streaks, in </a:t>
            </a:r>
            <a:r>
              <a:rPr lang="en-US" dirty="0" err="1"/>
              <a:t>ms</a:t>
            </a:r>
            <a:r>
              <a:rPr lang="en-US" dirty="0"/>
              <a:t>)</a:t>
            </a:r>
          </a:p>
        </p:txBody>
      </p:sp>
      <p:sp>
        <p:nvSpPr>
          <p:cNvPr id="4" name="Slide Number Placeholder 3"/>
          <p:cNvSpPr>
            <a:spLocks noGrp="1"/>
          </p:cNvSpPr>
          <p:nvPr>
            <p:ph type="sldNum" sz="quarter" idx="11"/>
          </p:nvPr>
        </p:nvSpPr>
        <p:spPr/>
        <p:txBody>
          <a:bodyPr/>
          <a:lstStyle/>
          <a:p>
            <a:fld id="{30DB7900-D72E-4025-AF90-97BD6DF59E7D}" type="slidenum">
              <a:rPr lang="en-US" smtClean="0"/>
              <a:pPr/>
              <a:t>60</a:t>
            </a:fld>
            <a:endParaRPr lang="en-US"/>
          </a:p>
        </p:txBody>
      </p:sp>
      <p:graphicFrame>
        <p:nvGraphicFramePr>
          <p:cNvPr id="6" name="表格 62"/>
          <p:cNvGraphicFramePr>
            <a:graphicFrameLocks noGrp="1"/>
          </p:cNvGraphicFramePr>
          <p:nvPr>
            <p:extLst>
              <p:ext uri="{D42A27DB-BD31-4B8C-83A1-F6EECF244321}">
                <p14:modId xmlns:p14="http://schemas.microsoft.com/office/powerpoint/2010/main" val="2458518500"/>
              </p:ext>
            </p:extLst>
          </p:nvPr>
        </p:nvGraphicFramePr>
        <p:xfrm>
          <a:off x="389436" y="1533408"/>
          <a:ext cx="8365604" cy="3169920"/>
        </p:xfrm>
        <a:graphic>
          <a:graphicData uri="http://schemas.openxmlformats.org/drawingml/2006/table">
            <a:tbl>
              <a:tblPr firstRow="1" bandRow="1">
                <a:tableStyleId>{00A15C55-8517-42AA-B614-E9B94910E393}</a:tableStyleId>
              </a:tblPr>
              <a:tblGrid>
                <a:gridCol w="1457643">
                  <a:extLst>
                    <a:ext uri="{9D8B030D-6E8A-4147-A177-3AD203B41FA5}">
                      <a16:colId xmlns:a16="http://schemas.microsoft.com/office/drawing/2014/main" val="20000"/>
                    </a:ext>
                  </a:extLst>
                </a:gridCol>
                <a:gridCol w="1422718">
                  <a:extLst>
                    <a:ext uri="{9D8B030D-6E8A-4147-A177-3AD203B41FA5}">
                      <a16:colId xmlns:a16="http://schemas.microsoft.com/office/drawing/2014/main" val="20001"/>
                    </a:ext>
                  </a:extLst>
                </a:gridCol>
                <a:gridCol w="762318">
                  <a:extLst>
                    <a:ext uri="{9D8B030D-6E8A-4147-A177-3AD203B41FA5}">
                      <a16:colId xmlns:a16="http://schemas.microsoft.com/office/drawing/2014/main" val="20002"/>
                    </a:ext>
                  </a:extLst>
                </a:gridCol>
                <a:gridCol w="1651826">
                  <a:extLst>
                    <a:ext uri="{9D8B030D-6E8A-4147-A177-3AD203B41FA5}">
                      <a16:colId xmlns:a16="http://schemas.microsoft.com/office/drawing/2014/main" val="20003"/>
                    </a:ext>
                  </a:extLst>
                </a:gridCol>
                <a:gridCol w="1651826">
                  <a:extLst>
                    <a:ext uri="{9D8B030D-6E8A-4147-A177-3AD203B41FA5}">
                      <a16:colId xmlns:a16="http://schemas.microsoft.com/office/drawing/2014/main" val="538820653"/>
                    </a:ext>
                  </a:extLst>
                </a:gridCol>
                <a:gridCol w="1419273">
                  <a:extLst>
                    <a:ext uri="{9D8B030D-6E8A-4147-A177-3AD203B41FA5}">
                      <a16:colId xmlns:a16="http://schemas.microsoft.com/office/drawing/2014/main" val="20004"/>
                    </a:ext>
                  </a:extLst>
                </a:gridCol>
              </a:tblGrid>
              <a:tr h="344639">
                <a:tc>
                  <a:txBody>
                    <a:bodyPr/>
                    <a:lstStyle/>
                    <a:p>
                      <a:r>
                        <a:rPr lang="en-US" altLang="zh-CN" sz="2200" baseline="0" dirty="0"/>
                        <a:t>Data sets</a:t>
                      </a:r>
                      <a:endParaRPr lang="zh-CN" altLang="en-US" sz="2200" baseline="0" dirty="0"/>
                    </a:p>
                  </a:txBody>
                  <a:tcPr anchor="ctr" anchorCtr="1"/>
                </a:tc>
                <a:tc>
                  <a:txBody>
                    <a:bodyPr/>
                    <a:lstStyle/>
                    <a:p>
                      <a:r>
                        <a:rPr lang="en-US" altLang="zh-CN" sz="2200" baseline="0" dirty="0"/>
                        <a:t>Length</a:t>
                      </a:r>
                      <a:endParaRPr lang="zh-CN" altLang="en-US" sz="2200" baseline="0" dirty="0"/>
                    </a:p>
                  </a:txBody>
                  <a:tcPr anchor="ctr" anchorCtr="1"/>
                </a:tc>
                <a:tc>
                  <a:txBody>
                    <a:bodyPr/>
                    <a:lstStyle/>
                    <a:p>
                      <a:r>
                        <a:rPr lang="en-US" altLang="zh-CN" sz="2200" baseline="0" dirty="0"/>
                        <a:t>#PS</a:t>
                      </a:r>
                      <a:endParaRPr lang="zh-CN" altLang="en-US" sz="2200" baseline="0" dirty="0"/>
                    </a:p>
                  </a:txBody>
                  <a:tcPr anchor="ctr" anchorCtr="1"/>
                </a:tc>
                <a:tc>
                  <a:txBody>
                    <a:bodyPr/>
                    <a:lstStyle/>
                    <a:p>
                      <a:r>
                        <a:rPr lang="en-US" altLang="zh-CN" sz="2200" baseline="0" dirty="0"/>
                        <a:t>Baseline</a:t>
                      </a:r>
                      <a:endParaRPr lang="zh-CN" altLang="en-US" sz="2200" baseline="0" dirty="0"/>
                    </a:p>
                  </a:txBody>
                  <a:tcPr anchor="ctr" anchorCtr="1"/>
                </a:tc>
                <a:tc>
                  <a:txBody>
                    <a:bodyPr/>
                    <a:lstStyle/>
                    <a:p>
                      <a:r>
                        <a:rPr lang="en-US" altLang="zh-CN" sz="2200" baseline="0" dirty="0"/>
                        <a:t>NLPS</a:t>
                      </a:r>
                      <a:endParaRPr lang="zh-CN" altLang="en-US" sz="2200" baseline="0" dirty="0"/>
                    </a:p>
                  </a:txBody>
                  <a:tcPr anchor="ctr" anchorCtr="1"/>
                </a:tc>
                <a:tc>
                  <a:txBody>
                    <a:bodyPr/>
                    <a:lstStyle/>
                    <a:p>
                      <a:r>
                        <a:rPr lang="en-US" altLang="zh-CN" sz="2200" baseline="0" dirty="0"/>
                        <a:t>LLPS</a:t>
                      </a:r>
                      <a:endParaRPr lang="zh-CN" altLang="en-US" sz="2200" baseline="0" dirty="0"/>
                    </a:p>
                  </a:txBody>
                  <a:tcPr anchor="ctr" anchorCtr="1"/>
                </a:tc>
                <a:extLst>
                  <a:ext uri="{0D108BD9-81ED-4DB2-BD59-A6C34878D82A}">
                    <a16:rowId xmlns:a16="http://schemas.microsoft.com/office/drawing/2014/main" val="10000"/>
                  </a:ext>
                </a:extLst>
              </a:tr>
              <a:tr h="369256">
                <a:tc>
                  <a:txBody>
                    <a:bodyPr/>
                    <a:lstStyle/>
                    <a:p>
                      <a:r>
                        <a:rPr lang="en-US" altLang="zh-CN" sz="2400" baseline="0" dirty="0"/>
                        <a:t>Gold</a:t>
                      </a:r>
                      <a:endParaRPr lang="zh-CN" altLang="en-US" sz="2400" baseline="0" dirty="0"/>
                    </a:p>
                  </a:txBody>
                  <a:tcPr anchor="ctr" anchorCtr="1"/>
                </a:tc>
                <a:tc>
                  <a:txBody>
                    <a:bodyPr/>
                    <a:lstStyle/>
                    <a:p>
                      <a:r>
                        <a:rPr lang="en-US" altLang="zh-CN" sz="2400" baseline="0" dirty="0"/>
                        <a:t>1074</a:t>
                      </a:r>
                    </a:p>
                  </a:txBody>
                  <a:tcPr anchor="ctr" anchorCtr="1"/>
                </a:tc>
                <a:tc>
                  <a:txBody>
                    <a:bodyPr/>
                    <a:lstStyle/>
                    <a:p>
                      <a:r>
                        <a:rPr lang="en-US" altLang="zh-CN" sz="2400" baseline="0" dirty="0"/>
                        <a:t>147</a:t>
                      </a:r>
                      <a:endParaRPr lang="zh-CN" altLang="en-US" sz="2400" baseline="0" dirty="0"/>
                    </a:p>
                  </a:txBody>
                  <a:tcPr anchor="ctr" anchorCtr="1"/>
                </a:tc>
                <a:tc>
                  <a:txBody>
                    <a:bodyPr/>
                    <a:lstStyle/>
                    <a:p>
                      <a:r>
                        <a:rPr lang="en-US" altLang="zh-CN" sz="2400" baseline="0" dirty="0"/>
                        <a:t>1884</a:t>
                      </a:r>
                      <a:endParaRPr lang="zh-CN" altLang="en-US" sz="2400" baseline="0" dirty="0"/>
                    </a:p>
                  </a:txBody>
                  <a:tcPr anchor="ctr" anchorCtr="1"/>
                </a:tc>
                <a:tc>
                  <a:txBody>
                    <a:bodyPr/>
                    <a:lstStyle/>
                    <a:p>
                      <a:r>
                        <a:rPr lang="en-US" altLang="zh-CN" sz="2400" baseline="0" dirty="0"/>
                        <a:t>348</a:t>
                      </a:r>
                      <a:endParaRPr lang="zh-CN" altLang="en-US" sz="2400" baseline="0" dirty="0"/>
                    </a:p>
                  </a:txBody>
                  <a:tcPr anchor="ctr" anchorCtr="1"/>
                </a:tc>
                <a:tc>
                  <a:txBody>
                    <a:bodyPr/>
                    <a:lstStyle/>
                    <a:p>
                      <a:r>
                        <a:rPr lang="en-US" altLang="zh-CN" sz="2400" baseline="0" dirty="0"/>
                        <a:t>44</a:t>
                      </a:r>
                      <a:endParaRPr lang="zh-CN" altLang="en-US" sz="2400" baseline="0" dirty="0"/>
                    </a:p>
                  </a:txBody>
                  <a:tcPr anchor="ctr" anchorCtr="1"/>
                </a:tc>
                <a:extLst>
                  <a:ext uri="{0D108BD9-81ED-4DB2-BD59-A6C34878D82A}">
                    <a16:rowId xmlns:a16="http://schemas.microsoft.com/office/drawing/2014/main" val="10001"/>
                  </a:ext>
                </a:extLst>
              </a:tr>
              <a:tr h="369256">
                <a:tc gridSpan="6">
                  <a:txBody>
                    <a:bodyPr/>
                    <a:lstStyle/>
                    <a:p>
                      <a:r>
                        <a:rPr lang="en-US" altLang="zh-CN" sz="2400" baseline="0" dirty="0"/>
                        <a:t>……</a:t>
                      </a:r>
                      <a:endParaRPr lang="zh-CN" altLang="en-US" sz="2400" baseline="0" dirty="0"/>
                    </a:p>
                  </a:txBody>
                  <a:tcPr anchor="ctr" anchorCtr="1"/>
                </a:tc>
                <a:tc hMerge="1">
                  <a:txBody>
                    <a:bodyPr/>
                    <a:lstStyle/>
                    <a:p>
                      <a:endParaRPr lang="zh-CN" altLang="en-US" sz="2800" baseline="0" dirty="0"/>
                    </a:p>
                  </a:txBody>
                  <a:tcPr anchor="ctr" anchorCtr="1"/>
                </a:tc>
                <a:tc hMerge="1">
                  <a:txBody>
                    <a:bodyPr/>
                    <a:lstStyle/>
                    <a:p>
                      <a:endParaRPr lang="zh-CN" altLang="en-US" sz="2800" baseline="0" dirty="0"/>
                    </a:p>
                  </a:txBody>
                  <a:tcPr anchor="ctr" anchorCtr="1"/>
                </a:tc>
                <a:tc hMerge="1">
                  <a:txBody>
                    <a:bodyPr/>
                    <a:lstStyle/>
                    <a:p>
                      <a:endParaRPr lang="zh-CN" altLang="en-US" sz="2800" baseline="0" dirty="0"/>
                    </a:p>
                  </a:txBody>
                  <a:tcPr anchor="ctr" anchorCtr="1"/>
                </a:tc>
                <a:tc hMerge="1">
                  <a:txBody>
                    <a:bodyPr/>
                    <a:lstStyle/>
                    <a:p>
                      <a:endParaRPr lang="en-US"/>
                    </a:p>
                  </a:txBody>
                  <a:tcPr/>
                </a:tc>
                <a:tc hMerge="1">
                  <a:txBody>
                    <a:bodyPr/>
                    <a:lstStyle/>
                    <a:p>
                      <a:endParaRPr lang="zh-CN" altLang="en-US" sz="2800" baseline="0" dirty="0"/>
                    </a:p>
                  </a:txBody>
                  <a:tcPr anchor="ctr" anchorCtr="1"/>
                </a:tc>
                <a:extLst>
                  <a:ext uri="{0D108BD9-81ED-4DB2-BD59-A6C34878D82A}">
                    <a16:rowId xmlns:a16="http://schemas.microsoft.com/office/drawing/2014/main" val="10002"/>
                  </a:ext>
                </a:extLst>
              </a:tr>
              <a:tr h="369256">
                <a:tc>
                  <a:txBody>
                    <a:bodyPr/>
                    <a:lstStyle/>
                    <a:p>
                      <a:r>
                        <a:rPr lang="en-US" altLang="zh-CN" sz="2400" baseline="0" dirty="0"/>
                        <a:t>SP500</a:t>
                      </a:r>
                      <a:endParaRPr lang="zh-CN" altLang="en-US" sz="2400" baseline="0" dirty="0"/>
                    </a:p>
                  </a:txBody>
                  <a:tcPr anchor="ctr" anchorCtr="1"/>
                </a:tc>
                <a:tc>
                  <a:txBody>
                    <a:bodyPr/>
                    <a:lstStyle/>
                    <a:p>
                      <a:r>
                        <a:rPr lang="en-US" altLang="zh-CN" sz="2400" baseline="0" dirty="0"/>
                        <a:t>10136</a:t>
                      </a:r>
                      <a:endParaRPr lang="zh-CN" altLang="en-US" sz="2400" baseline="0" dirty="0"/>
                    </a:p>
                  </a:txBody>
                  <a:tcPr anchor="ctr" anchorCtr="1"/>
                </a:tc>
                <a:tc>
                  <a:txBody>
                    <a:bodyPr/>
                    <a:lstStyle/>
                    <a:p>
                      <a:r>
                        <a:rPr lang="en-US" altLang="zh-CN" sz="2400" baseline="0" dirty="0"/>
                        <a:t>516</a:t>
                      </a:r>
                      <a:endParaRPr lang="zh-CN" altLang="en-US" sz="2400" baseline="0" dirty="0"/>
                    </a:p>
                  </a:txBody>
                  <a:tcPr anchor="ctr" anchorCtr="1"/>
                </a:tc>
                <a:tc>
                  <a:txBody>
                    <a:bodyPr/>
                    <a:lstStyle/>
                    <a:p>
                      <a:r>
                        <a:rPr lang="en-US" altLang="zh-CN" sz="2400" baseline="0" dirty="0"/>
                        <a:t>7.08x10</a:t>
                      </a:r>
                      <a:r>
                        <a:rPr lang="en-US" altLang="zh-CN" sz="2400" baseline="30000" dirty="0"/>
                        <a:t>6</a:t>
                      </a:r>
                      <a:endParaRPr lang="zh-CN" altLang="en-US" sz="2400" baseline="0" dirty="0"/>
                    </a:p>
                  </a:txBody>
                  <a:tcPr anchor="ctr" anchorCtr="1"/>
                </a:tc>
                <a:tc>
                  <a:txBody>
                    <a:bodyPr/>
                    <a:lstStyle/>
                    <a:p>
                      <a:r>
                        <a:rPr lang="en-US" altLang="zh-CN" sz="2400" baseline="0" dirty="0"/>
                        <a:t>13700</a:t>
                      </a:r>
                      <a:endParaRPr lang="zh-CN" altLang="en-US" sz="2400" baseline="0" dirty="0"/>
                    </a:p>
                  </a:txBody>
                  <a:tcPr anchor="ctr" anchorCtr="1"/>
                </a:tc>
                <a:tc>
                  <a:txBody>
                    <a:bodyPr/>
                    <a:lstStyle/>
                    <a:p>
                      <a:r>
                        <a:rPr lang="en-US" altLang="zh-CN" sz="2400" baseline="0" dirty="0"/>
                        <a:t>270</a:t>
                      </a:r>
                      <a:endParaRPr lang="zh-CN" altLang="en-US" sz="2400" baseline="0" dirty="0"/>
                    </a:p>
                  </a:txBody>
                  <a:tcPr anchor="ctr" anchorCtr="1"/>
                </a:tc>
                <a:extLst>
                  <a:ext uri="{0D108BD9-81ED-4DB2-BD59-A6C34878D82A}">
                    <a16:rowId xmlns:a16="http://schemas.microsoft.com/office/drawing/2014/main" val="10008"/>
                  </a:ext>
                </a:extLst>
              </a:tr>
              <a:tr h="369256">
                <a:tc gridSpan="6">
                  <a:txBody>
                    <a:bodyPr/>
                    <a:lstStyle/>
                    <a:p>
                      <a:r>
                        <a:rPr lang="en-US" altLang="zh-CN" sz="2400" baseline="0" dirty="0"/>
                        <a:t>……</a:t>
                      </a:r>
                      <a:endParaRPr lang="zh-CN" altLang="en-US" sz="2400" baseline="0" dirty="0"/>
                    </a:p>
                  </a:txBody>
                  <a:tcPr anchor="ctr" anchorCtr="1"/>
                </a:tc>
                <a:tc hMerge="1">
                  <a:txBody>
                    <a:bodyPr/>
                    <a:lstStyle/>
                    <a:p>
                      <a:endParaRPr lang="zh-CN" altLang="en-US" sz="2800" baseline="0" dirty="0"/>
                    </a:p>
                  </a:txBody>
                  <a:tcPr anchor="ctr" anchorCtr="1"/>
                </a:tc>
                <a:tc hMerge="1">
                  <a:txBody>
                    <a:bodyPr/>
                    <a:lstStyle/>
                    <a:p>
                      <a:endParaRPr lang="zh-CN" altLang="en-US" sz="2800" baseline="0" dirty="0"/>
                    </a:p>
                  </a:txBody>
                  <a:tcPr anchor="ctr" anchorCtr="1"/>
                </a:tc>
                <a:tc hMerge="1">
                  <a:txBody>
                    <a:bodyPr/>
                    <a:lstStyle/>
                    <a:p>
                      <a:endParaRPr lang="zh-CN" altLang="en-US" sz="2800" baseline="0" dirty="0"/>
                    </a:p>
                  </a:txBody>
                  <a:tcPr anchor="ctr" anchorCtr="1"/>
                </a:tc>
                <a:tc hMerge="1">
                  <a:txBody>
                    <a:bodyPr/>
                    <a:lstStyle/>
                    <a:p>
                      <a:endParaRPr lang="en-US"/>
                    </a:p>
                  </a:txBody>
                  <a:tcPr/>
                </a:tc>
                <a:tc hMerge="1">
                  <a:txBody>
                    <a:bodyPr/>
                    <a:lstStyle/>
                    <a:p>
                      <a:endParaRPr lang="zh-CN" altLang="en-US" sz="2800" baseline="0" dirty="0"/>
                    </a:p>
                  </a:txBody>
                  <a:tcPr anchor="ctr" anchorCtr="1"/>
                </a:tc>
                <a:extLst>
                  <a:ext uri="{0D108BD9-81ED-4DB2-BD59-A6C34878D82A}">
                    <a16:rowId xmlns:a16="http://schemas.microsoft.com/office/drawing/2014/main" val="10009"/>
                  </a:ext>
                </a:extLst>
              </a:tr>
              <a:tr h="369256">
                <a:tc>
                  <a:txBody>
                    <a:bodyPr/>
                    <a:lstStyle/>
                    <a:p>
                      <a:r>
                        <a:rPr lang="en-US" altLang="zh-CN" sz="2400" baseline="0" dirty="0"/>
                        <a:t>AOL</a:t>
                      </a:r>
                      <a:endParaRPr lang="zh-CN" altLang="en-US" sz="2400" baseline="0" dirty="0"/>
                    </a:p>
                  </a:txBody>
                  <a:tcPr anchor="ctr" anchorCtr="1"/>
                </a:tc>
                <a:tc>
                  <a:txBody>
                    <a:bodyPr/>
                    <a:lstStyle/>
                    <a:p>
                      <a:r>
                        <a:rPr lang="en-US" altLang="zh-CN" sz="2400" baseline="0" dirty="0"/>
                        <a:t>132480</a:t>
                      </a:r>
                      <a:endParaRPr lang="zh-CN" altLang="en-US" sz="2400" baseline="0" dirty="0"/>
                    </a:p>
                  </a:txBody>
                  <a:tcPr anchor="ctr" anchorCtr="1"/>
                </a:tc>
                <a:tc>
                  <a:txBody>
                    <a:bodyPr/>
                    <a:lstStyle/>
                    <a:p>
                      <a:r>
                        <a:rPr lang="en-US" altLang="zh-CN" sz="2400" baseline="0" dirty="0"/>
                        <a:t>250</a:t>
                      </a:r>
                      <a:endParaRPr lang="zh-CN" altLang="en-US" sz="2400" baseline="0" dirty="0"/>
                    </a:p>
                  </a:txBody>
                  <a:tcPr anchor="ctr" anchorCtr="1"/>
                </a:tc>
                <a:tc>
                  <a:txBody>
                    <a:bodyPr/>
                    <a:lstStyle/>
                    <a:p>
                      <a:r>
                        <a:rPr lang="en-US" altLang="zh-CN" sz="2400" baseline="0" dirty="0"/>
                        <a:t>&gt;10 hours</a:t>
                      </a:r>
                      <a:endParaRPr lang="zh-CN" altLang="en-US" sz="2400" baseline="0" dirty="0"/>
                    </a:p>
                  </a:txBody>
                  <a:tcPr anchor="ctr" anchorCtr="1"/>
                </a:tc>
                <a:tc>
                  <a:txBody>
                    <a:bodyPr/>
                    <a:lstStyle/>
                    <a:p>
                      <a:r>
                        <a:rPr lang="en-US" altLang="zh-CN" sz="2400" baseline="0" dirty="0"/>
                        <a:t>26000</a:t>
                      </a:r>
                      <a:endParaRPr lang="zh-CN" altLang="en-US" sz="2400" baseline="0" dirty="0"/>
                    </a:p>
                  </a:txBody>
                  <a:tcPr anchor="ctr" anchorCtr="1"/>
                </a:tc>
                <a:tc>
                  <a:txBody>
                    <a:bodyPr/>
                    <a:lstStyle/>
                    <a:p>
                      <a:r>
                        <a:rPr lang="en-US" altLang="zh-CN" sz="2400" baseline="0" dirty="0"/>
                        <a:t>798</a:t>
                      </a:r>
                      <a:endParaRPr lang="zh-CN" altLang="en-US" sz="2400" baseline="0" dirty="0"/>
                    </a:p>
                  </a:txBody>
                  <a:tcPr anchor="ctr" anchorCtr="1"/>
                </a:tc>
                <a:extLst>
                  <a:ext uri="{0D108BD9-81ED-4DB2-BD59-A6C34878D82A}">
                    <a16:rowId xmlns:a16="http://schemas.microsoft.com/office/drawing/2014/main" val="10011"/>
                  </a:ext>
                </a:extLst>
              </a:tr>
              <a:tr h="369256">
                <a:tc>
                  <a:txBody>
                    <a:bodyPr/>
                    <a:lstStyle/>
                    <a:p>
                      <a:r>
                        <a:rPr lang="en-US" altLang="zh-CN" sz="2400" baseline="0" dirty="0"/>
                        <a:t>WC98</a:t>
                      </a:r>
                      <a:endParaRPr lang="zh-CN" altLang="en-US" sz="2400" baseline="0" dirty="0"/>
                    </a:p>
                  </a:txBody>
                  <a:tcPr anchor="ctr" anchorCtr="1"/>
                </a:tc>
                <a:tc>
                  <a:txBody>
                    <a:bodyPr/>
                    <a:lstStyle/>
                    <a:p>
                      <a:r>
                        <a:rPr lang="en-US" altLang="zh-CN" sz="2400" baseline="0" dirty="0"/>
                        <a:t>7603201</a:t>
                      </a:r>
                      <a:endParaRPr lang="zh-CN" altLang="en-US" sz="2400" baseline="0" dirty="0"/>
                    </a:p>
                  </a:txBody>
                  <a:tcPr anchor="ctr" anchorCtr="1"/>
                </a:tc>
                <a:tc>
                  <a:txBody>
                    <a:bodyPr/>
                    <a:lstStyle/>
                    <a:p>
                      <a:r>
                        <a:rPr lang="en-US" altLang="zh-CN" sz="2400" baseline="0" dirty="0"/>
                        <a:t>409</a:t>
                      </a:r>
                      <a:endParaRPr lang="zh-CN" altLang="en-US" sz="2400" baseline="0" dirty="0"/>
                    </a:p>
                  </a:txBody>
                  <a:tcPr anchor="ctr" anchorCtr="1"/>
                </a:tc>
                <a:tc>
                  <a:txBody>
                    <a:bodyPr/>
                    <a:lstStyle/>
                    <a:p>
                      <a:r>
                        <a:rPr lang="en-US" altLang="zh-CN" sz="2400" baseline="0" dirty="0"/>
                        <a:t>&gt;10 hours</a:t>
                      </a:r>
                      <a:endParaRPr lang="zh-CN" altLang="en-US" sz="2400" baseline="0" dirty="0"/>
                    </a:p>
                  </a:txBody>
                  <a:tcPr anchor="ctr" anchorCtr="1"/>
                </a:tc>
                <a:tc>
                  <a:txBody>
                    <a:bodyPr/>
                    <a:lstStyle/>
                    <a:p>
                      <a:r>
                        <a:rPr lang="en-US" altLang="zh-CN" sz="2400" baseline="0" dirty="0"/>
                        <a:t>&gt;10 hours</a:t>
                      </a:r>
                      <a:endParaRPr lang="zh-CN" altLang="en-US" sz="2400" baseline="0" dirty="0"/>
                    </a:p>
                  </a:txBody>
                  <a:tcPr anchor="ctr" anchorCtr="1"/>
                </a:tc>
                <a:tc>
                  <a:txBody>
                    <a:bodyPr/>
                    <a:lstStyle/>
                    <a:p>
                      <a:r>
                        <a:rPr lang="en-US" altLang="zh-CN" sz="2400" baseline="0" dirty="0"/>
                        <a:t>13300</a:t>
                      </a:r>
                      <a:endParaRPr lang="zh-CN" altLang="en-US" sz="2400" baseline="0" dirty="0"/>
                    </a:p>
                  </a:txBody>
                  <a:tcPr anchor="ctr" anchorCtr="1"/>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617475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Experiments</a:t>
            </a:r>
          </a:p>
        </p:txBody>
      </p:sp>
      <p:sp>
        <p:nvSpPr>
          <p:cNvPr id="3" name="Text Placeholder 2"/>
          <p:cNvSpPr>
            <a:spLocks noGrp="1"/>
          </p:cNvSpPr>
          <p:nvPr>
            <p:ph type="body" sz="quarter" idx="10"/>
          </p:nvPr>
        </p:nvSpPr>
        <p:spPr>
          <a:xfrm>
            <a:off x="389436" y="1085850"/>
            <a:ext cx="8363938" cy="447558"/>
          </a:xfrm>
        </p:spPr>
        <p:txBody>
          <a:bodyPr/>
          <a:lstStyle/>
          <a:p>
            <a:r>
              <a:rPr lang="en-US" dirty="0"/>
              <a:t>Execution time (multi-sequence, in </a:t>
            </a:r>
            <a:r>
              <a:rPr lang="en-US" dirty="0" err="1"/>
              <a:t>ms</a:t>
            </a:r>
            <a:r>
              <a:rPr lang="en-US" dirty="0"/>
              <a:t>)</a:t>
            </a:r>
          </a:p>
        </p:txBody>
      </p:sp>
      <p:sp>
        <p:nvSpPr>
          <p:cNvPr id="4" name="Slide Number Placeholder 3"/>
          <p:cNvSpPr>
            <a:spLocks noGrp="1"/>
          </p:cNvSpPr>
          <p:nvPr>
            <p:ph type="sldNum" sz="quarter" idx="11"/>
          </p:nvPr>
        </p:nvSpPr>
        <p:spPr/>
        <p:txBody>
          <a:bodyPr/>
          <a:lstStyle/>
          <a:p>
            <a:fld id="{30DB7900-D72E-4025-AF90-97BD6DF59E7D}" type="slidenum">
              <a:rPr lang="en-US" smtClean="0"/>
              <a:pPr/>
              <a:t>61</a:t>
            </a:fld>
            <a:endParaRPr lang="en-US"/>
          </a:p>
        </p:txBody>
      </p:sp>
      <p:graphicFrame>
        <p:nvGraphicFramePr>
          <p:cNvPr id="6" name="表格 62"/>
          <p:cNvGraphicFramePr>
            <a:graphicFrameLocks noGrp="1"/>
          </p:cNvGraphicFramePr>
          <p:nvPr>
            <p:extLst>
              <p:ext uri="{D42A27DB-BD31-4B8C-83A1-F6EECF244321}">
                <p14:modId xmlns:p14="http://schemas.microsoft.com/office/powerpoint/2010/main" val="4250643382"/>
              </p:ext>
            </p:extLst>
          </p:nvPr>
        </p:nvGraphicFramePr>
        <p:xfrm>
          <a:off x="52053" y="1831734"/>
          <a:ext cx="9038704" cy="1341120"/>
        </p:xfrm>
        <a:graphic>
          <a:graphicData uri="http://schemas.openxmlformats.org/drawingml/2006/table">
            <a:tbl>
              <a:tblPr firstRow="1" bandRow="1">
                <a:tableStyleId>{00A15C55-8517-42AA-B614-E9B94910E393}</a:tableStyleId>
              </a:tblPr>
              <a:tblGrid>
                <a:gridCol w="1457643">
                  <a:extLst>
                    <a:ext uri="{9D8B030D-6E8A-4147-A177-3AD203B41FA5}">
                      <a16:colId xmlns:a16="http://schemas.microsoft.com/office/drawing/2014/main" val="20000"/>
                    </a:ext>
                  </a:extLst>
                </a:gridCol>
                <a:gridCol w="1765618">
                  <a:extLst>
                    <a:ext uri="{9D8B030D-6E8A-4147-A177-3AD203B41FA5}">
                      <a16:colId xmlns:a16="http://schemas.microsoft.com/office/drawing/2014/main" val="20001"/>
                    </a:ext>
                  </a:extLst>
                </a:gridCol>
                <a:gridCol w="1092518">
                  <a:extLst>
                    <a:ext uri="{9D8B030D-6E8A-4147-A177-3AD203B41FA5}">
                      <a16:colId xmlns:a16="http://schemas.microsoft.com/office/drawing/2014/main" val="20002"/>
                    </a:ext>
                  </a:extLst>
                </a:gridCol>
                <a:gridCol w="1651826">
                  <a:extLst>
                    <a:ext uri="{9D8B030D-6E8A-4147-A177-3AD203B41FA5}">
                      <a16:colId xmlns:a16="http://schemas.microsoft.com/office/drawing/2014/main" val="20003"/>
                    </a:ext>
                  </a:extLst>
                </a:gridCol>
                <a:gridCol w="1651826">
                  <a:extLst>
                    <a:ext uri="{9D8B030D-6E8A-4147-A177-3AD203B41FA5}">
                      <a16:colId xmlns:a16="http://schemas.microsoft.com/office/drawing/2014/main" val="538820653"/>
                    </a:ext>
                  </a:extLst>
                </a:gridCol>
                <a:gridCol w="1419273">
                  <a:extLst>
                    <a:ext uri="{9D8B030D-6E8A-4147-A177-3AD203B41FA5}">
                      <a16:colId xmlns:a16="http://schemas.microsoft.com/office/drawing/2014/main" val="20004"/>
                    </a:ext>
                  </a:extLst>
                </a:gridCol>
              </a:tblGrid>
              <a:tr h="344639">
                <a:tc>
                  <a:txBody>
                    <a:bodyPr/>
                    <a:lstStyle/>
                    <a:p>
                      <a:r>
                        <a:rPr lang="en-US" altLang="zh-CN" sz="2200" baseline="0" dirty="0"/>
                        <a:t>Data sets</a:t>
                      </a:r>
                      <a:endParaRPr lang="zh-CN" altLang="en-US" sz="2200" baseline="0" dirty="0"/>
                    </a:p>
                  </a:txBody>
                  <a:tcPr anchor="ctr" anchorCtr="1"/>
                </a:tc>
                <a:tc>
                  <a:txBody>
                    <a:bodyPr/>
                    <a:lstStyle/>
                    <a:p>
                      <a:r>
                        <a:rPr lang="en-US" altLang="zh-CN" sz="2200" baseline="0" dirty="0"/>
                        <a:t>#sequences</a:t>
                      </a:r>
                      <a:endParaRPr lang="zh-CN" altLang="en-US" sz="2200" baseline="0" dirty="0"/>
                    </a:p>
                  </a:txBody>
                  <a:tcPr anchor="ctr" anchorCtr="1"/>
                </a:tc>
                <a:tc>
                  <a:txBody>
                    <a:bodyPr/>
                    <a:lstStyle/>
                    <a:p>
                      <a:r>
                        <a:rPr lang="en-US" altLang="zh-CN" sz="2200" baseline="0" dirty="0"/>
                        <a:t>#PS</a:t>
                      </a:r>
                      <a:endParaRPr lang="zh-CN" altLang="en-US" sz="2200" baseline="0" dirty="0"/>
                    </a:p>
                  </a:txBody>
                  <a:tcPr anchor="ctr" anchorCtr="1"/>
                </a:tc>
                <a:tc>
                  <a:txBody>
                    <a:bodyPr/>
                    <a:lstStyle/>
                    <a:p>
                      <a:r>
                        <a:rPr lang="en-US" altLang="zh-CN" sz="2200" baseline="0" dirty="0"/>
                        <a:t>Baseline</a:t>
                      </a:r>
                      <a:endParaRPr lang="zh-CN" altLang="en-US" sz="2200" baseline="0" dirty="0"/>
                    </a:p>
                  </a:txBody>
                  <a:tcPr anchor="ctr" anchorCtr="1"/>
                </a:tc>
                <a:tc>
                  <a:txBody>
                    <a:bodyPr/>
                    <a:lstStyle/>
                    <a:p>
                      <a:r>
                        <a:rPr lang="en-US" altLang="zh-CN" sz="2200" baseline="0" dirty="0"/>
                        <a:t>NLPS</a:t>
                      </a:r>
                      <a:endParaRPr lang="zh-CN" altLang="en-US" sz="2200" baseline="0" dirty="0"/>
                    </a:p>
                  </a:txBody>
                  <a:tcPr anchor="ctr" anchorCtr="1"/>
                </a:tc>
                <a:tc>
                  <a:txBody>
                    <a:bodyPr/>
                    <a:lstStyle/>
                    <a:p>
                      <a:r>
                        <a:rPr lang="en-US" altLang="zh-CN" sz="2200" baseline="0" dirty="0"/>
                        <a:t>LLPS</a:t>
                      </a:r>
                      <a:endParaRPr lang="zh-CN" altLang="en-US" sz="2200" baseline="0" dirty="0"/>
                    </a:p>
                  </a:txBody>
                  <a:tcPr anchor="ctr" anchorCtr="1"/>
                </a:tc>
                <a:extLst>
                  <a:ext uri="{0D108BD9-81ED-4DB2-BD59-A6C34878D82A}">
                    <a16:rowId xmlns:a16="http://schemas.microsoft.com/office/drawing/2014/main" val="10000"/>
                  </a:ext>
                </a:extLst>
              </a:tr>
              <a:tr h="369256">
                <a:tc>
                  <a:txBody>
                    <a:bodyPr/>
                    <a:lstStyle/>
                    <a:p>
                      <a:r>
                        <a:rPr lang="en-US" altLang="zh-CN" sz="2400" baseline="0" dirty="0"/>
                        <a:t>NBA1</a:t>
                      </a:r>
                      <a:endParaRPr lang="zh-CN" altLang="en-US" sz="2400" baseline="0" dirty="0"/>
                    </a:p>
                  </a:txBody>
                  <a:tcPr anchor="ctr" anchorCtr="1"/>
                </a:tc>
                <a:tc>
                  <a:txBody>
                    <a:bodyPr/>
                    <a:lstStyle/>
                    <a:p>
                      <a:r>
                        <a:rPr lang="en-US" altLang="zh-CN" sz="2400" baseline="0" dirty="0"/>
                        <a:t>1225</a:t>
                      </a:r>
                    </a:p>
                  </a:txBody>
                  <a:tcPr anchor="ctr" anchorCtr="1"/>
                </a:tc>
                <a:tc>
                  <a:txBody>
                    <a:bodyPr/>
                    <a:lstStyle/>
                    <a:p>
                      <a:r>
                        <a:rPr lang="en-US" altLang="zh-CN" sz="2400" baseline="0" dirty="0"/>
                        <a:t>281</a:t>
                      </a:r>
                      <a:endParaRPr lang="zh-CN" altLang="en-US" sz="2400" baseline="0" dirty="0"/>
                    </a:p>
                  </a:txBody>
                  <a:tcPr anchor="ctr" anchorCtr="1"/>
                </a:tc>
                <a:tc>
                  <a:txBody>
                    <a:bodyPr/>
                    <a:lstStyle/>
                    <a:p>
                      <a:r>
                        <a:rPr lang="en-US" altLang="zh-CN" sz="2400" baseline="0" dirty="0"/>
                        <a:t>3436</a:t>
                      </a:r>
                      <a:endParaRPr lang="zh-CN" altLang="en-US" sz="2400" baseline="0" dirty="0"/>
                    </a:p>
                  </a:txBody>
                  <a:tcPr anchor="ctr" anchorCtr="1"/>
                </a:tc>
                <a:tc>
                  <a:txBody>
                    <a:bodyPr/>
                    <a:lstStyle/>
                    <a:p>
                      <a:r>
                        <a:rPr lang="en-US" altLang="zh-CN" sz="2400" baseline="0" dirty="0"/>
                        <a:t>310</a:t>
                      </a:r>
                      <a:endParaRPr lang="zh-CN" altLang="en-US" sz="2400" baseline="0" dirty="0"/>
                    </a:p>
                  </a:txBody>
                  <a:tcPr anchor="ctr" anchorCtr="1"/>
                </a:tc>
                <a:tc>
                  <a:txBody>
                    <a:bodyPr/>
                    <a:lstStyle/>
                    <a:p>
                      <a:r>
                        <a:rPr lang="en-US" altLang="zh-CN" sz="2400" baseline="0" dirty="0"/>
                        <a:t>292</a:t>
                      </a:r>
                      <a:endParaRPr lang="zh-CN" altLang="en-US" sz="2400" baseline="0" dirty="0"/>
                    </a:p>
                  </a:txBody>
                  <a:tcPr anchor="ctr" anchorCtr="1"/>
                </a:tc>
                <a:extLst>
                  <a:ext uri="{0D108BD9-81ED-4DB2-BD59-A6C34878D82A}">
                    <a16:rowId xmlns:a16="http://schemas.microsoft.com/office/drawing/2014/main" val="10001"/>
                  </a:ext>
                </a:extLst>
              </a:tr>
              <a:tr h="369256">
                <a:tc>
                  <a:txBody>
                    <a:bodyPr/>
                    <a:lstStyle/>
                    <a:p>
                      <a:r>
                        <a:rPr lang="en-US" altLang="zh-CN" sz="2400" baseline="0" dirty="0"/>
                        <a:t>Wiki</a:t>
                      </a:r>
                      <a:endParaRPr lang="zh-CN" altLang="en-US" sz="2400" baseline="0" dirty="0"/>
                    </a:p>
                  </a:txBody>
                  <a:tcPr anchor="ctr" anchorCtr="1"/>
                </a:tc>
                <a:tc>
                  <a:txBody>
                    <a:bodyPr/>
                    <a:lstStyle/>
                    <a:p>
                      <a:r>
                        <a:rPr lang="en-US" altLang="zh-CN" sz="2400" baseline="0" dirty="0"/>
                        <a:t>8</a:t>
                      </a:r>
                      <a:endParaRPr lang="zh-CN" altLang="en-US" sz="2400" baseline="0" dirty="0"/>
                    </a:p>
                  </a:txBody>
                  <a:tcPr anchor="ctr" anchorCtr="1"/>
                </a:tc>
                <a:tc>
                  <a:txBody>
                    <a:bodyPr/>
                    <a:lstStyle/>
                    <a:p>
                      <a:r>
                        <a:rPr lang="en-US" altLang="zh-CN" sz="2400" baseline="0" dirty="0"/>
                        <a:t>14454</a:t>
                      </a:r>
                      <a:endParaRPr lang="zh-CN" altLang="en-US" sz="2400" baseline="0" dirty="0"/>
                    </a:p>
                  </a:txBody>
                  <a:tcPr anchor="ctr" anchorCtr="1"/>
                </a:tc>
                <a:tc>
                  <a:txBody>
                    <a:bodyPr/>
                    <a:lstStyle/>
                    <a:p>
                      <a:r>
                        <a:rPr lang="en-US" altLang="zh-CN" sz="2400" baseline="0" dirty="0"/>
                        <a:t>33537</a:t>
                      </a:r>
                      <a:endParaRPr lang="zh-CN" altLang="en-US" sz="2400" baseline="0" dirty="0"/>
                    </a:p>
                  </a:txBody>
                  <a:tcPr anchor="ctr" anchorCtr="1"/>
                </a:tc>
                <a:tc>
                  <a:txBody>
                    <a:bodyPr/>
                    <a:lstStyle/>
                    <a:p>
                      <a:r>
                        <a:rPr lang="en-US" altLang="zh-CN" sz="2400" baseline="0" dirty="0"/>
                        <a:t>275</a:t>
                      </a:r>
                      <a:endParaRPr lang="zh-CN" altLang="en-US" sz="2400" baseline="0" dirty="0"/>
                    </a:p>
                  </a:txBody>
                  <a:tcPr anchor="ctr" anchorCtr="1"/>
                </a:tc>
                <a:tc>
                  <a:txBody>
                    <a:bodyPr/>
                    <a:lstStyle/>
                    <a:p>
                      <a:r>
                        <a:rPr lang="en-US" altLang="zh-CN" sz="2400" baseline="0" dirty="0"/>
                        <a:t>190</a:t>
                      </a:r>
                      <a:endParaRPr lang="zh-CN" altLang="en-US" sz="2400" baseline="0" dirty="0"/>
                    </a:p>
                  </a:txBody>
                  <a:tcPr anchor="ctr" anchorCtr="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93801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Experiments</a:t>
            </a:r>
          </a:p>
        </p:txBody>
      </p:sp>
      <p:sp>
        <p:nvSpPr>
          <p:cNvPr id="3" name="Text Placeholder 2"/>
          <p:cNvSpPr>
            <a:spLocks noGrp="1"/>
          </p:cNvSpPr>
          <p:nvPr>
            <p:ph type="body" sz="quarter" idx="10"/>
          </p:nvPr>
        </p:nvSpPr>
        <p:spPr>
          <a:xfrm>
            <a:off x="389436" y="1085850"/>
            <a:ext cx="8363938" cy="447558"/>
          </a:xfrm>
        </p:spPr>
        <p:txBody>
          <a:bodyPr/>
          <a:lstStyle/>
          <a:p>
            <a:r>
              <a:rPr lang="en-US" dirty="0"/>
              <a:t>Execution time (multi-dimensional, in </a:t>
            </a:r>
            <a:r>
              <a:rPr lang="en-US" dirty="0" err="1"/>
              <a:t>ms</a:t>
            </a:r>
            <a:r>
              <a:rPr lang="en-US" dirty="0"/>
              <a:t>)</a:t>
            </a:r>
          </a:p>
        </p:txBody>
      </p:sp>
      <p:sp>
        <p:nvSpPr>
          <p:cNvPr id="4" name="Slide Number Placeholder 3"/>
          <p:cNvSpPr>
            <a:spLocks noGrp="1"/>
          </p:cNvSpPr>
          <p:nvPr>
            <p:ph type="sldNum" sz="quarter" idx="11"/>
          </p:nvPr>
        </p:nvSpPr>
        <p:spPr/>
        <p:txBody>
          <a:bodyPr/>
          <a:lstStyle/>
          <a:p>
            <a:fld id="{30DB7900-D72E-4025-AF90-97BD6DF59E7D}" type="slidenum">
              <a:rPr lang="en-US" smtClean="0"/>
              <a:pPr/>
              <a:t>62</a:t>
            </a:fld>
            <a:endParaRPr lang="en-US"/>
          </a:p>
        </p:txBody>
      </p:sp>
      <p:graphicFrame>
        <p:nvGraphicFramePr>
          <p:cNvPr id="6" name="表格 62"/>
          <p:cNvGraphicFramePr>
            <a:graphicFrameLocks noGrp="1"/>
          </p:cNvGraphicFramePr>
          <p:nvPr>
            <p:extLst>
              <p:ext uri="{D42A27DB-BD31-4B8C-83A1-F6EECF244321}">
                <p14:modId xmlns:p14="http://schemas.microsoft.com/office/powerpoint/2010/main" val="2303654857"/>
              </p:ext>
            </p:extLst>
          </p:nvPr>
        </p:nvGraphicFramePr>
        <p:xfrm>
          <a:off x="52053" y="1831734"/>
          <a:ext cx="8609340" cy="1798320"/>
        </p:xfrm>
        <a:graphic>
          <a:graphicData uri="http://schemas.openxmlformats.org/drawingml/2006/table">
            <a:tbl>
              <a:tblPr firstRow="1" bandRow="1">
                <a:tableStyleId>{00A15C55-8517-42AA-B614-E9B94910E393}</a:tableStyleId>
              </a:tblPr>
              <a:tblGrid>
                <a:gridCol w="1457643">
                  <a:extLst>
                    <a:ext uri="{9D8B030D-6E8A-4147-A177-3AD203B41FA5}">
                      <a16:colId xmlns:a16="http://schemas.microsoft.com/office/drawing/2014/main" val="20000"/>
                    </a:ext>
                  </a:extLst>
                </a:gridCol>
                <a:gridCol w="927418">
                  <a:extLst>
                    <a:ext uri="{9D8B030D-6E8A-4147-A177-3AD203B41FA5}">
                      <a16:colId xmlns:a16="http://schemas.microsoft.com/office/drawing/2014/main" val="20001"/>
                    </a:ext>
                  </a:extLst>
                </a:gridCol>
                <a:gridCol w="1092518">
                  <a:extLst>
                    <a:ext uri="{9D8B030D-6E8A-4147-A177-3AD203B41FA5}">
                      <a16:colId xmlns:a16="http://schemas.microsoft.com/office/drawing/2014/main" val="20002"/>
                    </a:ext>
                  </a:extLst>
                </a:gridCol>
                <a:gridCol w="964078">
                  <a:extLst>
                    <a:ext uri="{9D8B030D-6E8A-4147-A177-3AD203B41FA5}">
                      <a16:colId xmlns:a16="http://schemas.microsoft.com/office/drawing/2014/main" val="2304470585"/>
                    </a:ext>
                  </a:extLst>
                </a:gridCol>
                <a:gridCol w="1457632">
                  <a:extLst>
                    <a:ext uri="{9D8B030D-6E8A-4147-A177-3AD203B41FA5}">
                      <a16:colId xmlns:a16="http://schemas.microsoft.com/office/drawing/2014/main" val="20003"/>
                    </a:ext>
                  </a:extLst>
                </a:gridCol>
                <a:gridCol w="1457632">
                  <a:extLst>
                    <a:ext uri="{9D8B030D-6E8A-4147-A177-3AD203B41FA5}">
                      <a16:colId xmlns:a16="http://schemas.microsoft.com/office/drawing/2014/main" val="538820653"/>
                    </a:ext>
                  </a:extLst>
                </a:gridCol>
                <a:gridCol w="1252419">
                  <a:extLst>
                    <a:ext uri="{9D8B030D-6E8A-4147-A177-3AD203B41FA5}">
                      <a16:colId xmlns:a16="http://schemas.microsoft.com/office/drawing/2014/main" val="20004"/>
                    </a:ext>
                  </a:extLst>
                </a:gridCol>
              </a:tblGrid>
              <a:tr h="344639">
                <a:tc>
                  <a:txBody>
                    <a:bodyPr/>
                    <a:lstStyle/>
                    <a:p>
                      <a:r>
                        <a:rPr lang="en-US" altLang="zh-CN" sz="2200" baseline="0" dirty="0"/>
                        <a:t>Data sets</a:t>
                      </a:r>
                      <a:endParaRPr lang="zh-CN" altLang="en-US" sz="2200" baseline="0" dirty="0"/>
                    </a:p>
                  </a:txBody>
                  <a:tcPr anchor="ctr" anchorCtr="1"/>
                </a:tc>
                <a:tc>
                  <a:txBody>
                    <a:bodyPr/>
                    <a:lstStyle/>
                    <a:p>
                      <a:r>
                        <a:rPr lang="en-US" altLang="zh-CN" sz="2200" baseline="0" dirty="0"/>
                        <a:t>Len</a:t>
                      </a:r>
                      <a:endParaRPr lang="zh-CN" altLang="en-US" sz="2200" baseline="0" dirty="0"/>
                    </a:p>
                  </a:txBody>
                  <a:tcPr anchor="ctr" anchorCtr="1"/>
                </a:tc>
                <a:tc>
                  <a:txBody>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lang="en-US" altLang="zh-CN" sz="2200" baseline="0" dirty="0"/>
                        <a:t>Dim</a:t>
                      </a:r>
                      <a:endParaRPr lang="zh-CN" altLang="en-US" sz="2200" baseline="0" dirty="0"/>
                    </a:p>
                  </a:txBody>
                  <a:tcPr anchor="ctr" anchorCtr="1"/>
                </a:tc>
                <a:tc>
                  <a:txBody>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lang="en-US" altLang="zh-CN" sz="2200" baseline="0" dirty="0"/>
                        <a:t>#PS</a:t>
                      </a:r>
                      <a:endParaRPr lang="zh-CN" altLang="en-US" sz="2200" baseline="0" dirty="0"/>
                    </a:p>
                  </a:txBody>
                  <a:tcPr anchor="ctr" anchorCtr="1"/>
                </a:tc>
                <a:tc>
                  <a:txBody>
                    <a:bodyPr/>
                    <a:lstStyle/>
                    <a:p>
                      <a:r>
                        <a:rPr lang="en-US" altLang="zh-CN" sz="2200" baseline="0" dirty="0"/>
                        <a:t>Baseline</a:t>
                      </a:r>
                      <a:endParaRPr lang="zh-CN" altLang="en-US" sz="2200" baseline="0" dirty="0"/>
                    </a:p>
                  </a:txBody>
                  <a:tcPr anchor="ctr" anchorCtr="1"/>
                </a:tc>
                <a:tc>
                  <a:txBody>
                    <a:bodyPr/>
                    <a:lstStyle/>
                    <a:p>
                      <a:r>
                        <a:rPr lang="en-US" altLang="zh-CN" sz="2200" baseline="0" dirty="0"/>
                        <a:t>NLPS</a:t>
                      </a:r>
                      <a:endParaRPr lang="zh-CN" altLang="en-US" sz="2200" baseline="0" dirty="0"/>
                    </a:p>
                  </a:txBody>
                  <a:tcPr anchor="ctr" anchorCtr="1"/>
                </a:tc>
                <a:tc>
                  <a:txBody>
                    <a:bodyPr/>
                    <a:lstStyle/>
                    <a:p>
                      <a:r>
                        <a:rPr lang="en-US" altLang="zh-CN" sz="2200" baseline="0" dirty="0"/>
                        <a:t>LLPS</a:t>
                      </a:r>
                      <a:endParaRPr lang="zh-CN" altLang="en-US" sz="2200" baseline="0" dirty="0"/>
                    </a:p>
                  </a:txBody>
                  <a:tcPr anchor="ctr" anchorCtr="1"/>
                </a:tc>
                <a:extLst>
                  <a:ext uri="{0D108BD9-81ED-4DB2-BD59-A6C34878D82A}">
                    <a16:rowId xmlns:a16="http://schemas.microsoft.com/office/drawing/2014/main" val="10000"/>
                  </a:ext>
                </a:extLst>
              </a:tr>
              <a:tr h="369256">
                <a:tc>
                  <a:txBody>
                    <a:bodyPr/>
                    <a:lstStyle/>
                    <a:p>
                      <a:r>
                        <a:rPr lang="en-US" altLang="zh-CN" sz="2400" baseline="0" dirty="0"/>
                        <a:t>Malone</a:t>
                      </a:r>
                      <a:endParaRPr lang="zh-CN" altLang="en-US" sz="2400" baseline="0" dirty="0"/>
                    </a:p>
                  </a:txBody>
                  <a:tcPr anchor="ctr" anchorCtr="1"/>
                </a:tc>
                <a:tc>
                  <a:txBody>
                    <a:bodyPr/>
                    <a:lstStyle/>
                    <a:p>
                      <a:r>
                        <a:rPr lang="en-US" altLang="zh-CN" sz="2400" baseline="0" dirty="0"/>
                        <a:t>986</a:t>
                      </a:r>
                    </a:p>
                  </a:txBody>
                  <a:tcPr anchor="ctr" anchorCtr="1"/>
                </a:tc>
                <a:tc>
                  <a:txBody>
                    <a:bodyPr/>
                    <a:lstStyle/>
                    <a:p>
                      <a:r>
                        <a:rPr lang="en-US" altLang="zh-CN" sz="2400" baseline="0" dirty="0"/>
                        <a:t>6</a:t>
                      </a:r>
                      <a:endParaRPr lang="zh-CN" altLang="en-US" sz="2400" baseline="0" dirty="0"/>
                    </a:p>
                  </a:txBody>
                  <a:tcPr anchor="ctr" anchorCtr="1"/>
                </a:tc>
                <a:tc>
                  <a:txBody>
                    <a:bodyPr/>
                    <a:lstStyle/>
                    <a:p>
                      <a:r>
                        <a:rPr lang="en-US" altLang="zh-CN" sz="2400" baseline="0" dirty="0"/>
                        <a:t>640</a:t>
                      </a:r>
                      <a:endParaRPr lang="zh-CN" altLang="en-US" sz="2400" baseline="0" dirty="0"/>
                    </a:p>
                  </a:txBody>
                  <a:tcPr anchor="ctr" anchorCtr="1"/>
                </a:tc>
                <a:tc>
                  <a:txBody>
                    <a:bodyPr/>
                    <a:lstStyle/>
                    <a:p>
                      <a:r>
                        <a:rPr lang="en-US" altLang="zh-CN" sz="2400" baseline="0" dirty="0"/>
                        <a:t>4575</a:t>
                      </a:r>
                      <a:endParaRPr lang="zh-CN" altLang="en-US" sz="2400" baseline="0" dirty="0"/>
                    </a:p>
                  </a:txBody>
                  <a:tcPr anchor="ctr" anchorCtr="1"/>
                </a:tc>
                <a:tc>
                  <a:txBody>
                    <a:bodyPr/>
                    <a:lstStyle/>
                    <a:p>
                      <a:r>
                        <a:rPr lang="en-US" altLang="zh-CN" sz="2400" baseline="0" dirty="0"/>
                        <a:t>336</a:t>
                      </a:r>
                      <a:endParaRPr lang="zh-CN" altLang="en-US" sz="2400" baseline="0" dirty="0"/>
                    </a:p>
                  </a:txBody>
                  <a:tcPr anchor="ctr" anchorCtr="1"/>
                </a:tc>
                <a:tc>
                  <a:txBody>
                    <a:bodyPr/>
                    <a:lstStyle/>
                    <a:p>
                      <a:r>
                        <a:rPr lang="en-US" altLang="zh-CN" sz="2400" baseline="0" dirty="0"/>
                        <a:t>180</a:t>
                      </a:r>
                      <a:endParaRPr lang="zh-CN" altLang="en-US" sz="2400" baseline="0" dirty="0"/>
                    </a:p>
                  </a:txBody>
                  <a:tcPr anchor="ctr" anchorCtr="1"/>
                </a:tc>
                <a:extLst>
                  <a:ext uri="{0D108BD9-81ED-4DB2-BD59-A6C34878D82A}">
                    <a16:rowId xmlns:a16="http://schemas.microsoft.com/office/drawing/2014/main" val="10001"/>
                  </a:ext>
                </a:extLst>
              </a:tr>
              <a:tr h="369256">
                <a:tc>
                  <a:txBody>
                    <a:bodyPr/>
                    <a:lstStyle/>
                    <a:p>
                      <a:r>
                        <a:rPr lang="en-US" altLang="zh-CN" sz="2400" baseline="0" dirty="0"/>
                        <a:t>Crashes</a:t>
                      </a:r>
                      <a:endParaRPr lang="zh-CN" altLang="en-US" sz="2400" baseline="0" dirty="0"/>
                    </a:p>
                  </a:txBody>
                  <a:tcPr anchor="ctr" anchorCtr="1"/>
                </a:tc>
                <a:tc>
                  <a:txBody>
                    <a:bodyPr/>
                    <a:lstStyle/>
                    <a:p>
                      <a:r>
                        <a:rPr lang="en-US" altLang="zh-CN" sz="2400" baseline="0" dirty="0"/>
                        <a:t>3287</a:t>
                      </a:r>
                      <a:endParaRPr lang="zh-CN" altLang="en-US" sz="2400" baseline="0" dirty="0"/>
                    </a:p>
                  </a:txBody>
                  <a:tcPr anchor="ctr" anchorCtr="1"/>
                </a:tc>
                <a:tc>
                  <a:txBody>
                    <a:bodyPr/>
                    <a:lstStyle/>
                    <a:p>
                      <a:r>
                        <a:rPr lang="en-US" altLang="zh-CN" sz="2400" baseline="0" dirty="0"/>
                        <a:t>5</a:t>
                      </a:r>
                      <a:endParaRPr lang="zh-CN" altLang="en-US" sz="2400" baseline="0" dirty="0"/>
                    </a:p>
                  </a:txBody>
                  <a:tcPr anchor="ctr" anchorCtr="1"/>
                </a:tc>
                <a:tc>
                  <a:txBody>
                    <a:bodyPr/>
                    <a:lstStyle/>
                    <a:p>
                      <a:r>
                        <a:rPr lang="en-US" altLang="zh-CN" sz="2400" baseline="0" dirty="0"/>
                        <a:t>1493</a:t>
                      </a:r>
                      <a:endParaRPr lang="zh-CN" altLang="en-US" sz="2400" baseline="0" dirty="0"/>
                    </a:p>
                  </a:txBody>
                  <a:tcPr anchor="ctr" anchorCtr="1"/>
                </a:tc>
                <a:tc>
                  <a:txBody>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lang="en-US" altLang="zh-CN" sz="2400" baseline="0" dirty="0"/>
                        <a:t>1.08x10</a:t>
                      </a:r>
                      <a:r>
                        <a:rPr lang="en-US" altLang="zh-CN" sz="2400" baseline="30000" dirty="0"/>
                        <a:t>5</a:t>
                      </a:r>
                      <a:endParaRPr lang="zh-CN" altLang="en-US" sz="2400" baseline="0" dirty="0"/>
                    </a:p>
                  </a:txBody>
                  <a:tcPr anchor="ctr" anchorCtr="1"/>
                </a:tc>
                <a:tc>
                  <a:txBody>
                    <a:bodyPr/>
                    <a:lstStyle/>
                    <a:p>
                      <a:r>
                        <a:rPr lang="en-US" altLang="zh-CN" sz="2400" baseline="0" dirty="0"/>
                        <a:t>1113</a:t>
                      </a:r>
                      <a:endParaRPr lang="zh-CN" altLang="en-US" sz="2400" baseline="0" dirty="0"/>
                    </a:p>
                  </a:txBody>
                  <a:tcPr anchor="ctr" anchorCtr="1"/>
                </a:tc>
                <a:tc>
                  <a:txBody>
                    <a:bodyPr/>
                    <a:lstStyle/>
                    <a:p>
                      <a:r>
                        <a:rPr lang="en-US" altLang="zh-CN" sz="2400" baseline="0" dirty="0"/>
                        <a:t>326</a:t>
                      </a:r>
                      <a:endParaRPr lang="zh-CN" altLang="en-US" sz="2400" baseline="0" dirty="0"/>
                    </a:p>
                  </a:txBody>
                  <a:tcPr anchor="ctr" anchorCtr="1"/>
                </a:tc>
                <a:extLst>
                  <a:ext uri="{0D108BD9-81ED-4DB2-BD59-A6C34878D82A}">
                    <a16:rowId xmlns:a16="http://schemas.microsoft.com/office/drawing/2014/main" val="10008"/>
                  </a:ext>
                </a:extLst>
              </a:tr>
              <a:tr h="369256">
                <a:tc>
                  <a:txBody>
                    <a:bodyPr/>
                    <a:lstStyle/>
                    <a:p>
                      <a:r>
                        <a:rPr lang="en-US" altLang="zh-CN" sz="2400" baseline="0" dirty="0"/>
                        <a:t>AAPL</a:t>
                      </a:r>
                      <a:endParaRPr lang="zh-CN" altLang="en-US" sz="2400" baseline="0" dirty="0"/>
                    </a:p>
                  </a:txBody>
                  <a:tcPr anchor="ctr" anchorCtr="1"/>
                </a:tc>
                <a:tc>
                  <a:txBody>
                    <a:bodyPr/>
                    <a:lstStyle/>
                    <a:p>
                      <a:r>
                        <a:rPr lang="en-US" altLang="zh-CN" sz="2400" baseline="0" dirty="0"/>
                        <a:t>6411</a:t>
                      </a:r>
                      <a:endParaRPr lang="zh-CN" altLang="en-US" sz="2400" baseline="0" dirty="0"/>
                    </a:p>
                  </a:txBody>
                  <a:tcPr anchor="ctr" anchorCtr="1"/>
                </a:tc>
                <a:tc>
                  <a:txBody>
                    <a:bodyPr/>
                    <a:lstStyle/>
                    <a:p>
                      <a:r>
                        <a:rPr lang="en-US" altLang="zh-CN" sz="2400" baseline="0" dirty="0"/>
                        <a:t>3</a:t>
                      </a:r>
                      <a:endParaRPr lang="zh-CN" altLang="en-US" sz="2400" baseline="0" dirty="0"/>
                    </a:p>
                  </a:txBody>
                  <a:tcPr anchor="ctr" anchorCtr="1"/>
                </a:tc>
                <a:tc>
                  <a:txBody>
                    <a:bodyPr/>
                    <a:lstStyle/>
                    <a:p>
                      <a:r>
                        <a:rPr lang="en-US" altLang="zh-CN" sz="2400" baseline="0" dirty="0"/>
                        <a:t>2616</a:t>
                      </a:r>
                      <a:endParaRPr lang="zh-CN" altLang="en-US" sz="2400" baseline="0" dirty="0"/>
                    </a:p>
                  </a:txBody>
                  <a:tcPr anchor="ctr" anchorCtr="1"/>
                </a:tc>
                <a:tc>
                  <a:txBody>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lang="en-US" altLang="zh-CN" sz="2400" baseline="0" dirty="0"/>
                        <a:t>5.65x10</a:t>
                      </a:r>
                      <a:r>
                        <a:rPr lang="en-US" altLang="zh-CN" sz="2400" baseline="30000" dirty="0"/>
                        <a:t>5</a:t>
                      </a:r>
                      <a:endParaRPr lang="zh-CN" altLang="en-US" sz="2400" baseline="0" dirty="0"/>
                    </a:p>
                  </a:txBody>
                  <a:tcPr anchor="ctr" anchorCtr="1"/>
                </a:tc>
                <a:tc>
                  <a:txBody>
                    <a:bodyPr/>
                    <a:lstStyle/>
                    <a:p>
                      <a:r>
                        <a:rPr lang="en-US" altLang="zh-CN" sz="2400" baseline="0" dirty="0"/>
                        <a:t>9997</a:t>
                      </a:r>
                      <a:endParaRPr lang="zh-CN" altLang="en-US" sz="2400" baseline="0" dirty="0"/>
                    </a:p>
                  </a:txBody>
                  <a:tcPr anchor="ctr" anchorCtr="1"/>
                </a:tc>
                <a:tc>
                  <a:txBody>
                    <a:bodyPr/>
                    <a:lstStyle/>
                    <a:p>
                      <a:r>
                        <a:rPr lang="en-US" altLang="zh-CN" sz="2400" baseline="0" dirty="0"/>
                        <a:t>557</a:t>
                      </a:r>
                      <a:endParaRPr lang="zh-CN" altLang="en-US" sz="2400" baseline="0" dirty="0"/>
                    </a:p>
                  </a:txBody>
                  <a:tcPr anchor="ctr" anchorCtr="1"/>
                </a:tc>
                <a:extLst>
                  <a:ext uri="{0D108BD9-81ED-4DB2-BD59-A6C34878D82A}">
                    <a16:rowId xmlns:a16="http://schemas.microsoft.com/office/drawing/2014/main" val="1114069192"/>
                  </a:ext>
                </a:extLst>
              </a:tr>
            </a:tbl>
          </a:graphicData>
        </a:graphic>
      </p:graphicFrame>
    </p:spTree>
    <p:extLst>
      <p:ext uri="{BB962C8B-B14F-4D97-AF65-F5344CB8AC3E}">
        <p14:creationId xmlns:p14="http://schemas.microsoft.com/office/powerpoint/2010/main" val="286170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Experiments</a:t>
            </a:r>
          </a:p>
        </p:txBody>
      </p:sp>
      <p:sp>
        <p:nvSpPr>
          <p:cNvPr id="3" name="Text Placeholder 2"/>
          <p:cNvSpPr>
            <a:spLocks noGrp="1"/>
          </p:cNvSpPr>
          <p:nvPr>
            <p:ph type="body" sz="quarter" idx="10"/>
          </p:nvPr>
        </p:nvSpPr>
        <p:spPr>
          <a:xfrm>
            <a:off x="389436" y="1085850"/>
            <a:ext cx="8363938" cy="447558"/>
          </a:xfrm>
        </p:spPr>
        <p:txBody>
          <a:bodyPr/>
          <a:lstStyle/>
          <a:p>
            <a:r>
              <a:rPr lang="en-US" dirty="0"/>
              <a:t>Execution time (top-k, multi-sequence, multi-dim)</a:t>
            </a:r>
          </a:p>
        </p:txBody>
      </p:sp>
      <p:sp>
        <p:nvSpPr>
          <p:cNvPr id="4" name="Slide Number Placeholder 3"/>
          <p:cNvSpPr>
            <a:spLocks noGrp="1"/>
          </p:cNvSpPr>
          <p:nvPr>
            <p:ph type="sldNum" sz="quarter" idx="11"/>
          </p:nvPr>
        </p:nvSpPr>
        <p:spPr/>
        <p:txBody>
          <a:bodyPr/>
          <a:lstStyle/>
          <a:p>
            <a:fld id="{30DB7900-D72E-4025-AF90-97BD6DF59E7D}" type="slidenum">
              <a:rPr lang="en-US" smtClean="0"/>
              <a:pPr/>
              <a:t>63</a:t>
            </a:fld>
            <a:endParaRPr lang="en-US"/>
          </a:p>
        </p:txBody>
      </p:sp>
      <p:graphicFrame>
        <p:nvGraphicFramePr>
          <p:cNvPr id="6" name="表格 62"/>
          <p:cNvGraphicFramePr>
            <a:graphicFrameLocks noGrp="1"/>
          </p:cNvGraphicFramePr>
          <p:nvPr>
            <p:extLst>
              <p:ext uri="{D42A27DB-BD31-4B8C-83A1-F6EECF244321}">
                <p14:modId xmlns:p14="http://schemas.microsoft.com/office/powerpoint/2010/main" val="3264008849"/>
              </p:ext>
            </p:extLst>
          </p:nvPr>
        </p:nvGraphicFramePr>
        <p:xfrm>
          <a:off x="1066800" y="1876751"/>
          <a:ext cx="6921954" cy="2133600"/>
        </p:xfrm>
        <a:graphic>
          <a:graphicData uri="http://schemas.openxmlformats.org/drawingml/2006/table">
            <a:tbl>
              <a:tblPr firstRow="1" bandRow="1">
                <a:tableStyleId>{5940675A-B579-460E-94D1-54222C63F5DA}</a:tableStyleId>
              </a:tblPr>
              <a:tblGrid>
                <a:gridCol w="2412018">
                  <a:extLst>
                    <a:ext uri="{9D8B030D-6E8A-4147-A177-3AD203B41FA5}">
                      <a16:colId xmlns:a16="http://schemas.microsoft.com/office/drawing/2014/main" val="20000"/>
                    </a:ext>
                  </a:extLst>
                </a:gridCol>
                <a:gridCol w="1704104">
                  <a:extLst>
                    <a:ext uri="{9D8B030D-6E8A-4147-A177-3AD203B41FA5}">
                      <a16:colId xmlns:a16="http://schemas.microsoft.com/office/drawing/2014/main" val="20004"/>
                    </a:ext>
                  </a:extLst>
                </a:gridCol>
                <a:gridCol w="1336373">
                  <a:extLst>
                    <a:ext uri="{9D8B030D-6E8A-4147-A177-3AD203B41FA5}">
                      <a16:colId xmlns:a16="http://schemas.microsoft.com/office/drawing/2014/main" val="1545163519"/>
                    </a:ext>
                  </a:extLst>
                </a:gridCol>
                <a:gridCol w="1469459">
                  <a:extLst>
                    <a:ext uri="{9D8B030D-6E8A-4147-A177-3AD203B41FA5}">
                      <a16:colId xmlns:a16="http://schemas.microsoft.com/office/drawing/2014/main" val="3535481023"/>
                    </a:ext>
                  </a:extLst>
                </a:gridCol>
              </a:tblGrid>
              <a:tr h="344639">
                <a:tc>
                  <a:txBody>
                    <a:bodyPr/>
                    <a:lstStyle/>
                    <a:p>
                      <a:pPr>
                        <a:lnSpc>
                          <a:spcPct val="100000"/>
                        </a:lnSpc>
                      </a:pPr>
                      <a:r>
                        <a:rPr lang="en-US" altLang="zh-CN" sz="2200" b="1" baseline="0" dirty="0">
                          <a:solidFill>
                            <a:schemeClr val="bg1"/>
                          </a:solidFill>
                        </a:rPr>
                        <a:t>Data sets</a:t>
                      </a:r>
                      <a:endParaRPr lang="zh-CN" altLang="en-US" sz="2200" b="1" baseline="0" dirty="0">
                        <a:solidFill>
                          <a:schemeClr val="bg1"/>
                        </a:solidFill>
                      </a:endParaRPr>
                    </a:p>
                  </a:txBody>
                  <a:tcPr anchor="ctr" anchorCtr="1">
                    <a:solidFill>
                      <a:schemeClr val="accent4"/>
                    </a:solidFill>
                  </a:tcPr>
                </a:tc>
                <a:tc>
                  <a:txBody>
                    <a:bodyPr/>
                    <a:lstStyle/>
                    <a:p>
                      <a:pPr>
                        <a:lnSpc>
                          <a:spcPct val="100000"/>
                        </a:lnSpc>
                      </a:pPr>
                      <a:r>
                        <a:rPr lang="en-US" altLang="zh-CN" sz="2200" baseline="0" dirty="0"/>
                        <a:t>NBA2</a:t>
                      </a:r>
                      <a:endParaRPr lang="zh-CN" altLang="en-US" sz="2200" baseline="0" dirty="0"/>
                    </a:p>
                  </a:txBody>
                  <a:tcPr anchor="ctr" anchorCtr="1"/>
                </a:tc>
                <a:tc>
                  <a:txBody>
                    <a:bodyPr/>
                    <a:lstStyle/>
                    <a:p>
                      <a:pPr>
                        <a:lnSpc>
                          <a:spcPct val="100000"/>
                        </a:lnSpc>
                      </a:pPr>
                      <a:r>
                        <a:rPr lang="en-US" altLang="zh-CN" sz="2200" b="1" baseline="0" dirty="0">
                          <a:solidFill>
                            <a:schemeClr val="bg1"/>
                          </a:solidFill>
                        </a:rPr>
                        <a:t>Baseline</a:t>
                      </a:r>
                      <a:endParaRPr lang="zh-CN" altLang="en-US" sz="2200" b="1" baseline="0" dirty="0">
                        <a:solidFill>
                          <a:schemeClr val="bg1"/>
                        </a:solidFill>
                      </a:endParaRPr>
                    </a:p>
                  </a:txBody>
                  <a:tcPr anchor="ctr" anchorCtr="1">
                    <a:solidFill>
                      <a:schemeClr val="accent4"/>
                    </a:solidFill>
                  </a:tcPr>
                </a:tc>
                <a:tc>
                  <a:txBody>
                    <a:bodyPr/>
                    <a:lstStyle/>
                    <a:p>
                      <a:pPr>
                        <a:lnSpc>
                          <a:spcPct val="100000"/>
                        </a:lnSpc>
                      </a:pPr>
                      <a:r>
                        <a:rPr lang="en-US" altLang="zh-CN" sz="2200" baseline="0" dirty="0"/>
                        <a:t>9.41x10</a:t>
                      </a:r>
                      <a:r>
                        <a:rPr lang="en-US" altLang="zh-CN" sz="2200" baseline="30000" dirty="0"/>
                        <a:t>7</a:t>
                      </a:r>
                      <a:endParaRPr lang="zh-CN" altLang="en-US" sz="2200" baseline="0" dirty="0"/>
                    </a:p>
                  </a:txBody>
                  <a:tcPr anchor="ctr" anchorCtr="1"/>
                </a:tc>
                <a:extLst>
                  <a:ext uri="{0D108BD9-81ED-4DB2-BD59-A6C34878D82A}">
                    <a16:rowId xmlns:a16="http://schemas.microsoft.com/office/drawing/2014/main" val="10000"/>
                  </a:ext>
                </a:extLst>
              </a:tr>
              <a:tr h="369256">
                <a:tc>
                  <a:txBody>
                    <a:bodyPr/>
                    <a:lstStyle/>
                    <a:p>
                      <a:pPr>
                        <a:lnSpc>
                          <a:spcPct val="100000"/>
                        </a:lnSpc>
                      </a:pPr>
                      <a:r>
                        <a:rPr lang="en-US" altLang="zh-CN" sz="2200" b="1" baseline="0" dirty="0">
                          <a:solidFill>
                            <a:schemeClr val="bg1"/>
                          </a:solidFill>
                        </a:rPr>
                        <a:t>#Sequence</a:t>
                      </a:r>
                      <a:endParaRPr lang="zh-CN" altLang="en-US" sz="2200" b="1" baseline="0" dirty="0">
                        <a:solidFill>
                          <a:schemeClr val="bg1"/>
                        </a:solidFill>
                      </a:endParaRPr>
                    </a:p>
                  </a:txBody>
                  <a:tcPr anchor="ctr" anchorCtr="1">
                    <a:solidFill>
                      <a:schemeClr val="accent4"/>
                    </a:solidFill>
                  </a:tcPr>
                </a:tc>
                <a:tc>
                  <a:txBody>
                    <a:bodyPr/>
                    <a:lstStyle/>
                    <a:p>
                      <a:pPr>
                        <a:lnSpc>
                          <a:spcPct val="100000"/>
                        </a:lnSpc>
                      </a:pPr>
                      <a:r>
                        <a:rPr lang="en-US" altLang="zh-CN" sz="2200" baseline="0" dirty="0"/>
                        <a:t>1185</a:t>
                      </a:r>
                      <a:endParaRPr lang="zh-CN" altLang="en-US" sz="2200" baseline="0" dirty="0"/>
                    </a:p>
                  </a:txBody>
                  <a:tcPr anchor="ctr" anchorCtr="1"/>
                </a:tc>
                <a:tc>
                  <a:txBody>
                    <a:bodyPr/>
                    <a:lstStyle/>
                    <a:p>
                      <a:pPr>
                        <a:lnSpc>
                          <a:spcPct val="100000"/>
                        </a:lnSpc>
                      </a:pPr>
                      <a:r>
                        <a:rPr lang="en-US" altLang="zh-CN" sz="2200" b="1" baseline="0" dirty="0">
                          <a:solidFill>
                            <a:schemeClr val="bg1"/>
                          </a:solidFill>
                        </a:rPr>
                        <a:t>NLPS</a:t>
                      </a:r>
                      <a:endParaRPr lang="zh-CN" altLang="en-US" sz="2200" b="1" baseline="0" dirty="0">
                        <a:solidFill>
                          <a:schemeClr val="bg1"/>
                        </a:solidFill>
                      </a:endParaRPr>
                    </a:p>
                  </a:txBody>
                  <a:tcPr anchor="ctr" anchorCtr="1">
                    <a:solidFill>
                      <a:schemeClr val="accent4"/>
                    </a:solidFill>
                  </a:tcPr>
                </a:tc>
                <a:tc>
                  <a:txBody>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lang="en-US" altLang="zh-CN" sz="2200" baseline="0" dirty="0"/>
                        <a:t>2.98x10</a:t>
                      </a:r>
                      <a:r>
                        <a:rPr lang="en-US" altLang="zh-CN" sz="2200" baseline="30000" dirty="0"/>
                        <a:t>6</a:t>
                      </a:r>
                      <a:endParaRPr lang="zh-CN" altLang="en-US" sz="2200" baseline="0" dirty="0"/>
                    </a:p>
                  </a:txBody>
                  <a:tcPr anchor="ctr" anchorCtr="1"/>
                </a:tc>
                <a:extLst>
                  <a:ext uri="{0D108BD9-81ED-4DB2-BD59-A6C34878D82A}">
                    <a16:rowId xmlns:a16="http://schemas.microsoft.com/office/drawing/2014/main" val="10001"/>
                  </a:ext>
                </a:extLst>
              </a:tr>
              <a:tr h="369256">
                <a:tc>
                  <a:txBody>
                    <a:bodyPr/>
                    <a:lstStyle/>
                    <a:p>
                      <a:pPr>
                        <a:lnSpc>
                          <a:spcPct val="100000"/>
                        </a:lnSpc>
                      </a:pPr>
                      <a:r>
                        <a:rPr lang="en-US" altLang="zh-CN" sz="2200" b="1" baseline="0" dirty="0">
                          <a:solidFill>
                            <a:schemeClr val="bg1"/>
                          </a:solidFill>
                        </a:rPr>
                        <a:t>Average length</a:t>
                      </a:r>
                      <a:endParaRPr lang="zh-CN" altLang="en-US" sz="2200" b="1" baseline="0" dirty="0">
                        <a:solidFill>
                          <a:schemeClr val="bg1"/>
                        </a:solidFill>
                      </a:endParaRPr>
                    </a:p>
                  </a:txBody>
                  <a:tcPr anchor="ctr" anchorCtr="1">
                    <a:solidFill>
                      <a:schemeClr val="accent4"/>
                    </a:solidFill>
                  </a:tcPr>
                </a:tc>
                <a:tc>
                  <a:txBody>
                    <a:bodyPr/>
                    <a:lstStyle/>
                    <a:p>
                      <a:pPr>
                        <a:lnSpc>
                          <a:spcPct val="100000"/>
                        </a:lnSpc>
                      </a:pPr>
                      <a:r>
                        <a:rPr lang="en-US" altLang="zh-CN" sz="2200" baseline="0" dirty="0"/>
                        <a:t>290</a:t>
                      </a:r>
                      <a:endParaRPr lang="zh-CN" altLang="en-US" sz="2200" baseline="0" dirty="0"/>
                    </a:p>
                  </a:txBody>
                  <a:tcPr anchor="ctr" anchorCtr="1"/>
                </a:tc>
                <a:tc>
                  <a:txBody>
                    <a:bodyPr/>
                    <a:lstStyle/>
                    <a:p>
                      <a:pPr>
                        <a:lnSpc>
                          <a:spcPct val="100000"/>
                        </a:lnSpc>
                      </a:pPr>
                      <a:r>
                        <a:rPr lang="en-US" altLang="zh-CN" sz="2200" b="1" baseline="0" dirty="0">
                          <a:solidFill>
                            <a:schemeClr val="bg1"/>
                          </a:solidFill>
                        </a:rPr>
                        <a:t>LLPS</a:t>
                      </a:r>
                      <a:endParaRPr lang="zh-CN" altLang="en-US" sz="2200" b="1" baseline="0" dirty="0">
                        <a:solidFill>
                          <a:schemeClr val="bg1"/>
                        </a:solidFill>
                      </a:endParaRPr>
                    </a:p>
                  </a:txBody>
                  <a:tcPr anchor="ctr" anchorCtr="1">
                    <a:solidFill>
                      <a:schemeClr val="accent4"/>
                    </a:solidFill>
                  </a:tcPr>
                </a:tc>
                <a:tc>
                  <a:txBody>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lang="en-US" altLang="zh-CN" sz="2200" baseline="0" dirty="0"/>
                        <a:t>8.76x10</a:t>
                      </a:r>
                      <a:r>
                        <a:rPr lang="en-US" altLang="zh-CN" sz="2200" baseline="30000" dirty="0"/>
                        <a:t>5</a:t>
                      </a:r>
                      <a:endParaRPr lang="zh-CN" altLang="en-US" sz="2200" baseline="0" dirty="0"/>
                    </a:p>
                  </a:txBody>
                  <a:tcPr anchor="ctr" anchorCtr="1"/>
                </a:tc>
                <a:extLst>
                  <a:ext uri="{0D108BD9-81ED-4DB2-BD59-A6C34878D82A}">
                    <a16:rowId xmlns:a16="http://schemas.microsoft.com/office/drawing/2014/main" val="10008"/>
                  </a:ext>
                </a:extLst>
              </a:tr>
              <a:tr h="369256">
                <a:tc>
                  <a:txBody>
                    <a:bodyPr/>
                    <a:lstStyle/>
                    <a:p>
                      <a:pPr>
                        <a:lnSpc>
                          <a:spcPct val="100000"/>
                        </a:lnSpc>
                      </a:pPr>
                      <a:r>
                        <a:rPr lang="en-US" altLang="zh-CN" sz="2200" b="1" baseline="0" dirty="0">
                          <a:solidFill>
                            <a:schemeClr val="bg1"/>
                          </a:solidFill>
                        </a:rPr>
                        <a:t>Dimension</a:t>
                      </a:r>
                      <a:endParaRPr lang="zh-CN" altLang="en-US" sz="2200" b="1" baseline="0" dirty="0">
                        <a:solidFill>
                          <a:schemeClr val="bg1"/>
                        </a:solidFill>
                      </a:endParaRPr>
                    </a:p>
                  </a:txBody>
                  <a:tcPr anchor="ctr" anchorCtr="1">
                    <a:solidFill>
                      <a:schemeClr val="accent4"/>
                    </a:solidFill>
                  </a:tcPr>
                </a:tc>
                <a:tc>
                  <a:txBody>
                    <a:bodyPr/>
                    <a:lstStyle/>
                    <a:p>
                      <a:pPr>
                        <a:lnSpc>
                          <a:spcPct val="100000"/>
                        </a:lnSpc>
                      </a:pPr>
                      <a:r>
                        <a:rPr lang="en-US" altLang="zh-CN" sz="2200" baseline="0" dirty="0"/>
                        <a:t>6</a:t>
                      </a:r>
                      <a:endParaRPr lang="zh-CN" altLang="en-US" sz="2200" baseline="0" dirty="0"/>
                    </a:p>
                  </a:txBody>
                  <a:tcPr anchor="ctr" anchorCtr="1"/>
                </a:tc>
                <a:tc>
                  <a:txBody>
                    <a:bodyPr/>
                    <a:lstStyle/>
                    <a:p>
                      <a:pPr>
                        <a:lnSpc>
                          <a:spcPct val="100000"/>
                        </a:lnSpc>
                      </a:pPr>
                      <a:endParaRPr lang="zh-CN" altLang="en-US" sz="2200" b="1" baseline="0" dirty="0">
                        <a:solidFill>
                          <a:schemeClr val="bg1"/>
                        </a:solidFill>
                      </a:endParaRPr>
                    </a:p>
                  </a:txBody>
                  <a:tcPr anchor="ctr" anchorCtr="1">
                    <a:solidFill>
                      <a:schemeClr val="accent4"/>
                    </a:solidFill>
                  </a:tcPr>
                </a:tc>
                <a:tc>
                  <a:txBody>
                    <a:bodyPr/>
                    <a:lstStyle/>
                    <a:p>
                      <a:pPr>
                        <a:lnSpc>
                          <a:spcPct val="100000"/>
                        </a:lnSpc>
                      </a:pPr>
                      <a:endParaRPr lang="zh-CN" altLang="en-US" sz="2200" baseline="0" dirty="0"/>
                    </a:p>
                  </a:txBody>
                  <a:tcPr anchor="ctr" anchorCtr="1"/>
                </a:tc>
                <a:extLst>
                  <a:ext uri="{0D108BD9-81ED-4DB2-BD59-A6C34878D82A}">
                    <a16:rowId xmlns:a16="http://schemas.microsoft.com/office/drawing/2014/main" val="1114069192"/>
                  </a:ext>
                </a:extLst>
              </a:tr>
              <a:tr h="369256">
                <a:tc>
                  <a:txBody>
                    <a:bodyPr/>
                    <a:lstStyle/>
                    <a:p>
                      <a:pPr>
                        <a:lnSpc>
                          <a:spcPct val="100000"/>
                        </a:lnSpc>
                      </a:pPr>
                      <a:r>
                        <a:rPr lang="en-US" altLang="zh-CN" sz="2200" b="1" baseline="0" dirty="0">
                          <a:solidFill>
                            <a:schemeClr val="bg1"/>
                          </a:solidFill>
                        </a:rPr>
                        <a:t>#PS</a:t>
                      </a:r>
                      <a:endParaRPr lang="zh-CN" altLang="en-US" sz="2200" b="1" baseline="0" dirty="0">
                        <a:solidFill>
                          <a:schemeClr val="bg1"/>
                        </a:solidFill>
                      </a:endParaRPr>
                    </a:p>
                  </a:txBody>
                  <a:tcPr anchor="ctr" anchorCtr="1">
                    <a:solidFill>
                      <a:schemeClr val="accent4"/>
                    </a:solidFill>
                  </a:tcPr>
                </a:tc>
                <a:tc>
                  <a:txBody>
                    <a:bodyPr/>
                    <a:lstStyle/>
                    <a:p>
                      <a:pPr>
                        <a:lnSpc>
                          <a:spcPct val="100000"/>
                        </a:lnSpc>
                      </a:pPr>
                      <a:r>
                        <a:rPr lang="en-US" altLang="zh-CN" sz="2200" baseline="0" dirty="0"/>
                        <a:t>10867</a:t>
                      </a:r>
                      <a:endParaRPr lang="zh-CN" altLang="en-US" sz="2200" baseline="0" dirty="0"/>
                    </a:p>
                  </a:txBody>
                  <a:tcPr anchor="ctr" anchorCtr="1"/>
                </a:tc>
                <a:tc>
                  <a:txBody>
                    <a:bodyPr/>
                    <a:lstStyle/>
                    <a:p>
                      <a:pPr>
                        <a:lnSpc>
                          <a:spcPct val="100000"/>
                        </a:lnSpc>
                      </a:pPr>
                      <a:endParaRPr lang="zh-CN" altLang="en-US" sz="2200" b="1" baseline="0" dirty="0">
                        <a:solidFill>
                          <a:schemeClr val="bg1"/>
                        </a:solidFill>
                      </a:endParaRPr>
                    </a:p>
                  </a:txBody>
                  <a:tcPr anchor="ctr" anchorCtr="1">
                    <a:solidFill>
                      <a:schemeClr val="accent4"/>
                    </a:solidFill>
                  </a:tcPr>
                </a:tc>
                <a:tc>
                  <a:txBody>
                    <a:bodyPr/>
                    <a:lstStyle/>
                    <a:p>
                      <a:pPr>
                        <a:lnSpc>
                          <a:spcPct val="100000"/>
                        </a:lnSpc>
                      </a:pPr>
                      <a:endParaRPr lang="zh-CN" altLang="en-US" sz="2200" baseline="0" dirty="0"/>
                    </a:p>
                  </a:txBody>
                  <a:tcPr anchor="ctr" anchorCtr="1"/>
                </a:tc>
                <a:extLst>
                  <a:ext uri="{0D108BD9-81ED-4DB2-BD59-A6C34878D82A}">
                    <a16:rowId xmlns:a16="http://schemas.microsoft.com/office/drawing/2014/main" val="2789612484"/>
                  </a:ext>
                </a:extLst>
              </a:tr>
            </a:tbl>
          </a:graphicData>
        </a:graphic>
      </p:graphicFrame>
    </p:spTree>
    <p:extLst>
      <p:ext uri="{BB962C8B-B14F-4D97-AF65-F5344CB8AC3E}">
        <p14:creationId xmlns:p14="http://schemas.microsoft.com/office/powerpoint/2010/main" val="439455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1531144"/>
            <a:ext cx="8423524" cy="671402"/>
          </a:xfrm>
        </p:spPr>
        <p:txBody>
          <a:bodyPr/>
          <a:lstStyle/>
          <a:p>
            <a:r>
              <a:rPr lang="en-US" sz="4800" dirty="0"/>
              <a:t>Fact-finding/fact-checking systems</a:t>
            </a:r>
          </a:p>
        </p:txBody>
      </p:sp>
      <p:sp>
        <p:nvSpPr>
          <p:cNvPr id="3" name="Text Placeholder 2"/>
          <p:cNvSpPr>
            <a:spLocks noGrp="1"/>
          </p:cNvSpPr>
          <p:nvPr>
            <p:ph type="body" sz="quarter" idx="11"/>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4168580098"/>
              </p:ext>
            </p:extLst>
          </p:nvPr>
        </p:nvGraphicFramePr>
        <p:xfrm>
          <a:off x="1548435" y="1709814"/>
          <a:ext cx="6096000" cy="3167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0296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2" y="1531144"/>
            <a:ext cx="8622694" cy="1569408"/>
          </a:xfrm>
        </p:spPr>
        <p:txBody>
          <a:bodyPr>
            <a:noAutofit/>
          </a:bodyPr>
          <a:lstStyle/>
          <a:p>
            <a:r>
              <a:rPr lang="en-US" sz="4800" dirty="0"/>
              <a:t>Data in, Fact out: Automated Monitoring of Facts by </a:t>
            </a:r>
            <a:r>
              <a:rPr lang="en-US" sz="4800" dirty="0" err="1"/>
              <a:t>FactWatcher</a:t>
            </a:r>
            <a:endParaRPr lang="en-US" sz="4800" dirty="0"/>
          </a:p>
        </p:txBody>
      </p:sp>
      <p:sp>
        <p:nvSpPr>
          <p:cNvPr id="3" name="Text Placeholder 6"/>
          <p:cNvSpPr>
            <a:spLocks noGrp="1"/>
          </p:cNvSpPr>
          <p:nvPr>
            <p:ph type="body" sz="quarter" idx="11"/>
          </p:nvPr>
        </p:nvSpPr>
        <p:spPr>
          <a:xfrm>
            <a:off x="354854" y="3109801"/>
            <a:ext cx="8480802" cy="279757"/>
          </a:xfrm>
        </p:spPr>
        <p:txBody>
          <a:bodyPr/>
          <a:lstStyle/>
          <a:p>
            <a:r>
              <a:rPr lang="en-US" sz="2000" dirty="0">
                <a:solidFill>
                  <a:schemeClr val="bg1"/>
                </a:solidFill>
              </a:rPr>
              <a:t>VLDB 2014              Best Demonstration Award</a:t>
            </a:r>
          </a:p>
        </p:txBody>
      </p:sp>
    </p:spTree>
    <p:extLst>
      <p:ext uri="{BB962C8B-B14F-4D97-AF65-F5344CB8AC3E}">
        <p14:creationId xmlns:p14="http://schemas.microsoft.com/office/powerpoint/2010/main" val="18946854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Framework</a:t>
            </a:r>
          </a:p>
        </p:txBody>
      </p:sp>
      <p:sp>
        <p:nvSpPr>
          <p:cNvPr id="4" name="Slide Number Placeholder 3"/>
          <p:cNvSpPr>
            <a:spLocks noGrp="1"/>
          </p:cNvSpPr>
          <p:nvPr>
            <p:ph type="sldNum" sz="quarter" idx="11"/>
          </p:nvPr>
        </p:nvSpPr>
        <p:spPr/>
        <p:txBody>
          <a:bodyPr/>
          <a:lstStyle/>
          <a:p>
            <a:fld id="{30DB7900-D72E-4025-AF90-97BD6DF59E7D}" type="slidenum">
              <a:rPr lang="en-US" smtClean="0"/>
              <a:pPr/>
              <a:t>66</a:t>
            </a:fld>
            <a:endParaRPr lang="en-US"/>
          </a:p>
        </p:txBody>
      </p:sp>
      <p:pic>
        <p:nvPicPr>
          <p:cNvPr id="27" name="Picture 2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34621" y="842852"/>
            <a:ext cx="5138382" cy="3878918"/>
          </a:xfrm>
          <a:prstGeom prst="rect">
            <a:avLst/>
          </a:prstGeom>
        </p:spPr>
      </p:pic>
      <p:sp>
        <p:nvSpPr>
          <p:cNvPr id="5" name="TextBox 4"/>
          <p:cNvSpPr txBox="1"/>
          <p:nvPr/>
        </p:nvSpPr>
        <p:spPr>
          <a:xfrm>
            <a:off x="5195803" y="1514254"/>
            <a:ext cx="3948197" cy="1231106"/>
          </a:xfrm>
          <a:prstGeom prst="rect">
            <a:avLst/>
          </a:prstGeom>
          <a:noFill/>
        </p:spPr>
        <p:txBody>
          <a:bodyPr wrap="none" lIns="0" tIns="0" rIns="0" bIns="0" rtlCol="0">
            <a:spAutoFit/>
          </a:bodyPr>
          <a:lstStyle/>
          <a:p>
            <a:r>
              <a:rPr lang="en-US"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Situational Fact [Sultana2014ICDE]</a:t>
            </a:r>
          </a:p>
          <a:p>
            <a:r>
              <a:rPr lang="en-US"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One-of-the-Few [Wu2012KDD]</a:t>
            </a:r>
          </a:p>
          <a:p>
            <a:r>
              <a:rPr lang="en-US"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Prominent Streaks [Jiang2011KDD, </a:t>
            </a:r>
          </a:p>
          <a:p>
            <a:r>
              <a:rPr lang="en-US"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Zhang2014TKDD]</a:t>
            </a:r>
          </a:p>
        </p:txBody>
      </p:sp>
    </p:spTree>
    <p:extLst>
      <p:ext uri="{BB962C8B-B14F-4D97-AF65-F5344CB8AC3E}">
        <p14:creationId xmlns:p14="http://schemas.microsoft.com/office/powerpoint/2010/main" val="1237065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0DB7900-D72E-4025-AF90-97BD6DF59E7D}" type="slidenum">
              <a:rPr lang="en-US" smtClean="0"/>
              <a:pPr/>
              <a:t>67</a:t>
            </a:fld>
            <a:endParaRPr lang="en-US"/>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3754" y="91493"/>
            <a:ext cx="7222891" cy="1319493"/>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87152" y="1486554"/>
            <a:ext cx="1569493" cy="3365739"/>
          </a:xfrm>
          <a:prstGeom prst="rect">
            <a:avLst/>
          </a:prstGeom>
        </p:spPr>
      </p:pic>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062266" y="3680059"/>
            <a:ext cx="3356977" cy="1108880"/>
          </a:xfrm>
          <a:prstGeom prst="rect">
            <a:avLst/>
          </a:prstGeom>
        </p:spPr>
      </p:pic>
      <p:pic>
        <p:nvPicPr>
          <p:cNvPr id="13" name="Picture 1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33754" y="3705628"/>
            <a:ext cx="2272341" cy="1108880"/>
          </a:xfrm>
          <a:prstGeom prst="rect">
            <a:avLst/>
          </a:prstGeom>
        </p:spPr>
      </p:pic>
      <p:pic>
        <p:nvPicPr>
          <p:cNvPr id="15" name="Picture 1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56413" y="1486554"/>
            <a:ext cx="1874568" cy="1949944"/>
          </a:xfrm>
          <a:prstGeom prst="rect">
            <a:avLst/>
          </a:prstGeom>
        </p:spPr>
      </p:pic>
      <p:pic>
        <p:nvPicPr>
          <p:cNvPr id="17" name="Picture 16"/>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733754" y="1448771"/>
            <a:ext cx="3681643" cy="2181290"/>
          </a:xfrm>
          <a:prstGeom prst="rect">
            <a:avLst/>
          </a:prstGeom>
        </p:spPr>
      </p:pic>
      <p:pic>
        <p:nvPicPr>
          <p:cNvPr id="20" name="Picture 19"/>
          <p:cNvPicPr>
            <a:picLocks noChangeAspect="1"/>
          </p:cNvPicPr>
          <p:nvPr/>
        </p:nvPicPr>
        <p:blipFill>
          <a:blip r:embed="rId9"/>
          <a:stretch>
            <a:fillRect/>
          </a:stretch>
        </p:blipFill>
        <p:spPr>
          <a:xfrm>
            <a:off x="8012816" y="3532032"/>
            <a:ext cx="1039968" cy="1039968"/>
          </a:xfrm>
          <a:prstGeom prst="rect">
            <a:avLst/>
          </a:prstGeom>
        </p:spPr>
      </p:pic>
      <p:sp>
        <p:nvSpPr>
          <p:cNvPr id="21" name="TextBox 20"/>
          <p:cNvSpPr txBox="1"/>
          <p:nvPr/>
        </p:nvSpPr>
        <p:spPr>
          <a:xfrm>
            <a:off x="1881858" y="627544"/>
            <a:ext cx="1946046" cy="369332"/>
          </a:xfrm>
          <a:prstGeom prst="rect">
            <a:avLst/>
          </a:prstGeom>
          <a:noFill/>
        </p:spPr>
        <p:txBody>
          <a:bodyPr wrap="none" lIns="0" tIns="0" rIns="0" bIns="0" rtlCol="0">
            <a:spAutoFit/>
          </a:bodyPr>
          <a:lstStyle/>
          <a:p>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 Live Update</a:t>
            </a:r>
          </a:p>
        </p:txBody>
      </p:sp>
      <p:sp>
        <p:nvSpPr>
          <p:cNvPr id="22" name="TextBox 21"/>
          <p:cNvSpPr txBox="1"/>
          <p:nvPr/>
        </p:nvSpPr>
        <p:spPr>
          <a:xfrm>
            <a:off x="1601552" y="1433375"/>
            <a:ext cx="1274388" cy="369332"/>
          </a:xfrm>
          <a:prstGeom prst="rect">
            <a:avLst/>
          </a:prstGeom>
          <a:noFill/>
        </p:spPr>
        <p:txBody>
          <a:bodyPr wrap="none" lIns="0" tIns="0" rIns="0" bIns="0" rtlCol="0">
            <a:spAutoFit/>
          </a:bodyPr>
          <a:lstStyle/>
          <a:p>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(2) Stories</a:t>
            </a:r>
          </a:p>
        </p:txBody>
      </p:sp>
      <p:sp>
        <p:nvSpPr>
          <p:cNvPr id="24" name="TextBox 23"/>
          <p:cNvSpPr txBox="1"/>
          <p:nvPr/>
        </p:nvSpPr>
        <p:spPr>
          <a:xfrm>
            <a:off x="6200033" y="1486554"/>
            <a:ext cx="369332" cy="2720617"/>
          </a:xfrm>
          <a:prstGeom prst="rect">
            <a:avLst/>
          </a:prstGeom>
          <a:noFill/>
        </p:spPr>
        <p:txBody>
          <a:bodyPr vert="eaVert" wrap="none" lIns="0" tIns="0" rIns="0" bIns="0" rtlCol="0">
            <a:spAutoFit/>
          </a:bodyPr>
          <a:lstStyle/>
          <a:p>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(3) Exploration Facets</a:t>
            </a:r>
          </a:p>
        </p:txBody>
      </p:sp>
      <p:sp>
        <p:nvSpPr>
          <p:cNvPr id="25" name="TextBox 24"/>
          <p:cNvSpPr txBox="1"/>
          <p:nvPr/>
        </p:nvSpPr>
        <p:spPr>
          <a:xfrm>
            <a:off x="4536274" y="1613448"/>
            <a:ext cx="1218282" cy="738664"/>
          </a:xfrm>
          <a:prstGeom prst="rect">
            <a:avLst/>
          </a:prstGeom>
          <a:noFill/>
        </p:spPr>
        <p:txBody>
          <a:bodyPr wrap="none" lIns="0" tIns="0" rIns="0" bIns="0" rtlCol="0">
            <a:spAutoFit/>
          </a:bodyPr>
          <a:lstStyle/>
          <a:p>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(4) Player</a:t>
            </a:r>
          </a:p>
          <a:p>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Profile</a:t>
            </a:r>
          </a:p>
        </p:txBody>
      </p:sp>
      <p:sp>
        <p:nvSpPr>
          <p:cNvPr id="26" name="TextBox 25"/>
          <p:cNvSpPr txBox="1"/>
          <p:nvPr/>
        </p:nvSpPr>
        <p:spPr>
          <a:xfrm>
            <a:off x="3131963" y="3650303"/>
            <a:ext cx="2845331" cy="369332"/>
          </a:xfrm>
          <a:prstGeom prst="rect">
            <a:avLst/>
          </a:prstGeom>
          <a:noFill/>
        </p:spPr>
        <p:txBody>
          <a:bodyPr wrap="none" lIns="0" tIns="0" rIns="0" bIns="0" rtlCol="0">
            <a:spAutoFit/>
          </a:bodyPr>
          <a:lstStyle/>
          <a:p>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(6) Player Comparison</a:t>
            </a:r>
          </a:p>
        </p:txBody>
      </p:sp>
      <p:sp>
        <p:nvSpPr>
          <p:cNvPr id="27" name="TextBox 26"/>
          <p:cNvSpPr txBox="1"/>
          <p:nvPr/>
        </p:nvSpPr>
        <p:spPr>
          <a:xfrm>
            <a:off x="804241" y="3659358"/>
            <a:ext cx="2207336" cy="369332"/>
          </a:xfrm>
          <a:prstGeom prst="rect">
            <a:avLst/>
          </a:prstGeom>
          <a:noFill/>
        </p:spPr>
        <p:txBody>
          <a:bodyPr wrap="none" lIns="0" tIns="0" rIns="0" bIns="0" rtlCol="0">
            <a:spAutoFit/>
          </a:bodyPr>
          <a:lstStyle/>
          <a:p>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(5) Similar Stories</a:t>
            </a:r>
          </a:p>
        </p:txBody>
      </p:sp>
    </p:spTree>
    <p:extLst>
      <p:ext uri="{BB962C8B-B14F-4D97-AF65-F5344CB8AC3E}">
        <p14:creationId xmlns:p14="http://schemas.microsoft.com/office/powerpoint/2010/main" val="2339384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2" y="1531144"/>
            <a:ext cx="8622694" cy="1569408"/>
          </a:xfrm>
        </p:spPr>
        <p:txBody>
          <a:bodyPr>
            <a:noAutofit/>
          </a:bodyPr>
          <a:lstStyle/>
          <a:p>
            <a:r>
              <a:rPr lang="en-US" sz="4800" dirty="0" err="1"/>
              <a:t>ClaimBuster</a:t>
            </a:r>
            <a:r>
              <a:rPr lang="en-US" sz="4800" dirty="0"/>
              <a:t>: The First-ever End-to-end Fact-checking System</a:t>
            </a:r>
          </a:p>
        </p:txBody>
      </p:sp>
      <p:sp>
        <p:nvSpPr>
          <p:cNvPr id="3" name="Text Placeholder 6"/>
          <p:cNvSpPr>
            <a:spLocks noGrp="1"/>
          </p:cNvSpPr>
          <p:nvPr>
            <p:ph type="body" sz="quarter" idx="11"/>
          </p:nvPr>
        </p:nvSpPr>
        <p:spPr>
          <a:xfrm>
            <a:off x="455618" y="3100552"/>
            <a:ext cx="8480802" cy="279757"/>
          </a:xfrm>
        </p:spPr>
        <p:txBody>
          <a:bodyPr/>
          <a:lstStyle/>
          <a:p>
            <a:r>
              <a:rPr lang="en-US" sz="2000" dirty="0">
                <a:solidFill>
                  <a:schemeClr val="bg1"/>
                </a:solidFill>
              </a:rPr>
              <a:t>VLDB 2017</a:t>
            </a:r>
          </a:p>
        </p:txBody>
      </p:sp>
    </p:spTree>
    <p:extLst>
      <p:ext uri="{BB962C8B-B14F-4D97-AF65-F5344CB8AC3E}">
        <p14:creationId xmlns:p14="http://schemas.microsoft.com/office/powerpoint/2010/main" val="7773306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Framework</a:t>
            </a:r>
          </a:p>
        </p:txBody>
      </p:sp>
      <p:sp>
        <p:nvSpPr>
          <p:cNvPr id="4" name="Slide Number Placeholder 3"/>
          <p:cNvSpPr>
            <a:spLocks noGrp="1"/>
          </p:cNvSpPr>
          <p:nvPr>
            <p:ph type="sldNum" sz="quarter" idx="11"/>
          </p:nvPr>
        </p:nvSpPr>
        <p:spPr/>
        <p:txBody>
          <a:bodyPr/>
          <a:lstStyle/>
          <a:p>
            <a:fld id="{30DB7900-D72E-4025-AF90-97BD6DF59E7D}" type="slidenum">
              <a:rPr lang="en-US" smtClean="0"/>
              <a:pPr/>
              <a:t>69</a:t>
            </a:fld>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2599" y="747318"/>
            <a:ext cx="7428887" cy="3468009"/>
          </a:xfrm>
          <a:prstGeom prst="rect">
            <a:avLst/>
          </a:prstGeom>
        </p:spPr>
      </p:pic>
      <p:sp>
        <p:nvSpPr>
          <p:cNvPr id="6" name="TextBox 5"/>
          <p:cNvSpPr txBox="1"/>
          <p:nvPr/>
        </p:nvSpPr>
        <p:spPr>
          <a:xfrm>
            <a:off x="389436" y="4236740"/>
            <a:ext cx="3525004" cy="615553"/>
          </a:xfrm>
          <a:prstGeom prst="rect">
            <a:avLst/>
          </a:prstGeom>
          <a:noFill/>
        </p:spPr>
        <p:txBody>
          <a:bodyPr wrap="none" lIns="0" tIns="0" rIns="0" bIns="0" rtlCol="0">
            <a:spAutoFit/>
          </a:bodyPr>
          <a:lstStyle/>
          <a:p>
            <a:r>
              <a:rPr lang="en-US"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Claim Monitor [Arslan2015]</a:t>
            </a:r>
          </a:p>
          <a:p>
            <a:r>
              <a:rPr lang="en-US"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Claim Spotter [Hassan2015CIKM]</a:t>
            </a:r>
          </a:p>
        </p:txBody>
      </p:sp>
    </p:spTree>
    <p:extLst>
      <p:ext uri="{BB962C8B-B14F-4D97-AF65-F5344CB8AC3E}">
        <p14:creationId xmlns:p14="http://schemas.microsoft.com/office/powerpoint/2010/main" val="838276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 Facts</a:t>
            </a:r>
          </a:p>
        </p:txBody>
      </p:sp>
      <p:sp>
        <p:nvSpPr>
          <p:cNvPr id="3" name="Text Placeholder 2"/>
          <p:cNvSpPr>
            <a:spLocks noGrp="1"/>
          </p:cNvSpPr>
          <p:nvPr>
            <p:ph type="body" sz="quarter" idx="10"/>
          </p:nvPr>
        </p:nvSpPr>
        <p:spPr>
          <a:xfrm>
            <a:off x="296452" y="3274556"/>
            <a:ext cx="3506703" cy="1514261"/>
          </a:xfrm>
          <a:prstGeom prst="rect">
            <a:avLst/>
          </a:prstGeom>
          <a:noFill/>
          <a:ln cap="rnd">
            <a:noFill/>
          </a:ln>
        </p:spPr>
        <p:txBody>
          <a:bodyPr lIns="91440" tIns="91440" bIns="91440"/>
          <a:lstStyle/>
          <a:p>
            <a:pPr marL="0" indent="0">
              <a:buNone/>
            </a:pPr>
            <a:r>
              <a:rPr lang="en-US" sz="2400" dirty="0"/>
              <a:t>Denzel Washington followed Sidney Poitier as only the second black to win the Best Actor award.</a:t>
            </a:r>
          </a:p>
        </p:txBody>
      </p:sp>
      <p:sp>
        <p:nvSpPr>
          <p:cNvPr id="4" name="Slide Number Placeholder 3"/>
          <p:cNvSpPr>
            <a:spLocks noGrp="1"/>
          </p:cNvSpPr>
          <p:nvPr>
            <p:ph type="sldNum" sz="quarter" idx="11"/>
          </p:nvPr>
        </p:nvSpPr>
        <p:spPr/>
        <p:txBody>
          <a:bodyPr/>
          <a:lstStyle/>
          <a:p>
            <a:fld id="{30DB7900-D72E-4025-AF90-97BD6DF59E7D}" type="slidenum">
              <a:rPr lang="en-US" smtClean="0"/>
              <a:pPr/>
              <a:t>7</a:t>
            </a:fld>
            <a:endParaRPr lang="en-US"/>
          </a:p>
        </p:txBody>
      </p:sp>
      <p:pic>
        <p:nvPicPr>
          <p:cNvPr id="2050" name="Picture 2" descr="Training Day Poster.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46028" y="896070"/>
            <a:ext cx="1609311" cy="23808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28499" y="3007316"/>
            <a:ext cx="2707842" cy="1523161"/>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05170" y="981998"/>
            <a:ext cx="2354499" cy="1569666"/>
          </a:xfrm>
          <a:prstGeom prst="rect">
            <a:avLst/>
          </a:prstGeom>
        </p:spPr>
      </p:pic>
      <p:pic>
        <p:nvPicPr>
          <p:cNvPr id="2052" name="Picture 4" descr="http://abcnews.go.com/assets/beta/assets/abcn_images/abc_logo_aluminu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923" y="3097298"/>
            <a:ext cx="709761" cy="283904"/>
          </a:xfrm>
          <a:prstGeom prst="rect">
            <a:avLst/>
          </a:prstGeom>
          <a:solidFill>
            <a:schemeClr val="bg1"/>
          </a:solidFill>
        </p:spPr>
      </p:pic>
      <p:pic>
        <p:nvPicPr>
          <p:cNvPr id="2054" name="Picture 6" descr="https://s.yimg.com/rz/d/yahoo_sports_en-US_s_f_pw_351x40_sports.png"/>
          <p:cNvPicPr>
            <a:picLocks noChangeAspect="1" noChangeArrowheads="1"/>
          </p:cNvPicPr>
          <p:nvPr/>
        </p:nvPicPr>
        <p:blipFill rotWithShape="1">
          <a:blip r:embed="rId7">
            <a:extLst>
              <a:ext uri="{28A0092B-C50C-407E-A947-70E740481C1C}">
                <a14:useLocalDpi xmlns:a14="http://schemas.microsoft.com/office/drawing/2010/main" val="0"/>
              </a:ext>
            </a:extLst>
          </a:blip>
          <a:srcRect r="84535" b="18021"/>
          <a:stretch/>
        </p:blipFill>
        <p:spPr bwMode="auto">
          <a:xfrm>
            <a:off x="6636341" y="1062781"/>
            <a:ext cx="1032634" cy="312341"/>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p:cNvSpPr txBox="1">
            <a:spLocks/>
          </p:cNvSpPr>
          <p:nvPr/>
        </p:nvSpPr>
        <p:spPr>
          <a:xfrm>
            <a:off x="6636341" y="1375122"/>
            <a:ext cx="2253417" cy="997196"/>
          </a:xfrm>
          <a:prstGeom prst="rect">
            <a:avLst/>
          </a:prstGeom>
          <a:ln>
            <a:noFill/>
          </a:ln>
        </p:spPr>
        <p:txBody>
          <a:bodyPr vert="horz" wrap="square" lIns="0" tIns="0" rIns="0" bIns="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2400" dirty="0"/>
              <a:t>This was Brazil's first own goal in World Cup history</a:t>
            </a:r>
          </a:p>
        </p:txBody>
      </p:sp>
      <p:sp>
        <p:nvSpPr>
          <p:cNvPr id="11" name="Text Placeholder 2"/>
          <p:cNvSpPr txBox="1">
            <a:spLocks/>
          </p:cNvSpPr>
          <p:nvPr/>
        </p:nvSpPr>
        <p:spPr>
          <a:xfrm>
            <a:off x="6761685" y="3274556"/>
            <a:ext cx="2253417" cy="1332865"/>
          </a:xfrm>
          <a:prstGeom prst="rect">
            <a:avLst/>
          </a:prstGeom>
          <a:ln>
            <a:noFill/>
          </a:ln>
        </p:spPr>
        <p:txBody>
          <a:bodyPr vert="horz" wrap="square" lIns="0" tIns="0" rIns="0" bIns="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2400" dirty="0"/>
              <a:t>Hillary Clinton becomes first female presidential nominee.</a:t>
            </a:r>
          </a:p>
        </p:txBody>
      </p:sp>
      <p:pic>
        <p:nvPicPr>
          <p:cNvPr id="7" name="Picture 6"/>
          <p:cNvPicPr>
            <a:picLocks noChangeAspect="1"/>
          </p:cNvPicPr>
          <p:nvPr/>
        </p:nvPicPr>
        <p:blipFill>
          <a:blip r:embed="rId8"/>
          <a:stretch>
            <a:fillRect/>
          </a:stretch>
        </p:blipFill>
        <p:spPr>
          <a:xfrm>
            <a:off x="6761685" y="2957190"/>
            <a:ext cx="1291196" cy="280217"/>
          </a:xfrm>
          <a:prstGeom prst="rect">
            <a:avLst/>
          </a:prstGeom>
        </p:spPr>
      </p:pic>
    </p:spTree>
    <p:extLst>
      <p:ext uri="{BB962C8B-B14F-4D97-AF65-F5344CB8AC3E}">
        <p14:creationId xmlns:p14="http://schemas.microsoft.com/office/powerpoint/2010/main" val="3149392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0DB7900-D72E-4025-AF90-97BD6DF59E7D}" type="slidenum">
              <a:rPr lang="en-US" smtClean="0"/>
              <a:pPr/>
              <a:t>70</a:t>
            </a:fld>
            <a:endParaRPr lang="en-US"/>
          </a:p>
        </p:txBody>
      </p:sp>
      <p:pic>
        <p:nvPicPr>
          <p:cNvPr id="3" name="Picture 2"/>
          <p:cNvPicPr>
            <a:picLocks noChangeAspect="1"/>
          </p:cNvPicPr>
          <p:nvPr/>
        </p:nvPicPr>
        <p:blipFill>
          <a:blip r:embed="rId3"/>
          <a:stretch>
            <a:fillRect/>
          </a:stretch>
        </p:blipFill>
        <p:spPr>
          <a:xfrm>
            <a:off x="7976547" y="3550692"/>
            <a:ext cx="1048603" cy="1048603"/>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63040" y="-13648"/>
            <a:ext cx="7372563" cy="5143500"/>
          </a:xfrm>
          <a:prstGeom prst="rect">
            <a:avLst/>
          </a:prstGeom>
        </p:spPr>
      </p:pic>
    </p:spTree>
    <p:extLst>
      <p:ext uri="{BB962C8B-B14F-4D97-AF65-F5344CB8AC3E}">
        <p14:creationId xmlns:p14="http://schemas.microsoft.com/office/powerpoint/2010/main" val="2780105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2" y="1531144"/>
            <a:ext cx="8622694" cy="1569408"/>
          </a:xfrm>
        </p:spPr>
        <p:txBody>
          <a:bodyPr>
            <a:noAutofit/>
          </a:bodyPr>
          <a:lstStyle/>
          <a:p>
            <a:r>
              <a:rPr lang="en-US" sz="4800" dirty="0"/>
              <a:t>Maverick: Discover Exceptional Facts</a:t>
            </a:r>
          </a:p>
          <a:p>
            <a:r>
              <a:rPr lang="en-US" sz="4800" dirty="0"/>
              <a:t>from Knowledge Graphs</a:t>
            </a:r>
          </a:p>
        </p:txBody>
      </p:sp>
      <p:sp>
        <p:nvSpPr>
          <p:cNvPr id="3" name="Text Placeholder 6"/>
          <p:cNvSpPr>
            <a:spLocks noGrp="1"/>
          </p:cNvSpPr>
          <p:nvPr>
            <p:ph type="body" sz="quarter" idx="11"/>
          </p:nvPr>
        </p:nvSpPr>
        <p:spPr>
          <a:xfrm>
            <a:off x="455618" y="3100552"/>
            <a:ext cx="8480802" cy="279757"/>
          </a:xfrm>
        </p:spPr>
        <p:txBody>
          <a:bodyPr/>
          <a:lstStyle/>
          <a:p>
            <a:r>
              <a:rPr lang="en-US" sz="2000" dirty="0">
                <a:solidFill>
                  <a:schemeClr val="bg1"/>
                </a:solidFill>
              </a:rPr>
              <a:t>On-going work</a:t>
            </a:r>
          </a:p>
        </p:txBody>
      </p:sp>
    </p:spTree>
    <p:extLst>
      <p:ext uri="{BB962C8B-B14F-4D97-AF65-F5344CB8AC3E}">
        <p14:creationId xmlns:p14="http://schemas.microsoft.com/office/powerpoint/2010/main" val="21584733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 descr="Image result for document"/>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309194" y="2855701"/>
            <a:ext cx="298839" cy="2988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9436" y="171450"/>
            <a:ext cx="8363938" cy="671402"/>
          </a:xfrm>
        </p:spPr>
        <p:txBody>
          <a:bodyPr/>
          <a:lstStyle/>
          <a:p>
            <a:r>
              <a:rPr lang="en-US" dirty="0"/>
              <a:t>Framework</a:t>
            </a:r>
          </a:p>
        </p:txBody>
      </p:sp>
      <p:sp>
        <p:nvSpPr>
          <p:cNvPr id="4" name="Slide Number Placeholder 3"/>
          <p:cNvSpPr>
            <a:spLocks noGrp="1"/>
          </p:cNvSpPr>
          <p:nvPr>
            <p:ph type="sldNum" sz="quarter" idx="11"/>
          </p:nvPr>
        </p:nvSpPr>
        <p:spPr/>
        <p:txBody>
          <a:bodyPr/>
          <a:lstStyle/>
          <a:p>
            <a:fld id="{30DB7900-D72E-4025-AF90-97BD6DF59E7D}" type="slidenum">
              <a:rPr lang="en-US" smtClean="0"/>
              <a:pPr/>
              <a:t>72</a:t>
            </a:fld>
            <a:endParaRPr lang="en-US"/>
          </a:p>
        </p:txBody>
      </p:sp>
      <p:sp>
        <p:nvSpPr>
          <p:cNvPr id="7" name="Rounded Rectangle 27"/>
          <p:cNvSpPr/>
          <p:nvPr/>
        </p:nvSpPr>
        <p:spPr>
          <a:xfrm>
            <a:off x="3885460" y="1433311"/>
            <a:ext cx="2014299" cy="1170431"/>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sz="2000" b="1" dirty="0">
                <a:solidFill>
                  <a:schemeClr val="tx1"/>
                </a:solidFill>
              </a:rPr>
              <a:t>Middleware</a:t>
            </a:r>
          </a:p>
        </p:txBody>
      </p:sp>
      <p:grpSp>
        <p:nvGrpSpPr>
          <p:cNvPr id="11" name="Group 10"/>
          <p:cNvGrpSpPr/>
          <p:nvPr/>
        </p:nvGrpSpPr>
        <p:grpSpPr>
          <a:xfrm>
            <a:off x="705663" y="1433311"/>
            <a:ext cx="2060684" cy="1172101"/>
            <a:chOff x="1066800" y="1433312"/>
            <a:chExt cx="2060684" cy="1172101"/>
          </a:xfrm>
        </p:grpSpPr>
        <p:sp>
          <p:nvSpPr>
            <p:cNvPr id="5" name="Rounded Rectangle 3"/>
            <p:cNvSpPr/>
            <p:nvPr/>
          </p:nvSpPr>
          <p:spPr>
            <a:xfrm>
              <a:off x="1066800" y="1433312"/>
              <a:ext cx="2060684" cy="1172101"/>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Ins="0" rtlCol="0" anchor="ctr"/>
            <a:lstStyle/>
            <a:p>
              <a:pPr algn="ctr"/>
              <a:r>
                <a:rPr lang="en-US" sz="2000" b="1" dirty="0">
                  <a:solidFill>
                    <a:schemeClr val="tx1"/>
                  </a:solidFill>
                </a:rPr>
                <a:t>Front-end</a:t>
              </a:r>
            </a:p>
          </p:txBody>
        </p:sp>
        <p:pic>
          <p:nvPicPr>
            <p:cNvPr id="1026" name="Picture 2" descr="Image result for data visualization"/>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1548792" y="2189236"/>
              <a:ext cx="1169616" cy="338202"/>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278838" y="3272159"/>
            <a:ext cx="1298159" cy="914400"/>
          </a:xfrm>
          <a:prstGeom prst="rect">
            <a:avLst/>
          </a:prstGeom>
        </p:spPr>
      </p:pic>
      <p:sp>
        <p:nvSpPr>
          <p:cNvPr id="3" name="TextBox 2"/>
          <p:cNvSpPr txBox="1"/>
          <p:nvPr/>
        </p:nvSpPr>
        <p:spPr>
          <a:xfrm>
            <a:off x="3979742" y="4186559"/>
            <a:ext cx="1896353" cy="307777"/>
          </a:xfrm>
          <a:prstGeom prst="rect">
            <a:avLst/>
          </a:prstGeom>
          <a:noFill/>
        </p:spPr>
        <p:txBody>
          <a:bodyPr wrap="none" lIns="0" tIns="0" rIns="0" bIns="0" rtlCol="0">
            <a:spAutoFit/>
          </a:bodyPr>
          <a:lstStyle/>
          <a:p>
            <a:r>
              <a:rPr lang="en-US" sz="2000" b="1" dirty="0"/>
              <a:t>Fact-Repository</a:t>
            </a:r>
          </a:p>
        </p:txBody>
      </p:sp>
      <p:sp>
        <p:nvSpPr>
          <p:cNvPr id="14" name="Rounded Rectangle 27"/>
          <p:cNvSpPr/>
          <p:nvPr/>
        </p:nvSpPr>
        <p:spPr>
          <a:xfrm>
            <a:off x="6739075" y="1433311"/>
            <a:ext cx="2014299" cy="1170431"/>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sz="2000" b="1" dirty="0">
                <a:solidFill>
                  <a:schemeClr val="tx1"/>
                </a:solidFill>
              </a:rPr>
              <a:t>Back-end</a:t>
            </a:r>
          </a:p>
        </p:txBody>
      </p:sp>
      <p:sp>
        <p:nvSpPr>
          <p:cNvPr id="13" name="Rectangle 12"/>
          <p:cNvSpPr/>
          <p:nvPr/>
        </p:nvSpPr>
        <p:spPr bwMode="auto">
          <a:xfrm>
            <a:off x="2630466" y="1689343"/>
            <a:ext cx="363255" cy="202087"/>
          </a:xfrm>
          <a:prstGeom prst="rect">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Rectangle 16"/>
          <p:cNvSpPr/>
          <p:nvPr/>
        </p:nvSpPr>
        <p:spPr bwMode="auto">
          <a:xfrm>
            <a:off x="2630465" y="2189235"/>
            <a:ext cx="363255" cy="202087"/>
          </a:xfrm>
          <a:prstGeom prst="rect">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 name="Rectangle 17"/>
          <p:cNvSpPr/>
          <p:nvPr/>
        </p:nvSpPr>
        <p:spPr bwMode="auto">
          <a:xfrm>
            <a:off x="3720381" y="1689343"/>
            <a:ext cx="363255" cy="202087"/>
          </a:xfrm>
          <a:prstGeom prst="rect">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Rectangle 18"/>
          <p:cNvSpPr/>
          <p:nvPr/>
        </p:nvSpPr>
        <p:spPr bwMode="auto">
          <a:xfrm>
            <a:off x="3720380" y="2189235"/>
            <a:ext cx="363255" cy="202087"/>
          </a:xfrm>
          <a:prstGeom prst="rect">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Rectangle 19"/>
          <p:cNvSpPr/>
          <p:nvPr/>
        </p:nvSpPr>
        <p:spPr bwMode="auto">
          <a:xfrm>
            <a:off x="5718131" y="1689343"/>
            <a:ext cx="363255" cy="202087"/>
          </a:xfrm>
          <a:prstGeom prst="rect">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5718130" y="2189235"/>
            <a:ext cx="363255" cy="202087"/>
          </a:xfrm>
          <a:prstGeom prst="rect">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3" name="Rectangle 22"/>
          <p:cNvSpPr/>
          <p:nvPr/>
        </p:nvSpPr>
        <p:spPr bwMode="auto">
          <a:xfrm>
            <a:off x="6609869" y="2189235"/>
            <a:ext cx="363255" cy="202087"/>
          </a:xfrm>
          <a:prstGeom prst="rect">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46298" y="1209836"/>
            <a:ext cx="512064" cy="512064"/>
          </a:xfrm>
          <a:prstGeom prst="rect">
            <a:avLst/>
          </a:prstGeom>
          <a:solidFill>
            <a:schemeClr val="bg1"/>
          </a:solidFill>
        </p:spPr>
      </p:pic>
      <p:pic>
        <p:nvPicPr>
          <p:cNvPr id="24" name="Picture 2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79742" y="1155856"/>
            <a:ext cx="471364" cy="471364"/>
          </a:xfrm>
          <a:prstGeom prst="rect">
            <a:avLst/>
          </a:prstGeom>
        </p:spPr>
      </p:pic>
      <p:cxnSp>
        <p:nvCxnSpPr>
          <p:cNvPr id="25" name="Straight Arrow Connector 24"/>
          <p:cNvCxnSpPr>
            <a:stCxn id="13" idx="3"/>
            <a:endCxn id="18" idx="1"/>
          </p:cNvCxnSpPr>
          <p:nvPr/>
        </p:nvCxnSpPr>
        <p:spPr>
          <a:xfrm>
            <a:off x="2993721" y="1790387"/>
            <a:ext cx="7266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80228" y="1343435"/>
            <a:ext cx="705321"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entity</a:t>
            </a:r>
          </a:p>
        </p:txBody>
      </p:sp>
      <p:sp>
        <p:nvSpPr>
          <p:cNvPr id="22" name="Rectangle 21"/>
          <p:cNvSpPr/>
          <p:nvPr/>
        </p:nvSpPr>
        <p:spPr bwMode="auto">
          <a:xfrm>
            <a:off x="6609870" y="1689343"/>
            <a:ext cx="363255" cy="202087"/>
          </a:xfrm>
          <a:prstGeom prst="rect">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8" name="Straight Arrow Connector 27"/>
          <p:cNvCxnSpPr>
            <a:stCxn id="20" idx="3"/>
            <a:endCxn id="22" idx="1"/>
          </p:cNvCxnSpPr>
          <p:nvPr/>
        </p:nvCxnSpPr>
        <p:spPr>
          <a:xfrm>
            <a:off x="6081386" y="1790387"/>
            <a:ext cx="5284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985762" y="1305254"/>
            <a:ext cx="705321"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entity</a:t>
            </a:r>
          </a:p>
        </p:txBody>
      </p:sp>
      <p:cxnSp>
        <p:nvCxnSpPr>
          <p:cNvPr id="32" name="Straight Arrow Connector 31"/>
          <p:cNvCxnSpPr>
            <a:stCxn id="23" idx="1"/>
            <a:endCxn id="21" idx="3"/>
          </p:cNvCxnSpPr>
          <p:nvPr/>
        </p:nvCxnSpPr>
        <p:spPr>
          <a:xfrm flipH="1">
            <a:off x="6081385" y="2290279"/>
            <a:ext cx="5284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607818" y="2719543"/>
            <a:ext cx="1750544"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Facts of entity</a:t>
            </a:r>
          </a:p>
        </p:txBody>
      </p:sp>
      <p:cxnSp>
        <p:nvCxnSpPr>
          <p:cNvPr id="36" name="Straight Arrow Connector 35"/>
          <p:cNvCxnSpPr>
            <a:stCxn id="19" idx="1"/>
            <a:endCxn id="17" idx="3"/>
          </p:cNvCxnSpPr>
          <p:nvPr/>
        </p:nvCxnSpPr>
        <p:spPr>
          <a:xfrm flipH="1">
            <a:off x="2993720" y="2290279"/>
            <a:ext cx="7266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64880" y="2743955"/>
            <a:ext cx="1750544"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Facts of entity</a:t>
            </a:r>
          </a:p>
        </p:txBody>
      </p:sp>
      <p:pic>
        <p:nvPicPr>
          <p:cNvPr id="1030" name="Picture 6" descr="Image result for document"/>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170938" y="2370897"/>
            <a:ext cx="438931" cy="43893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Image result for document"/>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181493" y="2370897"/>
            <a:ext cx="438931" cy="438931"/>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bwMode="auto">
          <a:xfrm>
            <a:off x="4560912" y="3346373"/>
            <a:ext cx="188485" cy="3435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4" name="Rectangle 43"/>
          <p:cNvSpPr/>
          <p:nvPr/>
        </p:nvSpPr>
        <p:spPr bwMode="auto">
          <a:xfrm>
            <a:off x="5041964" y="3346571"/>
            <a:ext cx="188485" cy="3435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5" name="Straight Arrow Connector 44"/>
          <p:cNvCxnSpPr>
            <a:stCxn id="40" idx="0"/>
            <a:endCxn id="46" idx="2"/>
          </p:cNvCxnSpPr>
          <p:nvPr/>
        </p:nvCxnSpPr>
        <p:spPr>
          <a:xfrm flipV="1">
            <a:off x="4655155" y="2747485"/>
            <a:ext cx="0" cy="5988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4560912" y="2403947"/>
            <a:ext cx="188485" cy="343538"/>
          </a:xfrm>
          <a:prstGeom prst="rect">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7" name="Rectangle 46"/>
          <p:cNvSpPr/>
          <p:nvPr/>
        </p:nvSpPr>
        <p:spPr bwMode="auto">
          <a:xfrm>
            <a:off x="5041964" y="2404145"/>
            <a:ext cx="188485" cy="343538"/>
          </a:xfrm>
          <a:prstGeom prst="rect">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4" name="Straight Arrow Connector 53"/>
          <p:cNvCxnSpPr>
            <a:stCxn id="47" idx="2"/>
            <a:endCxn id="44" idx="0"/>
          </p:cNvCxnSpPr>
          <p:nvPr/>
        </p:nvCxnSpPr>
        <p:spPr>
          <a:xfrm>
            <a:off x="5136207" y="2747683"/>
            <a:ext cx="0" cy="5988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64" name="Picture 6" descr="Image result for document"/>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89227" y="2826910"/>
            <a:ext cx="298839" cy="2988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graph network"/>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232573" y="3275204"/>
            <a:ext cx="1247019" cy="911355"/>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6790289" y="4186559"/>
            <a:ext cx="2159245" cy="307777"/>
          </a:xfrm>
          <a:prstGeom prst="rect">
            <a:avLst/>
          </a:prstGeom>
          <a:noFill/>
        </p:spPr>
        <p:txBody>
          <a:bodyPr wrap="none" lIns="0" tIns="0" rIns="0" bIns="0" rtlCol="0">
            <a:spAutoFit/>
          </a:bodyPr>
          <a:lstStyle/>
          <a:p>
            <a:r>
              <a:rPr lang="en-US" sz="2000" b="1" dirty="0"/>
              <a:t>Knowledge Graph</a:t>
            </a:r>
          </a:p>
        </p:txBody>
      </p:sp>
      <p:sp>
        <p:nvSpPr>
          <p:cNvPr id="62" name="Arrow: Left-Right 61"/>
          <p:cNvSpPr/>
          <p:nvPr/>
        </p:nvSpPr>
        <p:spPr bwMode="auto">
          <a:xfrm rot="5400000">
            <a:off x="7608506" y="2814700"/>
            <a:ext cx="596110" cy="338808"/>
          </a:xfrm>
          <a:prstGeom prst="leftRightArrow">
            <a:avLst/>
          </a:prstGeom>
          <a:solidFill>
            <a:schemeClr val="accent1">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0995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726163" y="0"/>
            <a:ext cx="4417837" cy="4146115"/>
          </a:xfrm>
          <a:prstGeom prst="rect">
            <a:avLst/>
          </a:prstGeom>
        </p:spPr>
      </p:pic>
      <p:sp>
        <p:nvSpPr>
          <p:cNvPr id="4" name="Slide Number Placeholder 3"/>
          <p:cNvSpPr>
            <a:spLocks noGrp="1"/>
          </p:cNvSpPr>
          <p:nvPr>
            <p:ph type="sldNum" sz="quarter" idx="11"/>
          </p:nvPr>
        </p:nvSpPr>
        <p:spPr/>
        <p:txBody>
          <a:bodyPr/>
          <a:lstStyle/>
          <a:p>
            <a:fld id="{30DB7900-D72E-4025-AF90-97BD6DF59E7D}" type="slidenum">
              <a:rPr lang="en-US" smtClean="0"/>
              <a:pPr/>
              <a:t>73</a:t>
            </a:fld>
            <a:endParaRPr lang="en-US"/>
          </a:p>
        </p:txBody>
      </p:sp>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0"/>
            <a:ext cx="4308691" cy="5143500"/>
          </a:xfrm>
          <a:prstGeom prst="rect">
            <a:avLst/>
          </a:prstGeom>
        </p:spPr>
      </p:pic>
      <p:sp>
        <p:nvSpPr>
          <p:cNvPr id="9" name="TextBox 8"/>
          <p:cNvSpPr txBox="1"/>
          <p:nvPr/>
        </p:nvSpPr>
        <p:spPr>
          <a:xfrm>
            <a:off x="1066800" y="275573"/>
            <a:ext cx="2849626" cy="615553"/>
          </a:xfrm>
          <a:prstGeom prst="rect">
            <a:avLst/>
          </a:prstGeom>
          <a:noFill/>
        </p:spPr>
        <p:txBody>
          <a:bodyPr wrap="none" lIns="0" tIns="0" rIns="0" bIns="0" rtlCol="0">
            <a:spAutoFit/>
          </a:bodyPr>
          <a:lstStyle/>
          <a:p>
            <a:r>
              <a:rPr lang="en-US" sz="40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Search portal</a:t>
            </a:r>
          </a:p>
        </p:txBody>
      </p:sp>
      <p:sp>
        <p:nvSpPr>
          <p:cNvPr id="11" name="TextBox 10"/>
          <p:cNvSpPr txBox="1"/>
          <p:nvPr/>
        </p:nvSpPr>
        <p:spPr>
          <a:xfrm>
            <a:off x="6175629" y="137785"/>
            <a:ext cx="2263633" cy="615553"/>
          </a:xfrm>
          <a:prstGeom prst="rect">
            <a:avLst/>
          </a:prstGeom>
          <a:noFill/>
        </p:spPr>
        <p:txBody>
          <a:bodyPr wrap="none" lIns="0" tIns="0" rIns="0" bIns="0" rtlCol="0">
            <a:spAutoFit/>
          </a:bodyPr>
          <a:lstStyle/>
          <a:p>
            <a:r>
              <a:rPr lang="en-US" sz="40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Fact portal</a:t>
            </a:r>
          </a:p>
        </p:txBody>
      </p:sp>
      <p:sp>
        <p:nvSpPr>
          <p:cNvPr id="12" name="TextBox 11"/>
          <p:cNvSpPr txBox="1"/>
          <p:nvPr/>
        </p:nvSpPr>
        <p:spPr>
          <a:xfrm>
            <a:off x="4913230" y="4236740"/>
            <a:ext cx="2110578" cy="615553"/>
          </a:xfrm>
          <a:prstGeom prst="rect">
            <a:avLst/>
          </a:prstGeom>
          <a:noFill/>
        </p:spPr>
        <p:txBody>
          <a:bodyPr wrap="none" lIns="0" tIns="0" rIns="0" bIns="0" rtlCol="0">
            <a:spAutoFit/>
          </a:bodyPr>
          <a:lstStyle/>
          <a:p>
            <a:r>
              <a:rPr lang="en-US" sz="40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Fact cards</a:t>
            </a:r>
          </a:p>
        </p:txBody>
      </p:sp>
      <p:sp>
        <p:nvSpPr>
          <p:cNvPr id="13" name="TextBox 12"/>
          <p:cNvSpPr txBox="1"/>
          <p:nvPr/>
        </p:nvSpPr>
        <p:spPr>
          <a:xfrm>
            <a:off x="1434994" y="2571750"/>
            <a:ext cx="2648161" cy="615553"/>
          </a:xfrm>
          <a:prstGeom prst="rect">
            <a:avLst/>
          </a:prstGeom>
          <a:noFill/>
        </p:spPr>
        <p:txBody>
          <a:bodyPr wrap="none" lIns="0" tIns="0" rIns="0" bIns="0" rtlCol="0">
            <a:spAutoFit/>
          </a:bodyPr>
          <a:lstStyle/>
          <a:p>
            <a:r>
              <a:rPr lang="en-US" sz="40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Entity profile</a:t>
            </a:r>
          </a:p>
        </p:txBody>
      </p:sp>
      <p:sp>
        <p:nvSpPr>
          <p:cNvPr id="2" name="TextBox 1"/>
          <p:cNvSpPr txBox="1"/>
          <p:nvPr/>
        </p:nvSpPr>
        <p:spPr>
          <a:xfrm>
            <a:off x="6266096" y="3407451"/>
            <a:ext cx="2877904" cy="738664"/>
          </a:xfrm>
          <a:prstGeom prst="rect">
            <a:avLst/>
          </a:prstGeom>
          <a:solidFill>
            <a:schemeClr val="bg1"/>
          </a:solid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The area of circles are </a:t>
            </a:r>
          </a:p>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 logarithmic scale</a:t>
            </a:r>
          </a:p>
        </p:txBody>
      </p:sp>
    </p:spTree>
    <p:extLst>
      <p:ext uri="{BB962C8B-B14F-4D97-AF65-F5344CB8AC3E}">
        <p14:creationId xmlns:p14="http://schemas.microsoft.com/office/powerpoint/2010/main" val="916535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Summary</a:t>
            </a:r>
          </a:p>
        </p:txBody>
      </p:sp>
      <p:sp>
        <p:nvSpPr>
          <p:cNvPr id="3" name="Text Placeholder 2"/>
          <p:cNvSpPr>
            <a:spLocks noGrp="1"/>
          </p:cNvSpPr>
          <p:nvPr>
            <p:ph type="body" sz="quarter" idx="10"/>
          </p:nvPr>
        </p:nvSpPr>
        <p:spPr>
          <a:xfrm>
            <a:off x="389436" y="1085850"/>
            <a:ext cx="8363938" cy="3354765"/>
          </a:xfrm>
        </p:spPr>
        <p:txBody>
          <a:bodyPr/>
          <a:lstStyle/>
          <a:p>
            <a:r>
              <a:rPr lang="en-US" dirty="0"/>
              <a:t>Frameworks/Algorithms</a:t>
            </a:r>
          </a:p>
          <a:p>
            <a:pPr lvl="1"/>
            <a:r>
              <a:rPr lang="en-US" dirty="0"/>
              <a:t>Exceptional Facts</a:t>
            </a:r>
          </a:p>
          <a:p>
            <a:pPr lvl="1"/>
            <a:r>
              <a:rPr lang="en-US" dirty="0"/>
              <a:t> Prominent Streaks</a:t>
            </a:r>
          </a:p>
          <a:p>
            <a:r>
              <a:rPr lang="en-US" dirty="0"/>
              <a:t>Systems</a:t>
            </a:r>
          </a:p>
          <a:p>
            <a:pPr lvl="1"/>
            <a:r>
              <a:rPr lang="en-US" dirty="0"/>
              <a:t> </a:t>
            </a:r>
            <a:r>
              <a:rPr lang="en-US" dirty="0" err="1"/>
              <a:t>FactWatcher</a:t>
            </a:r>
            <a:endParaRPr lang="en-US" dirty="0"/>
          </a:p>
          <a:p>
            <a:pPr lvl="1"/>
            <a:r>
              <a:rPr lang="en-US" dirty="0"/>
              <a:t> </a:t>
            </a:r>
            <a:r>
              <a:rPr lang="en-US" dirty="0" err="1"/>
              <a:t>ClaimBuster</a:t>
            </a:r>
            <a:endParaRPr lang="en-US" dirty="0"/>
          </a:p>
          <a:p>
            <a:pPr lvl="1"/>
            <a:r>
              <a:rPr lang="en-US" dirty="0"/>
              <a:t> Maverick</a:t>
            </a:r>
          </a:p>
        </p:txBody>
      </p:sp>
      <p:sp>
        <p:nvSpPr>
          <p:cNvPr id="4" name="Slide Number Placeholder 3"/>
          <p:cNvSpPr>
            <a:spLocks noGrp="1"/>
          </p:cNvSpPr>
          <p:nvPr>
            <p:ph type="sldNum" sz="quarter" idx="11"/>
          </p:nvPr>
        </p:nvSpPr>
        <p:spPr/>
        <p:txBody>
          <a:bodyPr/>
          <a:lstStyle/>
          <a:p>
            <a:fld id="{30DB7900-D72E-4025-AF90-97BD6DF59E7D}" type="slidenum">
              <a:rPr lang="en-US" smtClean="0"/>
              <a:pPr/>
              <a:t>74</a:t>
            </a:fld>
            <a:endParaRPr lang="en-US"/>
          </a:p>
        </p:txBody>
      </p:sp>
    </p:spTree>
    <p:extLst>
      <p:ext uri="{BB962C8B-B14F-4D97-AF65-F5344CB8AC3E}">
        <p14:creationId xmlns:p14="http://schemas.microsoft.com/office/powerpoint/2010/main" val="2056346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2" y="1531144"/>
            <a:ext cx="8622694" cy="1569408"/>
          </a:xfrm>
        </p:spPr>
        <p:txBody>
          <a:bodyPr>
            <a:noAutofit/>
          </a:bodyPr>
          <a:lstStyle/>
          <a:p>
            <a:r>
              <a:rPr lang="en-US" sz="4800" dirty="0"/>
              <a:t>Dissertation Plan &amp; Progress</a:t>
            </a:r>
          </a:p>
        </p:txBody>
      </p:sp>
    </p:spTree>
    <p:extLst>
      <p:ext uri="{BB962C8B-B14F-4D97-AF65-F5344CB8AC3E}">
        <p14:creationId xmlns:p14="http://schemas.microsoft.com/office/powerpoint/2010/main" val="155255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Dissertation Plan</a:t>
            </a:r>
          </a:p>
        </p:txBody>
      </p:sp>
      <p:sp>
        <p:nvSpPr>
          <p:cNvPr id="3" name="Text Placeholder 2"/>
          <p:cNvSpPr>
            <a:spLocks noGrp="1"/>
          </p:cNvSpPr>
          <p:nvPr>
            <p:ph type="body" sz="quarter" idx="10"/>
          </p:nvPr>
        </p:nvSpPr>
        <p:spPr>
          <a:xfrm>
            <a:off x="389436" y="842852"/>
            <a:ext cx="8363938" cy="4170372"/>
          </a:xfrm>
        </p:spPr>
        <p:txBody>
          <a:bodyPr/>
          <a:lstStyle/>
          <a:p>
            <a:r>
              <a:rPr lang="en-US" sz="2400" dirty="0"/>
              <a:t>Faster and effective heuristics</a:t>
            </a:r>
          </a:p>
          <a:p>
            <a:pPr lvl="1"/>
            <a:r>
              <a:rPr lang="en-US" sz="2000" dirty="0"/>
              <a:t> The current Convergent heuristics is computationally intensive.</a:t>
            </a:r>
          </a:p>
          <a:p>
            <a:pPr lvl="1"/>
            <a:r>
              <a:rPr lang="en-US" sz="2000" dirty="0"/>
              <a:t> Possible solution</a:t>
            </a:r>
          </a:p>
          <a:p>
            <a:pPr lvl="2"/>
            <a:r>
              <a:rPr lang="en-US" sz="1800" dirty="0"/>
              <a:t> Improve the efficiency of pattern evaluation</a:t>
            </a:r>
          </a:p>
          <a:p>
            <a:pPr lvl="3"/>
            <a:r>
              <a:rPr lang="en-US" sz="1800" dirty="0">
                <a:solidFill>
                  <a:srgbClr val="0070C0"/>
                </a:solidFill>
              </a:rPr>
              <a:t>including rewriting queries</a:t>
            </a:r>
            <a:r>
              <a:rPr lang="en-US" sz="1800" dirty="0"/>
              <a:t>, and switching to other graph databases if necessary;</a:t>
            </a:r>
            <a:endParaRPr lang="en-US" sz="1400" dirty="0"/>
          </a:p>
          <a:p>
            <a:pPr lvl="2"/>
            <a:r>
              <a:rPr lang="en-US" sz="1800" dirty="0"/>
              <a:t> Instead of computing the exact sizes of contexts, we may </a:t>
            </a:r>
            <a:r>
              <a:rPr lang="en-US" sz="1800" dirty="0">
                <a:solidFill>
                  <a:srgbClr val="0070C0"/>
                </a:solidFill>
              </a:rPr>
              <a:t>estimate the context sizes</a:t>
            </a:r>
            <a:r>
              <a:rPr lang="en-US" sz="1800" dirty="0"/>
              <a:t>.</a:t>
            </a:r>
          </a:p>
          <a:p>
            <a:pPr lvl="1"/>
            <a:r>
              <a:rPr lang="en-US" sz="2000" dirty="0"/>
              <a:t> Goals:</a:t>
            </a:r>
          </a:p>
          <a:p>
            <a:pPr lvl="2"/>
            <a:r>
              <a:rPr lang="en-US" sz="1800" dirty="0"/>
              <a:t> </a:t>
            </a:r>
            <a:r>
              <a:rPr lang="en-US" sz="1800" dirty="0">
                <a:solidFill>
                  <a:srgbClr val="00B050"/>
                </a:solidFill>
              </a:rPr>
              <a:t>Apply a faster heuristic on a 10 times larger dataset than </a:t>
            </a:r>
            <a:r>
              <a:rPr lang="en-US" sz="1800" dirty="0" err="1">
                <a:solidFill>
                  <a:srgbClr val="00B050"/>
                </a:solidFill>
              </a:rPr>
              <a:t>OscarWinner</a:t>
            </a:r>
            <a:endParaRPr lang="en-US" sz="1800" dirty="0">
              <a:solidFill>
                <a:srgbClr val="00B050"/>
              </a:solidFill>
            </a:endParaRPr>
          </a:p>
          <a:p>
            <a:pPr lvl="3"/>
            <a:r>
              <a:rPr lang="en-US" sz="1800" dirty="0">
                <a:solidFill>
                  <a:srgbClr val="00B050"/>
                </a:solidFill>
              </a:rPr>
              <a:t>Film-Award: 5M+ nodes, 10M+ edges</a:t>
            </a:r>
          </a:p>
          <a:p>
            <a:pPr lvl="2"/>
            <a:r>
              <a:rPr lang="en-US" sz="1800" dirty="0">
                <a:solidFill>
                  <a:srgbClr val="00B050"/>
                </a:solidFill>
              </a:rPr>
              <a:t> </a:t>
            </a:r>
            <a:r>
              <a:rPr lang="en-US" sz="1800" dirty="0">
                <a:solidFill>
                  <a:srgbClr val="00B0F0"/>
                </a:solidFill>
              </a:rPr>
              <a:t>Journal extension of the current SIGMOD submission of Maverick is ready for submission.</a:t>
            </a:r>
          </a:p>
          <a:p>
            <a:r>
              <a:rPr lang="en-US" sz="2400" dirty="0"/>
              <a:t>Expected Defense Date</a:t>
            </a:r>
          </a:p>
          <a:p>
            <a:pPr lvl="1"/>
            <a:r>
              <a:rPr lang="en-US" sz="2000" dirty="0"/>
              <a:t> Fall 2017</a:t>
            </a:r>
          </a:p>
        </p:txBody>
      </p:sp>
      <p:sp>
        <p:nvSpPr>
          <p:cNvPr id="4" name="Slide Number Placeholder 3"/>
          <p:cNvSpPr>
            <a:spLocks noGrp="1"/>
          </p:cNvSpPr>
          <p:nvPr>
            <p:ph type="sldNum" sz="quarter" idx="11"/>
          </p:nvPr>
        </p:nvSpPr>
        <p:spPr/>
        <p:txBody>
          <a:bodyPr/>
          <a:lstStyle/>
          <a:p>
            <a:pPr marL="0" marR="0" lvl="0" indent="0" algn="l" defTabSz="686047" rtl="0" eaLnBrk="1" fontAlgn="auto" latinLnBrk="0" hangingPunct="1">
              <a:lnSpc>
                <a:spcPct val="100000"/>
              </a:lnSpc>
              <a:spcBef>
                <a:spcPts val="0"/>
              </a:spcBef>
              <a:spcAft>
                <a:spcPts val="0"/>
              </a:spcAft>
              <a:buClrTx/>
              <a:buSzTx/>
              <a:buFontTx/>
              <a:buNone/>
              <a:tabLst/>
              <a:defRPr/>
            </a:pPr>
            <a:fld id="{30DB7900-D72E-4025-AF90-97BD6DF59E7D}" type="slidenum">
              <a:rPr kumimoji="0" lang="en-US" sz="1200" b="1" i="0" u="none" strike="noStrike" kern="1200" cap="none" spc="0" normalizeH="0" baseline="0" noProof="0" smtClean="0">
                <a:ln>
                  <a:noFill/>
                </a:ln>
                <a:solidFill>
                  <a:srgbClr val="000000"/>
                </a:solidFill>
                <a:effectLst/>
                <a:uLnTx/>
                <a:uFillTx/>
                <a:latin typeface="Segoe UI"/>
                <a:ea typeface="+mn-ea"/>
                <a:cs typeface="+mn-cs"/>
              </a:rPr>
              <a:pPr marL="0" marR="0" lvl="0" indent="0" algn="l" defTabSz="686047" rtl="0" eaLnBrk="1" fontAlgn="auto" latinLnBrk="0" hangingPunct="1">
                <a:lnSpc>
                  <a:spcPct val="100000"/>
                </a:lnSpc>
                <a:spcBef>
                  <a:spcPts val="0"/>
                </a:spcBef>
                <a:spcAft>
                  <a:spcPts val="0"/>
                </a:spcAft>
                <a:buClrTx/>
                <a:buSzTx/>
                <a:buFontTx/>
                <a:buNone/>
                <a:tabLst/>
                <a:defRPr/>
              </a:pPr>
              <a:t>76</a:t>
            </a:fld>
            <a:endParaRPr kumimoji="0" lang="en-US" sz="1200" b="1"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97321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2" y="1531144"/>
            <a:ext cx="8622694" cy="1569408"/>
          </a:xfrm>
        </p:spPr>
        <p:txBody>
          <a:bodyPr>
            <a:noAutofit/>
          </a:bodyPr>
          <a:lstStyle/>
          <a:p>
            <a:r>
              <a:rPr lang="en-US" sz="4800" dirty="0"/>
              <a:t>Q/A</a:t>
            </a:r>
          </a:p>
        </p:txBody>
      </p:sp>
    </p:spTree>
    <p:extLst>
      <p:ext uri="{BB962C8B-B14F-4D97-AF65-F5344CB8AC3E}">
        <p14:creationId xmlns:p14="http://schemas.microsoft.com/office/powerpoint/2010/main" val="2056868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2" y="1531144"/>
            <a:ext cx="8622694" cy="1569408"/>
          </a:xfrm>
        </p:spPr>
        <p:txBody>
          <a:bodyPr>
            <a:noAutofit/>
          </a:bodyPr>
          <a:lstStyle/>
          <a:p>
            <a:r>
              <a:rPr lang="en-US" sz="4800" dirty="0"/>
              <a:t>Thank you!</a:t>
            </a:r>
          </a:p>
        </p:txBody>
      </p:sp>
    </p:spTree>
    <p:extLst>
      <p:ext uri="{BB962C8B-B14F-4D97-AF65-F5344CB8AC3E}">
        <p14:creationId xmlns:p14="http://schemas.microsoft.com/office/powerpoint/2010/main" val="1829381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Case Study</a:t>
            </a:r>
          </a:p>
        </p:txBody>
      </p:sp>
      <p:sp>
        <p:nvSpPr>
          <p:cNvPr id="3" name="Text Placeholder 2"/>
          <p:cNvSpPr>
            <a:spLocks noGrp="1"/>
          </p:cNvSpPr>
          <p:nvPr>
            <p:ph type="body" sz="quarter" idx="10"/>
          </p:nvPr>
        </p:nvSpPr>
        <p:spPr>
          <a:xfrm>
            <a:off x="389436" y="1085850"/>
            <a:ext cx="8363938" cy="890757"/>
          </a:xfrm>
        </p:spPr>
        <p:txBody>
          <a:bodyPr/>
          <a:lstStyle/>
          <a:p>
            <a:r>
              <a:rPr lang="en-US" dirty="0"/>
              <a:t>The </a:t>
            </a:r>
            <a:r>
              <a:rPr lang="en-US" b="1" dirty="0"/>
              <a:t>Goal(20292) </a:t>
            </a:r>
            <a:r>
              <a:rPr lang="en-US" dirty="0"/>
              <a:t>is the only </a:t>
            </a:r>
            <a:r>
              <a:rPr lang="en-US" b="1" dirty="0"/>
              <a:t>own goal</a:t>
            </a:r>
            <a:r>
              <a:rPr lang="en-US" dirty="0"/>
              <a:t> in </a:t>
            </a:r>
            <a:r>
              <a:rPr lang="en-US" b="1" dirty="0"/>
              <a:t>Brazil’s World Cup history</a:t>
            </a:r>
            <a:r>
              <a:rPr lang="en-US" dirty="0"/>
              <a:t>.</a:t>
            </a:r>
          </a:p>
        </p:txBody>
      </p:sp>
      <p:sp>
        <p:nvSpPr>
          <p:cNvPr id="4" name="Slide Number Placeholder 3"/>
          <p:cNvSpPr>
            <a:spLocks noGrp="1"/>
          </p:cNvSpPr>
          <p:nvPr>
            <p:ph type="sldNum" sz="quarter" idx="11"/>
          </p:nvPr>
        </p:nvSpPr>
        <p:spPr/>
        <p:txBody>
          <a:bodyPr/>
          <a:lstStyle/>
          <a:p>
            <a:pPr marL="0" marR="0" lvl="0" indent="0" algn="l" defTabSz="686047" rtl="0" eaLnBrk="1" fontAlgn="auto" latinLnBrk="0" hangingPunct="1">
              <a:lnSpc>
                <a:spcPct val="100000"/>
              </a:lnSpc>
              <a:spcBef>
                <a:spcPts val="0"/>
              </a:spcBef>
              <a:spcAft>
                <a:spcPts val="0"/>
              </a:spcAft>
              <a:buClrTx/>
              <a:buSzTx/>
              <a:buFontTx/>
              <a:buNone/>
              <a:tabLst/>
              <a:defRPr/>
            </a:pPr>
            <a:fld id="{30DB7900-D72E-4025-AF90-97BD6DF59E7D}" type="slidenum">
              <a:rPr kumimoji="0" lang="en-US" sz="1200" b="1" i="0" u="none" strike="noStrike" kern="1200" cap="none" spc="0" normalizeH="0" baseline="0" noProof="0" smtClean="0">
                <a:ln>
                  <a:noFill/>
                </a:ln>
                <a:solidFill>
                  <a:srgbClr val="000000"/>
                </a:solidFill>
                <a:effectLst/>
                <a:uLnTx/>
                <a:uFillTx/>
                <a:latin typeface="Segoe UI"/>
                <a:ea typeface="+mn-ea"/>
                <a:cs typeface="+mn-cs"/>
              </a:rPr>
              <a:pPr marL="0" marR="0" lvl="0" indent="0" algn="l" defTabSz="686047" rtl="0" eaLnBrk="1" fontAlgn="auto" latinLnBrk="0" hangingPunct="1">
                <a:lnSpc>
                  <a:spcPct val="100000"/>
                </a:lnSpc>
                <a:spcBef>
                  <a:spcPts val="0"/>
                </a:spcBef>
                <a:spcAft>
                  <a:spcPts val="0"/>
                </a:spcAft>
                <a:buClrTx/>
                <a:buSzTx/>
                <a:buFontTx/>
                <a:buNone/>
                <a:tabLst/>
                <a:defRPr/>
              </a:pPr>
              <a:t>79</a:t>
            </a:fld>
            <a:endParaRPr kumimoji="0" lang="en-US" sz="1200" b="1" i="0" u="none" strike="noStrike" kern="1200" cap="none" spc="0" normalizeH="0" baseline="0" noProof="0">
              <a:ln>
                <a:noFill/>
              </a:ln>
              <a:solidFill>
                <a:srgbClr val="000000"/>
              </a:solidFill>
              <a:effectLst/>
              <a:uLnTx/>
              <a:uFillTx/>
              <a:latin typeface="Segoe UI"/>
              <a:ea typeface="+mn-ea"/>
              <a:cs typeface="+mn-cs"/>
            </a:endParaRPr>
          </a:p>
        </p:txBody>
      </p:sp>
      <p:pic>
        <p:nvPicPr>
          <p:cNvPr id="5" name="Picture 4"/>
          <p:cNvPicPr>
            <a:picLocks noChangeAspect="1"/>
          </p:cNvPicPr>
          <p:nvPr/>
        </p:nvPicPr>
        <p:blipFill>
          <a:blip r:embed="rId3"/>
          <a:stretch>
            <a:fillRect/>
          </a:stretch>
        </p:blipFill>
        <p:spPr>
          <a:xfrm>
            <a:off x="5407188" y="3137849"/>
            <a:ext cx="3491689" cy="735092"/>
          </a:xfrm>
          <a:prstGeom prst="rect">
            <a:avLst/>
          </a:prstGeom>
        </p:spPr>
      </p:pic>
      <p:sp>
        <p:nvSpPr>
          <p:cNvPr id="6" name="Oval 5"/>
          <p:cNvSpPr/>
          <p:nvPr/>
        </p:nvSpPr>
        <p:spPr bwMode="auto">
          <a:xfrm>
            <a:off x="5503011" y="3323533"/>
            <a:ext cx="363311" cy="540904"/>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10" name="TextBox 9"/>
          <p:cNvSpPr txBox="1"/>
          <p:nvPr/>
        </p:nvSpPr>
        <p:spPr>
          <a:xfrm>
            <a:off x="3634107" y="3323533"/>
            <a:ext cx="1495602" cy="553998"/>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Context</a:t>
            </a:r>
          </a:p>
        </p:txBody>
      </p:sp>
      <p:sp>
        <p:nvSpPr>
          <p:cNvPr id="11" name="TextBox 10"/>
          <p:cNvSpPr txBox="1"/>
          <p:nvPr/>
        </p:nvSpPr>
        <p:spPr>
          <a:xfrm>
            <a:off x="931527" y="2989473"/>
            <a:ext cx="1837041" cy="553998"/>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Subspace</a:t>
            </a:r>
          </a:p>
        </p:txBody>
      </p:sp>
      <mc:AlternateContent xmlns:mc="http://schemas.openxmlformats.org/markup-compatibility/2006" xmlns:a14="http://schemas.microsoft.com/office/drawing/2010/main">
        <mc:Choice Requires="a14">
          <p:sp>
            <p:nvSpPr>
              <p:cNvPr id="12" name="TextBox 11"/>
              <p:cNvSpPr txBox="1"/>
              <p:nvPr/>
            </p:nvSpPr>
            <p:spPr>
              <a:xfrm>
                <a:off x="654047" y="3688275"/>
                <a:ext cx="2392000" cy="369332"/>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𝑎𝑤𝑎𝑟𝑒𝑑</m:t>
                      </m:r>
                      <m:r>
                        <m:rPr>
                          <m:lit/>
                        </m:rP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𝑡𝑜</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54047" y="3688275"/>
                <a:ext cx="2392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6483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 Facts</a:t>
            </a:r>
          </a:p>
        </p:txBody>
      </p:sp>
      <p:sp>
        <p:nvSpPr>
          <p:cNvPr id="3" name="Text Placeholder 2"/>
          <p:cNvSpPr>
            <a:spLocks noGrp="1"/>
          </p:cNvSpPr>
          <p:nvPr>
            <p:ph type="body" sz="quarter" idx="10"/>
          </p:nvPr>
        </p:nvSpPr>
        <p:spPr>
          <a:xfrm>
            <a:off x="296452" y="3274556"/>
            <a:ext cx="3506703" cy="1514261"/>
          </a:xfrm>
          <a:prstGeom prst="rect">
            <a:avLst/>
          </a:prstGeom>
          <a:noFill/>
          <a:ln cap="rnd">
            <a:noFill/>
          </a:ln>
        </p:spPr>
        <p:txBody>
          <a:bodyPr lIns="91440" tIns="91440" bIns="91440"/>
          <a:lstStyle/>
          <a:p>
            <a:pPr marL="0" indent="0">
              <a:buNone/>
            </a:pPr>
            <a:r>
              <a:rPr lang="en-US" sz="2400" dirty="0">
                <a:solidFill>
                  <a:srgbClr val="0070C0"/>
                </a:solidFill>
              </a:rPr>
              <a:t>Denzel Washington </a:t>
            </a:r>
            <a:r>
              <a:rPr lang="en-US" sz="2400" dirty="0"/>
              <a:t>followed Sidney Poitier as only the second black to win the Best Actor award.</a:t>
            </a:r>
          </a:p>
        </p:txBody>
      </p:sp>
      <p:sp>
        <p:nvSpPr>
          <p:cNvPr id="4" name="Slide Number Placeholder 3"/>
          <p:cNvSpPr>
            <a:spLocks noGrp="1"/>
          </p:cNvSpPr>
          <p:nvPr>
            <p:ph type="sldNum" sz="quarter" idx="11"/>
          </p:nvPr>
        </p:nvSpPr>
        <p:spPr/>
        <p:txBody>
          <a:bodyPr/>
          <a:lstStyle/>
          <a:p>
            <a:fld id="{30DB7900-D72E-4025-AF90-97BD6DF59E7D}" type="slidenum">
              <a:rPr lang="en-US" smtClean="0"/>
              <a:pPr/>
              <a:t>8</a:t>
            </a:fld>
            <a:endParaRPr lang="en-US"/>
          </a:p>
        </p:txBody>
      </p:sp>
      <p:pic>
        <p:nvPicPr>
          <p:cNvPr id="2050" name="Picture 2" descr="Training Day Poster.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46028" y="896070"/>
            <a:ext cx="1609311" cy="23808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abcnews.go.com/assets/beta/assets/abcn_images/abc_logo_aluminu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23" y="3097298"/>
            <a:ext cx="709761" cy="283904"/>
          </a:xfrm>
          <a:prstGeom prst="rect">
            <a:avLst/>
          </a:prstGeom>
          <a:solidFill>
            <a:schemeClr val="bg1"/>
          </a:solidFill>
        </p:spPr>
      </p:pic>
      <p:sp>
        <p:nvSpPr>
          <p:cNvPr id="8" name="TextBox 7"/>
          <p:cNvSpPr txBox="1"/>
          <p:nvPr/>
        </p:nvSpPr>
        <p:spPr>
          <a:xfrm>
            <a:off x="4256689" y="1933903"/>
            <a:ext cx="2413353" cy="430887"/>
          </a:xfrm>
          <a:prstGeom prst="rect">
            <a:avLst/>
          </a:prstGeom>
          <a:noFill/>
        </p:spPr>
        <p:txBody>
          <a:bodyPr wrap="none" lIns="0" tIns="0" rIns="0" bIns="0" rtlCol="0">
            <a:spAutoFit/>
          </a:bodyPr>
          <a:lstStyle/>
          <a:p>
            <a:r>
              <a:rPr lang="en-US"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Entity of Interest</a:t>
            </a:r>
          </a:p>
        </p:txBody>
      </p:sp>
      <p:cxnSp>
        <p:nvCxnSpPr>
          <p:cNvPr id="12" name="Straight Arrow Connector 11"/>
          <p:cNvCxnSpPr/>
          <p:nvPr/>
        </p:nvCxnSpPr>
        <p:spPr>
          <a:xfrm flipV="1">
            <a:off x="2774731" y="2448910"/>
            <a:ext cx="1481958" cy="956164"/>
          </a:xfrm>
          <a:prstGeom prst="straightConnector1">
            <a:avLst/>
          </a:prstGeom>
          <a:ln w="76200">
            <a:tailEnd type="stealth"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36639" y="2364790"/>
            <a:ext cx="2499402"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Denzel Washington</a:t>
            </a:r>
          </a:p>
        </p:txBody>
      </p:sp>
    </p:spTree>
    <p:extLst>
      <p:ext uri="{BB962C8B-B14F-4D97-AF65-F5344CB8AC3E}">
        <p14:creationId xmlns:p14="http://schemas.microsoft.com/office/powerpoint/2010/main" val="2432001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220243" y="2686007"/>
            <a:ext cx="3138146" cy="1906722"/>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Case Study</a:t>
            </a:r>
          </a:p>
        </p:txBody>
      </p:sp>
      <p:sp>
        <p:nvSpPr>
          <p:cNvPr id="3" name="Text Placeholder 2"/>
          <p:cNvSpPr>
            <a:spLocks noGrp="1"/>
          </p:cNvSpPr>
          <p:nvPr>
            <p:ph type="body" sz="quarter" idx="10"/>
          </p:nvPr>
        </p:nvSpPr>
        <p:spPr>
          <a:xfrm>
            <a:off x="389436" y="1085850"/>
            <a:ext cx="8363938" cy="1777153"/>
          </a:xfrm>
        </p:spPr>
        <p:txBody>
          <a:bodyPr/>
          <a:lstStyle/>
          <a:p>
            <a:r>
              <a:rPr lang="en-US" dirty="0"/>
              <a:t>The </a:t>
            </a:r>
            <a:r>
              <a:rPr lang="en-US" b="1" dirty="0"/>
              <a:t>Goal(23464)</a:t>
            </a:r>
            <a:r>
              <a:rPr lang="en-US" dirty="0"/>
              <a:t> is the only goal </a:t>
            </a:r>
            <a:r>
              <a:rPr lang="en-US" b="1" dirty="0"/>
              <a:t>awarded to Paraguay</a:t>
            </a:r>
            <a:r>
              <a:rPr lang="en-US" dirty="0"/>
              <a:t>, among all the goals scored in a </a:t>
            </a:r>
            <a:r>
              <a:rPr lang="en-US" b="1" dirty="0"/>
              <a:t>match which was hosted in Mexico City and had at least two goals</a:t>
            </a:r>
            <a:r>
              <a:rPr lang="en-US" dirty="0"/>
              <a:t>.</a:t>
            </a:r>
          </a:p>
        </p:txBody>
      </p:sp>
      <p:sp>
        <p:nvSpPr>
          <p:cNvPr id="4" name="Slide Number Placeholder 3"/>
          <p:cNvSpPr>
            <a:spLocks noGrp="1"/>
          </p:cNvSpPr>
          <p:nvPr>
            <p:ph type="sldNum" sz="quarter" idx="11"/>
          </p:nvPr>
        </p:nvSpPr>
        <p:spPr/>
        <p:txBody>
          <a:bodyPr/>
          <a:lstStyle/>
          <a:p>
            <a:pPr marL="0" marR="0" lvl="0" indent="0" algn="l" defTabSz="686047" rtl="0" eaLnBrk="1" fontAlgn="auto" latinLnBrk="0" hangingPunct="1">
              <a:lnSpc>
                <a:spcPct val="100000"/>
              </a:lnSpc>
              <a:spcBef>
                <a:spcPts val="0"/>
              </a:spcBef>
              <a:spcAft>
                <a:spcPts val="0"/>
              </a:spcAft>
              <a:buClrTx/>
              <a:buSzTx/>
              <a:buFontTx/>
              <a:buNone/>
              <a:tabLst/>
              <a:defRPr/>
            </a:pPr>
            <a:fld id="{30DB7900-D72E-4025-AF90-97BD6DF59E7D}" type="slidenum">
              <a:rPr kumimoji="0" lang="en-US" sz="1200" b="1" i="0" u="none" strike="noStrike" kern="1200" cap="none" spc="0" normalizeH="0" baseline="0" noProof="0" smtClean="0">
                <a:ln>
                  <a:noFill/>
                </a:ln>
                <a:solidFill>
                  <a:srgbClr val="000000"/>
                </a:solidFill>
                <a:effectLst/>
                <a:uLnTx/>
                <a:uFillTx/>
                <a:latin typeface="Segoe UI"/>
                <a:ea typeface="+mn-ea"/>
                <a:cs typeface="+mn-cs"/>
              </a:rPr>
              <a:pPr marL="0" marR="0" lvl="0" indent="0" algn="l" defTabSz="686047" rtl="0" eaLnBrk="1" fontAlgn="auto" latinLnBrk="0" hangingPunct="1">
                <a:lnSpc>
                  <a:spcPct val="100000"/>
                </a:lnSpc>
                <a:spcBef>
                  <a:spcPts val="0"/>
                </a:spcBef>
                <a:spcAft>
                  <a:spcPts val="0"/>
                </a:spcAft>
                <a:buClrTx/>
                <a:buSzTx/>
                <a:buFontTx/>
                <a:buNone/>
                <a:tabLst/>
                <a:defRPr/>
              </a:pPr>
              <a:t>80</a:t>
            </a:fld>
            <a:endParaRPr kumimoji="0" lang="en-US" sz="1200" b="1" i="0" u="none" strike="noStrike" kern="1200" cap="none" spc="0" normalizeH="0" baseline="0" noProof="0">
              <a:ln>
                <a:noFill/>
              </a:ln>
              <a:solidFill>
                <a:srgbClr val="000000"/>
              </a:solidFill>
              <a:effectLst/>
              <a:uLnTx/>
              <a:uFillTx/>
              <a:latin typeface="Segoe UI"/>
              <a:ea typeface="+mn-ea"/>
              <a:cs typeface="+mn-cs"/>
            </a:endParaRPr>
          </a:p>
        </p:txBody>
      </p:sp>
      <p:sp>
        <p:nvSpPr>
          <p:cNvPr id="6" name="Oval 5"/>
          <p:cNvSpPr/>
          <p:nvPr/>
        </p:nvSpPr>
        <p:spPr bwMode="auto">
          <a:xfrm>
            <a:off x="5430552" y="4057607"/>
            <a:ext cx="363311" cy="540904"/>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7" name="TextBox 6"/>
          <p:cNvSpPr txBox="1"/>
          <p:nvPr/>
        </p:nvSpPr>
        <p:spPr>
          <a:xfrm>
            <a:off x="3524083" y="3362369"/>
            <a:ext cx="1495602" cy="553998"/>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Context</a:t>
            </a:r>
          </a:p>
        </p:txBody>
      </p:sp>
      <p:sp>
        <p:nvSpPr>
          <p:cNvPr id="8" name="TextBox 7"/>
          <p:cNvSpPr txBox="1"/>
          <p:nvPr/>
        </p:nvSpPr>
        <p:spPr>
          <a:xfrm>
            <a:off x="931527" y="2989473"/>
            <a:ext cx="1837041" cy="553998"/>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Subspace</a:t>
            </a:r>
          </a:p>
        </p:txBody>
      </p:sp>
      <mc:AlternateContent xmlns:mc="http://schemas.openxmlformats.org/markup-compatibility/2006" xmlns:a14="http://schemas.microsoft.com/office/drawing/2010/main">
        <mc:Choice Requires="a14">
          <p:sp>
            <p:nvSpPr>
              <p:cNvPr id="9" name="TextBox 8"/>
              <p:cNvSpPr txBox="1"/>
              <p:nvPr/>
            </p:nvSpPr>
            <p:spPr>
              <a:xfrm>
                <a:off x="654047" y="3688275"/>
                <a:ext cx="2392000" cy="369332"/>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𝑎𝑤𝑎𝑟𝑒𝑑</m:t>
                      </m:r>
                      <m:r>
                        <m:rPr>
                          <m:lit/>
                        </m:rP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𝑡𝑜</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54047" y="3688275"/>
                <a:ext cx="2392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184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111706" y="3118314"/>
            <a:ext cx="3208046" cy="939293"/>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Case Study</a:t>
            </a:r>
          </a:p>
        </p:txBody>
      </p:sp>
      <p:sp>
        <p:nvSpPr>
          <p:cNvPr id="3" name="Text Placeholder 2"/>
          <p:cNvSpPr>
            <a:spLocks noGrp="1"/>
          </p:cNvSpPr>
          <p:nvPr>
            <p:ph type="body" sz="quarter" idx="10"/>
          </p:nvPr>
        </p:nvSpPr>
        <p:spPr>
          <a:xfrm>
            <a:off x="389436" y="1085850"/>
            <a:ext cx="8363938" cy="1777153"/>
          </a:xfrm>
        </p:spPr>
        <p:txBody>
          <a:bodyPr/>
          <a:lstStyle/>
          <a:p>
            <a:r>
              <a:rPr lang="en-US" dirty="0"/>
              <a:t>Among the </a:t>
            </a:r>
            <a:r>
              <a:rPr lang="en-US" b="1" dirty="0"/>
              <a:t>films produced in the United States</a:t>
            </a:r>
            <a:r>
              <a:rPr lang="en-US" dirty="0"/>
              <a:t>, </a:t>
            </a:r>
            <a:r>
              <a:rPr lang="en-US" b="1" dirty="0"/>
              <a:t>The Lord of the Rings: The Return of the King</a:t>
            </a:r>
            <a:r>
              <a:rPr lang="en-US" dirty="0"/>
              <a:t> is one of the only 7 films that are also </a:t>
            </a:r>
            <a:r>
              <a:rPr lang="en-US" b="1" dirty="0"/>
              <a:t>produced in New Zealand</a:t>
            </a:r>
            <a:r>
              <a:rPr lang="en-US" dirty="0"/>
              <a:t>.</a:t>
            </a:r>
          </a:p>
        </p:txBody>
      </p:sp>
      <p:sp>
        <p:nvSpPr>
          <p:cNvPr id="4" name="Slide Number Placeholder 3"/>
          <p:cNvSpPr>
            <a:spLocks noGrp="1"/>
          </p:cNvSpPr>
          <p:nvPr>
            <p:ph type="sldNum" sz="quarter" idx="11"/>
          </p:nvPr>
        </p:nvSpPr>
        <p:spPr/>
        <p:txBody>
          <a:bodyPr/>
          <a:lstStyle/>
          <a:p>
            <a:pPr marL="0" marR="0" lvl="0" indent="0" algn="l" defTabSz="686047" rtl="0" eaLnBrk="1" fontAlgn="auto" latinLnBrk="0" hangingPunct="1">
              <a:lnSpc>
                <a:spcPct val="100000"/>
              </a:lnSpc>
              <a:spcBef>
                <a:spcPts val="0"/>
              </a:spcBef>
              <a:spcAft>
                <a:spcPts val="0"/>
              </a:spcAft>
              <a:buClrTx/>
              <a:buSzTx/>
              <a:buFontTx/>
              <a:buNone/>
              <a:tabLst/>
              <a:defRPr/>
            </a:pPr>
            <a:fld id="{30DB7900-D72E-4025-AF90-97BD6DF59E7D}" type="slidenum">
              <a:rPr kumimoji="0" lang="en-US" sz="1200" b="1" i="0" u="none" strike="noStrike" kern="1200" cap="none" spc="0" normalizeH="0" baseline="0" noProof="0" smtClean="0">
                <a:ln>
                  <a:noFill/>
                </a:ln>
                <a:solidFill>
                  <a:srgbClr val="000000"/>
                </a:solidFill>
                <a:effectLst/>
                <a:uLnTx/>
                <a:uFillTx/>
                <a:latin typeface="Segoe UI"/>
                <a:ea typeface="+mn-ea"/>
                <a:cs typeface="+mn-cs"/>
              </a:rPr>
              <a:pPr marL="0" marR="0" lvl="0" indent="0" algn="l" defTabSz="686047" rtl="0" eaLnBrk="1" fontAlgn="auto" latinLnBrk="0" hangingPunct="1">
                <a:lnSpc>
                  <a:spcPct val="100000"/>
                </a:lnSpc>
                <a:spcBef>
                  <a:spcPts val="0"/>
                </a:spcBef>
                <a:spcAft>
                  <a:spcPts val="0"/>
                </a:spcAft>
                <a:buClrTx/>
                <a:buSzTx/>
                <a:buFontTx/>
                <a:buNone/>
                <a:tabLst/>
                <a:defRPr/>
              </a:pPr>
              <a:t>81</a:t>
            </a:fld>
            <a:endParaRPr kumimoji="0" lang="en-US" sz="1200" b="1" i="0" u="none" strike="noStrike" kern="1200" cap="none" spc="0" normalizeH="0" baseline="0" noProof="0">
              <a:ln>
                <a:noFill/>
              </a:ln>
              <a:solidFill>
                <a:srgbClr val="000000"/>
              </a:solidFill>
              <a:effectLst/>
              <a:uLnTx/>
              <a:uFillTx/>
              <a:latin typeface="Segoe UI"/>
              <a:ea typeface="+mn-ea"/>
              <a:cs typeface="+mn-cs"/>
            </a:endParaRPr>
          </a:p>
        </p:txBody>
      </p:sp>
      <p:sp>
        <p:nvSpPr>
          <p:cNvPr id="6" name="Oval 5"/>
          <p:cNvSpPr/>
          <p:nvPr/>
        </p:nvSpPr>
        <p:spPr bwMode="auto">
          <a:xfrm>
            <a:off x="5321737" y="3417823"/>
            <a:ext cx="363311" cy="540904"/>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7" name="TextBox 6"/>
          <p:cNvSpPr txBox="1"/>
          <p:nvPr/>
        </p:nvSpPr>
        <p:spPr>
          <a:xfrm>
            <a:off x="3524083" y="3362369"/>
            <a:ext cx="1495602" cy="553998"/>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Context</a:t>
            </a:r>
          </a:p>
        </p:txBody>
      </p:sp>
      <p:sp>
        <p:nvSpPr>
          <p:cNvPr id="8" name="TextBox 7"/>
          <p:cNvSpPr txBox="1"/>
          <p:nvPr/>
        </p:nvSpPr>
        <p:spPr>
          <a:xfrm>
            <a:off x="931527" y="2989473"/>
            <a:ext cx="1837041" cy="553998"/>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Subspace</a:t>
            </a:r>
          </a:p>
        </p:txBody>
      </p:sp>
      <mc:AlternateContent xmlns:mc="http://schemas.openxmlformats.org/markup-compatibility/2006" xmlns:a14="http://schemas.microsoft.com/office/drawing/2010/main">
        <mc:Choice Requires="a14">
          <p:sp>
            <p:nvSpPr>
              <p:cNvPr id="9" name="TextBox 8"/>
              <p:cNvSpPr txBox="1"/>
              <p:nvPr/>
            </p:nvSpPr>
            <p:spPr>
              <a:xfrm>
                <a:off x="654047" y="3688275"/>
                <a:ext cx="2052293" cy="369332"/>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𝑐𝑜𝑢𝑛𝑡𝑟𝑦</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54047" y="3688275"/>
                <a:ext cx="2052293"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81056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35137" y="3398129"/>
            <a:ext cx="635344" cy="560598"/>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Case Study</a:t>
            </a:r>
          </a:p>
        </p:txBody>
      </p:sp>
      <p:sp>
        <p:nvSpPr>
          <p:cNvPr id="3" name="Text Placeholder 2"/>
          <p:cNvSpPr>
            <a:spLocks noGrp="1"/>
          </p:cNvSpPr>
          <p:nvPr>
            <p:ph type="body" sz="quarter" idx="10"/>
          </p:nvPr>
        </p:nvSpPr>
        <p:spPr>
          <a:xfrm>
            <a:off x="389436" y="1085850"/>
            <a:ext cx="8363938" cy="890757"/>
          </a:xfrm>
        </p:spPr>
        <p:txBody>
          <a:bodyPr/>
          <a:lstStyle/>
          <a:p>
            <a:r>
              <a:rPr lang="en-US" dirty="0"/>
              <a:t>The crew </a:t>
            </a:r>
            <a:r>
              <a:rPr lang="en-US" b="1" dirty="0" err="1"/>
              <a:t>FilmCrew</a:t>
            </a:r>
            <a:r>
              <a:rPr lang="en-US" b="1" dirty="0"/>
              <a:t>(7674)</a:t>
            </a:r>
            <a:r>
              <a:rPr lang="en-US" dirty="0"/>
              <a:t> by Paul J. Franklin is the only one crew of role </a:t>
            </a:r>
            <a:r>
              <a:rPr lang="en-US" b="1" dirty="0"/>
              <a:t>Computer Animation</a:t>
            </a:r>
            <a:r>
              <a:rPr lang="en-US" dirty="0"/>
              <a:t>.</a:t>
            </a:r>
          </a:p>
        </p:txBody>
      </p:sp>
      <p:sp>
        <p:nvSpPr>
          <p:cNvPr id="4" name="Slide Number Placeholder 3"/>
          <p:cNvSpPr>
            <a:spLocks noGrp="1"/>
          </p:cNvSpPr>
          <p:nvPr>
            <p:ph type="sldNum" sz="quarter" idx="11"/>
          </p:nvPr>
        </p:nvSpPr>
        <p:spPr/>
        <p:txBody>
          <a:bodyPr/>
          <a:lstStyle/>
          <a:p>
            <a:pPr marL="0" marR="0" lvl="0" indent="0" algn="l" defTabSz="686047" rtl="0" eaLnBrk="1" fontAlgn="auto" latinLnBrk="0" hangingPunct="1">
              <a:lnSpc>
                <a:spcPct val="100000"/>
              </a:lnSpc>
              <a:spcBef>
                <a:spcPts val="0"/>
              </a:spcBef>
              <a:spcAft>
                <a:spcPts val="0"/>
              </a:spcAft>
              <a:buClrTx/>
              <a:buSzTx/>
              <a:buFontTx/>
              <a:buNone/>
              <a:tabLst/>
              <a:defRPr/>
            </a:pPr>
            <a:fld id="{30DB7900-D72E-4025-AF90-97BD6DF59E7D}" type="slidenum">
              <a:rPr kumimoji="0" lang="en-US" sz="1200" b="1" i="0" u="none" strike="noStrike" kern="1200" cap="none" spc="0" normalizeH="0" baseline="0" noProof="0" smtClean="0">
                <a:ln>
                  <a:noFill/>
                </a:ln>
                <a:solidFill>
                  <a:srgbClr val="000000"/>
                </a:solidFill>
                <a:effectLst/>
                <a:uLnTx/>
                <a:uFillTx/>
                <a:latin typeface="Segoe UI"/>
                <a:ea typeface="+mn-ea"/>
                <a:cs typeface="+mn-cs"/>
              </a:rPr>
              <a:pPr marL="0" marR="0" lvl="0" indent="0" algn="l" defTabSz="686047" rtl="0" eaLnBrk="1" fontAlgn="auto" latinLnBrk="0" hangingPunct="1">
                <a:lnSpc>
                  <a:spcPct val="100000"/>
                </a:lnSpc>
                <a:spcBef>
                  <a:spcPts val="0"/>
                </a:spcBef>
                <a:spcAft>
                  <a:spcPts val="0"/>
                </a:spcAft>
                <a:buClrTx/>
                <a:buSzTx/>
                <a:buFontTx/>
                <a:buNone/>
                <a:tabLst/>
                <a:defRPr/>
              </a:pPr>
              <a:t>82</a:t>
            </a:fld>
            <a:endParaRPr kumimoji="0" lang="en-US" sz="1200" b="1"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Oval 5"/>
          <p:cNvSpPr/>
          <p:nvPr/>
        </p:nvSpPr>
        <p:spPr bwMode="auto">
          <a:xfrm>
            <a:off x="6354790" y="3417823"/>
            <a:ext cx="363311" cy="540904"/>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7" name="TextBox 6"/>
          <p:cNvSpPr txBox="1"/>
          <p:nvPr/>
        </p:nvSpPr>
        <p:spPr>
          <a:xfrm>
            <a:off x="4262799" y="3401429"/>
            <a:ext cx="1495602" cy="553998"/>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Context</a:t>
            </a:r>
          </a:p>
        </p:txBody>
      </p:sp>
      <p:sp>
        <p:nvSpPr>
          <p:cNvPr id="8" name="TextBox 7"/>
          <p:cNvSpPr txBox="1"/>
          <p:nvPr/>
        </p:nvSpPr>
        <p:spPr>
          <a:xfrm>
            <a:off x="931527" y="2989473"/>
            <a:ext cx="1837041" cy="553998"/>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Subspace</a:t>
            </a:r>
          </a:p>
        </p:txBody>
      </p:sp>
      <mc:AlternateContent xmlns:mc="http://schemas.openxmlformats.org/markup-compatibility/2006" xmlns:a14="http://schemas.microsoft.com/office/drawing/2010/main">
        <mc:Choice Requires="a14">
          <p:sp>
            <p:nvSpPr>
              <p:cNvPr id="9" name="TextBox 8"/>
              <p:cNvSpPr txBox="1"/>
              <p:nvPr/>
            </p:nvSpPr>
            <p:spPr>
              <a:xfrm>
                <a:off x="654047" y="3688275"/>
                <a:ext cx="3012363" cy="369332"/>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𝑓𝑖𝑙𝑚</m:t>
                      </m:r>
                      <m:r>
                        <m:rPr>
                          <m:lit/>
                        </m:rP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𝑐𝑟𝑒𝑤</m:t>
                      </m:r>
                      <m:r>
                        <m:rPr>
                          <m:lit/>
                        </m:rP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𝑟𝑜𝑙𝑒</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54047" y="3688275"/>
                <a:ext cx="3012363"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2128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35137" y="3398129"/>
            <a:ext cx="635344" cy="560598"/>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Case Study</a:t>
            </a:r>
          </a:p>
        </p:txBody>
      </p:sp>
      <p:sp>
        <p:nvSpPr>
          <p:cNvPr id="3" name="Text Placeholder 2"/>
          <p:cNvSpPr>
            <a:spLocks noGrp="1"/>
          </p:cNvSpPr>
          <p:nvPr>
            <p:ph type="body" sz="quarter" idx="10"/>
          </p:nvPr>
        </p:nvSpPr>
        <p:spPr>
          <a:xfrm>
            <a:off x="389436" y="1085850"/>
            <a:ext cx="8363938" cy="890757"/>
          </a:xfrm>
        </p:spPr>
        <p:txBody>
          <a:bodyPr/>
          <a:lstStyle/>
          <a:p>
            <a:r>
              <a:rPr lang="en-US" dirty="0"/>
              <a:t>The crew </a:t>
            </a:r>
            <a:r>
              <a:rPr lang="en-US" b="1" dirty="0" err="1"/>
              <a:t>FilmCrew</a:t>
            </a:r>
            <a:r>
              <a:rPr lang="en-US" b="1" dirty="0"/>
              <a:t>(7674)</a:t>
            </a:r>
            <a:r>
              <a:rPr lang="en-US" dirty="0"/>
              <a:t> by Paul J. Franklin is the only one crew of role </a:t>
            </a:r>
            <a:r>
              <a:rPr lang="en-US" b="1" dirty="0"/>
              <a:t>Computer Animation</a:t>
            </a:r>
            <a:r>
              <a:rPr lang="en-US" dirty="0"/>
              <a:t>.</a:t>
            </a:r>
          </a:p>
        </p:txBody>
      </p:sp>
      <p:sp>
        <p:nvSpPr>
          <p:cNvPr id="4" name="Slide Number Placeholder 3"/>
          <p:cNvSpPr>
            <a:spLocks noGrp="1"/>
          </p:cNvSpPr>
          <p:nvPr>
            <p:ph type="sldNum" sz="quarter" idx="11"/>
          </p:nvPr>
        </p:nvSpPr>
        <p:spPr/>
        <p:txBody>
          <a:bodyPr/>
          <a:lstStyle/>
          <a:p>
            <a:pPr marL="0" marR="0" lvl="0" indent="0" algn="l" defTabSz="686047" rtl="0" eaLnBrk="1" fontAlgn="auto" latinLnBrk="0" hangingPunct="1">
              <a:lnSpc>
                <a:spcPct val="100000"/>
              </a:lnSpc>
              <a:spcBef>
                <a:spcPts val="0"/>
              </a:spcBef>
              <a:spcAft>
                <a:spcPts val="0"/>
              </a:spcAft>
              <a:buClrTx/>
              <a:buSzTx/>
              <a:buFontTx/>
              <a:buNone/>
              <a:tabLst/>
              <a:defRPr/>
            </a:pPr>
            <a:fld id="{30DB7900-D72E-4025-AF90-97BD6DF59E7D}" type="slidenum">
              <a:rPr kumimoji="0" lang="en-US" sz="1200" b="1" i="0" u="none" strike="noStrike" kern="1200" cap="none" spc="0" normalizeH="0" baseline="0" noProof="0" smtClean="0">
                <a:ln>
                  <a:noFill/>
                </a:ln>
                <a:solidFill>
                  <a:srgbClr val="000000"/>
                </a:solidFill>
                <a:effectLst/>
                <a:uLnTx/>
                <a:uFillTx/>
                <a:latin typeface="Segoe UI"/>
                <a:ea typeface="+mn-ea"/>
                <a:cs typeface="+mn-cs"/>
              </a:rPr>
              <a:pPr marL="0" marR="0" lvl="0" indent="0" algn="l" defTabSz="686047" rtl="0" eaLnBrk="1" fontAlgn="auto" latinLnBrk="0" hangingPunct="1">
                <a:lnSpc>
                  <a:spcPct val="100000"/>
                </a:lnSpc>
                <a:spcBef>
                  <a:spcPts val="0"/>
                </a:spcBef>
                <a:spcAft>
                  <a:spcPts val="0"/>
                </a:spcAft>
                <a:buClrTx/>
                <a:buSzTx/>
                <a:buFontTx/>
                <a:buNone/>
                <a:tabLst/>
                <a:defRPr/>
              </a:pPr>
              <a:t>83</a:t>
            </a:fld>
            <a:endParaRPr kumimoji="0" lang="en-US" sz="1200" b="1"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Oval 5"/>
          <p:cNvSpPr/>
          <p:nvPr/>
        </p:nvSpPr>
        <p:spPr bwMode="auto">
          <a:xfrm>
            <a:off x="6354790" y="3417823"/>
            <a:ext cx="363311" cy="540904"/>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7" name="TextBox 6"/>
          <p:cNvSpPr txBox="1"/>
          <p:nvPr/>
        </p:nvSpPr>
        <p:spPr>
          <a:xfrm>
            <a:off x="4262799" y="3401429"/>
            <a:ext cx="1495602" cy="553998"/>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Context</a:t>
            </a:r>
          </a:p>
        </p:txBody>
      </p:sp>
      <p:sp>
        <p:nvSpPr>
          <p:cNvPr id="8" name="TextBox 7"/>
          <p:cNvSpPr txBox="1"/>
          <p:nvPr/>
        </p:nvSpPr>
        <p:spPr>
          <a:xfrm>
            <a:off x="931527" y="2989473"/>
            <a:ext cx="1837041" cy="553998"/>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Subspace</a:t>
            </a:r>
          </a:p>
        </p:txBody>
      </p:sp>
      <mc:AlternateContent xmlns:mc="http://schemas.openxmlformats.org/markup-compatibility/2006" xmlns:a14="http://schemas.microsoft.com/office/drawing/2010/main">
        <mc:Choice Requires="a14">
          <p:sp>
            <p:nvSpPr>
              <p:cNvPr id="9" name="TextBox 8"/>
              <p:cNvSpPr txBox="1"/>
              <p:nvPr/>
            </p:nvSpPr>
            <p:spPr>
              <a:xfrm>
                <a:off x="654047" y="3688275"/>
                <a:ext cx="3012363" cy="369332"/>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𝑓𝑖𝑙𝑚</m:t>
                      </m:r>
                      <m:r>
                        <m:rPr>
                          <m:lit/>
                        </m:rP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𝑐𝑟𝑒𝑤</m:t>
                      </m:r>
                      <m:r>
                        <m:rPr>
                          <m:lit/>
                        </m:rP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𝑟𝑜𝑙𝑒</m:t>
                      </m:r>
                      <m:r>
                        <a:rPr kumimoji="0" lang="en-US" sz="2400" b="0" i="1" u="none" strike="noStrike" kern="1200" cap="none" spc="0" normalizeH="0" baseline="0" noProof="0" smtClean="0">
                          <a:ln>
                            <a:noFill/>
                          </a:ln>
                          <a:gradFill>
                            <a:gsLst>
                              <a:gs pos="0">
                                <a:srgbClr val="000000">
                                  <a:lumMod val="75000"/>
                                  <a:lumOff val="25000"/>
                                </a:srgbClr>
                              </a:gs>
                              <a:gs pos="80000">
                                <a:srgbClr val="000000">
                                  <a:lumMod val="65000"/>
                                  <a:lumOff val="35000"/>
                                </a:srgbClr>
                              </a:gs>
                            </a:gsLst>
                            <a:lin ang="16200000" scaled="0"/>
                          </a:gra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54047" y="3688275"/>
                <a:ext cx="3012363" cy="369332"/>
              </a:xfrm>
              <a:prstGeom prst="rect">
                <a:avLst/>
              </a:prstGeom>
              <a:blipFill>
                <a:blip r:embed="rId3"/>
                <a:stretch>
                  <a:fillRect/>
                </a:stretch>
              </a:blipFill>
            </p:spPr>
            <p:txBody>
              <a:bodyPr/>
              <a:lstStyle/>
              <a:p>
                <a:r>
                  <a:rPr lang="en-US">
                    <a:noFill/>
                  </a:rPr>
                  <a:t> </a:t>
                </a:r>
              </a:p>
            </p:txBody>
          </p:sp>
        </mc:Fallback>
      </mc:AlternateContent>
      <p:cxnSp>
        <p:nvCxnSpPr>
          <p:cNvPr id="12" name="Straight Connector 11"/>
          <p:cNvCxnSpPr/>
          <p:nvPr/>
        </p:nvCxnSpPr>
        <p:spPr>
          <a:xfrm>
            <a:off x="4953000" y="1733550"/>
            <a:ext cx="38003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98079" y="1943177"/>
            <a:ext cx="3440044" cy="492443"/>
          </a:xfrm>
          <a:prstGeom prst="rect">
            <a:avLst/>
          </a:prstGeom>
          <a:noFill/>
        </p:spPr>
        <p:txBody>
          <a:bodyPr wrap="none" lIns="0" tIns="0" rIns="0" bIns="0" rtlCol="0">
            <a:spAutoFit/>
          </a:bodyPr>
          <a:lstStyle/>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gradFill>
                  <a:gsLst>
                    <a:gs pos="0">
                      <a:srgbClr val="000000">
                        <a:lumMod val="75000"/>
                        <a:lumOff val="25000"/>
                      </a:srgbClr>
                    </a:gs>
                    <a:gs pos="80000">
                      <a:srgbClr val="000000">
                        <a:lumMod val="65000"/>
                        <a:lumOff val="35000"/>
                      </a:srgbClr>
                    </a:gs>
                  </a:gsLst>
                  <a:lin ang="16200000" scaled="0"/>
                </a:gradFill>
                <a:effectLst/>
                <a:uLnTx/>
                <a:uFillTx/>
                <a:latin typeface="Segoe UI Light" pitchFamily="34" charset="0"/>
                <a:ea typeface="+mn-ea"/>
                <a:cs typeface="+mn-cs"/>
              </a:rPr>
              <a:t>Computer Animator</a:t>
            </a:r>
          </a:p>
        </p:txBody>
      </p:sp>
    </p:spTree>
    <p:extLst>
      <p:ext uri="{BB962C8B-B14F-4D97-AF65-F5344CB8AC3E}">
        <p14:creationId xmlns:p14="http://schemas.microsoft.com/office/powerpoint/2010/main" val="223651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Exceptionality Evaluator (EE)</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2339102"/>
              </a:xfrm>
            </p:spPr>
            <p:txBody>
              <a:bodyPr/>
              <a:lstStyle/>
              <a:p>
                <a:r>
                  <a:rPr lang="en-US" dirty="0"/>
                  <a:t>Evaluate the degree of exceptionality</a:t>
                </a:r>
              </a:p>
              <a:p>
                <a:r>
                  <a:rPr lang="en-US" dirty="0"/>
                  <a:t>Exceptionality functions </a:t>
                </a:r>
                <a14:m>
                  <m:oMath xmlns:m="http://schemas.openxmlformats.org/officeDocument/2006/math">
                    <m:r>
                      <a:rPr lang="en-US" b="0" i="1" smtClean="0">
                        <a:latin typeface="Cambria Math" panose="02040503050406030204" pitchFamily="18" charset="0"/>
                      </a:rPr>
                      <m:t>𝜒</m:t>
                    </m:r>
                  </m:oMath>
                </a14:m>
                <a:endParaRPr lang="en-US" dirty="0"/>
              </a:p>
              <a:p>
                <a:pPr lvl="1"/>
                <a:r>
                  <a:rPr lang="en-US" dirty="0"/>
                  <a:t>  </a:t>
                </a:r>
                <a14:m>
                  <m:oMath xmlns:m="http://schemas.openxmlformats.org/officeDocument/2006/math">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ℛ</m:t>
                    </m:r>
                  </m:oMath>
                </a14:m>
                <a:endParaRPr lang="en-US" dirty="0"/>
              </a:p>
              <a:p>
                <a:pPr lvl="1"/>
                <a:r>
                  <a:rPr lang="en-US" dirty="0"/>
                  <a:t>  Upper bound </a:t>
                </a:r>
                <a14:m>
                  <m:oMath xmlns:m="http://schemas.openxmlformats.org/officeDocument/2006/math">
                    <m:r>
                      <a:rPr lang="en-US" b="0" i="1" smtClean="0">
                        <a:latin typeface="Cambria Math" panose="02040503050406030204" pitchFamily="18" charset="0"/>
                      </a:rPr>
                      <m:t>𝑢𝑝𝑝𝑒𝑟</m:t>
                    </m:r>
                  </m:oMath>
                </a14:m>
                <a:endParaRPr lang="en-US" i="1" dirty="0"/>
              </a:p>
              <a:p>
                <a:pPr lvl="2"/>
                <a:r>
                  <a:rPr lang="en-US" b="0" dirty="0"/>
                  <a:t> </a:t>
                </a:r>
                <a14:m>
                  <m:oMath xmlns:m="http://schemas.openxmlformats.org/officeDocument/2006/math">
                    <m:r>
                      <a:rPr lang="en-US" b="0" i="1" smtClean="0">
                        <a:latin typeface="Cambria Math" panose="02040503050406030204" pitchFamily="18" charset="0"/>
                      </a:rPr>
                      <m:t>𝑢𝑝𝑝𝑒𝑟</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𝐶</m:t>
                        </m:r>
                      </m:e>
                    </m:d>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𝐴</m:t>
                    </m:r>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2339102"/>
              </a:xfrm>
              <a:blipFill>
                <a:blip r:embed="rId3"/>
                <a:stretch>
                  <a:fillRect l="-2551" t="-7031" b="-5990"/>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84</a:t>
            </a:fld>
            <a:endParaRPr lang="en-US"/>
          </a:p>
        </p:txBody>
      </p:sp>
    </p:spTree>
    <p:extLst>
      <p:ext uri="{BB962C8B-B14F-4D97-AF65-F5344CB8AC3E}">
        <p14:creationId xmlns:p14="http://schemas.microsoft.com/office/powerpoint/2010/main" val="1529421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 Facts</a:t>
            </a:r>
          </a:p>
        </p:txBody>
      </p:sp>
      <p:sp>
        <p:nvSpPr>
          <p:cNvPr id="3" name="Text Placeholder 2"/>
          <p:cNvSpPr>
            <a:spLocks noGrp="1"/>
          </p:cNvSpPr>
          <p:nvPr>
            <p:ph type="body" sz="quarter" idx="10"/>
          </p:nvPr>
        </p:nvSpPr>
        <p:spPr>
          <a:xfrm>
            <a:off x="296452" y="3274556"/>
            <a:ext cx="3506703" cy="1514261"/>
          </a:xfrm>
          <a:prstGeom prst="rect">
            <a:avLst/>
          </a:prstGeom>
          <a:noFill/>
          <a:ln cap="rnd">
            <a:noFill/>
          </a:ln>
        </p:spPr>
        <p:txBody>
          <a:bodyPr lIns="91440" tIns="91440" bIns="91440"/>
          <a:lstStyle/>
          <a:p>
            <a:pPr marL="0" indent="0">
              <a:buNone/>
            </a:pPr>
            <a:r>
              <a:rPr lang="en-US" sz="2400" dirty="0">
                <a:solidFill>
                  <a:srgbClr val="0070C0"/>
                </a:solidFill>
              </a:rPr>
              <a:t>Denzel Washington </a:t>
            </a:r>
            <a:r>
              <a:rPr lang="en-US" sz="2400" dirty="0"/>
              <a:t>followed Sidney Poitier as only the second </a:t>
            </a:r>
            <a:r>
              <a:rPr lang="en-US" sz="2400" dirty="0">
                <a:solidFill>
                  <a:srgbClr val="0070C0"/>
                </a:solidFill>
              </a:rPr>
              <a:t>black</a:t>
            </a:r>
            <a:r>
              <a:rPr lang="en-US" sz="2400" dirty="0"/>
              <a:t> to win the Best Actor award.</a:t>
            </a:r>
          </a:p>
        </p:txBody>
      </p:sp>
      <p:sp>
        <p:nvSpPr>
          <p:cNvPr id="4" name="Slide Number Placeholder 3"/>
          <p:cNvSpPr>
            <a:spLocks noGrp="1"/>
          </p:cNvSpPr>
          <p:nvPr>
            <p:ph type="sldNum" sz="quarter" idx="11"/>
          </p:nvPr>
        </p:nvSpPr>
        <p:spPr/>
        <p:txBody>
          <a:bodyPr/>
          <a:lstStyle/>
          <a:p>
            <a:fld id="{30DB7900-D72E-4025-AF90-97BD6DF59E7D}" type="slidenum">
              <a:rPr lang="en-US" smtClean="0"/>
              <a:pPr/>
              <a:t>9</a:t>
            </a:fld>
            <a:endParaRPr lang="en-US"/>
          </a:p>
        </p:txBody>
      </p:sp>
      <p:pic>
        <p:nvPicPr>
          <p:cNvPr id="2050" name="Picture 2" descr="Training Day Poster.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46028" y="896070"/>
            <a:ext cx="1609311" cy="23808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abcnews.go.com/assets/beta/assets/abcn_images/abc_logo_aluminu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23" y="3097298"/>
            <a:ext cx="709761" cy="283904"/>
          </a:xfrm>
          <a:prstGeom prst="rect">
            <a:avLst/>
          </a:prstGeom>
          <a:solidFill>
            <a:schemeClr val="bg1"/>
          </a:solidFill>
        </p:spPr>
      </p:pic>
      <p:sp>
        <p:nvSpPr>
          <p:cNvPr id="8" name="TextBox 7"/>
          <p:cNvSpPr txBox="1"/>
          <p:nvPr/>
        </p:nvSpPr>
        <p:spPr>
          <a:xfrm>
            <a:off x="4256689" y="1933903"/>
            <a:ext cx="2413353" cy="430887"/>
          </a:xfrm>
          <a:prstGeom prst="rect">
            <a:avLst/>
          </a:prstGeom>
          <a:noFill/>
        </p:spPr>
        <p:txBody>
          <a:bodyPr wrap="none" lIns="0" tIns="0" rIns="0" bIns="0" rtlCol="0">
            <a:spAutoFit/>
          </a:bodyPr>
          <a:lstStyle/>
          <a:p>
            <a:r>
              <a:rPr lang="en-US"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Entity of Interest</a:t>
            </a:r>
          </a:p>
        </p:txBody>
      </p:sp>
      <p:sp>
        <p:nvSpPr>
          <p:cNvPr id="14" name="TextBox 13"/>
          <p:cNvSpPr txBox="1"/>
          <p:nvPr/>
        </p:nvSpPr>
        <p:spPr>
          <a:xfrm>
            <a:off x="4256689" y="2789521"/>
            <a:ext cx="3074368" cy="430887"/>
          </a:xfrm>
          <a:prstGeom prst="rect">
            <a:avLst/>
          </a:prstGeom>
          <a:noFill/>
        </p:spPr>
        <p:txBody>
          <a:bodyPr wrap="none" lIns="0" tIns="0" rIns="0" bIns="0" rtlCol="0">
            <a:spAutoFit/>
          </a:bodyPr>
          <a:lstStyle/>
          <a:p>
            <a:r>
              <a:rPr lang="en-US"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Qualifying Attributes</a:t>
            </a:r>
          </a:p>
        </p:txBody>
      </p:sp>
      <p:cxnSp>
        <p:nvCxnSpPr>
          <p:cNvPr id="12" name="Straight Arrow Connector 11"/>
          <p:cNvCxnSpPr/>
          <p:nvPr/>
        </p:nvCxnSpPr>
        <p:spPr>
          <a:xfrm flipV="1">
            <a:off x="2774731" y="2448910"/>
            <a:ext cx="1481958" cy="956164"/>
          </a:xfrm>
          <a:prstGeom prst="straightConnector1">
            <a:avLst/>
          </a:prstGeom>
          <a:ln w="76200">
            <a:tailEnd type="stealth"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774731" y="3274556"/>
            <a:ext cx="1366345" cy="757129"/>
          </a:xfrm>
          <a:prstGeom prst="straightConnector1">
            <a:avLst/>
          </a:prstGeom>
          <a:ln w="76200">
            <a:tailEnd type="stealth"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36639" y="2364790"/>
            <a:ext cx="2499402"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Denzel Washington</a:t>
            </a:r>
          </a:p>
        </p:txBody>
      </p:sp>
      <p:sp>
        <p:nvSpPr>
          <p:cNvPr id="24" name="TextBox 23"/>
          <p:cNvSpPr txBox="1"/>
          <p:nvPr/>
        </p:nvSpPr>
        <p:spPr>
          <a:xfrm>
            <a:off x="6436639" y="3196536"/>
            <a:ext cx="1067600" cy="369332"/>
          </a:xfrm>
          <a:prstGeom prst="rect">
            <a:avLst/>
          </a:prstGeom>
          <a:noFill/>
        </p:spPr>
        <p:txBody>
          <a:bodyPr wrap="non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Ethnicity</a:t>
            </a:r>
          </a:p>
        </p:txBody>
      </p:sp>
    </p:spTree>
    <p:extLst>
      <p:ext uri="{BB962C8B-B14F-4D97-AF65-F5344CB8AC3E}">
        <p14:creationId xmlns:p14="http://schemas.microsoft.com/office/powerpoint/2010/main" val="3978843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extLst>
    <a:ext uri="{05A4C25C-085E-4340-85A3-A5531E510DB2}">
      <thm15:themeFamily xmlns:thm15="http://schemas.microsoft.com/office/thememl/2012/main" name="idir.potx" id="{F6AE25F0-2B52-4DBD-8017-A86EA05D3F33}" vid="{B4E34772-E8FD-4CB4-9CE2-D7FA10B05A5F}"/>
    </a:ext>
  </a:extLst>
</a:theme>
</file>

<file path=ppt/theme/theme2.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idir.potx" id="{F6AE25F0-2B52-4DBD-8017-A86EA05D3F33}" vid="{F458780C-01DA-4AFB-901A-606124E853B5}"/>
    </a:ext>
  </a:extLst>
</a:theme>
</file>

<file path=ppt/theme/theme3.xml><?xml version="1.0" encoding="utf-8"?>
<a:theme xmlns:a="http://schemas.openxmlformats.org/drawingml/2006/main" name="1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extLst>
    <a:ext uri="{05A4C25C-085E-4340-85A3-A5531E510DB2}">
      <thm15:themeFamily xmlns:thm15="http://schemas.microsoft.com/office/thememl/2012/main" name="claimbuster-cj16-li-slides.pptx" id="{A3C3BCA9-6E99-4B59-BCA6-DBF11C8CEFC6}" vid="{CE7EF72E-361C-4E81-9482-578477A98A8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Props1.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F990F116-B58F-4255-B05B-DA3808E0E5C6}">
  <ds:schemaRefs>
    <ds:schemaRef ds:uri="http://purl.org/dc/elements/1.1/"/>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efcf9526-8f58-4668-98d8-2ea05232c146"/>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idir</Template>
  <TotalTime>9003</TotalTime>
  <Words>7433</Words>
  <Application>Microsoft Office PowerPoint</Application>
  <PresentationFormat>On-screen Show (16:9)</PresentationFormat>
  <Paragraphs>808</Paragraphs>
  <Slides>84</Slides>
  <Notes>74</Notes>
  <HiddenSlides>8</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84</vt:i4>
      </vt:variant>
    </vt:vector>
  </HeadingPairs>
  <TitlesOfParts>
    <vt:vector size="95" baseType="lpstr">
      <vt:lpstr>Arial</vt:lpstr>
      <vt:lpstr>Cambria Math</vt:lpstr>
      <vt:lpstr>Courier New</vt:lpstr>
      <vt:lpstr>Garamond</vt:lpstr>
      <vt:lpstr>Rockwell Extra Bold</vt:lpstr>
      <vt:lpstr>Segoe UI</vt:lpstr>
      <vt:lpstr>Segoe UI Light</vt:lpstr>
      <vt:lpstr>Wingdings</vt:lpstr>
      <vt:lpstr>Metro Template Colored Titles Segoe UI 16x9</vt:lpstr>
      <vt:lpstr>Data Analytics for Computational Journalism</vt:lpstr>
      <vt:lpstr>1_Metro Template Colored Titles Segoe UI 16x9</vt:lpstr>
      <vt:lpstr>PowerPoint Presentation</vt:lpstr>
      <vt:lpstr>Overview</vt:lpstr>
      <vt:lpstr>Publications</vt:lpstr>
      <vt:lpstr>PowerPoint Presentation</vt:lpstr>
      <vt:lpstr>Knowledge graphs</vt:lpstr>
      <vt:lpstr>Exceptional Facts</vt:lpstr>
      <vt:lpstr>Exceptional Facts</vt:lpstr>
      <vt:lpstr>Exceptional Facts</vt:lpstr>
      <vt:lpstr>Exceptional Facts</vt:lpstr>
      <vt:lpstr>Exceptional Facts</vt:lpstr>
      <vt:lpstr>Objective</vt:lpstr>
      <vt:lpstr>Objective</vt:lpstr>
      <vt:lpstr>Applications</vt:lpstr>
      <vt:lpstr>Related work</vt:lpstr>
      <vt:lpstr>Concepts and Definitions</vt:lpstr>
      <vt:lpstr>Concepts and Definitions</vt:lpstr>
      <vt:lpstr>Concepts and Definitions</vt:lpstr>
      <vt:lpstr>Concepts and Definitions</vt:lpstr>
      <vt:lpstr>Concepts and Definitions</vt:lpstr>
      <vt:lpstr>Problem Formulation</vt:lpstr>
      <vt:lpstr>Problem Formulation</vt:lpstr>
      <vt:lpstr>Challenges</vt:lpstr>
      <vt:lpstr>Maverick</vt:lpstr>
      <vt:lpstr>Exceptionality Evaluator (EE)</vt:lpstr>
      <vt:lpstr>Exceptionality Evaluator (EE)</vt:lpstr>
      <vt:lpstr>Exceptionality Evaluator (EE)</vt:lpstr>
      <vt:lpstr>Exceptionality Evaluator (EE)</vt:lpstr>
      <vt:lpstr>Exceptionality Evaluator (EE)</vt:lpstr>
      <vt:lpstr>Pattern Generator (PG)</vt:lpstr>
      <vt:lpstr>Pattern Generator (PG)</vt:lpstr>
      <vt:lpstr>Pattern Generator (PG)</vt:lpstr>
      <vt:lpstr>Pattern Generator (PG)</vt:lpstr>
      <vt:lpstr>Pattern Generator (PG)</vt:lpstr>
      <vt:lpstr>Pattern Generator (PG)</vt:lpstr>
      <vt:lpstr>Pattern Generator (PG)</vt:lpstr>
      <vt:lpstr>Pattern Generator (PG)</vt:lpstr>
      <vt:lpstr>Pattern Generator (PG)</vt:lpstr>
      <vt:lpstr>Pattern Generator (PG)</vt:lpstr>
      <vt:lpstr>Pattern Generator (PG)</vt:lpstr>
      <vt:lpstr>Pattern Generator (PG)</vt:lpstr>
      <vt:lpstr>Pattern Generator (PG)</vt:lpstr>
      <vt:lpstr>Pattern Generator (PG)</vt:lpstr>
      <vt:lpstr>Pattern Generator (PG)</vt:lpstr>
      <vt:lpstr>Pattern Generator (PG)</vt:lpstr>
      <vt:lpstr>Experiments</vt:lpstr>
      <vt:lpstr>Experiments</vt:lpstr>
      <vt:lpstr>Experiments</vt:lpstr>
      <vt:lpstr>Experiments</vt:lpstr>
      <vt:lpstr>Experiments</vt:lpstr>
      <vt:lpstr>PowerPoint Presentation</vt:lpstr>
      <vt:lpstr>Motivation</vt:lpstr>
      <vt:lpstr>Motivation</vt:lpstr>
      <vt:lpstr>Problem Formulation</vt:lpstr>
      <vt:lpstr>Problem Formulation</vt:lpstr>
      <vt:lpstr>Examples</vt:lpstr>
      <vt:lpstr>Examples</vt:lpstr>
      <vt:lpstr>Local Prominent Streaks (LPS)</vt:lpstr>
      <vt:lpstr>Local Prominent Streaks (LPS)</vt:lpstr>
      <vt:lpstr>Algorithms</vt:lpstr>
      <vt:lpstr>Experiments</vt:lpstr>
      <vt:lpstr>Experiments</vt:lpstr>
      <vt:lpstr>Experiments</vt:lpstr>
      <vt:lpstr>Experiments</vt:lpstr>
      <vt:lpstr>PowerPoint Presentation</vt:lpstr>
      <vt:lpstr>PowerPoint Presentation</vt:lpstr>
      <vt:lpstr>Framework</vt:lpstr>
      <vt:lpstr>PowerPoint Presentation</vt:lpstr>
      <vt:lpstr>PowerPoint Presentation</vt:lpstr>
      <vt:lpstr>Framework</vt:lpstr>
      <vt:lpstr>PowerPoint Presentation</vt:lpstr>
      <vt:lpstr>PowerPoint Presentation</vt:lpstr>
      <vt:lpstr>Framework</vt:lpstr>
      <vt:lpstr>PowerPoint Presentation</vt:lpstr>
      <vt:lpstr>Summary</vt:lpstr>
      <vt:lpstr>PowerPoint Presentation</vt:lpstr>
      <vt:lpstr>Dissertation Plan</vt:lpstr>
      <vt:lpstr>PowerPoint Presentation</vt:lpstr>
      <vt:lpstr>PowerPoint Presentation</vt:lpstr>
      <vt:lpstr>Case Study</vt:lpstr>
      <vt:lpstr>Case Study</vt:lpstr>
      <vt:lpstr>Case Study</vt:lpstr>
      <vt:lpstr>Case Study</vt:lpstr>
      <vt:lpstr>Case Study</vt:lpstr>
      <vt:lpstr>Exceptionality Evaluator (EE)</vt:lpstr>
    </vt:vector>
  </TitlesOfParts>
  <Manager>&lt;Content Manager Name Here&gt;</Manager>
  <Company>The 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Zhang, Gensheng</dc:creator>
  <cp:keywords>&lt;Any Related Keywords&gt;</cp:keywords>
  <dc:description>Template: Saku Uchikawa, Microsoft Corporation
Formatting:
Event Date: 
Event Location: 
Audience Type: Internal</dc:description>
  <cp:lastModifiedBy>Zhang, Gensheng</cp:lastModifiedBy>
  <cp:revision>329</cp:revision>
  <dcterms:created xsi:type="dcterms:W3CDTF">2017-05-01T19:36:42Z</dcterms:created>
  <dcterms:modified xsi:type="dcterms:W3CDTF">2017-09-22T18:34:45Z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