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1541" r:id="rId2"/>
    <p:sldId id="1546" r:id="rId3"/>
    <p:sldId id="1514" r:id="rId4"/>
    <p:sldId id="1544" r:id="rId5"/>
    <p:sldId id="1576" r:id="rId6"/>
    <p:sldId id="1568" r:id="rId7"/>
    <p:sldId id="1577" r:id="rId8"/>
    <p:sldId id="1572" r:id="rId9"/>
    <p:sldId id="1565" r:id="rId10"/>
    <p:sldId id="1553" r:id="rId11"/>
    <p:sldId id="1554" r:id="rId12"/>
    <p:sldId id="1573" r:id="rId13"/>
    <p:sldId id="1579" r:id="rId14"/>
    <p:sldId id="1580" r:id="rId15"/>
    <p:sldId id="1578" r:id="rId16"/>
    <p:sldId id="1551" r:id="rId17"/>
    <p:sldId id="1552" r:id="rId18"/>
    <p:sldId id="1581" r:id="rId19"/>
    <p:sldId id="1559" r:id="rId20"/>
    <p:sldId id="1560" r:id="rId21"/>
    <p:sldId id="1545" r:id="rId22"/>
    <p:sldId id="1566" r:id="rId23"/>
    <p:sldId id="1563" r:id="rId24"/>
    <p:sldId id="1562" r:id="rId25"/>
    <p:sldId id="156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Chengkai" initials="LC" lastIdx="1" clrIdx="0">
    <p:extLst/>
  </p:cmAuthor>
  <p:cmAuthor id="2" name="Sarbajit Roy" initials="SR" lastIdx="1" clrIdx="1">
    <p:extLst>
      <p:ext uri="{19B8F6BF-5375-455C-9EA6-DF929625EA0E}">
        <p15:presenceInfo xmlns:p15="http://schemas.microsoft.com/office/powerpoint/2012/main" userId="266b16d7be4d69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5B"/>
    <a:srgbClr val="13409F"/>
    <a:srgbClr val="0064B1"/>
    <a:srgbClr val="CAB447"/>
    <a:srgbClr val="9400D3"/>
    <a:srgbClr val="0168B5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61734" autoAdjust="0"/>
  </p:normalViewPr>
  <p:slideViewPr>
    <p:cSldViewPr snapToGrid="0" snapToObjects="1">
      <p:cViewPr varScale="1">
        <p:scale>
          <a:sx n="52" d="100"/>
          <a:sy n="52" d="100"/>
        </p:scale>
        <p:origin x="1821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" d="100"/>
        <a:sy n="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010D5-5AFD-3948-9DE4-A30F60251501}" type="datetimeFigureOut">
              <a:rPr lang="en-US" smtClean="0"/>
              <a:pPr/>
              <a:t>04/10/19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38A8-1190-BB46-95A0-C10FA98B6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38A8-1190-BB46-95A0-C10FA98B63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5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7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44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9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8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8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1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5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02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9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8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4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2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38A8-1190-BB46-95A0-C10FA98B63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2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8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099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0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5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200151"/>
            <a:ext cx="6565570" cy="3288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FCBA102-AEC5-954B-BEB5-18EE28CEFA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035E33E-E0CD-0C4F-B927-380E0238BE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85850"/>
            <a:ext cx="8363938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D0097-084C-8D4A-8D34-31668087C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85850"/>
            <a:ext cx="8363938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D0097-084C-8D4A-8D34-31668087C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9884"/>
            <a:ext cx="8229600" cy="857253"/>
          </a:xfrm>
        </p:spPr>
        <p:txBody>
          <a:bodyPr>
            <a:normAutofit/>
          </a:bodyPr>
          <a:lstStyle>
            <a:lvl1pPr>
              <a:defRPr sz="4000"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CE7CBFD9-DD5D-9E4F-8710-0B65878380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316923"/>
            <a:ext cx="5486400" cy="3086100"/>
          </a:xfrm>
        </p:spPr>
        <p:txBody>
          <a:bodyPr/>
          <a:lstStyle>
            <a:lvl1pPr marL="0" indent="0">
              <a:buNone/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60A6ADD0-E222-BF4F-9358-2F1E226DC9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5" y="1297480"/>
            <a:ext cx="6565569" cy="30992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38799C9-3259-2341-A221-D6F5A211AB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200151"/>
            <a:ext cx="6565570" cy="32883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C5C8B24-39DE-534B-ADB7-8F4695C436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D8F7C89-7A3C-414D-93AE-D44D7A473A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EE1EFEA5-39AB-0D49-B1FB-28AE9830D6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31692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17F0B143-85C2-D44B-B79B-214D4B7DDE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5" y="1297480"/>
            <a:ext cx="6565569" cy="309928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C812E495-C577-7D44-958C-1681A8760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075474E-799D-2044-9D08-833BCDF497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B9532F-E207-4442-901F-983BC8C51A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  <p:sldLayoutId id="2147483672" r:id="rId12"/>
    <p:sldLayoutId id="214748367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13409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dir.uta.edu/frameannotato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ktwop.com/2017/11/03/will-recognition-of-fake-news-be-followed-by-fake-scien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nordicapis.com/automated-fact-checking-the-holy-grail-of-political-communication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64" y="1148266"/>
            <a:ext cx="9119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13409F"/>
                </a:solidFill>
              </a:rPr>
              <a:t>FrameAnnotator</a:t>
            </a:r>
            <a:endParaRPr lang="en-US" sz="3600" b="1" dirty="0">
              <a:solidFill>
                <a:srgbClr val="13409F"/>
              </a:solidFill>
            </a:endParaRPr>
          </a:p>
          <a:p>
            <a:pPr algn="ctr"/>
            <a:r>
              <a:rPr lang="en-US" sz="2800" b="1" dirty="0">
                <a:solidFill>
                  <a:srgbClr val="13409F"/>
                </a:solidFill>
              </a:rPr>
              <a:t>A frame-semantic annotation tool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2975" y="2469858"/>
            <a:ext cx="48869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CD317C-3418-9741-A9B6-495415738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7829727" y="-46675"/>
            <a:ext cx="1248733" cy="668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C036C-3674-48A4-A21A-F5C36975CDA7}"/>
              </a:ext>
            </a:extLst>
          </p:cNvPr>
          <p:cNvSpPr txBox="1"/>
          <p:nvPr/>
        </p:nvSpPr>
        <p:spPr>
          <a:xfrm>
            <a:off x="2843466" y="2759217"/>
            <a:ext cx="3605981" cy="1231106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ctr"/>
            <a:r>
              <a:rPr lang="en-US" sz="1600" b="1" dirty="0">
                <a:latin typeface="Open Sans" panose="020B0606030504020204"/>
              </a:rPr>
              <a:t>Sarbajit Roy</a:t>
            </a:r>
          </a:p>
          <a:p>
            <a:pPr algn="ctr"/>
            <a:r>
              <a:rPr lang="en-US" sz="1600" dirty="0">
                <a:latin typeface="Open Sans" panose="020B0606030504020204"/>
              </a:rPr>
              <a:t>M.S. Thesis, IDIR Lab</a:t>
            </a:r>
          </a:p>
          <a:p>
            <a:pPr algn="ctr"/>
            <a:endParaRPr lang="en-US" sz="1600" dirty="0">
              <a:latin typeface="Open Sans" panose="020B0606030504020204"/>
            </a:endParaRPr>
          </a:p>
          <a:p>
            <a:pPr algn="ctr"/>
            <a:endParaRPr lang="en-US" sz="1600" dirty="0">
              <a:latin typeface="Open Sans" panose="020B0606030504020204"/>
            </a:endParaRP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F9E07-6FC5-4E77-8A16-F0A20E21FDA2}"/>
              </a:ext>
            </a:extLst>
          </p:cNvPr>
          <p:cNvSpPr txBox="1"/>
          <p:nvPr/>
        </p:nvSpPr>
        <p:spPr>
          <a:xfrm>
            <a:off x="1198403" y="3241389"/>
            <a:ext cx="2102883" cy="738664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algn="ctr"/>
            <a:r>
              <a:rPr lang="en-US" sz="1600" b="1" dirty="0">
                <a:latin typeface="Open Sans" panose="020B0606030504020204"/>
              </a:rPr>
              <a:t>Supervising Professor</a:t>
            </a:r>
          </a:p>
          <a:p>
            <a:pPr algn="ctr"/>
            <a:r>
              <a:rPr lang="en-US" sz="1600" dirty="0">
                <a:latin typeface="Open Sans" panose="020B0606030504020204"/>
              </a:rPr>
              <a:t>Dr. Chengkai Li</a:t>
            </a: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250DA-0F4A-4EE7-82D3-8D0885E4B3D6}"/>
              </a:ext>
            </a:extLst>
          </p:cNvPr>
          <p:cNvSpPr txBox="1"/>
          <p:nvPr/>
        </p:nvSpPr>
        <p:spPr>
          <a:xfrm>
            <a:off x="5812311" y="3206529"/>
            <a:ext cx="2538865" cy="984885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ctr"/>
            <a:r>
              <a:rPr lang="en-US" sz="1600" b="1" dirty="0">
                <a:latin typeface="Open Sans" panose="020B0606030504020204"/>
              </a:rPr>
              <a:t>Committee Members</a:t>
            </a:r>
          </a:p>
          <a:p>
            <a:pPr lvl="0" algn="ctr"/>
            <a:r>
              <a:rPr lang="en-US" sz="1600" dirty="0">
                <a:latin typeface="Open Sans" panose="020B0606030504020204"/>
              </a:rPr>
              <a:t>Dr. Ramez Elmasri </a:t>
            </a:r>
          </a:p>
          <a:p>
            <a:pPr lvl="0" algn="ctr"/>
            <a:r>
              <a:rPr lang="en-US" sz="1600" dirty="0">
                <a:latin typeface="Open Sans" panose="020B0606030504020204"/>
              </a:rPr>
              <a:t>Dr. Deokgun Park</a:t>
            </a: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646045B-2E01-4751-BBDE-124F67C2E78B}"/>
              </a:ext>
            </a:extLst>
          </p:cNvPr>
          <p:cNvSpPr txBox="1"/>
          <p:nvPr/>
        </p:nvSpPr>
        <p:spPr>
          <a:xfrm>
            <a:off x="2385740" y="4548420"/>
            <a:ext cx="4521431" cy="406325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spcAft>
                <a:spcPts val="200"/>
              </a:spcAft>
            </a:pPr>
            <a:r>
              <a:rPr lang="en-US" sz="2400" b="1" dirty="0"/>
              <a:t>Master’s Thesis          April 10, 2019</a:t>
            </a:r>
          </a:p>
          <a:p>
            <a:pPr marL="283464" indent="-283464">
              <a:spcAft>
                <a:spcPts val="200"/>
              </a:spcAft>
            </a:pPr>
            <a:r>
              <a:rPr lang="en-US" sz="2400" b="1" dirty="0"/>
              <a:t> </a:t>
            </a: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2400" b="1" spc="0" dirty="0">
              <a:solidFill>
                <a:srgbClr val="C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9F5D3-09C1-4B5E-9C2D-0D994410A5E8}"/>
              </a:ext>
            </a:extLst>
          </p:cNvPr>
          <p:cNvSpPr txBox="1"/>
          <p:nvPr/>
        </p:nvSpPr>
        <p:spPr>
          <a:xfrm>
            <a:off x="352582" y="2188569"/>
            <a:ext cx="8638456" cy="172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The holistic background knowledge that unites these words </a:t>
            </a:r>
          </a:p>
          <a:p>
            <a:endParaRPr lang="en-US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A frame contains a textual frame definition, associated frame elements, lexical units, example sentences, and frame-to-frame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0000FF"/>
              </a:highlight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EA61D0-1318-4620-9029-50E0C007DFED}"/>
              </a:ext>
            </a:extLst>
          </p:cNvPr>
          <p:cNvSpPr txBox="1">
            <a:spLocks/>
          </p:cNvSpPr>
          <p:nvPr/>
        </p:nvSpPr>
        <p:spPr>
          <a:xfrm>
            <a:off x="-761377" y="0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 err="1">
                <a:latin typeface="Open Sans" charset="0"/>
              </a:rPr>
              <a:t>FrameNet</a:t>
            </a:r>
            <a:endParaRPr lang="en-US" sz="2800" dirty="0">
              <a:latin typeface="Open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3B001-447C-4E7C-8925-85A317A44888}"/>
              </a:ext>
            </a:extLst>
          </p:cNvPr>
          <p:cNvSpPr txBox="1"/>
          <p:nvPr/>
        </p:nvSpPr>
        <p:spPr>
          <a:xfrm>
            <a:off x="3291547" y="889813"/>
            <a:ext cx="1739707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Open Sans" panose="020B0606030504020204"/>
                <a:ea typeface="Garamond" charset="0"/>
                <a:cs typeface="Garamond" charset="0"/>
              </a:rPr>
              <a:t>“Stand, top, rank</a:t>
            </a:r>
            <a:r>
              <a:rPr lang="en-US" sz="1600" b="1" spc="0" dirty="0">
                <a:solidFill>
                  <a:schemeClr val="tx2">
                    <a:lumMod val="75000"/>
                  </a:schemeClr>
                </a:solidFill>
                <a:latin typeface="Open Sans" panose="020B0606030504020204"/>
                <a:ea typeface="Garamond" charset="0"/>
                <a:cs typeface="Garamond" charset="0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33899-A201-46AE-B552-296C8637A087}"/>
              </a:ext>
            </a:extLst>
          </p:cNvPr>
          <p:cNvSpPr txBox="1"/>
          <p:nvPr/>
        </p:nvSpPr>
        <p:spPr>
          <a:xfrm>
            <a:off x="1977662" y="1661985"/>
            <a:ext cx="4367478" cy="215444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400" spc="0" dirty="0">
                <a:solidFill>
                  <a:srgbClr val="002060"/>
                </a:solidFill>
                <a:latin typeface="Open Sans" panose="020B0606030504020204"/>
                <a:ea typeface="Garamond" charset="0"/>
                <a:cs typeface="Garamond" charset="0"/>
              </a:rPr>
              <a:t>All having a common-sense of background information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B4402E-1FB7-40A6-A74D-779A6B555B6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rot="5400000" flipH="1" flipV="1">
            <a:off x="3898426" y="1399010"/>
            <a:ext cx="525951" cy="12700"/>
          </a:xfrm>
          <a:prstGeom prst="bentConnector3">
            <a:avLst>
              <a:gd name="adj1" fmla="val -4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29E83E-428A-44BD-81CD-C02EE6039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36305-FB00-4FE7-8121-A6D2BAC240D0}"/>
              </a:ext>
            </a:extLst>
          </p:cNvPr>
          <p:cNvSpPr txBox="1"/>
          <p:nvPr/>
        </p:nvSpPr>
        <p:spPr>
          <a:xfrm>
            <a:off x="460375" y="541580"/>
            <a:ext cx="1840247" cy="276999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b="1" spc="0" dirty="0">
                <a:latin typeface="Open Sans" panose="020B0606030504020204"/>
                <a:ea typeface="Garamond" charset="0"/>
                <a:cs typeface="Garamond" charset="0"/>
              </a:rPr>
              <a:t>What is a Frame?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F355D8-26A7-4197-94EF-C339F3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A8257-1E60-4C10-A882-46B7E9382D27}"/>
              </a:ext>
            </a:extLst>
          </p:cNvPr>
          <p:cNvSpPr txBox="1"/>
          <p:nvPr/>
        </p:nvSpPr>
        <p:spPr>
          <a:xfrm>
            <a:off x="356631" y="325688"/>
            <a:ext cx="8302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/>
              </a:rPr>
              <a:t>Frame Elements</a:t>
            </a:r>
            <a:r>
              <a:rPr lang="en-US" dirty="0">
                <a:latin typeface="Open Sans" panose="020B0606030504020204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Provide additional information to the semantic structure of a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Types of Frame Elements: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core : Essential to the meaning of the frame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non-core : Generally descriptive (such as time, place, manner,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808000"/>
              </a:highlight>
              <a:latin typeface="Open Sans" panose="020B060603050402020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57B6-19FD-4D8E-90E8-089B0C1C4E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141D9-7BF2-4B71-99D4-E28A225B3B81}"/>
              </a:ext>
            </a:extLst>
          </p:cNvPr>
          <p:cNvSpPr txBox="1"/>
          <p:nvPr/>
        </p:nvSpPr>
        <p:spPr>
          <a:xfrm>
            <a:off x="420775" y="1748034"/>
            <a:ext cx="830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/>
              </a:rPr>
              <a:t>Lexical Units</a:t>
            </a:r>
            <a:r>
              <a:rPr lang="en-US" dirty="0">
                <a:latin typeface="Open Sans" panose="020B0606030504020204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Lexical units ( LU ) are lemmas , with their POS , that evoke a specific frame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8777D-BB1E-4443-91C7-6047E9761654}"/>
              </a:ext>
            </a:extLst>
          </p:cNvPr>
          <p:cNvSpPr/>
          <p:nvPr/>
        </p:nvSpPr>
        <p:spPr>
          <a:xfrm>
            <a:off x="681601" y="2470164"/>
            <a:ext cx="7977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 panose="020B0606030504020204"/>
                <a:cs typeface="Arial" panose="020B0604020202020204" pitchFamily="34" charset="0"/>
              </a:rPr>
              <a:t>Lexical units that suggest the </a:t>
            </a:r>
            <a:r>
              <a:rPr lang="en-US" altLang="en-US" dirty="0" err="1">
                <a:latin typeface="Open Sans" panose="020B0606030504020204"/>
                <a:cs typeface="Arial" panose="020B0604020202020204" pitchFamily="34" charset="0"/>
              </a:rPr>
              <a:t>Occupy_rank</a:t>
            </a:r>
            <a:r>
              <a:rPr lang="en-US" altLang="en-US" dirty="0">
                <a:latin typeface="Open Sans" panose="020B0606030504020204"/>
                <a:cs typeface="Arial" panose="020B0604020202020204" pitchFamily="34" charset="0"/>
              </a:rPr>
              <a:t> frame include the words “rank", “stand", and “top“</a:t>
            </a:r>
            <a:r>
              <a:rPr lang="en-US" altLang="en-US" dirty="0">
                <a:latin typeface="Open Sans" panose="020B0606030504020204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9382E-79C8-4581-8541-D4007AD122BA}"/>
              </a:ext>
            </a:extLst>
          </p:cNvPr>
          <p:cNvSpPr txBox="1"/>
          <p:nvPr/>
        </p:nvSpPr>
        <p:spPr>
          <a:xfrm>
            <a:off x="460375" y="3168272"/>
            <a:ext cx="830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/>
              </a:rPr>
              <a:t>Frame-to-frame relations</a:t>
            </a:r>
            <a:endParaRPr lang="en-US" dirty="0">
              <a:latin typeface="Open Sans" panose="020B06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  <a:cs typeface="Arial" panose="020B0604020202020204" pitchFamily="34" charset="0"/>
              </a:rPr>
              <a:t>Relationships between different 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B3D16-D3AA-4C63-9E91-EE58C478C3EC}"/>
              </a:ext>
            </a:extLst>
          </p:cNvPr>
          <p:cNvSpPr txBox="1"/>
          <p:nvPr/>
        </p:nvSpPr>
        <p:spPr>
          <a:xfrm>
            <a:off x="9844548" y="2322871"/>
            <a:ext cx="6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24B439-2448-4E70-BDD8-E6D411B964CA}"/>
              </a:ext>
            </a:extLst>
          </p:cNvPr>
          <p:cNvSpPr/>
          <p:nvPr/>
        </p:nvSpPr>
        <p:spPr>
          <a:xfrm>
            <a:off x="460375" y="3750815"/>
            <a:ext cx="7977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 panose="020B0606030504020204"/>
              </a:rPr>
              <a:t>Some relations are subframe, inheritance, </a:t>
            </a:r>
            <a:r>
              <a:rPr lang="en-US" dirty="0" err="1">
                <a:latin typeface="Open Sans" panose="020B0606030504020204"/>
              </a:rPr>
              <a:t>Perspectivized_in</a:t>
            </a:r>
            <a:r>
              <a:rPr lang="en-US" dirty="0">
                <a:latin typeface="Open Sans" panose="020B0606030504020204"/>
              </a:rPr>
              <a:t> and so on</a:t>
            </a:r>
            <a:endParaRPr lang="en-US" altLang="en-US" dirty="0">
              <a:latin typeface="Open Sans" panose="020B0606030504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3E4FE-2299-4192-8224-526BE0471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963566D-099F-4BA5-82C9-0F94FDF34F02}"/>
              </a:ext>
            </a:extLst>
          </p:cNvPr>
          <p:cNvSpPr txBox="1">
            <a:spLocks/>
          </p:cNvSpPr>
          <p:nvPr/>
        </p:nvSpPr>
        <p:spPr>
          <a:xfrm>
            <a:off x="-761377" y="0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 err="1">
                <a:latin typeface="Open Sans" charset="0"/>
              </a:rPr>
              <a:t>FrameNet</a:t>
            </a:r>
            <a:endParaRPr lang="en-US" sz="2800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683D7-D443-46B9-B7EF-28D556092B34}"/>
              </a:ext>
            </a:extLst>
          </p:cNvPr>
          <p:cNvSpPr txBox="1"/>
          <p:nvPr/>
        </p:nvSpPr>
        <p:spPr>
          <a:xfrm>
            <a:off x="209363" y="681626"/>
            <a:ext cx="4956100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Open Sans" panose="020B0606030504020204"/>
                <a:ea typeface="Garamond" charset="0"/>
                <a:cs typeface="Garamond" charset="0"/>
              </a:rPr>
              <a:t>Understanding an example with </a:t>
            </a:r>
            <a:r>
              <a:rPr lang="en-US" sz="1600" b="1" spc="0" dirty="0" err="1">
                <a:latin typeface="Open Sans" panose="020B0606030504020204"/>
                <a:ea typeface="Garamond" charset="0"/>
                <a:cs typeface="Garamond" charset="0"/>
              </a:rPr>
              <a:t>Occupy_rank</a:t>
            </a:r>
            <a:r>
              <a:rPr lang="en-US" sz="1600" b="1" spc="0" dirty="0">
                <a:latin typeface="Open Sans" panose="020B0606030504020204"/>
                <a:ea typeface="Garamond" charset="0"/>
                <a:cs typeface="Garamond" charset="0"/>
              </a:rPr>
              <a:t> frame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B8FDE95-969A-4399-8C4F-6BA960248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582EAB-D0E6-4F75-84F7-28A8EC63F71A}"/>
              </a:ext>
            </a:extLst>
          </p:cNvPr>
          <p:cNvSpPr txBox="1"/>
          <p:nvPr/>
        </p:nvSpPr>
        <p:spPr>
          <a:xfrm>
            <a:off x="1203071" y="1137199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Under Gov. Mitt Romney , Massachusetts ranked 47</a:t>
            </a:r>
            <a:r>
              <a:rPr lang="en-US" sz="1600" b="1" spc="0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in job creation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CB1732-9EBD-4A81-AA46-FB1EB9557C7C}"/>
              </a:ext>
            </a:extLst>
          </p:cNvPr>
          <p:cNvSpPr txBox="1"/>
          <p:nvPr/>
        </p:nvSpPr>
        <p:spPr>
          <a:xfrm>
            <a:off x="1232422" y="1689884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Under Gov. Mitt Romney , Massachusetts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ranked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47</a:t>
            </a:r>
            <a:r>
              <a:rPr lang="en-US" sz="1600" b="1" spc="0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in job creation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6D71FF-8F96-4098-9475-6D06EE65B6BB}"/>
              </a:ext>
            </a:extLst>
          </p:cNvPr>
          <p:cNvSpPr txBox="1"/>
          <p:nvPr/>
        </p:nvSpPr>
        <p:spPr>
          <a:xfrm>
            <a:off x="5023818" y="1475396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8A8507-FA82-4C39-AC56-B7D593A72E89}"/>
              </a:ext>
            </a:extLst>
          </p:cNvPr>
          <p:cNvSpPr txBox="1"/>
          <p:nvPr/>
        </p:nvSpPr>
        <p:spPr>
          <a:xfrm>
            <a:off x="1203071" y="2519671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1600" b="1" dirty="0">
                <a:solidFill>
                  <a:schemeClr val="bg1"/>
                </a:solidFill>
                <a:highlight>
                  <a:srgbClr val="CAB447"/>
                </a:highlight>
                <a:latin typeface="Garamond" charset="0"/>
                <a:ea typeface="Garamond" charset="0"/>
                <a:cs typeface="Garamond" charset="0"/>
              </a:rPr>
              <a:t>Under Gov. Mitt Romney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, Massachusetts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ranked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47</a:t>
            </a:r>
            <a:r>
              <a:rPr lang="en-US" sz="1600" b="1" spc="0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in job creation 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5178B-6C0E-4F89-9D83-1599FFFAB64F}"/>
              </a:ext>
            </a:extLst>
          </p:cNvPr>
          <p:cNvSpPr txBox="1"/>
          <p:nvPr/>
        </p:nvSpPr>
        <p:spPr>
          <a:xfrm>
            <a:off x="4994467" y="2305183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456EA1C-1C20-42E8-820B-A72C681EB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474" y="3266118"/>
            <a:ext cx="820234" cy="5307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287262E-A3EF-4B63-AC31-3E79EDD9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235" y="3253916"/>
            <a:ext cx="820234" cy="5789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176CE66-A7DD-4C00-BD64-C27E40762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936" y="3235810"/>
            <a:ext cx="1383773" cy="6028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D82D007-88C9-4A18-9F72-E6CDBE902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3385" y="3213361"/>
            <a:ext cx="915143" cy="60283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45DFBE-FAF6-48C8-848F-0101EC95B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685" y="3211966"/>
            <a:ext cx="2009440" cy="60283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041561-D0F5-42AE-88D8-14657AC15C0C}"/>
              </a:ext>
            </a:extLst>
          </p:cNvPr>
          <p:cNvCxnSpPr/>
          <p:nvPr/>
        </p:nvCxnSpPr>
        <p:spPr>
          <a:xfrm flipH="1" flipV="1">
            <a:off x="2306703" y="2778568"/>
            <a:ext cx="1225331" cy="44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DD85C-F136-4A4C-920A-FCAA1B03C2C0}"/>
              </a:ext>
            </a:extLst>
          </p:cNvPr>
          <p:cNvCxnSpPr/>
          <p:nvPr/>
        </p:nvCxnSpPr>
        <p:spPr>
          <a:xfrm>
            <a:off x="1028685" y="1475396"/>
            <a:ext cx="6495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49437B-63CA-4920-95E9-999C56D5D743}"/>
              </a:ext>
            </a:extLst>
          </p:cNvPr>
          <p:cNvCxnSpPr/>
          <p:nvPr/>
        </p:nvCxnSpPr>
        <p:spPr>
          <a:xfrm>
            <a:off x="1026309" y="2287059"/>
            <a:ext cx="6495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40" grpId="0"/>
      <p:bldP spid="42" grpId="0"/>
      <p:bldP spid="53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B8FDE95-969A-4399-8C4F-6BA960248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E8A8507-FA82-4C39-AC56-B7D593A72E89}"/>
              </a:ext>
            </a:extLst>
          </p:cNvPr>
          <p:cNvSpPr txBox="1"/>
          <p:nvPr/>
        </p:nvSpPr>
        <p:spPr>
          <a:xfrm>
            <a:off x="1205060" y="703812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1600" b="1" dirty="0">
                <a:solidFill>
                  <a:schemeClr val="bg1"/>
                </a:solidFill>
                <a:highlight>
                  <a:srgbClr val="CAB447"/>
                </a:highlight>
                <a:latin typeface="Garamond" charset="0"/>
                <a:ea typeface="Garamond" charset="0"/>
                <a:cs typeface="Garamond" charset="0"/>
              </a:rPr>
              <a:t>Under Gov. Mitt Romney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Garamond" charset="0"/>
                <a:ea typeface="Garamond" charset="0"/>
                <a:cs typeface="Garamond" charset="0"/>
              </a:rPr>
              <a:t>Massachusetts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ranked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47</a:t>
            </a:r>
            <a:r>
              <a:rPr lang="en-US" sz="1600" b="1" spc="0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in job creation 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5178B-6C0E-4F89-9D83-1599FFFAB64F}"/>
              </a:ext>
            </a:extLst>
          </p:cNvPr>
          <p:cNvSpPr txBox="1"/>
          <p:nvPr/>
        </p:nvSpPr>
        <p:spPr>
          <a:xfrm>
            <a:off x="4996456" y="489324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456EA1C-1C20-42E8-820B-A72C681EB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463" y="1450259"/>
            <a:ext cx="820234" cy="5307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287262E-A3EF-4B63-AC31-3E79EDD9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24" y="1438057"/>
            <a:ext cx="820234" cy="5789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176CE66-A7DD-4C00-BD64-C27E40762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925" y="1419951"/>
            <a:ext cx="1383773" cy="6028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D82D007-88C9-4A18-9F72-E6CDBE902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374" y="1397502"/>
            <a:ext cx="915143" cy="60283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45DFBE-FAF6-48C8-848F-0101EC95B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674" y="1396107"/>
            <a:ext cx="2009440" cy="60283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041561-D0F5-42AE-88D8-14657AC15C0C}"/>
              </a:ext>
            </a:extLst>
          </p:cNvPr>
          <p:cNvCxnSpPr/>
          <p:nvPr/>
        </p:nvCxnSpPr>
        <p:spPr>
          <a:xfrm flipH="1" flipV="1">
            <a:off x="2308692" y="962709"/>
            <a:ext cx="1225331" cy="44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94828-4874-4901-BB5E-65C88026AC49}"/>
              </a:ext>
            </a:extLst>
          </p:cNvPr>
          <p:cNvCxnSpPr/>
          <p:nvPr/>
        </p:nvCxnSpPr>
        <p:spPr>
          <a:xfrm flipH="1" flipV="1">
            <a:off x="4126717" y="965138"/>
            <a:ext cx="264633" cy="485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E96096-73ED-4C35-88D1-37F09F2062D6}"/>
              </a:ext>
            </a:extLst>
          </p:cNvPr>
          <p:cNvSpPr txBox="1"/>
          <p:nvPr/>
        </p:nvSpPr>
        <p:spPr>
          <a:xfrm>
            <a:off x="1205060" y="2565546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1600" b="1" dirty="0">
                <a:solidFill>
                  <a:schemeClr val="bg1"/>
                </a:solidFill>
                <a:highlight>
                  <a:srgbClr val="CAB447"/>
                </a:highlight>
                <a:latin typeface="Garamond" charset="0"/>
                <a:ea typeface="Garamond" charset="0"/>
                <a:cs typeface="Garamond" charset="0"/>
              </a:rPr>
              <a:t>Under Gov. Mitt Romney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Garamond" charset="0"/>
                <a:ea typeface="Garamond" charset="0"/>
                <a:cs typeface="Garamond" charset="0"/>
              </a:rPr>
              <a:t>Massachusetts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ranked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47</a:t>
            </a:r>
            <a:r>
              <a:rPr lang="en-US" sz="1600" b="1" baseline="30000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in job creation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E532BB-C363-494E-B065-C59FEADC43AF}"/>
              </a:ext>
            </a:extLst>
          </p:cNvPr>
          <p:cNvSpPr txBox="1"/>
          <p:nvPr/>
        </p:nvSpPr>
        <p:spPr>
          <a:xfrm>
            <a:off x="4996456" y="2351058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273740-D74F-49C2-A6E2-CD6EDACA6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463" y="3311993"/>
            <a:ext cx="820234" cy="5307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A0B1CF-847C-490A-B3C0-E73FF5D39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24" y="3299791"/>
            <a:ext cx="820234" cy="5789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BD8F44-5969-4BB4-B756-EA0C80D82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925" y="3281685"/>
            <a:ext cx="1383773" cy="6028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1C495C-84F0-4791-8A66-969143688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374" y="3259236"/>
            <a:ext cx="915143" cy="6028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E038EC-B69F-4D12-86EE-3C96BD9578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674" y="3257841"/>
            <a:ext cx="2009440" cy="60283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023E1D-3E58-4AF7-8756-3978AD596E4A}"/>
              </a:ext>
            </a:extLst>
          </p:cNvPr>
          <p:cNvCxnSpPr/>
          <p:nvPr/>
        </p:nvCxnSpPr>
        <p:spPr>
          <a:xfrm flipH="1" flipV="1">
            <a:off x="2308692" y="2824443"/>
            <a:ext cx="1225331" cy="44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52D08B-EB05-4B8F-8814-B910B4E558C9}"/>
              </a:ext>
            </a:extLst>
          </p:cNvPr>
          <p:cNvCxnSpPr/>
          <p:nvPr/>
        </p:nvCxnSpPr>
        <p:spPr>
          <a:xfrm flipH="1" flipV="1">
            <a:off x="4126717" y="2826872"/>
            <a:ext cx="264633" cy="485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9E1DFA-E44D-482B-B790-B41691129CB7}"/>
              </a:ext>
            </a:extLst>
          </p:cNvPr>
          <p:cNvCxnSpPr/>
          <p:nvPr/>
        </p:nvCxnSpPr>
        <p:spPr>
          <a:xfrm flipV="1">
            <a:off x="5430612" y="2826872"/>
            <a:ext cx="108934" cy="490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4B3C5A-A2AD-4F70-ABDE-E7C39F08DF56}"/>
              </a:ext>
            </a:extLst>
          </p:cNvPr>
          <p:cNvCxnSpPr/>
          <p:nvPr/>
        </p:nvCxnSpPr>
        <p:spPr>
          <a:xfrm>
            <a:off x="967725" y="2250459"/>
            <a:ext cx="6495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2A2F21-F8BF-4E9B-BC43-3F073A03C054}"/>
              </a:ext>
            </a:extLst>
          </p:cNvPr>
          <p:cNvCxnSpPr>
            <a:cxnSpLocks/>
          </p:cNvCxnSpPr>
          <p:nvPr/>
        </p:nvCxnSpPr>
        <p:spPr>
          <a:xfrm flipV="1">
            <a:off x="5411311" y="960313"/>
            <a:ext cx="108934" cy="490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B8FDE95-969A-4399-8C4F-6BA960248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E8A8507-FA82-4C39-AC56-B7D593A72E89}"/>
              </a:ext>
            </a:extLst>
          </p:cNvPr>
          <p:cNvSpPr txBox="1"/>
          <p:nvPr/>
        </p:nvSpPr>
        <p:spPr>
          <a:xfrm>
            <a:off x="1205060" y="703812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1600" b="1" dirty="0">
                <a:solidFill>
                  <a:schemeClr val="bg1"/>
                </a:solidFill>
                <a:highlight>
                  <a:srgbClr val="CAB447"/>
                </a:highlight>
                <a:latin typeface="Garamond" charset="0"/>
                <a:ea typeface="Garamond" charset="0"/>
                <a:cs typeface="Garamond" charset="0"/>
              </a:rPr>
              <a:t>Under Gov. Mitt Romney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Garamond" charset="0"/>
                <a:ea typeface="Garamond" charset="0"/>
                <a:cs typeface="Garamond" charset="0"/>
              </a:rPr>
              <a:t>Massachusetts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ranked</a:t>
            </a:r>
            <a:r>
              <a:rPr lang="en-US" sz="16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47</a:t>
            </a:r>
            <a:r>
              <a:rPr lang="en-US" sz="1600" b="1" baseline="30000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highlight>
                  <a:srgbClr val="FFE15B"/>
                </a:highlight>
                <a:latin typeface="Garamond" charset="0"/>
                <a:ea typeface="Garamond" charset="0"/>
                <a:cs typeface="Garamond" charset="0"/>
              </a:rPr>
              <a:t>in job creation 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5178B-6C0E-4F89-9D83-1599FFFAB64F}"/>
              </a:ext>
            </a:extLst>
          </p:cNvPr>
          <p:cNvSpPr txBox="1"/>
          <p:nvPr/>
        </p:nvSpPr>
        <p:spPr>
          <a:xfrm>
            <a:off x="4996456" y="489324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456EA1C-1C20-42E8-820B-A72C681EB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463" y="1450259"/>
            <a:ext cx="820234" cy="5307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287262E-A3EF-4B63-AC31-3E79EDD9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24" y="1438057"/>
            <a:ext cx="820234" cy="5789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176CE66-A7DD-4C00-BD64-C27E40762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925" y="1419951"/>
            <a:ext cx="1383773" cy="6028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D82D007-88C9-4A18-9F72-E6CDBE902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374" y="1397502"/>
            <a:ext cx="915143" cy="60283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45DFBE-FAF6-48C8-848F-0101EC95B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674" y="1396107"/>
            <a:ext cx="2009440" cy="60283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041561-D0F5-42AE-88D8-14657AC15C0C}"/>
              </a:ext>
            </a:extLst>
          </p:cNvPr>
          <p:cNvCxnSpPr/>
          <p:nvPr/>
        </p:nvCxnSpPr>
        <p:spPr>
          <a:xfrm flipH="1" flipV="1">
            <a:off x="2308692" y="962709"/>
            <a:ext cx="1225331" cy="44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94828-4874-4901-BB5E-65C88026AC49}"/>
              </a:ext>
            </a:extLst>
          </p:cNvPr>
          <p:cNvCxnSpPr/>
          <p:nvPr/>
        </p:nvCxnSpPr>
        <p:spPr>
          <a:xfrm flipH="1" flipV="1">
            <a:off x="4126717" y="965138"/>
            <a:ext cx="264633" cy="485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768B60-C4A2-4EE7-85F6-93D6A9828A02}"/>
              </a:ext>
            </a:extLst>
          </p:cNvPr>
          <p:cNvCxnSpPr/>
          <p:nvPr/>
        </p:nvCxnSpPr>
        <p:spPr>
          <a:xfrm flipH="1" flipV="1">
            <a:off x="6435964" y="993138"/>
            <a:ext cx="90859" cy="422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291001-0042-45F4-A18B-D38846586D5C}"/>
              </a:ext>
            </a:extLst>
          </p:cNvPr>
          <p:cNvCxnSpPr/>
          <p:nvPr/>
        </p:nvCxnSpPr>
        <p:spPr>
          <a:xfrm>
            <a:off x="1028685" y="2354963"/>
            <a:ext cx="6495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C9FF06-8E58-4073-95FD-A5230402E6B6}"/>
              </a:ext>
            </a:extLst>
          </p:cNvPr>
          <p:cNvSpPr txBox="1"/>
          <p:nvPr/>
        </p:nvSpPr>
        <p:spPr>
          <a:xfrm>
            <a:off x="1205059" y="2586482"/>
            <a:ext cx="6107948" cy="24622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solidFill>
                  <a:schemeClr val="bg1"/>
                </a:solidFill>
                <a:highlight>
                  <a:srgbClr val="CAB447"/>
                </a:highlight>
                <a:latin typeface="Garamond" charset="0"/>
                <a:ea typeface="Garamond" charset="0"/>
                <a:cs typeface="Garamond" charset="0"/>
              </a:rPr>
              <a:t>Under Gov. Mitt Romney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,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FF0000"/>
                </a:highlight>
                <a:latin typeface="Garamond" charset="0"/>
                <a:ea typeface="Garamond" charset="0"/>
                <a:cs typeface="Garamond" charset="0"/>
              </a:rPr>
              <a:t>Massachusetts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ranked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47</a:t>
            </a:r>
            <a:r>
              <a:rPr lang="en-US" sz="1600" b="1" spc="0" baseline="30000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highlight>
                  <a:srgbClr val="FFE15B"/>
                </a:highlight>
                <a:latin typeface="Garamond" charset="0"/>
                <a:ea typeface="Garamond" charset="0"/>
                <a:cs typeface="Garamond" charset="0"/>
              </a:rPr>
              <a:t>in job creation 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CF291-E934-4DFB-91F8-C7C848693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47565"/>
              </p:ext>
            </p:extLst>
          </p:nvPr>
        </p:nvGraphicFramePr>
        <p:xfrm>
          <a:off x="269287" y="3102991"/>
          <a:ext cx="88213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667">
                  <a:extLst>
                    <a:ext uri="{9D8B030D-6E8A-4147-A177-3AD203B41FA5}">
                      <a16:colId xmlns:a16="http://schemas.microsoft.com/office/drawing/2014/main" val="3252877865"/>
                    </a:ext>
                  </a:extLst>
                </a:gridCol>
                <a:gridCol w="4410667">
                  <a:extLst>
                    <a:ext uri="{9D8B030D-6E8A-4147-A177-3AD203B41FA5}">
                      <a16:colId xmlns:a16="http://schemas.microsoft.com/office/drawing/2014/main" val="66082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eaLnBrk="1" fontAlgn="auto" latinLnBrk="0" hangingPunct="1"/>
                      <a:r>
                        <a:rPr lang="en-US" sz="1600" b="1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Core : </a:t>
                      </a:r>
                    </a:p>
                    <a:p>
                      <a:pPr rtl="0" eaLnBrk="1" fontAlgn="auto" latinLnBrk="0" hangingPunct="1"/>
                      <a:r>
                        <a:rPr lang="en-US" sz="1600" b="0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Dimension – Along which the ranking is defined,</a:t>
                      </a:r>
                    </a:p>
                    <a:p>
                      <a:pPr rtl="0" eaLnBrk="1" fontAlgn="auto" latinLnBrk="0" hangingPunct="1"/>
                      <a:r>
                        <a:rPr lang="en-US" sz="1600" b="0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Item –In which occupies the rank</a:t>
                      </a:r>
                    </a:p>
                    <a:p>
                      <a:pPr rtl="0" eaLnBrk="1" fontAlgn="auto" latinLnBrk="0" hangingPunct="1"/>
                      <a:r>
                        <a:rPr lang="en-US" sz="1600" b="0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Rank -  In which the item occupies</a:t>
                      </a:r>
                    </a:p>
                    <a:p>
                      <a:endParaRPr lang="en-US" sz="1600" b="0" kern="1200" spc="0" dirty="0">
                        <a:solidFill>
                          <a:schemeClr val="tx1"/>
                        </a:solidFill>
                        <a:latin typeface="Garamon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0" eaLnBrk="1" fontAlgn="auto" latinLnBrk="0" hangingPunct="1"/>
                      <a:r>
                        <a:rPr lang="en-US" sz="1600" b="1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Non-Core : </a:t>
                      </a:r>
                    </a:p>
                    <a:p>
                      <a:pPr rtl="0" eaLnBrk="1" fontAlgn="auto" latinLnBrk="0" hangingPunct="1"/>
                      <a:r>
                        <a:rPr lang="en-US" sz="1600" b="0" kern="1200" spc="0" dirty="0" err="1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Comparison_set</a:t>
                      </a:r>
                      <a:r>
                        <a:rPr lang="en-US" sz="1600" b="0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 - Comparison among the entities </a:t>
                      </a:r>
                    </a:p>
                    <a:p>
                      <a:pPr rtl="0" eaLnBrk="1" fontAlgn="auto" latinLnBrk="0" hangingPunct="1"/>
                      <a:r>
                        <a:rPr lang="en-US" sz="1600" b="0" kern="1200" spc="0" dirty="0">
                          <a:solidFill>
                            <a:schemeClr val="tx1"/>
                          </a:solidFill>
                          <a:latin typeface="Garamond" charset="0"/>
                          <a:ea typeface="+mn-ea"/>
                          <a:cs typeface="+mn-cs"/>
                        </a:rPr>
                        <a:t>Time – Time over which the item occupies the rank</a:t>
                      </a:r>
                    </a:p>
                    <a:p>
                      <a:endParaRPr lang="en-US" sz="1600" b="0" kern="1200" spc="0" dirty="0">
                        <a:solidFill>
                          <a:schemeClr val="tx1"/>
                        </a:solidFill>
                        <a:latin typeface="Garamond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6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68835" y="4683919"/>
            <a:ext cx="2133600" cy="357188"/>
          </a:xfrm>
        </p:spPr>
        <p:txBody>
          <a:bodyPr/>
          <a:lstStyle/>
          <a:p>
            <a:fld id="{FC2EED17-1836-6142-A4B1-ABB9C7C22E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B3D9-7BBE-4793-AEB3-9CFFEFC613BF}"/>
              </a:ext>
            </a:extLst>
          </p:cNvPr>
          <p:cNvSpPr txBox="1"/>
          <p:nvPr/>
        </p:nvSpPr>
        <p:spPr>
          <a:xfrm>
            <a:off x="1223936" y="3183186"/>
            <a:ext cx="6696128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solidFill>
                  <a:schemeClr val="bg1"/>
                </a:solidFill>
                <a:highlight>
                  <a:srgbClr val="FF0000"/>
                </a:highlight>
                <a:latin typeface="Garamond" charset="0"/>
                <a:ea typeface="Garamond" charset="0"/>
                <a:cs typeface="Garamond" charset="0"/>
              </a:rPr>
              <a:t>Mitch </a:t>
            </a:r>
            <a:r>
              <a:rPr lang="en-US" sz="1600" b="1" spc="0" dirty="0" err="1">
                <a:solidFill>
                  <a:schemeClr val="bg1"/>
                </a:solidFill>
                <a:highlight>
                  <a:srgbClr val="FF0000"/>
                </a:highlight>
                <a:latin typeface="Garamond" charset="0"/>
                <a:ea typeface="Garamond" charset="0"/>
                <a:cs typeface="Garamond" charset="0"/>
              </a:rPr>
              <a:t>MacConnell</a:t>
            </a:r>
            <a:r>
              <a:rPr lang="en-US" sz="1600" b="1" spc="0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voted</a:t>
            </a:r>
            <a:r>
              <a:rPr lang="en-US" sz="1600" b="1" spc="0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FF00FF"/>
                </a:highlight>
                <a:latin typeface="Garamond" charset="0"/>
                <a:ea typeface="Garamond" charset="0"/>
                <a:cs typeface="Garamond" charset="0"/>
              </a:rPr>
              <a:t>two times</a:t>
            </a:r>
            <a:r>
              <a:rPr lang="en-US" sz="1600" b="1" spc="0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800000"/>
                </a:highlight>
                <a:latin typeface="Garamond" charset="0"/>
                <a:ea typeface="Garamond" charset="0"/>
                <a:cs typeface="Garamond" charset="0"/>
              </a:rPr>
              <a:t>against</a:t>
            </a:r>
            <a:r>
              <a:rPr lang="en-US" sz="1600" b="1" spc="0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spc="0" dirty="0">
                <a:solidFill>
                  <a:schemeClr val="bg1"/>
                </a:solidFill>
                <a:highlight>
                  <a:srgbClr val="008000"/>
                </a:highlight>
                <a:latin typeface="Garamond" charset="0"/>
                <a:ea typeface="Garamond" charset="0"/>
                <a:cs typeface="Garamond" charset="0"/>
              </a:rPr>
              <a:t>the violence Against Women Act</a:t>
            </a:r>
            <a:r>
              <a:rPr lang="en-US" sz="1600" b="1" spc="0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F95E36-3420-4164-B5BC-33918EB11446}"/>
              </a:ext>
            </a:extLst>
          </p:cNvPr>
          <p:cNvSpPr txBox="1"/>
          <p:nvPr/>
        </p:nvSpPr>
        <p:spPr>
          <a:xfrm>
            <a:off x="204932" y="871163"/>
            <a:ext cx="4194931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Open Sans" panose="020B0606030504020204"/>
                <a:ea typeface="Garamond" charset="0"/>
                <a:cs typeface="Garamond" charset="0"/>
              </a:rPr>
              <a:t>Understanding an example with Vote 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5BACBB-761E-4E47-87ED-4F1E580C66E3}"/>
              </a:ext>
            </a:extLst>
          </p:cNvPr>
          <p:cNvSpPr txBox="1"/>
          <p:nvPr/>
        </p:nvSpPr>
        <p:spPr>
          <a:xfrm>
            <a:off x="2957134" y="2930241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4BEADB4-0E32-4F06-9370-85D1EEB0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73" y="3680851"/>
            <a:ext cx="923748" cy="5669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8C5DC34-CE00-44F7-9C96-51E478D5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21" y="3683964"/>
            <a:ext cx="1318955" cy="5707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395E09-7A7D-4678-A6C9-C82B3AF80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576" y="3673281"/>
            <a:ext cx="1135437" cy="5745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5DE3B9-DED5-4BE6-B0D9-7763F7C10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573" y="3717579"/>
            <a:ext cx="805947" cy="52803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754CFDB-F785-452E-A08D-A455265DD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990" y="3708712"/>
            <a:ext cx="805500" cy="5212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B494BB-6B37-40B1-8EAE-327B4CEC29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8959" y="3642037"/>
            <a:ext cx="948951" cy="65420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D839C7-D10C-4C85-96B1-3FF24C6C312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946747" y="3429407"/>
            <a:ext cx="1799" cy="25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639AF7-23C2-4DB2-AF00-5DFB6CAC131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68099" y="3443337"/>
            <a:ext cx="615843" cy="240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62767B-702F-48BB-8A1C-5983137A58AA}"/>
              </a:ext>
            </a:extLst>
          </p:cNvPr>
          <p:cNvCxnSpPr>
            <a:cxnSpLocks/>
            <a:stCxn id="34" idx="0"/>
            <a:endCxn id="19" idx="2"/>
          </p:cNvCxnSpPr>
          <p:nvPr/>
        </p:nvCxnSpPr>
        <p:spPr>
          <a:xfrm flipV="1">
            <a:off x="4295295" y="3429407"/>
            <a:ext cx="276705" cy="243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72CEBD-DC6B-453C-8503-08A31FA7B07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467872" y="3451556"/>
            <a:ext cx="655563" cy="190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B8FDE95-969A-4399-8C4F-6BA9602484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A605786-BD17-42B5-B7B8-4ECDC2474BBD}"/>
              </a:ext>
            </a:extLst>
          </p:cNvPr>
          <p:cNvSpPr txBox="1"/>
          <p:nvPr/>
        </p:nvSpPr>
        <p:spPr>
          <a:xfrm>
            <a:off x="1223936" y="1337779"/>
            <a:ext cx="6696128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Mitch </a:t>
            </a:r>
            <a:r>
              <a:rPr lang="en-US" sz="1600" b="1" spc="0" dirty="0" err="1">
                <a:latin typeface="Garamond" charset="0"/>
                <a:ea typeface="Garamond" charset="0"/>
                <a:cs typeface="Garamond" charset="0"/>
              </a:rPr>
              <a:t>MacConnell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voted two times against the violence Against Women Act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9E946-A0A0-412A-99D4-F398620A8FB0}"/>
              </a:ext>
            </a:extLst>
          </p:cNvPr>
          <p:cNvSpPr txBox="1"/>
          <p:nvPr/>
        </p:nvSpPr>
        <p:spPr>
          <a:xfrm>
            <a:off x="1223936" y="2242548"/>
            <a:ext cx="6696128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Mitch </a:t>
            </a:r>
            <a:r>
              <a:rPr lang="en-US" sz="1600" b="1" spc="0" dirty="0" err="1">
                <a:latin typeface="Garamond" charset="0"/>
                <a:ea typeface="Garamond" charset="0"/>
                <a:cs typeface="Garamond" charset="0"/>
              </a:rPr>
              <a:t>MacConnell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Garamond" charset="0"/>
                <a:ea typeface="Garamond" charset="0"/>
                <a:cs typeface="Garamond" charset="0"/>
              </a:rPr>
              <a:t>voted</a:t>
            </a: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 two times against the violence Against Women Act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0312D-7B82-497B-AE79-3ECCA548DC6B}"/>
              </a:ext>
            </a:extLst>
          </p:cNvPr>
          <p:cNvSpPr txBox="1"/>
          <p:nvPr/>
        </p:nvSpPr>
        <p:spPr>
          <a:xfrm>
            <a:off x="2991711" y="1954376"/>
            <a:ext cx="28533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spc="0" dirty="0">
                <a:latin typeface="Garamond" charset="0"/>
                <a:ea typeface="Garamond" charset="0"/>
                <a:cs typeface="Garamond" charset="0"/>
              </a:rPr>
              <a:t>LU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CD9981-B65C-445F-ABDC-20DADF14C653}"/>
              </a:ext>
            </a:extLst>
          </p:cNvPr>
          <p:cNvCxnSpPr/>
          <p:nvPr/>
        </p:nvCxnSpPr>
        <p:spPr>
          <a:xfrm>
            <a:off x="1223936" y="1831359"/>
            <a:ext cx="6495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A59A6E-49D9-42CD-BE1E-769E416A6CBF}"/>
              </a:ext>
            </a:extLst>
          </p:cNvPr>
          <p:cNvCxnSpPr/>
          <p:nvPr/>
        </p:nvCxnSpPr>
        <p:spPr>
          <a:xfrm>
            <a:off x="1223936" y="2844819"/>
            <a:ext cx="6495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31" grpId="0"/>
      <p:bldP spid="38" grpId="0"/>
      <p:bldP spid="4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4E2CB-2E80-4DDF-82DE-62E23C9F2B39}"/>
              </a:ext>
            </a:extLst>
          </p:cNvPr>
          <p:cNvSpPr txBox="1"/>
          <p:nvPr/>
        </p:nvSpPr>
        <p:spPr>
          <a:xfrm>
            <a:off x="277798" y="1236669"/>
            <a:ext cx="882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The current state-of-the-art frame semantic parsers suffer from lack of a large labeled dataset,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Manual labeling of data is time consuming,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There are no open-source annotation tools available</a:t>
            </a:r>
          </a:p>
          <a:p>
            <a:endParaRPr lang="en-US" dirty="0">
              <a:latin typeface="Open Sans" panose="020B060603050402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52E69A-C0D2-4819-A2BE-D97175C87790}"/>
              </a:ext>
            </a:extLst>
          </p:cNvPr>
          <p:cNvSpPr txBox="1">
            <a:spLocks/>
          </p:cNvSpPr>
          <p:nvPr/>
        </p:nvSpPr>
        <p:spPr>
          <a:xfrm>
            <a:off x="187526" y="4607"/>
            <a:ext cx="5678850" cy="391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2800" dirty="0">
                <a:latin typeface="Open Sans" charset="0"/>
              </a:rPr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F45B3-F921-43DF-B3EF-6CA03D7FB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48211A-11E9-4710-8225-598F363EAD4C}"/>
              </a:ext>
            </a:extLst>
          </p:cNvPr>
          <p:cNvGrpSpPr/>
          <p:nvPr/>
        </p:nvGrpSpPr>
        <p:grpSpPr>
          <a:xfrm>
            <a:off x="414959" y="2350433"/>
            <a:ext cx="8021199" cy="1556398"/>
            <a:chOff x="-11761" y="2350433"/>
            <a:chExt cx="8021199" cy="15563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1918965-49EF-446E-A51E-796FD57C8CE0}"/>
                </a:ext>
              </a:extLst>
            </p:cNvPr>
            <p:cNvSpPr txBox="1"/>
            <p:nvPr/>
          </p:nvSpPr>
          <p:spPr>
            <a:xfrm>
              <a:off x="-11761" y="2654604"/>
              <a:ext cx="6023942" cy="830997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Open Sans" panose="020B060603050402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Open Sans" panose="020B0606030504020204"/>
              </a:endParaRPr>
            </a:p>
            <a:p>
              <a:r>
                <a:rPr lang="en-US" dirty="0">
                  <a:latin typeface="Open Sans" panose="020B0606030504020204"/>
                </a:rPr>
                <a:t>To overcome all those challenges we developed the idea of</a:t>
              </a:r>
              <a:endParaRPr lang="en-US" b="1" spc="0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979A4D-CC5B-4983-8FD0-AA520348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838" y="2350433"/>
              <a:ext cx="1910600" cy="155639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6DC56-1E66-4B81-94C1-06D51A0B6B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71DC4-21DD-459C-AC94-64B9C13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537" y="473"/>
            <a:ext cx="3878732" cy="430811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Open Sans" charset="0"/>
              </a:rPr>
              <a:t>FrameAnnotator</a:t>
            </a:r>
            <a:endParaRPr lang="en-US" sz="2800" b="1" dirty="0">
              <a:latin typeface="Open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CB812-AC4C-4E4F-88A1-2CF3E41B44B4}"/>
              </a:ext>
            </a:extLst>
          </p:cNvPr>
          <p:cNvSpPr txBox="1"/>
          <p:nvPr/>
        </p:nvSpPr>
        <p:spPr>
          <a:xfrm>
            <a:off x="307974" y="398289"/>
            <a:ext cx="823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 web-based public frame semantic annotation tool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DE89FF-871A-4EC3-8174-E59FCC40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89" y="767621"/>
            <a:ext cx="4709030" cy="37284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C5162-F23E-4289-811C-B75F28CDB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4C28EF-DFF7-493C-93F3-ABD6ADC83E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71DC4-21DD-459C-AC94-64B9C13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537" y="473"/>
            <a:ext cx="3878732" cy="430811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Open Sans" charset="0"/>
              </a:rPr>
              <a:t>FrameAnnotator</a:t>
            </a:r>
            <a:endParaRPr lang="en-US" sz="2800" b="1" dirty="0">
              <a:latin typeface="Open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AAF50-696C-463C-B8FF-C7EA65A977C3}"/>
              </a:ext>
            </a:extLst>
          </p:cNvPr>
          <p:cNvSpPr txBox="1"/>
          <p:nvPr/>
        </p:nvSpPr>
        <p:spPr>
          <a:xfrm>
            <a:off x="324465" y="391500"/>
            <a:ext cx="86148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Open Sans" panose="020B0606030504020204"/>
              </a:rPr>
              <a:t>It allows users to create frame-semantic datasets and codify sentences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EEEB3-333A-4A27-A7B0-88DD23A4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82" y="697913"/>
            <a:ext cx="7185892" cy="38134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C5162-F23E-4289-811C-B75F28CDB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4C28EF-DFF7-493C-93F3-ABD6ADC83E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306514" y="486571"/>
            <a:ext cx="60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en Sans" panose="020B0606030504020204"/>
              </a:rPr>
              <a:t>Understanding with an example  - Frame Name : Vote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2C78F-6614-4E33-9CD3-754EAF43EEE7}"/>
              </a:ext>
            </a:extLst>
          </p:cNvPr>
          <p:cNvSpPr/>
          <p:nvPr/>
        </p:nvSpPr>
        <p:spPr>
          <a:xfrm>
            <a:off x="456912" y="1066701"/>
            <a:ext cx="8309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/>
              </a:rPr>
              <a:t>Bernie Sanders voted against the Brady Bill -- background checks and waiting periods 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8D8601-9C76-420E-B488-1CB56EDDC83D}"/>
              </a:ext>
            </a:extLst>
          </p:cNvPr>
          <p:cNvSpPr/>
          <p:nvPr/>
        </p:nvSpPr>
        <p:spPr>
          <a:xfrm>
            <a:off x="1890651" y="1081507"/>
            <a:ext cx="5805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F5E9A6-AFCF-462A-8B6E-59DABCB900EF}"/>
              </a:ext>
            </a:extLst>
          </p:cNvPr>
          <p:cNvSpPr/>
          <p:nvPr/>
        </p:nvSpPr>
        <p:spPr>
          <a:xfrm>
            <a:off x="449798" y="1532102"/>
            <a:ext cx="8309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/>
              </a:rPr>
              <a:t>Bernie Sanders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Open Sans" panose="020B0606030504020204"/>
              </a:rPr>
              <a:t>voted</a:t>
            </a:r>
            <a:r>
              <a:rPr lang="en-US" sz="1600" dirty="0">
                <a:latin typeface="Open Sans" panose="020B0606030504020204"/>
              </a:rPr>
              <a:t> against the Brady Bill -- background checks and waiting periods 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4DB05B-9E4D-49A9-BACD-D5F366A8D90B}"/>
              </a:ext>
            </a:extLst>
          </p:cNvPr>
          <p:cNvGrpSpPr/>
          <p:nvPr/>
        </p:nvGrpSpPr>
        <p:grpSpPr>
          <a:xfrm>
            <a:off x="394774" y="2575420"/>
            <a:ext cx="8309429" cy="338554"/>
            <a:chOff x="460375" y="2634323"/>
            <a:chExt cx="8309429" cy="33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3906A3-B4B1-4B32-9B4D-6F59230DC416}"/>
                </a:ext>
              </a:extLst>
            </p:cNvPr>
            <p:cNvSpPr/>
            <p:nvPr/>
          </p:nvSpPr>
          <p:spPr>
            <a:xfrm>
              <a:off x="460375" y="2634323"/>
              <a:ext cx="83094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Open Sans" panose="020B0606030504020204"/>
                </a:rPr>
                <a:t>Bernie Sanders  </a:t>
              </a:r>
              <a:r>
                <a:rPr lang="en-US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Open Sans" panose="020B0606030504020204"/>
                </a:rPr>
                <a:t>voted</a:t>
              </a:r>
              <a:r>
                <a:rPr lang="en-US" sz="1600" dirty="0">
                  <a:latin typeface="Open Sans" panose="020B0606030504020204"/>
                </a:rPr>
                <a:t>  against  the Brady Bill -- background checks and waiting periods 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BA6EB42-97E5-44ED-AE8E-5E04D679CC09}"/>
                </a:ext>
              </a:extLst>
            </p:cNvPr>
            <p:cNvSpPr/>
            <p:nvPr/>
          </p:nvSpPr>
          <p:spPr>
            <a:xfrm>
              <a:off x="522513" y="2634323"/>
              <a:ext cx="1429657" cy="307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139555-A1DB-492A-9568-1A865C6A9461}"/>
                </a:ext>
              </a:extLst>
            </p:cNvPr>
            <p:cNvSpPr/>
            <p:nvPr/>
          </p:nvSpPr>
          <p:spPr>
            <a:xfrm>
              <a:off x="3360054" y="2665704"/>
              <a:ext cx="5036460" cy="275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9616B7-4B9C-48CD-AFBC-ED898AA089D9}"/>
                </a:ext>
              </a:extLst>
            </p:cNvPr>
            <p:cNvSpPr/>
            <p:nvPr/>
          </p:nvSpPr>
          <p:spPr>
            <a:xfrm>
              <a:off x="2510971" y="2665704"/>
              <a:ext cx="820057" cy="275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0D1DD073-8F2D-4CFC-8574-072DF62F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09" y="3263153"/>
            <a:ext cx="6712857" cy="63799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345236-7474-4554-80B8-C6BDBF0AFA45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171741" y="2882592"/>
            <a:ext cx="306245" cy="470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8AD71A-187F-4849-A8D3-6B1D87306F69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5399" y="2882592"/>
            <a:ext cx="2115744" cy="470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258877-C0BF-4CD0-8156-C146E5F8F6B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96343" y="2882592"/>
            <a:ext cx="2416340" cy="470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1713E76-F118-4436-9680-3DC4FB1F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4" y="3985547"/>
            <a:ext cx="8726715" cy="3960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6BCFFE-8619-4687-94DE-A0F485C33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76" y="2012413"/>
            <a:ext cx="1295795" cy="47020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5E06F2-AAB5-4841-917F-36760AB3FB29}"/>
              </a:ext>
            </a:extLst>
          </p:cNvPr>
          <p:cNvCxnSpPr>
            <a:cxnSpLocks/>
          </p:cNvCxnSpPr>
          <p:nvPr/>
        </p:nvCxnSpPr>
        <p:spPr>
          <a:xfrm flipH="1" flipV="1">
            <a:off x="2180937" y="1821542"/>
            <a:ext cx="48337" cy="241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6EFD8A2-ABC3-459D-8B72-5EFB16A86CFA}"/>
              </a:ext>
            </a:extLst>
          </p:cNvPr>
          <p:cNvSpPr txBox="1">
            <a:spLocks/>
          </p:cNvSpPr>
          <p:nvPr/>
        </p:nvSpPr>
        <p:spPr>
          <a:xfrm>
            <a:off x="-212091" y="5946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 err="1">
                <a:latin typeface="Open Sans" charset="0"/>
              </a:rPr>
              <a:t>FrameAnnotator</a:t>
            </a:r>
            <a:endParaRPr lang="en-US" sz="2800" dirty="0">
              <a:latin typeface="Open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47E3-43E9-4AB0-8E17-3139A2FD5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FC215E-6894-465D-9AFF-07117EF2A4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E210C-FD8C-4C42-85DE-A356B7DCD104}"/>
              </a:ext>
            </a:extLst>
          </p:cNvPr>
          <p:cNvSpPr txBox="1"/>
          <p:nvPr/>
        </p:nvSpPr>
        <p:spPr>
          <a:xfrm flipH="1">
            <a:off x="657225" y="1593850"/>
            <a:ext cx="7829550" cy="1487587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b="1" i="1" spc="0" dirty="0">
                <a:solidFill>
                  <a:schemeClr val="accent1">
                    <a:lumMod val="50000"/>
                  </a:schemeClr>
                </a:solidFill>
                <a:latin typeface="Open Sans"/>
                <a:ea typeface="Garamond" charset="0"/>
                <a:cs typeface="Garamond" charset="0"/>
              </a:rPr>
              <a:t>I would really like to dedicate my M.S. Thesis to my father. </a:t>
            </a: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b="1" i="1" spc="0" dirty="0">
                <a:solidFill>
                  <a:schemeClr val="accent1">
                    <a:lumMod val="50000"/>
                  </a:schemeClr>
                </a:solidFill>
                <a:latin typeface="Open Sans"/>
                <a:ea typeface="Garamond" charset="0"/>
                <a:cs typeface="Garamond" charset="0"/>
              </a:rPr>
              <a:t>This one is for you Baba! </a:t>
            </a: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endParaRPr lang="en-US" b="1" dirty="0">
              <a:solidFill>
                <a:srgbClr val="C00000"/>
              </a:solidFill>
              <a:latin typeface="Open Sans"/>
              <a:ea typeface="Garamond" charset="0"/>
              <a:cs typeface="Garamond" charset="0"/>
            </a:endParaRP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b="1" dirty="0">
                <a:solidFill>
                  <a:srgbClr val="0168B5"/>
                </a:solidFill>
                <a:latin typeface="Open Sans"/>
                <a:ea typeface="Garamond" charset="0"/>
                <a:cs typeface="Garamond" charset="0"/>
              </a:rPr>
              <a:t>Shyamal Roy</a:t>
            </a: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b="1" spc="0" dirty="0">
                <a:solidFill>
                  <a:srgbClr val="0168B5"/>
                </a:solidFill>
                <a:latin typeface="Open Sans"/>
                <a:ea typeface="Garamond" charset="0"/>
                <a:cs typeface="Garamond" charset="0"/>
              </a:rPr>
              <a:t>(1</a:t>
            </a:r>
            <a:r>
              <a:rPr lang="en-US" b="1" spc="0" baseline="30000" dirty="0">
                <a:solidFill>
                  <a:srgbClr val="0168B5"/>
                </a:solidFill>
                <a:latin typeface="Open Sans"/>
                <a:ea typeface="Garamond" charset="0"/>
                <a:cs typeface="Garamond" charset="0"/>
              </a:rPr>
              <a:t>st</a:t>
            </a:r>
            <a:r>
              <a:rPr lang="en-US" b="1" spc="0" dirty="0">
                <a:solidFill>
                  <a:srgbClr val="0168B5"/>
                </a:solidFill>
                <a:latin typeface="Open Sans"/>
                <a:ea typeface="Garamond" charset="0"/>
                <a:cs typeface="Garamond" charset="0"/>
              </a:rPr>
              <a:t> May 1959 – 6</a:t>
            </a:r>
            <a:r>
              <a:rPr lang="en-US" b="1" spc="0" baseline="30000" dirty="0">
                <a:solidFill>
                  <a:srgbClr val="0168B5"/>
                </a:solidFill>
                <a:latin typeface="Open Sans"/>
                <a:ea typeface="Garamond" charset="0"/>
                <a:cs typeface="Garamond" charset="0"/>
              </a:rPr>
              <a:t>th</a:t>
            </a:r>
            <a:r>
              <a:rPr lang="en-US" b="1" spc="0" dirty="0">
                <a:solidFill>
                  <a:srgbClr val="0168B5"/>
                </a:solidFill>
                <a:latin typeface="Open Sans"/>
                <a:ea typeface="Garamond" charset="0"/>
                <a:cs typeface="Garamond" charset="0"/>
              </a:rPr>
              <a:t> March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5BC14-75A2-4AAD-9F4D-5A77FC5B7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A319F-9F27-4559-9AA4-3423F3C8A9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BA3A04-7083-48AC-BD57-3D090062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1243460"/>
            <a:ext cx="6595265" cy="3280203"/>
          </a:xfrm>
          <a:prstGeom prst="rect">
            <a:avLst/>
          </a:prstGeom>
        </p:spPr>
      </p:pic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324464" y="628934"/>
            <a:ext cx="559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Understanding with an example - Frame Name : </a:t>
            </a:r>
            <a:r>
              <a:rPr lang="en-US" b="1" dirty="0">
                <a:latin typeface="Open Sans" panose="020B0606030504020204"/>
              </a:rPr>
              <a:t>Vote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1713E76-F118-4436-9680-3DC4FB1F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73" y="952321"/>
            <a:ext cx="6415251" cy="2911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0B0D78-E3F7-4F85-9BE7-E61D4BEC80A0}"/>
              </a:ext>
            </a:extLst>
          </p:cNvPr>
          <p:cNvSpPr txBox="1">
            <a:spLocks/>
          </p:cNvSpPr>
          <p:nvPr/>
        </p:nvSpPr>
        <p:spPr>
          <a:xfrm>
            <a:off x="149245" y="473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 err="1">
                <a:latin typeface="Open Sans" charset="0"/>
              </a:rPr>
              <a:t>FrameAnnotator</a:t>
            </a:r>
            <a:endParaRPr lang="en-US" sz="2800" dirty="0">
              <a:latin typeface="Open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946FD-48D9-4934-84D7-3FAEF7A97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44C3B-6DD3-40F4-9BEB-63792E252C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5E58C-2F18-4690-8002-3D051207F65C}"/>
              </a:ext>
            </a:extLst>
          </p:cNvPr>
          <p:cNvSpPr txBox="1"/>
          <p:nvPr/>
        </p:nvSpPr>
        <p:spPr>
          <a:xfrm>
            <a:off x="3087523" y="3496690"/>
            <a:ext cx="3233834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https://idir.uta.edu/frameannotator/</a:t>
            </a:r>
            <a:endParaRPr lang="en-US" sz="1600" b="1" spc="0" dirty="0">
              <a:solidFill>
                <a:schemeClr val="tx2">
                  <a:lumMod val="50000"/>
                </a:schemeClr>
              </a:solidFill>
              <a:latin typeface="Open Sans" panose="020B0606030504020204"/>
              <a:ea typeface="Garamond" charset="0"/>
              <a:cs typeface="Garamond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9C7FE2-B2DC-4F01-AE1A-1D339B9D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523" y="462300"/>
            <a:ext cx="3034390" cy="30343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EEFA0F-EA3E-4DE7-88FE-A381EB78228A}"/>
              </a:ext>
            </a:extLst>
          </p:cNvPr>
          <p:cNvSpPr txBox="1">
            <a:spLocks/>
          </p:cNvSpPr>
          <p:nvPr/>
        </p:nvSpPr>
        <p:spPr>
          <a:xfrm>
            <a:off x="307975" y="-6410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2400" dirty="0">
                <a:latin typeface="Open Sans" charset="0"/>
              </a:rPr>
              <a:t>Demonstration</a:t>
            </a:r>
            <a:endParaRPr lang="en-US" sz="2800" dirty="0">
              <a:latin typeface="Open Sans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8256-3036-4ECE-858C-478201808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DA667E-79B8-4548-B153-06974A86C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19003-E371-4035-B3AB-9365096B28B6}"/>
              </a:ext>
            </a:extLst>
          </p:cNvPr>
          <p:cNvSpPr txBox="1"/>
          <p:nvPr/>
        </p:nvSpPr>
        <p:spPr>
          <a:xfrm>
            <a:off x="3188608" y="2019300"/>
            <a:ext cx="2766783" cy="615553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4000" b="1" spc="0" dirty="0">
                <a:solidFill>
                  <a:srgbClr val="C00000"/>
                </a:solidFill>
                <a:latin typeface="Open Sans"/>
                <a:ea typeface="Garamond" charset="0"/>
                <a:cs typeface="Garamond" charset="0"/>
              </a:rPr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F6604-18AA-46B0-A898-70FC273A5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C4FDF-AF6D-4AB6-8DF5-5E878878D4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44D2F5-0114-49C7-83A1-8C08EA0A60E8}"/>
              </a:ext>
            </a:extLst>
          </p:cNvPr>
          <p:cNvSpPr txBox="1">
            <a:spLocks/>
          </p:cNvSpPr>
          <p:nvPr/>
        </p:nvSpPr>
        <p:spPr>
          <a:xfrm>
            <a:off x="307975" y="-6410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2400" dirty="0">
                <a:latin typeface="Open Sans" charset="0"/>
              </a:rPr>
              <a:t>References</a:t>
            </a:r>
            <a:endParaRPr lang="en-US" sz="2800" dirty="0">
              <a:latin typeface="Open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D1CBA-9975-4D39-B437-63E0F3671212}"/>
              </a:ext>
            </a:extLst>
          </p:cNvPr>
          <p:cNvSpPr txBox="1"/>
          <p:nvPr/>
        </p:nvSpPr>
        <p:spPr>
          <a:xfrm>
            <a:off x="367202" y="1079500"/>
            <a:ext cx="7462348" cy="3108543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endParaRPr lang="en-US" sz="1200" i="1" dirty="0"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Hassan,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Naeemul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, et al. "Toward automated fact-checking: Detecting check-worthy factual 	claims by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ClaimBuster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." Proceedings of the 23rd ACM SIGKDD International Conference 	on Knowledge Discovery and Data Mining. ACM,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Baker, Collin F., Charles J. Fillmore, and John B. Lowe. "The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berkeley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framenet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 project." Proceedings of the 	17th international conference on Computational linguistics-Volume 1. Association for Computational 	Linguistics, 1998.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Wu, You, et al. "Toward computational fact-checking." Proceedings of the VLDB Endowment 7.7 (2014): 	589-600.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Fillmore, Charles J., Christopher R. Johnson, and Miriam RL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Petruck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. "Background to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framenet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." International journal of lexicography 16.3 (2003): 235-250.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en.wikipedia.org/wiki/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FrameNet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framenet.icsi.berkeley.edu/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fndrupal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aclweb.org/anthology/N16-1019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www.techopedia.com/why-is-data-annotation-important-in-some-machine-learning-projects/7/33331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appen.com/why-human-annotated-data-key/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web.stanford.edu/~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jurafsky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/slp3/slides/22_SRL.pdf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web.stanford.edu/~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jurafsky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/slp3/18.pdf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1400" b="1" spc="0" dirty="0">
              <a:solidFill>
                <a:srgbClr val="C00000"/>
              </a:solidFill>
              <a:latin typeface="Open Sans" panose="020B0606030504020204"/>
              <a:ea typeface="Garamond" charset="0"/>
              <a:cs typeface="Garamon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0449-F0AE-41BD-B5E2-2DCB7968D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8C595-FFD0-49BD-92F6-2FDA8C85F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44D2F5-0114-49C7-83A1-8C08EA0A60E8}"/>
              </a:ext>
            </a:extLst>
          </p:cNvPr>
          <p:cNvSpPr txBox="1">
            <a:spLocks/>
          </p:cNvSpPr>
          <p:nvPr/>
        </p:nvSpPr>
        <p:spPr>
          <a:xfrm>
            <a:off x="-206355" y="473"/>
            <a:ext cx="3878732" cy="430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latin typeface="Open Sans" charset="0"/>
              </a:rPr>
              <a:t>Acknowledgement</a:t>
            </a:r>
            <a:endParaRPr lang="en-US" sz="2800" dirty="0">
              <a:latin typeface="Open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789D7-00B8-4171-9AE2-FB11AB464F78}"/>
              </a:ext>
            </a:extLst>
          </p:cNvPr>
          <p:cNvSpPr txBox="1"/>
          <p:nvPr/>
        </p:nvSpPr>
        <p:spPr>
          <a:xfrm>
            <a:off x="1560945" y="995670"/>
            <a:ext cx="2277687" cy="733534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pen Sans" panose="020B0606030504020204"/>
                <a:ea typeface="Garamond" charset="0"/>
                <a:cs typeface="Garamond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Open Sans" panose="020B0606030504020204"/>
              </a:rPr>
              <a:t>Supervising</a:t>
            </a:r>
            <a:r>
              <a:rPr lang="en-US" sz="1600" b="1" dirty="0">
                <a:latin typeface="Open Sans" panose="020B0606030504020204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Open Sans" panose="020B0606030504020204"/>
              </a:rPr>
              <a:t>Professor</a:t>
            </a: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  <a:ea typeface="Garamond" charset="0"/>
                <a:cs typeface="Garamond" charset="0"/>
              </a:rPr>
              <a:t>Dr. Chengkai Li</a:t>
            </a: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Open Sans" panose="020B0606030504020204"/>
              <a:ea typeface="Garamond" charset="0"/>
              <a:cs typeface="Garamon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7CA7A-5DD9-4151-8AF1-56E45C5BD205}"/>
              </a:ext>
            </a:extLst>
          </p:cNvPr>
          <p:cNvSpPr txBox="1"/>
          <p:nvPr/>
        </p:nvSpPr>
        <p:spPr>
          <a:xfrm>
            <a:off x="4708467" y="1006054"/>
            <a:ext cx="2447926" cy="948978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b="1" dirty="0">
                <a:solidFill>
                  <a:srgbClr val="C00000"/>
                </a:solidFill>
                <a:latin typeface="Open Sans" panose="020B0606030504020204"/>
                <a:ea typeface="Garamond" charset="0"/>
                <a:cs typeface="Garamond" charset="0"/>
              </a:rPr>
              <a:t>C</a:t>
            </a:r>
            <a:r>
              <a:rPr lang="en-US" sz="1600" b="1" spc="0" dirty="0">
                <a:solidFill>
                  <a:srgbClr val="C00000"/>
                </a:solidFill>
                <a:latin typeface="Open Sans" panose="020B0606030504020204"/>
                <a:ea typeface="Garamond" charset="0"/>
                <a:cs typeface="Garamond" charset="0"/>
              </a:rPr>
              <a:t>ommittee Members</a:t>
            </a:r>
          </a:p>
          <a:p>
            <a:pPr lvl="0"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Dr. Ramez Elmasri </a:t>
            </a:r>
          </a:p>
          <a:p>
            <a:pPr lvl="0"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Dr. Deokgun Park</a:t>
            </a:r>
          </a:p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Open Sans" panose="020B0606030504020204"/>
              <a:ea typeface="Garamond" charset="0"/>
              <a:cs typeface="Garamon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C7CC-68D2-4DF1-A71F-F0E35B1C5731}"/>
              </a:ext>
            </a:extLst>
          </p:cNvPr>
          <p:cNvSpPr txBox="1"/>
          <p:nvPr/>
        </p:nvSpPr>
        <p:spPr>
          <a:xfrm>
            <a:off x="155575" y="2155212"/>
            <a:ext cx="8559641" cy="430887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defTabSz="457200">
              <a:lnSpc>
                <a:spcPct val="100000"/>
              </a:lnSpc>
              <a:spcAft>
                <a:spcPts val="200"/>
              </a:spcAft>
            </a:pPr>
            <a:r>
              <a:rPr lang="en-US" sz="1400" dirty="0">
                <a:solidFill>
                  <a:srgbClr val="C00000"/>
                </a:solidFill>
                <a:latin typeface="Open Sans" panose="020B0606030504020204"/>
                <a:ea typeface="Garamond" charset="0"/>
                <a:cs typeface="Garamond" charset="0"/>
              </a:rPr>
              <a:t>	My aunt Anita 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Dutta &amp; Anima Dutta, my mom Gita Roy, my aunt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Champa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 Paul my brother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Satadru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 Roy, my sister-in-law Swati Roy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12831-9341-4BF2-8231-0346A7FDBC91}"/>
              </a:ext>
            </a:extLst>
          </p:cNvPr>
          <p:cNvSpPr txBox="1"/>
          <p:nvPr/>
        </p:nvSpPr>
        <p:spPr>
          <a:xfrm>
            <a:off x="417512" y="2747411"/>
            <a:ext cx="8277067" cy="64633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  <a:ea typeface="Garamond" charset="0"/>
                <a:cs typeface="Garamond" charset="0"/>
              </a:rPr>
              <a:t>IDIR-mates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Farahnaz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, Fatma,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Israa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, Damian,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Shadek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, Sami, Xiao, Dora,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Zeyu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, Priyank, Sarthak, Daniel, Sumeet,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Kyrell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 and Jacob</a:t>
            </a:r>
          </a:p>
          <a:p>
            <a:pPr marL="283464" indent="-283464" defTabSz="457200">
              <a:lnSpc>
                <a:spcPct val="100000"/>
              </a:lnSpc>
              <a:spcAft>
                <a:spcPts val="200"/>
              </a:spcAft>
            </a:pP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3B944-B5AC-4F93-A93B-7A8206C07BB8}"/>
              </a:ext>
            </a:extLst>
          </p:cNvPr>
          <p:cNvSpPr txBox="1"/>
          <p:nvPr/>
        </p:nvSpPr>
        <p:spPr>
          <a:xfrm>
            <a:off x="417512" y="3393742"/>
            <a:ext cx="8496141" cy="64633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My people :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Adityo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Santra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Daipayan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Jeson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Harman,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Kena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Shashank, Toor, Suraj, Pradeep,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Subharag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 Gaurav,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Arunabho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Shrijay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Pankaj,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Saikat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Souvik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Supriyo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, UTA </a:t>
            </a:r>
            <a:r>
              <a:rPr lang="en-US" sz="1400" dirty="0" err="1">
                <a:solidFill>
                  <a:srgbClr val="C00000"/>
                </a:solidFill>
                <a:latin typeface="Open Sans" panose="020B0606030504020204"/>
              </a:rPr>
              <a:t>CoLA</a:t>
            </a: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 and full UTA Cricket team</a:t>
            </a:r>
          </a:p>
          <a:p>
            <a:pPr marL="283464" indent="-283464" defTabSz="457200">
              <a:lnSpc>
                <a:spcPct val="100000"/>
              </a:lnSpc>
              <a:spcAft>
                <a:spcPts val="200"/>
              </a:spcAft>
            </a:pPr>
            <a:r>
              <a:rPr lang="en-US" sz="1400" dirty="0">
                <a:solidFill>
                  <a:srgbClr val="C00000"/>
                </a:solidFill>
                <a:latin typeface="Open Sans" panose="020B0606030504020204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9D22D-17BD-42DF-A196-A54B6C0B3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BFB200-3A59-45B3-843A-E3E06ED7D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E210C-FD8C-4C42-85DE-A356B7DCD104}"/>
              </a:ext>
            </a:extLst>
          </p:cNvPr>
          <p:cNvSpPr txBox="1"/>
          <p:nvPr/>
        </p:nvSpPr>
        <p:spPr>
          <a:xfrm flipH="1">
            <a:off x="657225" y="1657350"/>
            <a:ext cx="7829550" cy="677108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 algn="ctr" defTabSz="457200">
              <a:lnSpc>
                <a:spcPct val="100000"/>
              </a:lnSpc>
              <a:spcAft>
                <a:spcPts val="200"/>
              </a:spcAft>
            </a:pPr>
            <a:r>
              <a:rPr lang="en-US" sz="4400" spc="0" dirty="0">
                <a:latin typeface="Open Sans"/>
                <a:ea typeface="Garamond" charset="0"/>
                <a:cs typeface="Garamond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8CC1-4084-409B-80FF-30D23C5DB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AF6D6-5888-4FC5-9376-26F659790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E7530-1C24-5842-8D9C-A9E81368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72" y="715531"/>
            <a:ext cx="8913263" cy="36696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The importance of Fact-Checking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Motivation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Modeling Factual Claims with Frames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 err="1"/>
              <a:t>FrameNet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Challenges 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 err="1"/>
              <a:t>FrameAnnotator</a:t>
            </a:r>
            <a:endParaRPr lang="en-US" sz="2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Definition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Understanding with an example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Live Demonstration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Questions?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References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Acknowledgement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831A98-C176-7D40-9336-EB316329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76200"/>
            <a:ext cx="8363938" cy="671402"/>
          </a:xfrm>
        </p:spPr>
        <p:txBody>
          <a:bodyPr>
            <a:normAutofit/>
          </a:bodyPr>
          <a:lstStyle/>
          <a:p>
            <a:r>
              <a:rPr lang="en-US" sz="2800" dirty="0"/>
              <a:t>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0E52C-F954-4618-ABE5-2A1B69C70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D3DA-91BD-4243-A846-B526876A2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71DC4-21DD-459C-AC94-64B9C13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27" y="114804"/>
            <a:ext cx="5678850" cy="39164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Open Sans" charset="0"/>
              </a:rPr>
              <a:t>The importance of Fact-checking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2B46B-8356-4A8F-A42E-DF7710381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75E2-2F7B-419B-9656-684B27136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2029AD-D2DA-4BAF-9C26-AC621A8081BF}"/>
              </a:ext>
            </a:extLst>
          </p:cNvPr>
          <p:cNvSpPr txBox="1"/>
          <p:nvPr/>
        </p:nvSpPr>
        <p:spPr>
          <a:xfrm>
            <a:off x="460375" y="757540"/>
            <a:ext cx="4515485" cy="1184940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Open Sans" panose="020B0606030504020204"/>
              </a:rPr>
              <a:t>There is a struggle with……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Unprecedented amount of falsehoods, 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Hyperboles and half-truths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649E-600A-487A-8605-E42F3F0894B5}"/>
              </a:ext>
            </a:extLst>
          </p:cNvPr>
          <p:cNvSpPr txBox="1"/>
          <p:nvPr/>
        </p:nvSpPr>
        <p:spPr>
          <a:xfrm>
            <a:off x="267073" y="3747521"/>
            <a:ext cx="6701762" cy="553998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dirty="0">
                <a:latin typeface="Open Sans" panose="020B0606030504020204"/>
              </a:rPr>
              <a:t>	In fighting against false information, the number of active fact-checking organizations has grown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9EC2E7-E6B9-4062-8F18-CCCADDEC6671}"/>
              </a:ext>
            </a:extLst>
          </p:cNvPr>
          <p:cNvGrpSpPr/>
          <p:nvPr/>
        </p:nvGrpSpPr>
        <p:grpSpPr>
          <a:xfrm>
            <a:off x="6899478" y="3113655"/>
            <a:ext cx="1551102" cy="1481484"/>
            <a:chOff x="6899478" y="3430407"/>
            <a:chExt cx="1164731" cy="1164731"/>
          </a:xfrm>
        </p:grpSpPr>
        <p:pic>
          <p:nvPicPr>
            <p:cNvPr id="13" name="Graphic 12" descr="Upward trend">
              <a:extLst>
                <a:ext uri="{FF2B5EF4-FFF2-40B4-BE49-F238E27FC236}">
                  <a16:creationId xmlns:a16="http://schemas.microsoft.com/office/drawing/2014/main" id="{D2BBE42F-9AB4-4590-B4D4-5DF3678A8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9478" y="3430407"/>
              <a:ext cx="1164731" cy="1164731"/>
            </a:xfrm>
            <a:prstGeom prst="rect">
              <a:avLst/>
            </a:prstGeom>
          </p:spPr>
        </p:pic>
        <p:pic>
          <p:nvPicPr>
            <p:cNvPr id="15" name="Graphic 14" descr="Research">
              <a:extLst>
                <a:ext uri="{FF2B5EF4-FFF2-40B4-BE49-F238E27FC236}">
                  <a16:creationId xmlns:a16="http://schemas.microsoft.com/office/drawing/2014/main" id="{962B78FB-8D99-439F-BEE7-095AD0A2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0361" y="3543806"/>
              <a:ext cx="605624" cy="60562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DBD48E-8A59-47D7-B528-5C0571E34C5B}"/>
              </a:ext>
            </a:extLst>
          </p:cNvPr>
          <p:cNvGrpSpPr/>
          <p:nvPr/>
        </p:nvGrpSpPr>
        <p:grpSpPr>
          <a:xfrm>
            <a:off x="4819625" y="823564"/>
            <a:ext cx="4159706" cy="2079853"/>
            <a:chOff x="4819625" y="823564"/>
            <a:chExt cx="4159706" cy="2079853"/>
          </a:xfrm>
        </p:grpSpPr>
        <p:pic>
          <p:nvPicPr>
            <p:cNvPr id="19" name="Picture 18" descr="A drawing of a person&#10;&#10;Description automatically generated">
              <a:extLst>
                <a:ext uri="{FF2B5EF4-FFF2-40B4-BE49-F238E27FC236}">
                  <a16:creationId xmlns:a16="http://schemas.microsoft.com/office/drawing/2014/main" id="{A795AA8B-12E0-4ECB-9615-D52ED7AFD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19625" y="823564"/>
              <a:ext cx="4159706" cy="207985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D90460-C485-4EB5-9450-F30E325CA423}"/>
                </a:ext>
              </a:extLst>
            </p:cNvPr>
            <p:cNvSpPr/>
            <p:nvPr/>
          </p:nvSpPr>
          <p:spPr>
            <a:xfrm>
              <a:off x="7840980" y="2571750"/>
              <a:ext cx="1036320" cy="224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1798F-A9AB-423E-B1AE-9BC38C93651F}"/>
              </a:ext>
            </a:extLst>
          </p:cNvPr>
          <p:cNvSpPr/>
          <p:nvPr/>
        </p:nvSpPr>
        <p:spPr>
          <a:xfrm>
            <a:off x="5844080" y="2839240"/>
            <a:ext cx="436626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latin typeface="Open Sans" panose="020B060603050402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https://ktwop.com/2017/11/03/will-recognition-of-fake-news-be-followed-by-fake-science/</a:t>
            </a:r>
            <a:endParaRPr lang="en-US" sz="500" dirty="0">
              <a:latin typeface="Open Sans" panose="020B0606030504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141C5-68E8-4ADB-8158-D6D88C46C897}"/>
              </a:ext>
            </a:extLst>
          </p:cNvPr>
          <p:cNvSpPr/>
          <p:nvPr/>
        </p:nvSpPr>
        <p:spPr>
          <a:xfrm>
            <a:off x="432117" y="21018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Open Sans" panose="020B0606030504020204"/>
              </a:rPr>
              <a:t>Which do harm to wealth, democracy, health, and national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27563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71DC4-21DD-459C-AC94-64B9C13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4633" y="123096"/>
            <a:ext cx="5678850" cy="39164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en Sans" charset="0"/>
              </a:rPr>
              <a:t>M</a:t>
            </a:r>
            <a:r>
              <a:rPr lang="en-US" sz="2800" b="1" dirty="0">
                <a:latin typeface="Open Sans" charset="0"/>
              </a:rPr>
              <a:t>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2B46B-8356-4A8F-A42E-DF7710381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75E2-2F7B-419B-9656-684B27136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0A73FC-0702-425C-B1F1-9C8B5C68A057}"/>
              </a:ext>
            </a:extLst>
          </p:cNvPr>
          <p:cNvSpPr/>
          <p:nvPr/>
        </p:nvSpPr>
        <p:spPr>
          <a:xfrm>
            <a:off x="307974" y="818137"/>
            <a:ext cx="851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D9595-461A-4D8A-BC57-08A447CB384F}"/>
              </a:ext>
            </a:extLst>
          </p:cNvPr>
          <p:cNvSpPr txBox="1"/>
          <p:nvPr/>
        </p:nvSpPr>
        <p:spPr>
          <a:xfrm>
            <a:off x="244600" y="916118"/>
            <a:ext cx="4134519" cy="1184940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Human based Fact-checking is hard :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Intellectually demanding,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Laborious,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Time-consuming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93C68-83D4-4095-A1FA-08876BF501A0}"/>
              </a:ext>
            </a:extLst>
          </p:cNvPr>
          <p:cNvSpPr/>
          <p:nvPr/>
        </p:nvSpPr>
        <p:spPr>
          <a:xfrm>
            <a:off x="425945" y="3118284"/>
            <a:ext cx="3607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/>
              </a:rPr>
              <a:t>An opportunity for automated fact-checking systems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68C7A-2940-4BD6-967E-8D4283CD5FD9}"/>
              </a:ext>
            </a:extLst>
          </p:cNvPr>
          <p:cNvGrpSpPr/>
          <p:nvPr/>
        </p:nvGrpSpPr>
        <p:grpSpPr>
          <a:xfrm>
            <a:off x="4518693" y="1002803"/>
            <a:ext cx="5382480" cy="2499314"/>
            <a:chOff x="4074217" y="1649133"/>
            <a:chExt cx="5382480" cy="2499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FBFCB9-8E87-42F1-AA31-5378F0AEA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4217" y="1649133"/>
              <a:ext cx="4199362" cy="236910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66D4D-633B-43C8-9AB7-A4BC2FA7868A}"/>
                </a:ext>
              </a:extLst>
            </p:cNvPr>
            <p:cNvSpPr/>
            <p:nvPr/>
          </p:nvSpPr>
          <p:spPr>
            <a:xfrm>
              <a:off x="4884697" y="3979170"/>
              <a:ext cx="4572000" cy="1692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500" dirty="0">
                  <a:latin typeface="Open Sans" panose="020B0606030504020204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https://nordicapis.com/automated-fact-checking-the-holy-grail-of-political-communication/</a:t>
              </a:r>
              <a:endParaRPr lang="en-US" sz="500" dirty="0">
                <a:latin typeface="Open Sans" panose="020B0606030504020204"/>
              </a:endParaRPr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E59C878-47FD-455B-B3F9-11F1958C1408}"/>
              </a:ext>
            </a:extLst>
          </p:cNvPr>
          <p:cNvSpPr/>
          <p:nvPr/>
        </p:nvSpPr>
        <p:spPr>
          <a:xfrm>
            <a:off x="1657350" y="2276825"/>
            <a:ext cx="392906" cy="72989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94AF6-B319-48B0-AE64-AB3681A57A2A}"/>
              </a:ext>
            </a:extLst>
          </p:cNvPr>
          <p:cNvSpPr txBox="1"/>
          <p:nvPr/>
        </p:nvSpPr>
        <p:spPr>
          <a:xfrm>
            <a:off x="307975" y="1343412"/>
            <a:ext cx="8271669" cy="2641749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>
              <a:spcAft>
                <a:spcPts val="200"/>
              </a:spcAft>
            </a:pPr>
            <a:endParaRPr lang="en-US" dirty="0">
              <a:latin typeface="Open Sans" panose="020B0606030504020204"/>
            </a:endParaRPr>
          </a:p>
          <a:p>
            <a:pPr>
              <a:spcAft>
                <a:spcPts val="200"/>
              </a:spcAft>
            </a:pPr>
            <a:r>
              <a:rPr lang="en-US" dirty="0">
                <a:latin typeface="Open Sans" panose="020B0606030504020204"/>
              </a:rPr>
              <a:t>Representing claims in a structured and semantic way will help to capture various aspects :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The domain and topic, 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The expression of facts, 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The entities involved and their relationships, quantities and many more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/>
            </a:endParaRPr>
          </a:p>
          <a:p>
            <a:pPr lvl="1">
              <a:spcAft>
                <a:spcPts val="200"/>
              </a:spcAft>
            </a:pPr>
            <a:endParaRPr lang="en-US" dirty="0">
              <a:latin typeface="Open Sans" panose="020B0606030504020204"/>
            </a:endParaRP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sz="1600" b="1" spc="0" dirty="0">
              <a:solidFill>
                <a:srgbClr val="C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78FDD-B1BC-49A7-BF4D-FBB97AEF4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187D8-A5D8-4F9F-B332-451737F251A9}"/>
              </a:ext>
            </a:extLst>
          </p:cNvPr>
          <p:cNvSpPr txBox="1"/>
          <p:nvPr/>
        </p:nvSpPr>
        <p:spPr>
          <a:xfrm>
            <a:off x="307975" y="3647068"/>
            <a:ext cx="7866384" cy="579646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dirty="0">
                <a:latin typeface="Open Sans" panose="020B0606030504020204"/>
              </a:rPr>
              <a:t>	This claim modeling capability is useful for a variety of fact-checking steps</a:t>
            </a:r>
          </a:p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endParaRPr lang="en-US" dirty="0">
              <a:latin typeface="Open Sans" panose="020B060603050402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9D482-4A22-4845-87AE-7115284F7D7B}"/>
              </a:ext>
            </a:extLst>
          </p:cNvPr>
          <p:cNvSpPr/>
          <p:nvPr/>
        </p:nvSpPr>
        <p:spPr>
          <a:xfrm>
            <a:off x="5198160" y="650925"/>
            <a:ext cx="3381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Open Sans" panose="020B0606030504020204"/>
              </a:rPr>
              <a:t>growing interest in automating various fact-checking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A8BC7-F2D8-4D7B-9B23-E1336FD8D38A}"/>
              </a:ext>
            </a:extLst>
          </p:cNvPr>
          <p:cNvSpPr/>
          <p:nvPr/>
        </p:nvSpPr>
        <p:spPr>
          <a:xfrm>
            <a:off x="460375" y="694491"/>
            <a:ext cx="2354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/>
              </a:rPr>
              <a:t>Increasing demands for fact-checking 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192DE4-981B-44DE-88F4-8DFC2B672DA2}"/>
              </a:ext>
            </a:extLst>
          </p:cNvPr>
          <p:cNvSpPr/>
          <p:nvPr/>
        </p:nvSpPr>
        <p:spPr>
          <a:xfrm>
            <a:off x="2814638" y="843763"/>
            <a:ext cx="2157412" cy="3231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68835" y="4683919"/>
            <a:ext cx="2133600" cy="357188"/>
          </a:xfrm>
        </p:spPr>
        <p:txBody>
          <a:bodyPr/>
          <a:lstStyle/>
          <a:p>
            <a:fld id="{FC2EED17-1836-6142-A4B1-ABB9C7C22E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78FDD-B1BC-49A7-BF4D-FBB97AEF4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A94417-0503-4356-AC89-7E10BC96C0B3}"/>
              </a:ext>
            </a:extLst>
          </p:cNvPr>
          <p:cNvCxnSpPr/>
          <p:nvPr/>
        </p:nvCxnSpPr>
        <p:spPr>
          <a:xfrm>
            <a:off x="1690677" y="2481406"/>
            <a:ext cx="410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CA2C92-B22F-46A6-8AA6-0BB9835F03A0}"/>
              </a:ext>
            </a:extLst>
          </p:cNvPr>
          <p:cNvSpPr/>
          <p:nvPr/>
        </p:nvSpPr>
        <p:spPr>
          <a:xfrm>
            <a:off x="102820" y="2069076"/>
            <a:ext cx="922899" cy="3444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EBC5E6-1862-4B85-B21B-009D4299C79D}"/>
              </a:ext>
            </a:extLst>
          </p:cNvPr>
          <p:cNvGrpSpPr/>
          <p:nvPr/>
        </p:nvGrpSpPr>
        <p:grpSpPr>
          <a:xfrm>
            <a:off x="172908" y="3449090"/>
            <a:ext cx="3687580" cy="1006197"/>
            <a:chOff x="2151529" y="2188691"/>
            <a:chExt cx="3687580" cy="10061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A0A5EA-412C-4557-8D52-3B51EB48DF1C}"/>
                </a:ext>
              </a:extLst>
            </p:cNvPr>
            <p:cNvSpPr txBox="1"/>
            <p:nvPr/>
          </p:nvSpPr>
          <p:spPr>
            <a:xfrm>
              <a:off x="2248964" y="2323603"/>
              <a:ext cx="3411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Open Sans" panose="020B0606030504020204"/>
                </a:rPr>
                <a:t>Predicate</a:t>
              </a:r>
            </a:p>
            <a:p>
              <a:r>
                <a:rPr lang="en-US" dirty="0">
                  <a:latin typeface="Open Sans" panose="020B0606030504020204"/>
                </a:rPr>
                <a:t>Meaning : stand, position, order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57D70F-5542-452E-B1B2-C8AC78977E74}"/>
                </a:ext>
              </a:extLst>
            </p:cNvPr>
            <p:cNvSpPr/>
            <p:nvPr/>
          </p:nvSpPr>
          <p:spPr>
            <a:xfrm>
              <a:off x="2151529" y="2188691"/>
              <a:ext cx="3687580" cy="1006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/>
              </a:endParaRPr>
            </a:p>
          </p:txBody>
        </p:sp>
      </p:grp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D0ADCE41-3BB6-442A-862F-488ACA43B611}"/>
              </a:ext>
            </a:extLst>
          </p:cNvPr>
          <p:cNvSpPr/>
          <p:nvPr/>
        </p:nvSpPr>
        <p:spPr>
          <a:xfrm flipH="1">
            <a:off x="200507" y="1490903"/>
            <a:ext cx="1680775" cy="1007116"/>
          </a:xfrm>
          <a:prstGeom prst="circularArrow">
            <a:avLst>
              <a:gd name="adj1" fmla="val 5398"/>
              <a:gd name="adj2" fmla="val 1142319"/>
              <a:gd name="adj3" fmla="val 20457683"/>
              <a:gd name="adj4" fmla="val 10800000"/>
              <a:gd name="adj5" fmla="val 1620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7B1CB5CB-E554-4DC4-BFE3-92D0A69D1D5B}"/>
              </a:ext>
            </a:extLst>
          </p:cNvPr>
          <p:cNvSpPr/>
          <p:nvPr/>
        </p:nvSpPr>
        <p:spPr>
          <a:xfrm rot="10421551" flipH="1">
            <a:off x="1718927" y="1870817"/>
            <a:ext cx="2166174" cy="1221176"/>
          </a:xfrm>
          <a:prstGeom prst="circularArrow">
            <a:avLst>
              <a:gd name="adj1" fmla="val 5114"/>
              <a:gd name="adj2" fmla="val 541280"/>
              <a:gd name="adj3" fmla="val 20603787"/>
              <a:gd name="adj4" fmla="val 10740736"/>
              <a:gd name="adj5" fmla="val 2313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8029920C-146E-468D-BFC3-A53986C910B4}"/>
              </a:ext>
            </a:extLst>
          </p:cNvPr>
          <p:cNvSpPr/>
          <p:nvPr/>
        </p:nvSpPr>
        <p:spPr>
          <a:xfrm rot="714615">
            <a:off x="1921167" y="1525694"/>
            <a:ext cx="733546" cy="1003511"/>
          </a:xfrm>
          <a:prstGeom prst="circularArrow">
            <a:avLst>
              <a:gd name="adj1" fmla="val 5398"/>
              <a:gd name="adj2" fmla="val 1142319"/>
              <a:gd name="adj3" fmla="val 20457683"/>
              <a:gd name="adj4" fmla="val 10800000"/>
              <a:gd name="adj5" fmla="val 1620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D410D-F307-407D-A076-5567DF4F80A7}"/>
              </a:ext>
            </a:extLst>
          </p:cNvPr>
          <p:cNvSpPr txBox="1"/>
          <p:nvPr/>
        </p:nvSpPr>
        <p:spPr>
          <a:xfrm>
            <a:off x="437161" y="1318581"/>
            <a:ext cx="1296830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dirty="0">
                <a:latin typeface="Open Sans" panose="020B0606030504020204"/>
              </a:rPr>
              <a:t>Ranking entity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2B31B55-6FDE-4FFC-B3AD-4B45E4B23A36}"/>
              </a:ext>
            </a:extLst>
          </p:cNvPr>
          <p:cNvCxnSpPr>
            <a:cxnSpLocks/>
          </p:cNvCxnSpPr>
          <p:nvPr/>
        </p:nvCxnSpPr>
        <p:spPr>
          <a:xfrm rot="5400000">
            <a:off x="1100905" y="2564209"/>
            <a:ext cx="873670" cy="716009"/>
          </a:xfrm>
          <a:prstGeom prst="bentConnector3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17DFC1-0EF3-4154-8843-1D83F8063D5A}"/>
              </a:ext>
            </a:extLst>
          </p:cNvPr>
          <p:cNvSpPr txBox="1"/>
          <p:nvPr/>
        </p:nvSpPr>
        <p:spPr>
          <a:xfrm>
            <a:off x="4967817" y="2610391"/>
            <a:ext cx="3952041" cy="1815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Open Sans" panose="020B0606030504020204"/>
              </a:rPr>
              <a:t>Predicate Sense</a:t>
            </a:r>
            <a:r>
              <a:rPr lang="en-US" sz="1600" dirty="0">
                <a:latin typeface="Open Sans" panose="020B0606030504020204"/>
              </a:rPr>
              <a:t>: </a:t>
            </a:r>
            <a:r>
              <a:rPr lang="en-US" sz="1600" b="1" dirty="0">
                <a:latin typeface="Open Sans" panose="020B0606030504020204"/>
              </a:rPr>
              <a:t>rank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Open Sans" panose="020B0606030504020204"/>
              </a:rPr>
              <a:t>Ranking entity</a:t>
            </a:r>
            <a:r>
              <a:rPr lang="en-US" sz="1600" dirty="0">
                <a:latin typeface="Open Sans" panose="020B0606030504020204"/>
              </a:rPr>
              <a:t>: </a:t>
            </a:r>
            <a:r>
              <a:rPr lang="en-US" sz="1600" b="1" dirty="0">
                <a:latin typeface="Open Sans" panose="020B0606030504020204"/>
              </a:rPr>
              <a:t>The U.S.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Open Sans" panose="020B0606030504020204"/>
              </a:rPr>
              <a:t>The rank</a:t>
            </a:r>
            <a:r>
              <a:rPr lang="en-US" sz="1600" dirty="0">
                <a:latin typeface="Open Sans" panose="020B0606030504020204"/>
              </a:rPr>
              <a:t>: </a:t>
            </a:r>
            <a:r>
              <a:rPr lang="en-US" sz="1600" b="1" dirty="0">
                <a:latin typeface="Open Sans" panose="020B0606030504020204"/>
              </a:rPr>
              <a:t>25th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Open Sans" panose="020B0606030504020204"/>
              </a:rPr>
              <a:t>The rank comparison</a:t>
            </a:r>
            <a:r>
              <a:rPr lang="en-US" sz="1600" dirty="0">
                <a:latin typeface="Open Sans" panose="020B0606030504020204"/>
              </a:rPr>
              <a:t>: </a:t>
            </a:r>
            <a:r>
              <a:rPr lang="en-US" sz="1600" b="1" dirty="0">
                <a:latin typeface="Open Sans" panose="020B0606030504020204"/>
              </a:rPr>
              <a:t>worldwide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Open Sans" panose="020B0606030504020204"/>
              </a:rPr>
              <a:t>The rank based on:</a:t>
            </a:r>
            <a:r>
              <a:rPr lang="en-US" sz="1600" dirty="0">
                <a:latin typeface="Open Sans" panose="020B0606030504020204"/>
              </a:rPr>
              <a:t> </a:t>
            </a:r>
            <a:r>
              <a:rPr lang="en-US" sz="1600" b="1" dirty="0">
                <a:latin typeface="Open Sans" panose="020B0606030504020204"/>
              </a:rPr>
              <a:t>on defense spending…..</a:t>
            </a:r>
          </a:p>
          <a:p>
            <a:endParaRPr lang="en-US" sz="1600" b="1" dirty="0">
              <a:latin typeface="Open Sans" panose="020B0606030504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0381D-71AF-499E-896E-2B43F58FA5F3}"/>
              </a:ext>
            </a:extLst>
          </p:cNvPr>
          <p:cNvSpPr txBox="1"/>
          <p:nvPr/>
        </p:nvSpPr>
        <p:spPr>
          <a:xfrm>
            <a:off x="102820" y="2136956"/>
            <a:ext cx="9063443" cy="307777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>
              <a:spcAft>
                <a:spcPts val="200"/>
              </a:spcAft>
            </a:pPr>
            <a:r>
              <a:rPr lang="en-US" sz="2000" dirty="0">
                <a:latin typeface="Open Sans" panose="020B0606030504020204"/>
                <a:ea typeface="Garamond" charset="0"/>
                <a:cs typeface="Garamond" charset="0"/>
              </a:rPr>
              <a:t>The U.S. only ranks 25</a:t>
            </a:r>
            <a:r>
              <a:rPr lang="en-US" sz="2000" baseline="30000" dirty="0">
                <a:latin typeface="Open Sans" panose="020B0606030504020204"/>
                <a:ea typeface="Garamond" charset="0"/>
                <a:cs typeface="Garamond" charset="0"/>
              </a:rPr>
              <a:t>th</a:t>
            </a:r>
            <a:r>
              <a:rPr lang="en-US" sz="2000" dirty="0">
                <a:latin typeface="Open Sans" panose="020B0606030504020204"/>
                <a:ea typeface="Garamond" charset="0"/>
                <a:cs typeface="Garamond" charset="0"/>
              </a:rPr>
              <a:t> worldwide on defense spending as a percentage of GDP.</a:t>
            </a:r>
            <a:endParaRPr lang="en-US" sz="2000" b="1" spc="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6E165-9B02-48FD-87D2-AC505A96C8FD}"/>
              </a:ext>
            </a:extLst>
          </p:cNvPr>
          <p:cNvSpPr txBox="1"/>
          <p:nvPr/>
        </p:nvSpPr>
        <p:spPr>
          <a:xfrm rot="1913670">
            <a:off x="2260771" y="1537431"/>
            <a:ext cx="780663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dirty="0">
                <a:latin typeface="Open Sans" panose="020B0606030504020204"/>
              </a:rPr>
              <a:t>The rank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863B3D-5DD3-4E6E-ABB8-01E31CE08C1C}"/>
              </a:ext>
            </a:extLst>
          </p:cNvPr>
          <p:cNvSpPr/>
          <p:nvPr/>
        </p:nvSpPr>
        <p:spPr>
          <a:xfrm>
            <a:off x="2254656" y="2096313"/>
            <a:ext cx="472642" cy="3304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Circular 32">
            <a:extLst>
              <a:ext uri="{FF2B5EF4-FFF2-40B4-BE49-F238E27FC236}">
                <a16:creationId xmlns:a16="http://schemas.microsoft.com/office/drawing/2014/main" id="{99C19C79-66BE-4053-B1D8-6CCA9083E2D7}"/>
              </a:ext>
            </a:extLst>
          </p:cNvPr>
          <p:cNvSpPr/>
          <p:nvPr/>
        </p:nvSpPr>
        <p:spPr>
          <a:xfrm>
            <a:off x="1590344" y="496458"/>
            <a:ext cx="4623813" cy="2909200"/>
          </a:xfrm>
          <a:prstGeom prst="circularArrow">
            <a:avLst>
              <a:gd name="adj1" fmla="val 3859"/>
              <a:gd name="adj2" fmla="val 398877"/>
              <a:gd name="adj3" fmla="val 21271679"/>
              <a:gd name="adj4" fmla="val 10648598"/>
              <a:gd name="adj5" fmla="val 1012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0AD472B-A946-4851-92DF-F04A5D582C48}"/>
              </a:ext>
            </a:extLst>
          </p:cNvPr>
          <p:cNvSpPr/>
          <p:nvPr/>
        </p:nvSpPr>
        <p:spPr>
          <a:xfrm>
            <a:off x="2761412" y="2061340"/>
            <a:ext cx="1184215" cy="364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0623D8-EBCC-4032-A772-D7F4DF097ACB}"/>
              </a:ext>
            </a:extLst>
          </p:cNvPr>
          <p:cNvSpPr/>
          <p:nvPr/>
        </p:nvSpPr>
        <p:spPr>
          <a:xfrm>
            <a:off x="4010314" y="2061340"/>
            <a:ext cx="5030866" cy="374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CD77EC-35BD-4F03-8107-6653A48A419C}"/>
              </a:ext>
            </a:extLst>
          </p:cNvPr>
          <p:cNvSpPr txBox="1"/>
          <p:nvPr/>
        </p:nvSpPr>
        <p:spPr>
          <a:xfrm rot="206447">
            <a:off x="3251297" y="474792"/>
            <a:ext cx="1664430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dirty="0">
                <a:latin typeface="Open Sans" panose="020B0606030504020204"/>
              </a:rPr>
              <a:t>The rank based 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75A7F1-87AF-4870-9048-2F34C3153F85}"/>
              </a:ext>
            </a:extLst>
          </p:cNvPr>
          <p:cNvSpPr txBox="1"/>
          <p:nvPr/>
        </p:nvSpPr>
        <p:spPr>
          <a:xfrm rot="21232252">
            <a:off x="1988291" y="2838542"/>
            <a:ext cx="1949765" cy="246221"/>
          </a:xfrm>
          <a:prstGeom prst="rect">
            <a:avLst/>
          </a:prstGeom>
        </p:spPr>
        <p:txBody>
          <a:bodyPr vert="horz" wrap="none" lIns="0" tIns="0" rIns="0" bIns="0" numCol="1" rtlCol="0">
            <a:spAutoFit/>
          </a:bodyPr>
          <a:lstStyle/>
          <a:p>
            <a:pPr marL="283464" indent="-283464" algn="l" defTabSz="457200">
              <a:lnSpc>
                <a:spcPct val="100000"/>
              </a:lnSpc>
              <a:spcAft>
                <a:spcPts val="200"/>
              </a:spcAft>
            </a:pPr>
            <a:r>
              <a:rPr lang="en-US" sz="1600" dirty="0">
                <a:latin typeface="Open Sans" panose="020B0606030504020204"/>
              </a:rPr>
              <a:t>The rank comparison </a:t>
            </a:r>
          </a:p>
        </p:txBody>
      </p:sp>
    </p:spTree>
    <p:extLst>
      <p:ext uri="{BB962C8B-B14F-4D97-AF65-F5344CB8AC3E}">
        <p14:creationId xmlns:p14="http://schemas.microsoft.com/office/powerpoint/2010/main" val="2585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2" grpId="0" animBg="1"/>
      <p:bldP spid="21" grpId="0"/>
      <p:bldP spid="28" grpId="0" animBg="1"/>
      <p:bldP spid="29" grpId="0"/>
      <p:bldP spid="31" grpId="0"/>
      <p:bldP spid="32" grpId="0" animBg="1"/>
      <p:bldP spid="33" grpId="0" animBg="1"/>
      <p:bldP spid="34" grpId="0" animBg="1"/>
      <p:bldP spid="36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B9CB3-B1D3-45F0-AD58-826A5B13F49C}"/>
              </a:ext>
            </a:extLst>
          </p:cNvPr>
          <p:cNvSpPr txBox="1"/>
          <p:nvPr/>
        </p:nvSpPr>
        <p:spPr>
          <a:xfrm>
            <a:off x="110771" y="0"/>
            <a:ext cx="641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3409F"/>
                </a:solidFill>
                <a:latin typeface="Open Sans" charset="0"/>
              </a:rPr>
              <a:t>Modeling Factual Claims with Frames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70123E-A850-4AB7-A51B-571C7F6F8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AD948-F89F-4D59-9138-139DE66B8C25}"/>
              </a:ext>
            </a:extLst>
          </p:cNvPr>
          <p:cNvSpPr txBox="1"/>
          <p:nvPr/>
        </p:nvSpPr>
        <p:spPr>
          <a:xfrm>
            <a:off x="229534" y="873141"/>
            <a:ext cx="8007657" cy="1333698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700" b="1" dirty="0">
                <a:latin typeface="Open Sans" panose="020B0606030504020204"/>
              </a:rPr>
              <a:t>Factual-claim specific frames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Collected fact-checked claims from PolitiFact,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Examined a subset of these claims one by one and grouped similar ones,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Created new frames, if it doesn’t already exist in </a:t>
            </a:r>
            <a:r>
              <a:rPr lang="en-US" sz="1700" dirty="0" err="1">
                <a:latin typeface="Open Sans" panose="020B0606030504020204"/>
              </a:rPr>
              <a:t>FrameNet</a:t>
            </a:r>
            <a:r>
              <a:rPr lang="en-US" sz="1700" dirty="0">
                <a:latin typeface="Open Sans" panose="020B0606030504020204"/>
              </a:rPr>
              <a:t> collection,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20 frames (13 newly created) and 900 labelled factual claims so far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22C10-44CE-4FB8-A434-D5130552DC1E}"/>
              </a:ext>
            </a:extLst>
          </p:cNvPr>
          <p:cNvSpPr txBox="1"/>
          <p:nvPr/>
        </p:nvSpPr>
        <p:spPr>
          <a:xfrm>
            <a:off x="229534" y="2653165"/>
            <a:ext cx="8679076" cy="1410643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700" b="1" dirty="0">
                <a:latin typeface="Open Sans" panose="020B0606030504020204"/>
              </a:rPr>
              <a:t>Few examples of factual-claim specific frames</a:t>
            </a: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Oppose and support consistency, </a:t>
            </a: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Vote, </a:t>
            </a: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Correlation, </a:t>
            </a: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Open Sans" panose="020B0606030504020204"/>
              </a:rPr>
              <a:t>Occupy rank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15BA3-06F1-4A95-AA35-ACEFCAB6F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cnn"/>
          <p:cNvSpPr>
            <a:spLocks noChangeAspect="1" noChangeArrowheads="1"/>
          </p:cNvSpPr>
          <p:nvPr/>
        </p:nvSpPr>
        <p:spPr bwMode="auto">
          <a:xfrm>
            <a:off x="155575" y="-3730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49E08-950C-458D-9673-0B3CC71D90BB}"/>
              </a:ext>
            </a:extLst>
          </p:cNvPr>
          <p:cNvSpPr txBox="1"/>
          <p:nvPr/>
        </p:nvSpPr>
        <p:spPr>
          <a:xfrm>
            <a:off x="307975" y="755201"/>
            <a:ext cx="8496910" cy="2369880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Open Sans" panose="020B0606030504020204"/>
              </a:rPr>
              <a:t>FrameNet</a:t>
            </a:r>
            <a:r>
              <a:rPr lang="en-US" sz="1600" dirty="0">
                <a:latin typeface="Open Sans" panose="020B0606030504020204"/>
              </a:rPr>
              <a:t> is a project housed at the International Computer Science Institute in Berkeley, California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/>
              </a:rPr>
              <a:t>A rich knowledge base that contains information about words by providing their description and associated frames, 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/>
              </a:rPr>
              <a:t>A conceptual structure describing an event, relation, or object and the participants in it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/>
            </a:endParaRP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/>
            </a:endParaRPr>
          </a:p>
          <a:p>
            <a:pPr>
              <a:spcAft>
                <a:spcPts val="200"/>
              </a:spcAft>
            </a:pPr>
            <a:endParaRPr lang="en-US" sz="1600" dirty="0">
              <a:latin typeface="Open Sans" panose="020B0606030504020204"/>
            </a:endParaRPr>
          </a:p>
          <a:p>
            <a:pPr>
              <a:spcAft>
                <a:spcPts val="200"/>
              </a:spcAft>
            </a:pPr>
            <a:endParaRPr lang="en-US" sz="1600" b="1" spc="0" dirty="0">
              <a:latin typeface="Open Sans" panose="020B0606030504020204"/>
              <a:ea typeface="Garamond" charset="0"/>
              <a:cs typeface="Garamond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08D0E-AE5C-4218-9326-3AE14079B2F6}"/>
              </a:ext>
            </a:extLst>
          </p:cNvPr>
          <p:cNvSpPr txBox="1"/>
          <p:nvPr/>
        </p:nvSpPr>
        <p:spPr>
          <a:xfrm>
            <a:off x="1031977" y="2357635"/>
            <a:ext cx="7080046" cy="789960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/>
              </a:rPr>
              <a:t>The </a:t>
            </a:r>
            <a:r>
              <a:rPr lang="en-US" sz="1600" dirty="0" err="1">
                <a:latin typeface="Open Sans" panose="020B0606030504020204"/>
              </a:rPr>
              <a:t>FrameNet</a:t>
            </a:r>
            <a:r>
              <a:rPr lang="en-US" sz="1600" dirty="0">
                <a:latin typeface="Open Sans" panose="020B0606030504020204"/>
              </a:rPr>
              <a:t> lexical database contains over 1,200 semantic frames,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/>
              </a:rPr>
              <a:t>13,000 lexical units, and 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/>
              </a:rPr>
              <a:t>202,000 example sentences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84B45-7CAB-4760-A0F1-41406008CCBB}"/>
              </a:ext>
            </a:extLst>
          </p:cNvPr>
          <p:cNvSpPr txBox="1"/>
          <p:nvPr/>
        </p:nvSpPr>
        <p:spPr>
          <a:xfrm>
            <a:off x="763174" y="3535167"/>
            <a:ext cx="8099100" cy="492443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/>
              </a:rPr>
              <a:t>FrameNet</a:t>
            </a:r>
            <a:r>
              <a:rPr lang="en-US" sz="1600" dirty="0">
                <a:latin typeface="Open Sans" panose="020B0606030504020204"/>
              </a:rPr>
              <a:t> has been used in applications like question answering, paraphrasing, information extraction, machine translation, and many more.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03E4F-87F6-480F-9EC0-1D283F0F4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EED17-1836-6142-A4B1-ABB9C7C22E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C9F062-3ED4-41C0-8812-D27BA369A0B9}"/>
              </a:ext>
            </a:extLst>
          </p:cNvPr>
          <p:cNvSpPr txBox="1">
            <a:spLocks/>
          </p:cNvSpPr>
          <p:nvPr/>
        </p:nvSpPr>
        <p:spPr>
          <a:xfrm>
            <a:off x="-1687606" y="32755"/>
            <a:ext cx="5678850" cy="391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 err="1">
                <a:latin typeface="Open Sans" charset="0"/>
              </a:rPr>
              <a:t>FrameNet</a:t>
            </a:r>
            <a:endParaRPr lang="en-US" sz="2800" dirty="0">
              <a:latin typeface="Open Sans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21CB0-321D-4916-9DA7-9F7CE448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8273579" y="1"/>
            <a:ext cx="778863" cy="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numCol="1" rtlCol="0">
        <a:spAutoFit/>
      </a:bodyPr>
      <a:lstStyle>
        <a:defPPr marL="283464" indent="-283464" algn="l" defTabSz="457200">
          <a:lnSpc>
            <a:spcPct val="100000"/>
          </a:lnSpc>
          <a:spcAft>
            <a:spcPts val="200"/>
          </a:spcAft>
          <a:defRPr sz="1600" b="1" spc="0" dirty="0">
            <a:solidFill>
              <a:srgbClr val="C00000"/>
            </a:solidFill>
            <a:latin typeface="Garamond" charset="0"/>
            <a:ea typeface="Garamond" charset="0"/>
            <a:cs typeface="Garamond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12643</TotalTime>
  <Words>1003</Words>
  <Application>Microsoft Office PowerPoint</Application>
  <PresentationFormat>On-screen Show (16:9)</PresentationFormat>
  <Paragraphs>216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Garamond</vt:lpstr>
      <vt:lpstr>Open Sans</vt:lpstr>
      <vt:lpstr>Office Theme</vt:lpstr>
      <vt:lpstr>PowerPoint Presentation</vt:lpstr>
      <vt:lpstr>PowerPoint Presentation</vt:lpstr>
      <vt:lpstr>Outline</vt:lpstr>
      <vt:lpstr>The importance of Fact-checking 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FrameAnnotator</vt:lpstr>
      <vt:lpstr>FrameAnnotator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Sarbajit Roy</cp:lastModifiedBy>
  <cp:revision>642</cp:revision>
  <cp:lastPrinted>2019-04-10T00:54:11Z</cp:lastPrinted>
  <dcterms:created xsi:type="dcterms:W3CDTF">2013-10-16T17:47:49Z</dcterms:created>
  <dcterms:modified xsi:type="dcterms:W3CDTF">2019-04-11T04:42:01Z</dcterms:modified>
</cp:coreProperties>
</file>