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5"/>
    <p:restoredTop sz="94665"/>
  </p:normalViewPr>
  <p:slideViewPr>
    <p:cSldViewPr snapToGrid="0" snapToObjects="1">
      <p:cViewPr>
        <p:scale>
          <a:sx n="20" d="100"/>
          <a:sy n="20" d="100"/>
        </p:scale>
        <p:origin x="337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02ED4-C9F0-6549-9B23-F38EF8DDD8B4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B7955-E727-BF40-9CBD-2BF29A1CC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5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1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4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2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5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E781-3D00-0D47-A567-282179358BD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E7953-ECD6-3248-9FBD-E250CA6CF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8" Type="http://schemas.openxmlformats.org/officeDocument/2006/relationships/image" Target="../media/image70.pn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21" Type="http://schemas.openxmlformats.org/officeDocument/2006/relationships/image" Target="../media/image15.emf"/><Relationship Id="rId7" Type="http://schemas.openxmlformats.org/officeDocument/2006/relationships/image" Target="../media/image60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6.png"/><Relationship Id="rId23" Type="http://schemas.openxmlformats.org/officeDocument/2006/relationships/image" Target="../media/image17.png"/><Relationship Id="rId10" Type="http://schemas.openxmlformats.org/officeDocument/2006/relationships/image" Target="../media/image90.png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50305-D6B4-D442-9189-891FA9ABEE25}"/>
              </a:ext>
            </a:extLst>
          </p:cNvPr>
          <p:cNvSpPr/>
          <p:nvPr/>
        </p:nvSpPr>
        <p:spPr>
          <a:xfrm>
            <a:off x="946100" y="947056"/>
            <a:ext cx="28383012" cy="4868636"/>
          </a:xfrm>
          <a:prstGeom prst="rect">
            <a:avLst/>
          </a:prstGeom>
          <a:solidFill>
            <a:srgbClr val="437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303" tIns="44151" rIns="88303" bIns="44151" rtlCol="0" anchor="ctr"/>
          <a:lstStyle>
            <a:defPPr>
              <a:defRPr kern="1200" smtId="4294967295"/>
            </a:defPPr>
          </a:lstStyle>
          <a:p>
            <a:pPr algn="ctr"/>
            <a:endParaRPr lang="en-US" sz="6000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37A50321-ADF0-7443-8B93-AF8AFB89F3B6}"/>
              </a:ext>
            </a:extLst>
          </p:cNvPr>
          <p:cNvSpPr txBox="1"/>
          <p:nvPr/>
        </p:nvSpPr>
        <p:spPr>
          <a:xfrm>
            <a:off x="946100" y="1445530"/>
            <a:ext cx="28383012" cy="2337813"/>
          </a:xfrm>
          <a:prstGeom prst="rect">
            <a:avLst/>
          </a:prstGeom>
        </p:spPr>
        <p:txBody>
          <a:bodyPr lIns="88303" tIns="44151" rIns="88303" bIns="44151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Air pollution source term estimation </a:t>
            </a:r>
          </a:p>
          <a:p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using self-adaptive Evolutionary </a:t>
            </a:r>
            <a:r>
              <a:rPr lang="en-US" sz="7000" b="1" dirty="0" err="1">
                <a:solidFill>
                  <a:schemeClr val="bg1"/>
                </a:solidFill>
                <a:latin typeface="Montserrat Extra Bold" panose="00000900000000000000" pitchFamily="50" charset="0"/>
              </a:rPr>
              <a:t>multiobjective</a:t>
            </a:r>
            <a:r>
              <a:rPr lang="en-US" sz="70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 optimization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16294803-0FC1-CC45-90FB-B06D0EA09726}"/>
              </a:ext>
            </a:extLst>
          </p:cNvPr>
          <p:cNvSpPr txBox="1"/>
          <p:nvPr/>
        </p:nvSpPr>
        <p:spPr>
          <a:xfrm>
            <a:off x="1348198" y="3690032"/>
            <a:ext cx="27980913" cy="1825024"/>
          </a:xfrm>
          <a:prstGeom prst="rect">
            <a:avLst/>
          </a:prstGeom>
        </p:spPr>
        <p:txBody>
          <a:bodyPr wrap="square" lIns="88303" tIns="44151" rIns="88303" bIns="44151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Shai Kendler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#,1,2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Asaf Nebenzal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3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David Gold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Patrick. M. Reed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, Barak Fishbain</a:t>
            </a:r>
            <a:r>
              <a:rPr lang="en-US" sz="2800" b="1" baseline="30000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1</a:t>
            </a:r>
          </a:p>
          <a:p>
            <a:pPr indent="-342900" defTabSz="457200">
              <a:spcAft>
                <a:spcPts val="600"/>
              </a:spcAft>
              <a:buAutoNum type="arabicPeriod"/>
            </a:pPr>
            <a:r>
              <a:rPr lang="en-US" sz="22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Dept. of Environmental, Water and Agricultural Engineering, Faculty of Civil &amp; Environmental Engineering, Technion – Israeli Institute of  Technology, 2. Environmental physics department, Israel Institute for Biological Research, 3. Department of Mathematics, Technion – Israel Institute of Technology, 4. School of Civil and Environmental Engineering, Cornell University </a:t>
            </a:r>
          </a:p>
          <a:p>
            <a:pPr defTabSz="457200"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Montserrat Extra Bold" panose="00000900000000000000" pitchFamily="50" charset="0"/>
                <a:ea typeface="+mj-ea"/>
                <a:cs typeface="+mj-cs"/>
              </a:rPr>
              <a:t># Corresponding authors: Prof. Shai Kendler - ikendler@gmail.com, Asaf Nebenzal - asaf.n@technion.ac.il</a:t>
            </a:r>
          </a:p>
        </p:txBody>
      </p:sp>
      <p:sp>
        <p:nvSpPr>
          <p:cNvPr id="25" name="Rectangle: Rounded Corners 41">
            <a:extLst>
              <a:ext uri="{FF2B5EF4-FFF2-40B4-BE49-F238E27FC236}">
                <a16:creationId xmlns:a16="http://schemas.microsoft.com/office/drawing/2014/main" id="{E924C054-5447-9C48-B8A3-336B2EBF80D4}"/>
              </a:ext>
            </a:extLst>
          </p:cNvPr>
          <p:cNvSpPr/>
          <p:nvPr/>
        </p:nvSpPr>
        <p:spPr>
          <a:xfrm>
            <a:off x="15428610" y="6295586"/>
            <a:ext cx="13900501" cy="22607079"/>
          </a:xfrm>
          <a:prstGeom prst="roundRect">
            <a:avLst>
              <a:gd name="adj" fmla="val 1477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622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BC834-9FEF-254D-B564-9ABD5888E895}"/>
              </a:ext>
            </a:extLst>
          </p:cNvPr>
          <p:cNvSpPr txBox="1"/>
          <p:nvPr/>
        </p:nvSpPr>
        <p:spPr>
          <a:xfrm>
            <a:off x="15971187" y="6717661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Results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28" name="Rectangle: Rounded Corners 38">
            <a:extLst>
              <a:ext uri="{FF2B5EF4-FFF2-40B4-BE49-F238E27FC236}">
                <a16:creationId xmlns:a16="http://schemas.microsoft.com/office/drawing/2014/main" id="{20E83595-1FFC-1147-82F2-4B8760F443F5}"/>
              </a:ext>
            </a:extLst>
          </p:cNvPr>
          <p:cNvSpPr/>
          <p:nvPr/>
        </p:nvSpPr>
        <p:spPr>
          <a:xfrm>
            <a:off x="946099" y="6301888"/>
            <a:ext cx="13900501" cy="9718735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marL="0" algn="ctr" defTabSz="457200" rtl="0" eaLnBrk="1" latinLnBrk="0" hangingPunct="1"/>
            <a:endParaRPr lang="en-US" sz="6622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537B4D-6B69-4744-80D7-258B8444B63B}"/>
              </a:ext>
            </a:extLst>
          </p:cNvPr>
          <p:cNvSpPr txBox="1"/>
          <p:nvPr/>
        </p:nvSpPr>
        <p:spPr>
          <a:xfrm>
            <a:off x="1315541" y="6717661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Introduction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31" name="Rectangle: Rounded Corners 70">
            <a:extLst>
              <a:ext uri="{FF2B5EF4-FFF2-40B4-BE49-F238E27FC236}">
                <a16:creationId xmlns:a16="http://schemas.microsoft.com/office/drawing/2014/main" id="{1D0E5518-A7DB-8846-B098-880EF3CA28E0}"/>
              </a:ext>
            </a:extLst>
          </p:cNvPr>
          <p:cNvSpPr/>
          <p:nvPr/>
        </p:nvSpPr>
        <p:spPr>
          <a:xfrm>
            <a:off x="15428610" y="39368656"/>
            <a:ext cx="13900502" cy="2488050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622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04CAAA-E6F1-434E-B097-1A1002D086AF}"/>
              </a:ext>
            </a:extLst>
          </p:cNvPr>
          <p:cNvSpPr txBox="1"/>
          <p:nvPr/>
        </p:nvSpPr>
        <p:spPr>
          <a:xfrm>
            <a:off x="15685450" y="39579975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Acknowledgements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34" name="Rectangle: Rounded Corners 44">
            <a:extLst>
              <a:ext uri="{FF2B5EF4-FFF2-40B4-BE49-F238E27FC236}">
                <a16:creationId xmlns:a16="http://schemas.microsoft.com/office/drawing/2014/main" id="{CEBB67A1-8DD0-794F-8A2F-6E5BAEFF5A18}"/>
              </a:ext>
            </a:extLst>
          </p:cNvPr>
          <p:cNvSpPr/>
          <p:nvPr/>
        </p:nvSpPr>
        <p:spPr>
          <a:xfrm>
            <a:off x="15428610" y="29475106"/>
            <a:ext cx="13900502" cy="9240364"/>
          </a:xfrm>
          <a:prstGeom prst="roundRect">
            <a:avLst>
              <a:gd name="adj" fmla="val 1592"/>
            </a:avLst>
          </a:prstGeom>
          <a:solidFill>
            <a:srgbClr val="B3C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622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6755E7-64A6-9849-B7E8-DF21D6D6C3D2}"/>
              </a:ext>
            </a:extLst>
          </p:cNvPr>
          <p:cNvSpPr txBox="1"/>
          <p:nvPr/>
        </p:nvSpPr>
        <p:spPr>
          <a:xfrm>
            <a:off x="15964705" y="29903467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Summary &amp; Conclusions</a:t>
            </a:r>
            <a:endParaRPr lang="en-US" sz="3311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37" name="Rectangle: Rounded Corners 42">
            <a:extLst>
              <a:ext uri="{FF2B5EF4-FFF2-40B4-BE49-F238E27FC236}">
                <a16:creationId xmlns:a16="http://schemas.microsoft.com/office/drawing/2014/main" id="{8E84CFE0-FD97-5D4E-842D-02753453CB94}"/>
              </a:ext>
            </a:extLst>
          </p:cNvPr>
          <p:cNvSpPr/>
          <p:nvPr/>
        </p:nvSpPr>
        <p:spPr>
          <a:xfrm>
            <a:off x="946100" y="16594336"/>
            <a:ext cx="13900500" cy="25262370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6CDB6E-8658-EE46-B301-4B6144AC7DB2}"/>
              </a:ext>
            </a:extLst>
          </p:cNvPr>
          <p:cNvSpPr txBox="1"/>
          <p:nvPr/>
        </p:nvSpPr>
        <p:spPr>
          <a:xfrm>
            <a:off x="1315541" y="17000507"/>
            <a:ext cx="127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Methodology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pic>
        <p:nvPicPr>
          <p:cNvPr id="40" name="תמונה 1">
            <a:extLst>
              <a:ext uri="{FF2B5EF4-FFF2-40B4-BE49-F238E27FC236}">
                <a16:creationId xmlns:a16="http://schemas.microsoft.com/office/drawing/2014/main" id="{20DC2DC6-C389-6F44-8F52-ED7EDE9D777E}"/>
              </a:ext>
            </a:extLst>
          </p:cNvPr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40" y="1503777"/>
            <a:ext cx="2048145" cy="221891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B7762B4-942D-0A46-8B7B-BD3E8B46551C}"/>
              </a:ext>
            </a:extLst>
          </p:cNvPr>
          <p:cNvSpPr txBox="1"/>
          <p:nvPr/>
        </p:nvSpPr>
        <p:spPr>
          <a:xfrm>
            <a:off x="6853272" y="21951994"/>
            <a:ext cx="817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What are Evolutionary Algorithms (EAs)?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ED73A7-1DCF-6F42-9C38-E59E1E5E169E}"/>
              </a:ext>
            </a:extLst>
          </p:cNvPr>
          <p:cNvSpPr txBox="1"/>
          <p:nvPr/>
        </p:nvSpPr>
        <p:spPr>
          <a:xfrm>
            <a:off x="1337313" y="7738877"/>
            <a:ext cx="1279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Source term estimation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3030C0-190A-D64D-9EED-8F8929482BF4}"/>
              </a:ext>
            </a:extLst>
          </p:cNvPr>
          <p:cNvSpPr txBox="1"/>
          <p:nvPr/>
        </p:nvSpPr>
        <p:spPr>
          <a:xfrm>
            <a:off x="1348199" y="13598695"/>
            <a:ext cx="1279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Research objective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8BE7F1-A5A5-7544-AA63-A5085E7584A8}"/>
              </a:ext>
            </a:extLst>
          </p:cNvPr>
          <p:cNvSpPr txBox="1"/>
          <p:nvPr/>
        </p:nvSpPr>
        <p:spPr>
          <a:xfrm>
            <a:off x="1282885" y="18004151"/>
            <a:ext cx="1279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What is a multi-objective optimization? </a:t>
            </a:r>
          </a:p>
          <a:p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A7B53D-9EE1-A143-BE78-AB03601CF802}"/>
                  </a:ext>
                </a:extLst>
              </p:cNvPr>
              <p:cNvSpPr/>
              <p:nvPr/>
            </p:nvSpPr>
            <p:spPr>
              <a:xfrm>
                <a:off x="1359417" y="31040465"/>
                <a:ext cx="13487183" cy="3702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Objective-1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: Minimize the difference between the sensors’ actual and computed readings: </a:t>
                </a:r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∈{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∈{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𝒔𝒓</m:t>
                                        </m:r>
                                      </m:sub>
                                    </m:sSub>
                                    <m:r>
                                      <a:rPr lang="en-US" sz="2000" b="1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∙ 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i="1" dirty="0"/>
              </a:p>
              <a:p>
                <a:pPr algn="just"/>
                <a:endParaRPr lang="en-US" i="1" dirty="0"/>
              </a:p>
              <a:p>
                <a:r>
                  <a:rPr lang="en-US" sz="2800" u="sn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Objective-2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: Minimize the number of active sources (NAS):</a:t>
                </a:r>
              </a:p>
              <a:p>
                <a:pPr algn="just"/>
                <a:endParaRPr lang="en-US" i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e>
                              <m:lim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</a:rPr>
                  <a:t> </a:t>
                </a: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algn="just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A7B53D-9EE1-A143-BE78-AB03601CF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417" y="31040465"/>
                <a:ext cx="13487183" cy="3702488"/>
              </a:xfrm>
              <a:prstGeom prst="rect">
                <a:avLst/>
              </a:prstGeom>
              <a:blipFill>
                <a:blip r:embed="rId3"/>
                <a:stretch>
                  <a:fillRect l="-941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12A1DC66-A0E3-D14A-A3B1-11D7987B9B7D}"/>
              </a:ext>
            </a:extLst>
          </p:cNvPr>
          <p:cNvSpPr/>
          <p:nvPr/>
        </p:nvSpPr>
        <p:spPr>
          <a:xfrm>
            <a:off x="15697412" y="30938989"/>
            <a:ext cx="13050957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This work presents a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multiobjective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scheme for estimating the source term 	in the case of multiple gas leaks. 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method consists of coupling self-adaptive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Borg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multiobjective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	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evolutionary algorithm (MOEA) framework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with a dispersion model, relying 	on the readings from a sparse 	network of sensors. 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Two objectives are considered –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minimizing the error of the estimated 	contamination level and the number of active sources, the letter 	corresponds to a simpler solution. 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method is tested in a simulated flat terrene with 0-9 sources, and 	results show the method is effective, with the main limitation being the 	number of sensors and their locations relative to the leaks.</a:t>
            </a: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 new measure to quantify the ability to resolve a specific configuration 	is 	presented – the 	PED criteria. This criteria, along with the findings of this 	work, will be used in future work to find the optimal deployment of 	sensors 	and their attributes.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5E3E72-D355-FE41-A662-A9ED079146D6}"/>
              </a:ext>
            </a:extLst>
          </p:cNvPr>
          <p:cNvSpPr txBox="1"/>
          <p:nvPr/>
        </p:nvSpPr>
        <p:spPr>
          <a:xfrm>
            <a:off x="1373855" y="8543437"/>
            <a:ext cx="130887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 leak of various chemicals from industrial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activity may harm humans and the environment.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first line of defense, before prioritizing any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mitigating steps, is detection of the resulted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plume and mapping the contamination level,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using a network of sensors.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Large number of sensors are typically needed for achieving concentration maps of high spatial and temporal resolution.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An alternative approach is to locate the leak source and flow rate (i.e., source term), and use it as input to an atmospheric dispersion model to generate spatial dense pollution maps.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8FB9E2-98E2-9E4E-A45B-15439719F92C}"/>
              </a:ext>
            </a:extLst>
          </p:cNvPr>
          <p:cNvSpPr txBox="1"/>
          <p:nvPr/>
        </p:nvSpPr>
        <p:spPr>
          <a:xfrm>
            <a:off x="1341771" y="14328313"/>
            <a:ext cx="12766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just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Using simulations of a flat industrial site, our objective is to estimate the source term in the case of multiple leaks and a sparse network of sensors, using a state of the art evolutionary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multiobjective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search coupled with a Gaussian plume dispersion model.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292343-A308-7D44-873F-11243D937D9E}"/>
              </a:ext>
            </a:extLst>
          </p:cNvPr>
          <p:cNvSpPr txBox="1"/>
          <p:nvPr/>
        </p:nvSpPr>
        <p:spPr>
          <a:xfrm>
            <a:off x="1329910" y="18750963"/>
            <a:ext cx="12993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More than one objective function is optimized simultaneously.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Tradeoffs exist between two or more conflicting objectives, for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example – error rate and cost (Fig. 2).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 Pareto frontier is the set of non-dominated solutions, being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chosen as optimal, if no objective can be improved without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	harming at least one other objective. 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C77B5FBC-5B44-A748-A5B6-2FD240DCE98B}"/>
              </a:ext>
            </a:extLst>
          </p:cNvPr>
          <p:cNvSpPr txBox="1"/>
          <p:nvPr/>
        </p:nvSpPr>
        <p:spPr>
          <a:xfrm>
            <a:off x="1348198" y="30207308"/>
            <a:ext cx="432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Problem formulation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78195E6A-6727-4D4E-AACC-07734F59D071}"/>
              </a:ext>
            </a:extLst>
          </p:cNvPr>
          <p:cNvSpPr txBox="1"/>
          <p:nvPr/>
        </p:nvSpPr>
        <p:spPr>
          <a:xfrm>
            <a:off x="7177280" y="22731546"/>
            <a:ext cx="718991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Inspired by the biological theory, EAs are given a population of individuals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 = a set of candidate solutions) (Fig.3). 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environmental pressure causes natural selection and according to a fitness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measure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( = objective function), the better candidates have a higher chance to survive and reproduce.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Recombination is applied to two or more selected parents ( = selected solutions) and results in one or more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offsprings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 = new solutions)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that may undergo a mutation.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Based on their fitness, the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offsprings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compete with the old candidates for a place in the next generation.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The process is iterated until a candidate with sufficient quality ( = a non-dominated solution) is found. </a:t>
            </a:r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4CD6A572-642F-0046-97B0-3591DCD62B9F}"/>
              </a:ext>
            </a:extLst>
          </p:cNvPr>
          <p:cNvGrpSpPr/>
          <p:nvPr/>
        </p:nvGrpSpPr>
        <p:grpSpPr>
          <a:xfrm>
            <a:off x="629151" y="21695526"/>
            <a:ext cx="6848080" cy="7607250"/>
            <a:chOff x="8398848" y="20749818"/>
            <a:chExt cx="6848080" cy="7607250"/>
          </a:xfrm>
        </p:grpSpPr>
        <p:pic>
          <p:nvPicPr>
            <p:cNvPr id="44" name="תמונה 5">
              <a:extLst>
                <a:ext uri="{FF2B5EF4-FFF2-40B4-BE49-F238E27FC236}">
                  <a16:creationId xmlns:a16="http://schemas.microsoft.com/office/drawing/2014/main" id="{3992B636-9670-4440-AB2A-FDC0AE847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8848" y="20749818"/>
              <a:ext cx="6848080" cy="2568030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84813A6F-F435-3B4F-BCA9-22CBE0E51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20035" y="23990198"/>
              <a:ext cx="5956099" cy="3836132"/>
            </a:xfrm>
            <a:prstGeom prst="rect">
              <a:avLst/>
            </a:prstGeom>
          </p:spPr>
        </p:pic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6A565D75-9929-CE46-834D-95E2AB7202EC}"/>
                </a:ext>
              </a:extLst>
            </p:cNvPr>
            <p:cNvSpPr txBox="1"/>
            <p:nvPr/>
          </p:nvSpPr>
          <p:spPr>
            <a:xfrm>
              <a:off x="8951983" y="27956958"/>
              <a:ext cx="5618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Figure 3.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A general scheme of an Evolutionary Algorithm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endParaRPr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9341FDFE-BE82-2B47-ADF6-FF43901C99F3}"/>
              </a:ext>
            </a:extLst>
          </p:cNvPr>
          <p:cNvGrpSpPr/>
          <p:nvPr/>
        </p:nvGrpSpPr>
        <p:grpSpPr>
          <a:xfrm>
            <a:off x="21022533" y="7972524"/>
            <a:ext cx="7688248" cy="6239685"/>
            <a:chOff x="21249652" y="8084002"/>
            <a:chExt cx="7688248" cy="6239685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6A08522-46AB-594B-B445-890DEF30FC98}"/>
                </a:ext>
              </a:extLst>
            </p:cNvPr>
            <p:cNvGrpSpPr/>
            <p:nvPr/>
          </p:nvGrpSpPr>
          <p:grpSpPr>
            <a:xfrm>
              <a:off x="21249652" y="8084002"/>
              <a:ext cx="7688248" cy="5566298"/>
              <a:chOff x="21221996" y="7724088"/>
              <a:chExt cx="7688248" cy="5566298"/>
            </a:xfrm>
          </p:grpSpPr>
          <p:grpSp>
            <p:nvGrpSpPr>
              <p:cNvPr id="397" name="קבוצה 245">
                <a:extLst>
                  <a:ext uri="{FF2B5EF4-FFF2-40B4-BE49-F238E27FC236}">
                    <a16:creationId xmlns:a16="http://schemas.microsoft.com/office/drawing/2014/main" id="{3DED596E-68B3-844D-9A2C-4302AB77FD1F}"/>
                  </a:ext>
                </a:extLst>
              </p:cNvPr>
              <p:cNvGrpSpPr/>
              <p:nvPr/>
            </p:nvGrpSpPr>
            <p:grpSpPr>
              <a:xfrm>
                <a:off x="21221996" y="7724088"/>
                <a:ext cx="7688248" cy="5011583"/>
                <a:chOff x="85201" y="0"/>
                <a:chExt cx="5157590" cy="3036195"/>
              </a:xfrm>
            </p:grpSpPr>
            <p:pic>
              <p:nvPicPr>
                <p:cNvPr id="403" name="תמונה 87">
                  <a:extLst>
                    <a:ext uri="{FF2B5EF4-FFF2-40B4-BE49-F238E27FC236}">
                      <a16:creationId xmlns:a16="http://schemas.microsoft.com/office/drawing/2014/main" id="{F3C1947B-8B04-E04D-A840-38E943F58B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28" b="9853"/>
                <a:stretch/>
              </p:blipFill>
              <p:spPr bwMode="auto">
                <a:xfrm>
                  <a:off x="463914" y="0"/>
                  <a:ext cx="4778877" cy="3036195"/>
                </a:xfrm>
                <a:prstGeom prst="rect">
                  <a:avLst/>
                </a:prstGeom>
                <a:noFill/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9" name="תיבת טקסט 240">
                      <a:extLst>
                        <a:ext uri="{FF2B5EF4-FFF2-40B4-BE49-F238E27FC236}">
                          <a16:creationId xmlns:a16="http://schemas.microsoft.com/office/drawing/2014/main" id="{940BC4C4-BDFA-7042-9C3C-83B34C723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01" y="1284710"/>
                      <a:ext cx="515620" cy="43878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S</m:t>
                                </m:r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endParaRPr>
                    </a:p>
                  </p:txBody>
                </p:sp>
              </mc:Choice>
              <mc:Fallback xmlns="">
                <p:sp>
                  <p:nvSpPr>
                    <p:cNvPr id="399" name="תיבת טקסט 240">
                      <a:extLst>
                        <a:ext uri="{FF2B5EF4-FFF2-40B4-BE49-F238E27FC236}">
                          <a16:creationId xmlns:a16="http://schemas.microsoft.com/office/drawing/2014/main" id="{940BC4C4-BDFA-7042-9C3C-83B34C7234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01" y="1284710"/>
                      <a:ext cx="515620" cy="43878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7FD223C7-F5F7-5D49-A524-81AE54D60553}"/>
                      </a:ext>
                    </a:extLst>
                  </p:cNvPr>
                  <p:cNvSpPr/>
                  <p:nvPr/>
                </p:nvSpPr>
                <p:spPr>
                  <a:xfrm>
                    <a:off x="24688979" y="12486512"/>
                    <a:ext cx="1318823" cy="8038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𝛹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𝑒𝑟𝑟𝑜𝑟</m:t>
                              </m:r>
                            </m:sub>
                          </m:s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𝜇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  <a:cs typeface="+mj-cs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7FD223C7-F5F7-5D49-A524-81AE54D605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88979" y="12486512"/>
                    <a:ext cx="1318823" cy="80387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7FE71F8-0FB6-AC45-86BD-36E9629DB3BB}"/>
                    </a:ext>
                  </a:extLst>
                </p:cNvPr>
                <p:cNvSpPr txBox="1"/>
                <p:nvPr/>
              </p:nvSpPr>
              <p:spPr>
                <a:xfrm>
                  <a:off x="21894478" y="13615801"/>
                  <a:ext cx="704342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5. 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Pareto frontiers calculated for the “Co9/9” arrangement for several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S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7FE71F8-0FB6-AC45-86BD-36E9629DB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4478" y="13615801"/>
                  <a:ext cx="7043422" cy="707886"/>
                </a:xfrm>
                <a:prstGeom prst="rect">
                  <a:avLst/>
                </a:prstGeom>
                <a:blipFill>
                  <a:blip r:embed="rId15"/>
                  <a:stretch>
                    <a:fillRect l="-719" t="-3509"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086589-4B87-0545-92FE-D7D230CBBCE4}"/>
              </a:ext>
            </a:extLst>
          </p:cNvPr>
          <p:cNvGrpSpPr/>
          <p:nvPr/>
        </p:nvGrpSpPr>
        <p:grpSpPr>
          <a:xfrm>
            <a:off x="21934187" y="14784650"/>
            <a:ext cx="6119141" cy="4526686"/>
            <a:chOff x="21901636" y="14416090"/>
            <a:chExt cx="6119141" cy="4526686"/>
          </a:xfrm>
        </p:grpSpPr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0849FDAF-EF7E-4F4B-AC30-52823814759C}"/>
                </a:ext>
              </a:extLst>
            </p:cNvPr>
            <p:cNvGrpSpPr/>
            <p:nvPr/>
          </p:nvGrpSpPr>
          <p:grpSpPr>
            <a:xfrm>
              <a:off x="21901636" y="14416090"/>
              <a:ext cx="6119141" cy="3641972"/>
              <a:chOff x="21922459" y="14629454"/>
              <a:chExt cx="6119141" cy="3641972"/>
            </a:xfrm>
          </p:grpSpPr>
          <p:pic>
            <p:nvPicPr>
              <p:cNvPr id="405" name="תמונה 252">
                <a:extLst>
                  <a:ext uri="{FF2B5EF4-FFF2-40B4-BE49-F238E27FC236}">
                    <a16:creationId xmlns:a16="http://schemas.microsoft.com/office/drawing/2014/main" id="{4F26B08C-C47E-D943-A97F-51AF8FD94243}"/>
                  </a:ext>
                </a:extLst>
              </p:cNvPr>
              <p:cNvPicPr/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93" r="1927" b="7602"/>
              <a:stretch/>
            </p:blipFill>
            <p:spPr bwMode="auto">
              <a:xfrm>
                <a:off x="22851533" y="14629454"/>
                <a:ext cx="5190067" cy="2891474"/>
              </a:xfrm>
              <a:prstGeom prst="rect">
                <a:avLst/>
              </a:prstGeom>
              <a:no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E5823A9C-290E-D546-AD9C-C780BD324343}"/>
                      </a:ext>
                    </a:extLst>
                  </p:cNvPr>
                  <p:cNvSpPr/>
                  <p:nvPr/>
                </p:nvSpPr>
                <p:spPr>
                  <a:xfrm>
                    <a:off x="24499556" y="17390094"/>
                    <a:ext cx="1766830" cy="881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Actual</m:t>
                          </m:r>
                          <m: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leak</m:t>
                          </m:r>
                          <m:r>
                            <a:rPr lang="en-US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kg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2" name="Rectangle 411">
                    <a:extLst>
                      <a:ext uri="{FF2B5EF4-FFF2-40B4-BE49-F238E27FC236}">
                        <a16:creationId xmlns:a16="http://schemas.microsoft.com/office/drawing/2014/main" id="{E5823A9C-290E-D546-AD9C-C780BD3243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99556" y="17390094"/>
                    <a:ext cx="1766830" cy="881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988B9441-CAFF-F14F-916C-7A10328714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058922" y="15686749"/>
                    <a:ext cx="2608406" cy="881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Calculated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leak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rate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 [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kg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</m:den>
                          </m:f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]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988B9441-CAFF-F14F-916C-7A10328714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1058922" y="15686749"/>
                    <a:ext cx="2608406" cy="881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686AE667-D3E0-4442-B7D9-A2625BB14DB5}"/>
                    </a:ext>
                  </a:extLst>
                </p:cNvPr>
                <p:cNvSpPr txBox="1"/>
                <p:nvPr/>
              </p:nvSpPr>
              <p:spPr>
                <a:xfrm>
                  <a:off x="22783936" y="17957891"/>
                  <a:ext cx="5236841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6. 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A comparison between the calculated and the actual leak rate in Co9/9 arrangement for several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S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|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686AE667-D3E0-4442-B7D9-A2625BB14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83936" y="17957891"/>
                  <a:ext cx="5236841" cy="984885"/>
                </a:xfrm>
                <a:prstGeom prst="rect">
                  <a:avLst/>
                </a:prstGeom>
                <a:blipFill>
                  <a:blip r:embed="rId17"/>
                  <a:stretch>
                    <a:fillRect l="-1211" t="-2532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D3798E-0204-EC4D-B392-5E8575992E09}"/>
              </a:ext>
            </a:extLst>
          </p:cNvPr>
          <p:cNvGrpSpPr/>
          <p:nvPr/>
        </p:nvGrpSpPr>
        <p:grpSpPr>
          <a:xfrm>
            <a:off x="20871847" y="20483643"/>
            <a:ext cx="8314321" cy="7908129"/>
            <a:chOff x="20871847" y="18934720"/>
            <a:chExt cx="8314321" cy="7908129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D05472BF-E5AD-AF4C-A41C-118ED5A68048}"/>
                </a:ext>
              </a:extLst>
            </p:cNvPr>
            <p:cNvGrpSpPr/>
            <p:nvPr/>
          </p:nvGrpSpPr>
          <p:grpSpPr>
            <a:xfrm>
              <a:off x="20871847" y="18934720"/>
              <a:ext cx="8314321" cy="6604264"/>
              <a:chOff x="21297611" y="19722181"/>
              <a:chExt cx="7629403" cy="6604264"/>
            </a:xfrm>
          </p:grpSpPr>
          <p:pic>
            <p:nvPicPr>
              <p:cNvPr id="407" name="תמונה 469">
                <a:extLst>
                  <a:ext uri="{FF2B5EF4-FFF2-40B4-BE49-F238E27FC236}">
                    <a16:creationId xmlns:a16="http://schemas.microsoft.com/office/drawing/2014/main" id="{1E1D9BC8-5415-0B4F-8767-F50153236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10807" y="19722181"/>
                <a:ext cx="7116207" cy="5950028"/>
              </a:xfrm>
              <a:prstGeom prst="rect">
                <a:avLst/>
              </a:prstGeom>
              <a:noFill/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תיבת טקסט 240">
                    <a:extLst>
                      <a:ext uri="{FF2B5EF4-FFF2-40B4-BE49-F238E27FC236}">
                        <a16:creationId xmlns:a16="http://schemas.microsoft.com/office/drawing/2014/main" id="{E3BC2507-2C1C-044D-9BB5-A313D0F53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1297611" y="22337684"/>
                    <a:ext cx="768617" cy="72426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4" name="תיבת טקסט 240">
                    <a:extLst>
                      <a:ext uri="{FF2B5EF4-FFF2-40B4-BE49-F238E27FC236}">
                        <a16:creationId xmlns:a16="http://schemas.microsoft.com/office/drawing/2014/main" id="{E3BC2507-2C1C-044D-9BB5-A313D0F539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97611" y="22337684"/>
                    <a:ext cx="768617" cy="72426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תיבת טקסט 240">
                    <a:extLst>
                      <a:ext uri="{FF2B5EF4-FFF2-40B4-BE49-F238E27FC236}">
                        <a16:creationId xmlns:a16="http://schemas.microsoft.com/office/drawing/2014/main" id="{9455C0BC-D7C3-0B4E-A246-62ADA595FB41}"/>
                      </a:ext>
                    </a:extLst>
                  </p:cNvPr>
                  <p:cNvSpPr txBox="1"/>
                  <p:nvPr/>
                </p:nvSpPr>
                <p:spPr>
                  <a:xfrm>
                    <a:off x="24963336" y="25602181"/>
                    <a:ext cx="768617" cy="72426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S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15" name="תיבת טקסט 240">
                    <a:extLst>
                      <a:ext uri="{FF2B5EF4-FFF2-40B4-BE49-F238E27FC236}">
                        <a16:creationId xmlns:a16="http://schemas.microsoft.com/office/drawing/2014/main" id="{9455C0BC-D7C3-0B4E-A246-62ADA595FB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63336" y="25602181"/>
                    <a:ext cx="768617" cy="72426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TextBox 497">
                  <a:extLst>
                    <a:ext uri="{FF2B5EF4-FFF2-40B4-BE49-F238E27FC236}">
                      <a16:creationId xmlns:a16="http://schemas.microsoft.com/office/drawing/2014/main" id="{39756377-164D-4847-81A5-E31493B5294E}"/>
                    </a:ext>
                  </a:extLst>
                </p:cNvPr>
                <p:cNvSpPr txBox="1"/>
                <p:nvPr/>
              </p:nvSpPr>
              <p:spPr>
                <a:xfrm>
                  <a:off x="21821589" y="25328524"/>
                  <a:ext cx="7105426" cy="1514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kern="1200" smtId="4294967295"/>
                  </a:defPPr>
                </a:lstStyle>
                <a:p>
                  <a:r>
                    <a:rPr lang="en-US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Figure 7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. Color map for calculated PED as a function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</a:rPr>
                    <a:t>.</a:t>
                  </a:r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 a) “L9/9”, b) “Co9/9”, c) “Co9/6”, d) “L9/6”. High PED values presented in yellow color are a result of a large effect of NAS on the sensor network readings. Figures are truncated at 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𝑃𝐸𝐷</m:t>
                      </m:r>
                      <m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=0.3∙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10</m:t>
                          </m:r>
                        </m:e>
                        <m:sup>
                          <m:r>
                            <a:rPr lang="en-US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6</m:t>
                          </m:r>
                        </m:sup>
                      </m:sSup>
                      <m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𝑝𝑝𝑚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rPr>
                    <a:t>, to allow comparison complex and simple situations </a:t>
                  </a:r>
                </a:p>
              </p:txBody>
            </p:sp>
          </mc:Choice>
          <mc:Fallback xmlns="">
            <p:sp>
              <p:nvSpPr>
                <p:cNvPr id="498" name="TextBox 497">
                  <a:extLst>
                    <a:ext uri="{FF2B5EF4-FFF2-40B4-BE49-F238E27FC236}">
                      <a16:creationId xmlns:a16="http://schemas.microsoft.com/office/drawing/2014/main" id="{39756377-164D-4847-81A5-E31493B52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21589" y="25328524"/>
                  <a:ext cx="7105426" cy="1514325"/>
                </a:xfrm>
                <a:prstGeom prst="rect">
                  <a:avLst/>
                </a:prstGeom>
                <a:blipFill>
                  <a:blip r:embed="rId19"/>
                  <a:stretch>
                    <a:fillRect l="-713" t="-1653" b="-49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0026C7F-2E85-914B-B599-D41ACE9F8871}"/>
              </a:ext>
            </a:extLst>
          </p:cNvPr>
          <p:cNvGrpSpPr/>
          <p:nvPr/>
        </p:nvGrpSpPr>
        <p:grpSpPr>
          <a:xfrm>
            <a:off x="9149101" y="6687911"/>
            <a:ext cx="5301764" cy="3978516"/>
            <a:chOff x="9223476" y="6529853"/>
            <a:chExt cx="5301764" cy="39785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F111FCA-0835-1046-80C9-B68DB3D0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321800" y="6529853"/>
              <a:ext cx="5203440" cy="3235097"/>
            </a:xfrm>
            <a:prstGeom prst="rect">
              <a:avLst/>
            </a:prstGeom>
          </p:spPr>
        </p:pic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C3F80D6-1419-9F45-8F36-800CF48D670A}"/>
                </a:ext>
              </a:extLst>
            </p:cNvPr>
            <p:cNvSpPr txBox="1"/>
            <p:nvPr/>
          </p:nvSpPr>
          <p:spPr>
            <a:xfrm>
              <a:off x="9223476" y="9831261"/>
              <a:ext cx="530176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kern="1200" smtId="4294967295"/>
              </a:defPPr>
            </a:lstStyle>
            <a:p>
              <a:pPr algn="just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Figure 1.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Example of a source and a network of sensor (﻿Hutchinson et. al., 2017).  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D7E8D3-38AB-DD43-ABCD-3897E7D424CC}"/>
              </a:ext>
            </a:extLst>
          </p:cNvPr>
          <p:cNvGrpSpPr/>
          <p:nvPr/>
        </p:nvGrpSpPr>
        <p:grpSpPr>
          <a:xfrm>
            <a:off x="11197484" y="16918523"/>
            <a:ext cx="3261755" cy="4090586"/>
            <a:chOff x="11206393" y="16865485"/>
            <a:chExt cx="3261755" cy="40905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94F9FA-6EB8-F141-A160-C25A3DCFBF98}"/>
                </a:ext>
              </a:extLst>
            </p:cNvPr>
            <p:cNvGrpSpPr/>
            <p:nvPr/>
          </p:nvGrpSpPr>
          <p:grpSpPr>
            <a:xfrm>
              <a:off x="11206393" y="16865485"/>
              <a:ext cx="3261755" cy="4090586"/>
              <a:chOff x="14626681" y="17979733"/>
              <a:chExt cx="3261755" cy="4090586"/>
            </a:xfrm>
          </p:grpSpPr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088447C8-1714-9B4B-8788-2229995CDAE0}"/>
                  </a:ext>
                </a:extLst>
              </p:cNvPr>
              <p:cNvGrpSpPr/>
              <p:nvPr/>
            </p:nvGrpSpPr>
            <p:grpSpPr>
              <a:xfrm>
                <a:off x="14626681" y="17979733"/>
                <a:ext cx="3261755" cy="4090586"/>
                <a:chOff x="11244522" y="18789676"/>
                <a:chExt cx="3261755" cy="4090586"/>
              </a:xfrm>
            </p:grpSpPr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88CD6841-171E-514C-B1F8-267E80F2D571}"/>
                    </a:ext>
                  </a:extLst>
                </p:cNvPr>
                <p:cNvGrpSpPr/>
                <p:nvPr/>
              </p:nvGrpSpPr>
              <p:grpSpPr>
                <a:xfrm>
                  <a:off x="11244522" y="18789676"/>
                  <a:ext cx="3261755" cy="4090586"/>
                  <a:chOff x="10991702" y="28681472"/>
                  <a:chExt cx="3261755" cy="4090586"/>
                </a:xfrm>
              </p:grpSpPr>
              <p:pic>
                <p:nvPicPr>
                  <p:cNvPr id="41" name="תמונה 1">
                    <a:extLst>
                      <a:ext uri="{FF2B5EF4-FFF2-40B4-BE49-F238E27FC236}">
                        <a16:creationId xmlns:a16="http://schemas.microsoft.com/office/drawing/2014/main" id="{DCB2C906-AB34-A144-BB3A-54DD21286D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1"/>
                  <a:srcRect l="31867" t="6328" r="31249" b="23953"/>
                  <a:stretch/>
                </p:blipFill>
                <p:spPr>
                  <a:xfrm>
                    <a:off x="11100391" y="28681472"/>
                    <a:ext cx="3150031" cy="3039250"/>
                  </a:xfrm>
                  <a:prstGeom prst="rect">
                    <a:avLst/>
                  </a:prstGeom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C9622A02-DED3-7F49-8542-7E0ED6D0088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1702" y="31817949"/>
                    <a:ext cx="3261755" cy="954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kern="1200" smtId="4294967295"/>
                    </a:defPPr>
                  </a:lstStyle>
                  <a:p>
                    <a:r>
                      <a:rPr 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Figure 2. </a:t>
                    </a:r>
                    <a:r>
                      <a: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Example of </a:t>
                    </a:r>
                    <a: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tradeoff between two objectives and the Pareto frontier</a:t>
                    </a:r>
                    <a:endParaRPr 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 Extra Bold" panose="00000900000000000000" pitchFamily="50" charset="0"/>
                      <a:ea typeface="+mj-ea"/>
                      <a:cs typeface="+mj-cs"/>
                    </a:endParaRPr>
                  </a:p>
                </p:txBody>
              </p:sp>
            </p:grpSp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2C19EAA5-23EE-764D-A4DB-ED68F8A72A62}"/>
                    </a:ext>
                  </a:extLst>
                </p:cNvPr>
                <p:cNvGrpSpPr/>
                <p:nvPr/>
              </p:nvGrpSpPr>
              <p:grpSpPr>
                <a:xfrm>
                  <a:off x="13055875" y="19073228"/>
                  <a:ext cx="1141874" cy="769441"/>
                  <a:chOff x="12982496" y="19495658"/>
                  <a:chExt cx="1141874" cy="769441"/>
                </a:xfrm>
              </p:grpSpPr>
              <p:sp>
                <p:nvSpPr>
                  <p:cNvPr id="380" name="Oval 379">
                    <a:extLst>
                      <a:ext uri="{FF2B5EF4-FFF2-40B4-BE49-F238E27FC236}">
                        <a16:creationId xmlns:a16="http://schemas.microsoft.com/office/drawing/2014/main" id="{B6B856F9-69D0-D845-9512-0ABFB31E5269}"/>
                      </a:ext>
                    </a:extLst>
                  </p:cNvPr>
                  <p:cNvSpPr/>
                  <p:nvPr/>
                </p:nvSpPr>
                <p:spPr>
                  <a:xfrm>
                    <a:off x="12987410" y="19578913"/>
                    <a:ext cx="97200" cy="972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Oval 380">
                    <a:extLst>
                      <a:ext uri="{FF2B5EF4-FFF2-40B4-BE49-F238E27FC236}">
                        <a16:creationId xmlns:a16="http://schemas.microsoft.com/office/drawing/2014/main" id="{6244CFB9-3FDD-E741-B8C3-7B1F6379F7FC}"/>
                      </a:ext>
                    </a:extLst>
                  </p:cNvPr>
                  <p:cNvSpPr/>
                  <p:nvPr/>
                </p:nvSpPr>
                <p:spPr>
                  <a:xfrm>
                    <a:off x="12982496" y="19908294"/>
                    <a:ext cx="97200" cy="9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TextBox 382">
                    <a:extLst>
                      <a:ext uri="{FF2B5EF4-FFF2-40B4-BE49-F238E27FC236}">
                        <a16:creationId xmlns:a16="http://schemas.microsoft.com/office/drawing/2014/main" id="{709E7984-1EE3-544F-BF4E-65A1CA07BB1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34007" y="19495658"/>
                    <a:ext cx="1090363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Non-dominated</a:t>
                    </a:r>
                  </a:p>
                  <a:p>
                    <a:r>
                      <a: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Solution</a:t>
                    </a:r>
                  </a:p>
                  <a:p>
                    <a:r>
                      <a: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Dominated </a:t>
                    </a:r>
                  </a:p>
                  <a:p>
                    <a:r>
                      <a:rPr 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ontserrat Extra Bold" panose="00000900000000000000" pitchFamily="50" charset="0"/>
                        <a:ea typeface="+mj-ea"/>
                        <a:cs typeface="+mj-cs"/>
                      </a:rPr>
                      <a:t>solution</a:t>
                    </a:r>
                  </a:p>
                </p:txBody>
              </p:sp>
            </p:grp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9D1D0FF4-7ABB-2941-BFEA-919F918EB1BF}"/>
                    </a:ext>
                  </a:extLst>
                </p:cNvPr>
                <p:cNvSpPr/>
                <p:nvPr/>
              </p:nvSpPr>
              <p:spPr>
                <a:xfrm>
                  <a:off x="13208275" y="20591996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4AF3F3F2-2F9D-DF43-9FAE-E372762C5B4D}"/>
                    </a:ext>
                  </a:extLst>
                </p:cNvPr>
                <p:cNvSpPr/>
                <p:nvPr/>
              </p:nvSpPr>
              <p:spPr>
                <a:xfrm>
                  <a:off x="12957554" y="20429761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F536AD66-212C-8940-A82E-9C2FDD420A8C}"/>
                    </a:ext>
                  </a:extLst>
                </p:cNvPr>
                <p:cNvSpPr/>
                <p:nvPr/>
              </p:nvSpPr>
              <p:spPr>
                <a:xfrm>
                  <a:off x="12696998" y="20021723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9D2707B7-0AA6-DE49-A21A-288BC11BE134}"/>
                    </a:ext>
                  </a:extLst>
                </p:cNvPr>
                <p:cNvSpPr/>
                <p:nvPr/>
              </p:nvSpPr>
              <p:spPr>
                <a:xfrm>
                  <a:off x="12524933" y="19751336"/>
                  <a:ext cx="97200" cy="9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A008ABE3-CCAF-DC4F-8929-53F545207458}"/>
                  </a:ext>
                </a:extLst>
              </p:cNvPr>
              <p:cNvGrpSpPr/>
              <p:nvPr/>
            </p:nvGrpSpPr>
            <p:grpSpPr>
              <a:xfrm>
                <a:off x="15400105" y="18368693"/>
                <a:ext cx="1924229" cy="2019172"/>
                <a:chOff x="12020705" y="19176024"/>
                <a:chExt cx="1924229" cy="2019172"/>
              </a:xfrm>
            </p:grpSpPr>
            <p:sp>
              <p:nvSpPr>
                <p:cNvPr id="370" name="Oval 369">
                  <a:extLst>
                    <a:ext uri="{FF2B5EF4-FFF2-40B4-BE49-F238E27FC236}">
                      <a16:creationId xmlns:a16="http://schemas.microsoft.com/office/drawing/2014/main" id="{642B4667-026D-914B-8774-0379FB950322}"/>
                    </a:ext>
                  </a:extLst>
                </p:cNvPr>
                <p:cNvSpPr/>
                <p:nvPr/>
              </p:nvSpPr>
              <p:spPr>
                <a:xfrm>
                  <a:off x="12020705" y="1917602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425CE6B2-2A9E-F04E-84BA-C0D49ED65233}"/>
                    </a:ext>
                  </a:extLst>
                </p:cNvPr>
                <p:cNvSpPr/>
                <p:nvPr/>
              </p:nvSpPr>
              <p:spPr>
                <a:xfrm>
                  <a:off x="12071944" y="19515201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id="{70F461B7-A94E-E148-9A34-0DE13FEEBDE0}"/>
                    </a:ext>
                  </a:extLst>
                </p:cNvPr>
                <p:cNvSpPr/>
                <p:nvPr/>
              </p:nvSpPr>
              <p:spPr>
                <a:xfrm>
                  <a:off x="12151278" y="1984266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A7BD318D-52F9-0146-B7C8-EF05793BD73C}"/>
                    </a:ext>
                  </a:extLst>
                </p:cNvPr>
                <p:cNvSpPr/>
                <p:nvPr/>
              </p:nvSpPr>
              <p:spPr>
                <a:xfrm>
                  <a:off x="12274570" y="2014426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Oval 373">
                  <a:extLst>
                    <a:ext uri="{FF2B5EF4-FFF2-40B4-BE49-F238E27FC236}">
                      <a16:creationId xmlns:a16="http://schemas.microsoft.com/office/drawing/2014/main" id="{7F0B3DA4-726D-814D-8DE1-B84AA0702DBF}"/>
                    </a:ext>
                  </a:extLst>
                </p:cNvPr>
                <p:cNvSpPr/>
                <p:nvPr/>
              </p:nvSpPr>
              <p:spPr>
                <a:xfrm>
                  <a:off x="12436802" y="2044414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3BBDBD61-B91D-9C4A-AB0B-4D98B6352DAE}"/>
                    </a:ext>
                  </a:extLst>
                </p:cNvPr>
                <p:cNvSpPr/>
                <p:nvPr/>
              </p:nvSpPr>
              <p:spPr>
                <a:xfrm>
                  <a:off x="12638362" y="20645709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8AB0A457-DD61-F346-BEE7-98BC91F357BF}"/>
                    </a:ext>
                  </a:extLst>
                </p:cNvPr>
                <p:cNvSpPr/>
                <p:nvPr/>
              </p:nvSpPr>
              <p:spPr>
                <a:xfrm>
                  <a:off x="12898920" y="20837438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F737A781-37BD-8B43-A08B-0DE38B948949}"/>
                    </a:ext>
                  </a:extLst>
                </p:cNvPr>
                <p:cNvSpPr/>
                <p:nvPr/>
              </p:nvSpPr>
              <p:spPr>
                <a:xfrm>
                  <a:off x="13198805" y="20970174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0FD9A9CD-B6F6-0B46-B8D7-AFE3965C140C}"/>
                    </a:ext>
                  </a:extLst>
                </p:cNvPr>
                <p:cNvSpPr/>
                <p:nvPr/>
              </p:nvSpPr>
              <p:spPr>
                <a:xfrm>
                  <a:off x="13538019" y="21024253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BD0950C5-C298-894E-BB2B-6D7597D69561}"/>
                    </a:ext>
                  </a:extLst>
                </p:cNvPr>
                <p:cNvSpPr/>
                <p:nvPr/>
              </p:nvSpPr>
              <p:spPr>
                <a:xfrm>
                  <a:off x="13847734" y="21097996"/>
                  <a:ext cx="97200" cy="9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B68A95FF-3C74-974D-B7DE-F41B1374C280}"/>
                </a:ext>
              </a:extLst>
            </p:cNvPr>
            <p:cNvSpPr txBox="1"/>
            <p:nvPr/>
          </p:nvSpPr>
          <p:spPr>
            <a:xfrm rot="2739885">
              <a:off x="11905769" y="18661640"/>
              <a:ext cx="1056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  <a:latin typeface="Montserrat Extra Bold" panose="00000900000000000000" pitchFamily="50" charset="0"/>
                  <a:ea typeface="+mj-ea"/>
                  <a:cs typeface="+mj-cs"/>
                </a:rPr>
                <a:t>Pareto frontier</a:t>
              </a:r>
            </a:p>
          </p:txBody>
        </p:sp>
      </p:grpSp>
      <p:sp>
        <p:nvSpPr>
          <p:cNvPr id="434" name="TextBox 433">
            <a:extLst>
              <a:ext uri="{FF2B5EF4-FFF2-40B4-BE49-F238E27FC236}">
                <a16:creationId xmlns:a16="http://schemas.microsoft.com/office/drawing/2014/main" id="{F6EC0B93-2F69-2C44-B6D6-A98468469DE5}"/>
              </a:ext>
            </a:extLst>
          </p:cNvPr>
          <p:cNvSpPr txBox="1"/>
          <p:nvPr/>
        </p:nvSpPr>
        <p:spPr>
          <a:xfrm>
            <a:off x="1359417" y="34023160"/>
            <a:ext cx="654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Simulation set</a:t>
            </a: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DF3325C2-DA23-1D43-B50E-B72A46254294}"/>
              </a:ext>
            </a:extLst>
          </p:cNvPr>
          <p:cNvSpPr/>
          <p:nvPr/>
        </p:nvSpPr>
        <p:spPr>
          <a:xfrm>
            <a:off x="1425837" y="34912943"/>
            <a:ext cx="57514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600*600 m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2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 flat area, with constant west-wind (5 m/s) and slightly unstable conditions.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Leak rates of 0-1000 kg/s from varying number of leaks, between 0-9.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Leak heights of 5 m above ground level.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Six configuration sets, four of them are shown in Fig.4a-d.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Configuration “Co9/9“ (Fig.4a) is an arrangement  of nine sources and nine sensors, each sensor located 50 m downwind from a leak.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FD0741-AF46-9446-935D-71EF27696F22}"/>
              </a:ext>
            </a:extLst>
          </p:cNvPr>
          <p:cNvGrpSpPr/>
          <p:nvPr/>
        </p:nvGrpSpPr>
        <p:grpSpPr>
          <a:xfrm>
            <a:off x="8129099" y="34218315"/>
            <a:ext cx="6068884" cy="5249217"/>
            <a:chOff x="7915799" y="33449589"/>
            <a:chExt cx="6426899" cy="562935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1D33D5E-B6D5-2940-B5B5-225171454A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t="50748" b="22560"/>
            <a:stretch/>
          </p:blipFill>
          <p:spPr>
            <a:xfrm>
              <a:off x="7915799" y="36197528"/>
              <a:ext cx="6407704" cy="2881420"/>
            </a:xfrm>
            <a:prstGeom prst="rect">
              <a:avLst/>
            </a:prstGeom>
          </p:spPr>
        </p:pic>
        <p:pic>
          <p:nvPicPr>
            <p:cNvPr id="628" name="Picture 627">
              <a:extLst>
                <a:ext uri="{FF2B5EF4-FFF2-40B4-BE49-F238E27FC236}">
                  <a16:creationId xmlns:a16="http://schemas.microsoft.com/office/drawing/2014/main" id="{43891F5A-8D0C-9548-A86E-88F82D912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b="74082"/>
            <a:stretch/>
          </p:blipFill>
          <p:spPr>
            <a:xfrm>
              <a:off x="7915800" y="33449589"/>
              <a:ext cx="6426898" cy="2797837"/>
            </a:xfrm>
            <a:prstGeom prst="rect">
              <a:avLst/>
            </a:prstGeom>
          </p:spPr>
        </p:pic>
      </p:grpSp>
      <p:sp>
        <p:nvSpPr>
          <p:cNvPr id="629" name="TextBox 628">
            <a:extLst>
              <a:ext uri="{FF2B5EF4-FFF2-40B4-BE49-F238E27FC236}">
                <a16:creationId xmlns:a16="http://schemas.microsoft.com/office/drawing/2014/main" id="{E30F674D-09C5-8D42-A73A-9D5F639B9A45}"/>
              </a:ext>
            </a:extLst>
          </p:cNvPr>
          <p:cNvSpPr txBox="1"/>
          <p:nvPr/>
        </p:nvSpPr>
        <p:spPr>
          <a:xfrm>
            <a:off x="7872091" y="39481367"/>
            <a:ext cx="64508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just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Figure 4.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Source-sensors arrangements. the term "source" refers to both active and non-active sources.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a)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("Co9/9") 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nine sources and sensors in a compact group, 50 m apart b)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 ("Co9/6”) 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same as Co9/9, using six sensors, c)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(”L9/6")-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nine sources arranged in a line 50 m apart and a line of sensors 50 m downwind, sensors are 65 m apart, d)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(”L9/9")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same as ‘c’ using nine sensors, each sensor is in line with one of the sources.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D2D7F7BE-B81F-134A-B9DE-1AAF63179201}"/>
                  </a:ext>
                </a:extLst>
              </p:cNvPr>
              <p:cNvSpPr txBox="1"/>
              <p:nvPr/>
            </p:nvSpPr>
            <p:spPr>
              <a:xfrm>
                <a:off x="15685450" y="7972602"/>
                <a:ext cx="553787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kern="1200" smtId="4294967295"/>
                </a:defPPr>
              </a:lstStyle>
              <a:p>
                <a:pPr algn="ctr"/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Figure 5 shows the Pareto frontiers calculated by the Borg for the co9/9 arrangement, for an increasing number of leaks,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|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S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|</m:t>
                        </m:r>
                      </m:e>
                      <m:sub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={1,⋯,9}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. </a:t>
                </a:r>
              </a:p>
              <a:p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error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 is achieved for the correct number of leaks.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D2D7F7BE-B81F-134A-B9DE-1AAF6317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5450" y="7972602"/>
                <a:ext cx="5537874" cy="4401205"/>
              </a:xfrm>
              <a:prstGeom prst="rect">
                <a:avLst/>
              </a:prstGeom>
              <a:blipFill>
                <a:blip r:embed="rId23"/>
                <a:stretch>
                  <a:fillRect l="-1831" r="-2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1" name="TextBox 630">
            <a:extLst>
              <a:ext uri="{FF2B5EF4-FFF2-40B4-BE49-F238E27FC236}">
                <a16:creationId xmlns:a16="http://schemas.microsoft.com/office/drawing/2014/main" id="{2EF67184-8230-4E45-A8E5-5938EC0BE283}"/>
              </a:ext>
            </a:extLst>
          </p:cNvPr>
          <p:cNvSpPr txBox="1"/>
          <p:nvPr/>
        </p:nvSpPr>
        <p:spPr>
          <a:xfrm>
            <a:off x="15697412" y="14802715"/>
            <a:ext cx="55378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Figure 6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shows a comparison between the preset leak rates (at the 'x' axis) and the calculated leak rates (at the 'y' axis)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Montserrat Extra Bold" panose="00000900000000000000" pitchFamily="50" charset="0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Excellent agreement is seen, d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</a:rPr>
              <a:t>ue to the relatively convenient sensing configuration.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0"/>
                <a:ea typeface="+mj-ea"/>
                <a:cs typeface="+mj-cs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74878A8C-0180-BB48-BDB7-E9696676C93E}"/>
                  </a:ext>
                </a:extLst>
              </p:cNvPr>
              <p:cNvSpPr txBox="1"/>
              <p:nvPr/>
            </p:nvSpPr>
            <p:spPr>
              <a:xfrm>
                <a:off x="15701704" y="19841901"/>
                <a:ext cx="5537874" cy="8603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kern="1200" smtId="4294967295"/>
                </a:defPPr>
              </a:lstStyle>
              <a:p>
                <a:pPr algn="ctr"/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Scenario complexity estimation</a:t>
                </a:r>
              </a:p>
              <a:p>
                <a:pPr algn="ctr"/>
                <a:endPara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PED = pairwise Euclidean distance for the sensor network observed readings between two sets of active sources with different sizes {S}’ and {S}”: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𝑃𝐸𝐷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},{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0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tx1">
                                                        <a:lumMod val="65000"/>
                                                        <a:lumOff val="3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Figure 7 shows the calculated color maps of PEDs for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|</m:t>
                    </m:r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𝑆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|</m:t>
                        </m:r>
                      </m:e>
                      <m:sub>
                        <m:r>
                          <a:rPr lang="en-US" sz="2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  <m:r>
                      <a: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=1−9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 of all configurations.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  <a:ea typeface="+mj-ea"/>
                    <a:cs typeface="+mj-cs"/>
                  </a:rPr>
                  <a:t>Figures 7a and b exhibit high PED values = simple scenarios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 Extra Bold" panose="00000900000000000000" pitchFamily="50" charset="0"/>
                  </a:rPr>
                  <a:t>Figures 7c and d exhibit low PED values = complex scenarios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Extra Bold" panose="00000900000000000000" pitchFamily="50" charset="0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74878A8C-0180-BB48-BDB7-E9696676C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704" y="19841901"/>
                <a:ext cx="5537874" cy="8603766"/>
              </a:xfrm>
              <a:prstGeom prst="rect">
                <a:avLst/>
              </a:prstGeom>
              <a:blipFill>
                <a:blip r:embed="rId24"/>
                <a:stretch>
                  <a:fillRect l="-2064" t="-589" r="-3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2F6EC931-68ED-8A45-B4C2-39FC57C5F87C}"/>
              </a:ext>
            </a:extLst>
          </p:cNvPr>
          <p:cNvGrpSpPr/>
          <p:nvPr/>
        </p:nvGrpSpPr>
        <p:grpSpPr>
          <a:xfrm>
            <a:off x="7744471" y="1709198"/>
            <a:ext cx="450635" cy="631206"/>
            <a:chOff x="19804696" y="14108514"/>
            <a:chExt cx="450635" cy="631206"/>
          </a:xfrm>
        </p:grpSpPr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E779AFE7-D80E-5B45-A21E-FAA2F456295D}"/>
                </a:ext>
              </a:extLst>
            </p:cNvPr>
            <p:cNvGrpSpPr/>
            <p:nvPr/>
          </p:nvGrpSpPr>
          <p:grpSpPr>
            <a:xfrm>
              <a:off x="19804696" y="14309065"/>
              <a:ext cx="320525" cy="430655"/>
              <a:chOff x="17373586" y="11992805"/>
              <a:chExt cx="808089" cy="1384870"/>
            </a:xfrm>
            <a:solidFill>
              <a:srgbClr val="437172"/>
            </a:solidFill>
          </p:grpSpPr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241E7F1C-7FE0-024B-AD20-71A88982EF18}"/>
                  </a:ext>
                </a:extLst>
              </p:cNvPr>
              <p:cNvSpPr/>
              <p:nvPr/>
            </p:nvSpPr>
            <p:spPr>
              <a:xfrm>
                <a:off x="17373586" y="12780334"/>
                <a:ext cx="597338" cy="5973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33A95DDC-35AA-D240-AECA-8AE182FDF4D3}"/>
                  </a:ext>
                </a:extLst>
              </p:cNvPr>
              <p:cNvSpPr/>
              <p:nvPr/>
            </p:nvSpPr>
            <p:spPr>
              <a:xfrm>
                <a:off x="18002905" y="12780335"/>
                <a:ext cx="178770" cy="5973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Trapezoid 651">
                <a:extLst>
                  <a:ext uri="{FF2B5EF4-FFF2-40B4-BE49-F238E27FC236}">
                    <a16:creationId xmlns:a16="http://schemas.microsoft.com/office/drawing/2014/main" id="{EFFED070-5BB4-9244-B9E8-DF1F068FBA10}"/>
                  </a:ext>
                </a:extLst>
              </p:cNvPr>
              <p:cNvSpPr/>
              <p:nvPr/>
            </p:nvSpPr>
            <p:spPr>
              <a:xfrm>
                <a:off x="17502149" y="11992805"/>
                <a:ext cx="340242" cy="755459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5" name="Group 644">
              <a:extLst>
                <a:ext uri="{FF2B5EF4-FFF2-40B4-BE49-F238E27FC236}">
                  <a16:creationId xmlns:a16="http://schemas.microsoft.com/office/drawing/2014/main" id="{0DF91634-8FC9-C341-9FFD-8B798AFCE72F}"/>
                </a:ext>
              </a:extLst>
            </p:cNvPr>
            <p:cNvGrpSpPr/>
            <p:nvPr/>
          </p:nvGrpSpPr>
          <p:grpSpPr>
            <a:xfrm>
              <a:off x="19850827" y="14602870"/>
              <a:ext cx="139817" cy="89552"/>
              <a:chOff x="18243071" y="13064412"/>
              <a:chExt cx="1647484" cy="1502212"/>
            </a:xfrm>
          </p:grpSpPr>
          <p:sp>
            <p:nvSpPr>
              <p:cNvPr id="646" name="Rounded Rectangle 645">
                <a:extLst>
                  <a:ext uri="{FF2B5EF4-FFF2-40B4-BE49-F238E27FC236}">
                    <a16:creationId xmlns:a16="http://schemas.microsoft.com/office/drawing/2014/main" id="{DFCCDEEC-8B27-5849-B0C1-D8ABC1F201A7}"/>
                  </a:ext>
                </a:extLst>
              </p:cNvPr>
              <p:cNvSpPr/>
              <p:nvPr/>
            </p:nvSpPr>
            <p:spPr>
              <a:xfrm>
                <a:off x="18243072" y="13887832"/>
                <a:ext cx="732029" cy="678792"/>
              </a:xfrm>
              <a:prstGeom prst="roundRect">
                <a:avLst/>
              </a:prstGeom>
              <a:solidFill>
                <a:srgbClr val="437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7" name="Rounded Rectangle 646">
                <a:extLst>
                  <a:ext uri="{FF2B5EF4-FFF2-40B4-BE49-F238E27FC236}">
                    <a16:creationId xmlns:a16="http://schemas.microsoft.com/office/drawing/2014/main" id="{713F6A96-DCE9-C341-945F-26066BE24AC8}"/>
                  </a:ext>
                </a:extLst>
              </p:cNvPr>
              <p:cNvSpPr/>
              <p:nvPr/>
            </p:nvSpPr>
            <p:spPr>
              <a:xfrm>
                <a:off x="19158527" y="13883842"/>
                <a:ext cx="732028" cy="678790"/>
              </a:xfrm>
              <a:prstGeom prst="roundRect">
                <a:avLst/>
              </a:prstGeom>
              <a:solidFill>
                <a:srgbClr val="437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Rounded Rectangle 647">
                <a:extLst>
                  <a:ext uri="{FF2B5EF4-FFF2-40B4-BE49-F238E27FC236}">
                    <a16:creationId xmlns:a16="http://schemas.microsoft.com/office/drawing/2014/main" id="{F7472B3B-311B-7C46-AC49-96298C08B582}"/>
                  </a:ext>
                </a:extLst>
              </p:cNvPr>
              <p:cNvSpPr/>
              <p:nvPr/>
            </p:nvSpPr>
            <p:spPr>
              <a:xfrm>
                <a:off x="19158526" y="13064412"/>
                <a:ext cx="732029" cy="678792"/>
              </a:xfrm>
              <a:prstGeom prst="roundRect">
                <a:avLst/>
              </a:prstGeom>
              <a:solidFill>
                <a:srgbClr val="437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Rounded Rectangle 648">
                <a:extLst>
                  <a:ext uri="{FF2B5EF4-FFF2-40B4-BE49-F238E27FC236}">
                    <a16:creationId xmlns:a16="http://schemas.microsoft.com/office/drawing/2014/main" id="{1B5C2B1A-EC80-D445-A93C-B1972608337B}"/>
                  </a:ext>
                </a:extLst>
              </p:cNvPr>
              <p:cNvSpPr/>
              <p:nvPr/>
            </p:nvSpPr>
            <p:spPr>
              <a:xfrm>
                <a:off x="18243071" y="13064412"/>
                <a:ext cx="732029" cy="678792"/>
              </a:xfrm>
              <a:prstGeom prst="roundRect">
                <a:avLst/>
              </a:prstGeom>
              <a:solidFill>
                <a:srgbClr val="4371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Cloud 58">
              <a:extLst>
                <a:ext uri="{FF2B5EF4-FFF2-40B4-BE49-F238E27FC236}">
                  <a16:creationId xmlns:a16="http://schemas.microsoft.com/office/drawing/2014/main" id="{0CA1B819-DF5F-1648-8AE9-E48A0F9989DA}"/>
                </a:ext>
              </a:extLst>
            </p:cNvPr>
            <p:cNvSpPr/>
            <p:nvPr/>
          </p:nvSpPr>
          <p:spPr>
            <a:xfrm rot="20488394">
              <a:off x="19874663" y="14108514"/>
              <a:ext cx="380668" cy="170345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73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16112</TotalTime>
  <Words>854</Words>
  <Application>Microsoft Macintosh PowerPoint</Application>
  <PresentationFormat>Custom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Montserrat Extra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Idit Balachsan</dc:creator>
  <cp:lastModifiedBy>Idit Balachsan</cp:lastModifiedBy>
  <cp:revision>491</cp:revision>
  <cp:lastPrinted>2019-06-03T08:49:49Z</cp:lastPrinted>
  <dcterms:created xsi:type="dcterms:W3CDTF">2019-05-28T06:51:46Z</dcterms:created>
  <dcterms:modified xsi:type="dcterms:W3CDTF">2019-06-11T10:52:39Z</dcterms:modified>
</cp:coreProperties>
</file>