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5"/>
    <p:restoredTop sz="94665"/>
  </p:normalViewPr>
  <p:slideViewPr>
    <p:cSldViewPr snapToGrid="0" snapToObjects="1">
      <p:cViewPr>
        <p:scale>
          <a:sx n="30" d="100"/>
          <a:sy n="30" d="100"/>
        </p:scale>
        <p:origin x="2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6.emf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Idit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 Belachsen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203582" y="6295586"/>
            <a:ext cx="14125529" cy="21317117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564951" y="6717661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198104" y="39143831"/>
            <a:ext cx="14131008" cy="271287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This work was partially supported by the Israeli Ministry of Science and Technology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Research program.</a:t>
            </a: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198104" y="27979178"/>
            <a:ext cx="14131007" cy="10736292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625918" y="28247993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Conclusions</a:t>
            </a: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436396"/>
            <a:ext cx="13838688" cy="25420309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870" y="1283335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1261974" y="23480068"/>
            <a:ext cx="930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6626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315251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multi-objective optimization? </a:t>
            </a:r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2415691"/>
                <a:ext cx="9260661" cy="3605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Objective-1: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Minimize the difference between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sensors’ actual and computed readings: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2415691"/>
                <a:ext cx="9260661" cy="3605602"/>
              </a:xfrm>
              <a:prstGeom prst="rect">
                <a:avLst/>
              </a:prstGeom>
              <a:blipFill>
                <a:blip r:embed="rId3"/>
                <a:stretch>
                  <a:fillRect l="-1370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480469" y="29164049"/>
            <a:ext cx="13522841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is a crucial step in assessing the pollution dense map and the 	resulted impact on the environment.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These tasks get complicated as the number of possible leaks increases and the number of 	sensors decreases.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use of 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optimization approach was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proven to be effective, as it  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enables balancing between the error of the estimated contamination level and 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simplicity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(following Occam’s razor principle of parsimony).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resulted simplicity-accuracy tradeoff function (the Pareto frontier) can be used by 	decision-makers to handle the complicated situation of a source with multiple leaks.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a WDESN, comprised of portable and low-cost Micro Sensing Units (MSUs), that can measure, process and transmit data, provides the opportunity to monitor large areas at a reasonable cost.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Nevertheless, to obtain an optimal deployment of such network, the varying meteorological conditions, the sensor attributes, the fiscal constraints and many other parameters should be considered.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As part of our on-going research,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PED criteria, presented in this work, will be used along with other conflicting objectives to retrieve the optimal deployment configuration in time and space of a WDESN.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182286" y="8424978"/>
            <a:ext cx="132739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industrial activity may harm humans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 is detection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of the resulted plume and mapping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the contamination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0246" y="14054635"/>
            <a:ext cx="13160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To estimate the source term in the case of multiple leaks and a sparse Wireless Distributed Environmental Sensor Network (WDESN), using state-of-the-art optimization technique - the Borg Multi-Objective Evolutionary algorithm (MOEA) framework,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180489" y="18750846"/>
            <a:ext cx="81059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simultaneously, creating tradeoffs between conflicting objectives, such as - 	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chosen as optimal, if no objective can be improved without 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7" y="31713163"/>
            <a:ext cx="879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4239064" y="22139194"/>
            <a:ext cx="10743228" cy="9120685"/>
            <a:chOff x="7947906" y="20895544"/>
            <a:chExt cx="10743228" cy="9120685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51688" y="20895544"/>
              <a:ext cx="5839446" cy="21897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7906" y="24599799"/>
              <a:ext cx="7299021" cy="4701065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280642" y="29554564"/>
              <a:ext cx="7839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500527" y="7622130"/>
            <a:ext cx="7307484" cy="5992120"/>
            <a:chOff x="21249652" y="8084002"/>
            <a:chExt cx="7719670" cy="6280579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921108" y="13533584"/>
                  <a:ext cx="704821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108" y="13533584"/>
                  <a:ext cx="7048214" cy="830997"/>
                </a:xfrm>
                <a:prstGeom prst="rect">
                  <a:avLst/>
                </a:prstGeom>
                <a:blipFill>
                  <a:blip r:embed="rId15"/>
                  <a:stretch>
                    <a:fillRect l="-1331" t="-6349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15215993" y="13874244"/>
            <a:ext cx="7096564" cy="4940653"/>
            <a:chOff x="21901636" y="14416090"/>
            <a:chExt cx="6724366" cy="4381561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560079" y="17733153"/>
                  <a:ext cx="6065923" cy="1064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0079" y="17733153"/>
                  <a:ext cx="6065923" cy="1064498"/>
                </a:xfrm>
                <a:prstGeom prst="rect">
                  <a:avLst/>
                </a:prstGeom>
                <a:blipFill>
                  <a:blip r:embed="rId17"/>
                  <a:stretch>
                    <a:fillRect l="-1386" t="-4211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1273680" y="19632531"/>
            <a:ext cx="7901734" cy="7863881"/>
            <a:chOff x="20871847" y="18934720"/>
            <a:chExt cx="8314321" cy="804024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646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Figures are truncated at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 xmlns="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646445"/>
                </a:xfrm>
                <a:prstGeom prst="rect">
                  <a:avLst/>
                </a:prstGeom>
                <a:blipFill>
                  <a:blip r:embed="rId19"/>
                  <a:stretch>
                    <a:fillRect l="-1313" t="-3125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7548714" y="6650824"/>
            <a:ext cx="6927397" cy="4658449"/>
            <a:chOff x="9259098" y="6529853"/>
            <a:chExt cx="5301763" cy="39038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59098" y="9781308"/>
              <a:ext cx="5301763" cy="65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271903" y="36335665"/>
            <a:ext cx="57514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Constant west-wind (5 m/s)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Slightly unstable conditions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Varying number of leaks (0-9)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5m AGL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7957748" y="35741031"/>
            <a:ext cx="6677616" cy="5666006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1211662" y="39350121"/>
            <a:ext cx="7017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Source-sensors arrangements.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a). ("Co9/9") - compact group 50m apart,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b). (”L9/6") -   same as “Co9/9”, using 6 sensors,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c). (”L9/6") -  a line of 6 sensors 50m downwind,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d). (”L9/9") - a line of 9 sensors 50m downwind.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721701" y="7810882"/>
                <a:ext cx="5677156" cy="44012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shows the Pareto frontiers calculated by the Borg for the “co9/9”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701" y="7810882"/>
                <a:ext cx="5677156" cy="4401205"/>
              </a:xfrm>
              <a:prstGeom prst="rect">
                <a:avLst/>
              </a:prstGeom>
              <a:blipFill>
                <a:blip r:embed="rId22"/>
                <a:stretch>
                  <a:fillRect r="-289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22734255" y="13872912"/>
            <a:ext cx="5543562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and the calculated leak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21701" y="19181372"/>
                <a:ext cx="5677156" cy="798218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lvl="1" algn="ctr"/>
                <a:endParaRPr lang="en-US" sz="3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:r>
                  <a:rPr lang="en-US" sz="36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Scenario-complexity</a:t>
                </a:r>
              </a:p>
              <a:p>
                <a:pPr algn="ctr"/>
                <a:r>
                  <a:rPr lang="en-US" sz="36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estimation</a:t>
                </a:r>
              </a:p>
              <a:p>
                <a:pPr lvl="1"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is defined as:</a:t>
                </a:r>
                <a:endParaRPr lang="en-US" dirty="0"/>
              </a:p>
              <a:p>
                <a:pPr lvl="1"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for the network observed readings between two sets of active sources with different sizes {S}’ and {S}”. </a:t>
                </a: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and 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b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exhibit high PED values (yellow) = simple scenarios</a:t>
                </a: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and 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d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 exhibit low PED values (blue) = complex scenarios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</a:endParaRPr>
              </a:p>
            </p:txBody>
          </p:sp>
        </mc:Choice>
        <mc:Fallback xmlns="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701" y="19181372"/>
                <a:ext cx="5677156" cy="7982185"/>
              </a:xfrm>
              <a:prstGeom prst="rect">
                <a:avLst/>
              </a:prstGeom>
              <a:blipFill>
                <a:blip r:embed="rId23"/>
                <a:stretch>
                  <a:fillRect r="-334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AB6A54-FB9C-FF4A-96AE-26BEB22B0BD1}"/>
              </a:ext>
            </a:extLst>
          </p:cNvPr>
          <p:cNvGrpSpPr/>
          <p:nvPr/>
        </p:nvGrpSpPr>
        <p:grpSpPr>
          <a:xfrm>
            <a:off x="9507698" y="16696023"/>
            <a:ext cx="4993892" cy="5866709"/>
            <a:chOff x="11245991" y="16865485"/>
            <a:chExt cx="3261755" cy="411951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9F96715-FB63-2642-98C9-380017A14B35}"/>
                </a:ext>
              </a:extLst>
            </p:cNvPr>
            <p:cNvGrpSpPr/>
            <p:nvPr/>
          </p:nvGrpSpPr>
          <p:grpSpPr>
            <a:xfrm>
              <a:off x="11245991" y="16865485"/>
              <a:ext cx="3261755" cy="4119515"/>
              <a:chOff x="14666279" y="17979733"/>
              <a:chExt cx="3261755" cy="4119515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1EA1D7A-8C92-DC4D-A5D3-BD798FA2EC02}"/>
                  </a:ext>
                </a:extLst>
              </p:cNvPr>
              <p:cNvGrpSpPr/>
              <p:nvPr/>
            </p:nvGrpSpPr>
            <p:grpSpPr>
              <a:xfrm>
                <a:off x="14666279" y="17979733"/>
                <a:ext cx="3261755" cy="4119515"/>
                <a:chOff x="11284120" y="18789676"/>
                <a:chExt cx="3261755" cy="411951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2B57ABF-45EC-994B-B8AD-72944179A792}"/>
                    </a:ext>
                  </a:extLst>
                </p:cNvPr>
                <p:cNvGrpSpPr/>
                <p:nvPr/>
              </p:nvGrpSpPr>
              <p:grpSpPr>
                <a:xfrm>
                  <a:off x="11284120" y="18789676"/>
                  <a:ext cx="3261755" cy="4119515"/>
                  <a:chOff x="11031300" y="28681472"/>
                  <a:chExt cx="3261755" cy="4119515"/>
                </a:xfrm>
              </p:grpSpPr>
              <p:pic>
                <p:nvPicPr>
                  <p:cNvPr id="124" name="תמונה 1">
                    <a:extLst>
                      <a:ext uri="{FF2B5EF4-FFF2-40B4-BE49-F238E27FC236}">
                        <a16:creationId xmlns:a16="http://schemas.microsoft.com/office/drawing/2014/main" id="{9B0CABD8-D67B-5646-8AF4-1B542D104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A32A0D9-08EB-0446-8B7A-CDECFA488D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1300" y="31817949"/>
                    <a:ext cx="3261755" cy="983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tradeoff between two objectives and the Pareto frontier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7DF16-0950-B34B-95AB-920EE4E78C8C}"/>
                    </a:ext>
                  </a:extLst>
                </p:cNvPr>
                <p:cNvGrpSpPr/>
                <p:nvPr/>
              </p:nvGrpSpPr>
              <p:grpSpPr>
                <a:xfrm>
                  <a:off x="13055875" y="19053155"/>
                  <a:ext cx="1191331" cy="781388"/>
                  <a:chOff x="12982496" y="19475585"/>
                  <a:chExt cx="1191331" cy="781388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FB54501A-E812-2A4E-B431-76D43FD37994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86BA7FA9-2E1C-ED4F-BF2C-D89C7CD6B186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A85A37F-0AF4-1A40-A6F0-CFBE194ED7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8654" y="19475585"/>
                    <a:ext cx="1125173" cy="781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8788240-E398-B84C-A5FF-9498B9F74FDD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A8CD5F4-FAAD-0B47-A651-B0093A0A1AF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54259CE-98C1-F342-B2CC-96C6E919E1B8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74DD536-DBF6-D742-8983-F32336026013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767CAE4-CE2E-0548-BCB4-0169965B2110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145F999-E636-064A-A4D5-F679933E0D7E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D6B1151-6106-AC4D-8FAB-172F81AA1A0F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3F54B79-4991-1742-80BB-183960229E61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63113FB-4067-6549-9E4C-9C1F9745F7E6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38A84A9-0BD7-364E-8E87-42B6826EE056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0A1DEE6-CDAC-144F-A716-49E08C1AD936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1899D5B-C4B4-AE48-BC01-E7EB6A75620E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D251BF1-B50A-C946-A1B6-718953983003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61380039-BC77-7B4D-AF77-56D8FBB06ACB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5CA829D-1ADC-C94D-8EAB-F1F47C59321D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67CE5F-0C5D-524F-8DCD-146A748A8FFD}"/>
                </a:ext>
              </a:extLst>
            </p:cNvPr>
            <p:cNvSpPr txBox="1"/>
            <p:nvPr/>
          </p:nvSpPr>
          <p:spPr>
            <a:xfrm rot="2739885">
              <a:off x="11854321" y="18702270"/>
              <a:ext cx="1040329" cy="23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8AD0D96-2E6E-0448-BEA3-1421B309D5E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82885" y="1256015"/>
            <a:ext cx="3490230" cy="109611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9E8D8F5-6E54-F84B-A1DE-83EE02C1B008}"/>
              </a:ext>
            </a:extLst>
          </p:cNvPr>
          <p:cNvGrpSpPr/>
          <p:nvPr/>
        </p:nvGrpSpPr>
        <p:grpSpPr>
          <a:xfrm>
            <a:off x="3036428" y="24602891"/>
            <a:ext cx="10073116" cy="6095331"/>
            <a:chOff x="2453766" y="24994506"/>
            <a:chExt cx="10570588" cy="6267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1F876-671A-1C41-AE3C-2B6CD013E9E7}"/>
                </a:ext>
              </a:extLst>
            </p:cNvPr>
            <p:cNvSpPr/>
            <p:nvPr/>
          </p:nvSpPr>
          <p:spPr>
            <a:xfrm>
              <a:off x="2453766" y="27863420"/>
              <a:ext cx="2539271" cy="142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A set of candidate solutions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C7A810-D4A3-6841-8CED-C2FD0BF75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72469" y="28642346"/>
              <a:ext cx="142254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1B52FA1-62C1-3940-BF1E-2F87FF4E31FA}"/>
                </a:ext>
              </a:extLst>
            </p:cNvPr>
            <p:cNvSpPr/>
            <p:nvPr/>
          </p:nvSpPr>
          <p:spPr>
            <a:xfrm>
              <a:off x="3259170" y="30280920"/>
              <a:ext cx="2842086" cy="98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All solutions are Non-dominated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E8E9DB-013D-144D-BD32-6C842116582F}"/>
                </a:ext>
              </a:extLst>
            </p:cNvPr>
            <p:cNvSpPr/>
            <p:nvPr/>
          </p:nvSpPr>
          <p:spPr>
            <a:xfrm>
              <a:off x="4763882" y="24994506"/>
              <a:ext cx="6127834" cy="142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Environmental pressure causes natural selection. Better candidates are more likely to survive and reproduce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D2B2C3-9007-4341-B0A2-CFC88A111954}"/>
                </a:ext>
              </a:extLst>
            </p:cNvPr>
            <p:cNvGrpSpPr/>
            <p:nvPr/>
          </p:nvGrpSpPr>
          <p:grpSpPr>
            <a:xfrm>
              <a:off x="5948458" y="26521133"/>
              <a:ext cx="524113" cy="174577"/>
              <a:chOff x="5948458" y="26504163"/>
              <a:chExt cx="524113" cy="17457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8274D9F-F393-0443-A8AD-D975B519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458" y="26671680"/>
                <a:ext cx="524113" cy="0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3DB6031-BACC-A541-B703-1731A4E8B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777" y="26504163"/>
                <a:ext cx="0" cy="174577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6BCF60-B738-6746-A045-B191F9800AF7}"/>
                </a:ext>
              </a:extLst>
            </p:cNvPr>
            <p:cNvSpPr/>
            <p:nvPr/>
          </p:nvSpPr>
          <p:spPr>
            <a:xfrm>
              <a:off x="10485083" y="29851639"/>
              <a:ext cx="2539271" cy="98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New 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solutions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D5EF82-7C08-3544-BB38-D714B2538E09}"/>
                </a:ext>
              </a:extLst>
            </p:cNvPr>
            <p:cNvCxnSpPr>
              <a:cxnSpLocks/>
            </p:cNvCxnSpPr>
            <p:nvPr/>
          </p:nvCxnSpPr>
          <p:spPr>
            <a:xfrm>
              <a:off x="9988074" y="30378048"/>
              <a:ext cx="41640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133D6F-4721-8848-8325-A68CE4603A40}"/>
                  </a:ext>
                </a:extLst>
              </p:cNvPr>
              <p:cNvSpPr/>
              <p:nvPr/>
            </p:nvSpPr>
            <p:spPr>
              <a:xfrm>
                <a:off x="10149561" y="32404057"/>
                <a:ext cx="6338367" cy="2427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Objective-2: </a:t>
                </a: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Minimize the number of </a:t>
                </a: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active sources (NAS):</a:t>
                </a:r>
              </a:p>
              <a:p>
                <a:endPara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133D6F-4721-8848-8325-A68CE4603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61" y="32404057"/>
                <a:ext cx="6338367" cy="2427331"/>
              </a:xfrm>
              <a:prstGeom prst="rect">
                <a:avLst/>
              </a:prstGeom>
              <a:blipFill>
                <a:blip r:embed="rId26"/>
                <a:stretch>
                  <a:fillRect l="-1800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4DD2731F-4313-4B4D-89A5-85E339BE4A7D}"/>
              </a:ext>
            </a:extLst>
          </p:cNvPr>
          <p:cNvSpPr txBox="1"/>
          <p:nvPr/>
        </p:nvSpPr>
        <p:spPr>
          <a:xfrm>
            <a:off x="1352239" y="35524931"/>
            <a:ext cx="39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F511FA-C377-A549-81A6-DE7FAC415985}"/>
              </a:ext>
            </a:extLst>
          </p:cNvPr>
          <p:cNvSpPr txBox="1"/>
          <p:nvPr/>
        </p:nvSpPr>
        <p:spPr>
          <a:xfrm>
            <a:off x="15630250" y="33214794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Future work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67109" y="39367259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17541</TotalTime>
  <Words>612</Words>
  <Application>Microsoft Macintosh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688</cp:revision>
  <cp:lastPrinted>2019-06-16T05:07:37Z</cp:lastPrinted>
  <dcterms:created xsi:type="dcterms:W3CDTF">2019-05-28T06:51:46Z</dcterms:created>
  <dcterms:modified xsi:type="dcterms:W3CDTF">2019-06-16T05:08:46Z</dcterms:modified>
</cp:coreProperties>
</file>