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5"/>
    <p:restoredTop sz="94665"/>
  </p:normalViewPr>
  <p:slideViewPr>
    <p:cSldViewPr snapToGrid="0" snapToObjects="1">
      <p:cViewPr>
        <p:scale>
          <a:sx n="10" d="100"/>
          <a:sy n="10" d="100"/>
        </p:scale>
        <p:origin x="430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2ED4-C9F0-6549-9B23-F38EF8DDD8B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7955-E727-BF40-9CBD-2BF29A1C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781-3D00-0D47-A567-282179358BD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0.png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0.png"/><Relationship Id="rId17" Type="http://schemas.openxmlformats.org/officeDocument/2006/relationships/image" Target="../media/image8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6.emf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50305-D6B4-D442-9189-891FA9ABEE25}"/>
              </a:ext>
            </a:extLst>
          </p:cNvPr>
          <p:cNvSpPr/>
          <p:nvPr/>
        </p:nvSpPr>
        <p:spPr>
          <a:xfrm>
            <a:off x="946100" y="947056"/>
            <a:ext cx="28383012" cy="4868636"/>
          </a:xfrm>
          <a:prstGeom prst="rect">
            <a:avLst/>
          </a:prstGeom>
          <a:solidFill>
            <a:srgbClr val="437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303" tIns="44151" rIns="88303" bIns="44151" rtlCol="0" anchor="ctr"/>
          <a:lstStyle>
            <a:defPPr>
              <a:defRPr kern="1200" smtId="4294967295"/>
            </a:defPPr>
          </a:lstStyle>
          <a:p>
            <a:pPr algn="ctr"/>
            <a:endParaRPr lang="en-US" sz="6000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37A50321-ADF0-7443-8B93-AF8AFB89F3B6}"/>
              </a:ext>
            </a:extLst>
          </p:cNvPr>
          <p:cNvSpPr txBox="1"/>
          <p:nvPr/>
        </p:nvSpPr>
        <p:spPr>
          <a:xfrm>
            <a:off x="946100" y="1445530"/>
            <a:ext cx="28383012" cy="2337813"/>
          </a:xfrm>
          <a:prstGeom prst="rect">
            <a:avLst/>
          </a:prstGeom>
        </p:spPr>
        <p:txBody>
          <a:bodyPr lIns="88303" tIns="44151" rIns="88303" bIns="4415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Air pollution source term estimation </a:t>
            </a:r>
          </a:p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using self-adaptive Evolutionary </a:t>
            </a:r>
            <a:r>
              <a:rPr lang="en-US" sz="7000" b="1" dirty="0" err="1">
                <a:solidFill>
                  <a:schemeClr val="bg1"/>
                </a:solidFill>
                <a:latin typeface="Montserrat Extra Bold" panose="00000900000000000000" pitchFamily="50" charset="0"/>
              </a:rPr>
              <a:t>multiobjective</a:t>
            </a:r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 optimization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6294803-0FC1-CC45-90FB-B06D0EA09726}"/>
              </a:ext>
            </a:extLst>
          </p:cNvPr>
          <p:cNvSpPr txBox="1"/>
          <p:nvPr/>
        </p:nvSpPr>
        <p:spPr>
          <a:xfrm>
            <a:off x="1348198" y="3690032"/>
            <a:ext cx="27980913" cy="1825024"/>
          </a:xfrm>
          <a:prstGeom prst="rect">
            <a:avLst/>
          </a:prstGeom>
        </p:spPr>
        <p:txBody>
          <a:bodyPr wrap="square" lIns="88303" tIns="44151" rIns="88303" bIns="44151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Shai Kendler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#,1,2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Idit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 Belachsen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Asaf Nebenzal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David Gold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Patrick. M. Reed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Barak Fishbain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</a:p>
          <a:p>
            <a:pPr indent="-342900" defTabSz="457200">
              <a:spcAft>
                <a:spcPts val="600"/>
              </a:spcAft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Dept. of Environmental, Water and Agricultural Engineering, Faculty of Civil &amp; Environmental Engineering, Technion – Israeli Institute of  Technology, 2. Environmental physics department, Israel Institute for Biological Research, 3. Department of Mathematics, Technion – Israel Institute of Technology, 4. School of Civil and Environmental Engineering, Cornell University </a:t>
            </a:r>
          </a:p>
          <a:p>
            <a:pPr defTabSz="457200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 Corresponding authors: Prof. Shai Kendler - ikendler@gmail.com, Asaf Nebenzal - asaf.n@technion.ac.il</a:t>
            </a:r>
          </a:p>
        </p:txBody>
      </p:sp>
      <p:sp>
        <p:nvSpPr>
          <p:cNvPr id="25" name="Rectangle: Rounded Corners 41">
            <a:extLst>
              <a:ext uri="{FF2B5EF4-FFF2-40B4-BE49-F238E27FC236}">
                <a16:creationId xmlns:a16="http://schemas.microsoft.com/office/drawing/2014/main" id="{E924C054-5447-9C48-B8A3-336B2EBF80D4}"/>
              </a:ext>
            </a:extLst>
          </p:cNvPr>
          <p:cNvSpPr/>
          <p:nvPr/>
        </p:nvSpPr>
        <p:spPr>
          <a:xfrm>
            <a:off x="15203582" y="6295586"/>
            <a:ext cx="14125529" cy="21317117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662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BC834-9FEF-254D-B564-9ABD5888E895}"/>
              </a:ext>
            </a:extLst>
          </p:cNvPr>
          <p:cNvSpPr txBox="1"/>
          <p:nvPr/>
        </p:nvSpPr>
        <p:spPr>
          <a:xfrm>
            <a:off x="15564951" y="6717661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20E83595-1FFC-1147-82F2-4B8760F443F5}"/>
              </a:ext>
            </a:extLst>
          </p:cNvPr>
          <p:cNvSpPr/>
          <p:nvPr/>
        </p:nvSpPr>
        <p:spPr>
          <a:xfrm>
            <a:off x="946099" y="6301888"/>
            <a:ext cx="13900501" cy="971873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662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37B4D-6B69-4744-80D7-258B8444B63B}"/>
              </a:ext>
            </a:extLst>
          </p:cNvPr>
          <p:cNvSpPr txBox="1"/>
          <p:nvPr/>
        </p:nvSpPr>
        <p:spPr>
          <a:xfrm>
            <a:off x="1315541" y="6717661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1" name="Rectangle: Rounded Corners 70">
            <a:extLst>
              <a:ext uri="{FF2B5EF4-FFF2-40B4-BE49-F238E27FC236}">
                <a16:creationId xmlns:a16="http://schemas.microsoft.com/office/drawing/2014/main" id="{1D0E5518-A7DB-8846-B098-880EF3CA28E0}"/>
              </a:ext>
            </a:extLst>
          </p:cNvPr>
          <p:cNvSpPr/>
          <p:nvPr/>
        </p:nvSpPr>
        <p:spPr>
          <a:xfrm>
            <a:off x="15198104" y="39143831"/>
            <a:ext cx="14131008" cy="271287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662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4CAAA-E6F1-434E-B097-1A1002D086AF}"/>
              </a:ext>
            </a:extLst>
          </p:cNvPr>
          <p:cNvSpPr txBox="1"/>
          <p:nvPr/>
        </p:nvSpPr>
        <p:spPr>
          <a:xfrm>
            <a:off x="15685450" y="39579975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CEBB67A1-8DD0-794F-8A2F-6E5BAEFF5A18}"/>
              </a:ext>
            </a:extLst>
          </p:cNvPr>
          <p:cNvSpPr/>
          <p:nvPr/>
        </p:nvSpPr>
        <p:spPr>
          <a:xfrm>
            <a:off x="15198104" y="27979178"/>
            <a:ext cx="14131007" cy="10736292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755E7-64A6-9849-B7E8-DF21D6D6C3D2}"/>
              </a:ext>
            </a:extLst>
          </p:cNvPr>
          <p:cNvSpPr txBox="1"/>
          <p:nvPr/>
        </p:nvSpPr>
        <p:spPr>
          <a:xfrm>
            <a:off x="15625918" y="28247993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Conclusions</a:t>
            </a:r>
          </a:p>
        </p:txBody>
      </p:sp>
      <p:sp>
        <p:nvSpPr>
          <p:cNvPr id="37" name="Rectangle: Rounded Corners 42">
            <a:extLst>
              <a:ext uri="{FF2B5EF4-FFF2-40B4-BE49-F238E27FC236}">
                <a16:creationId xmlns:a16="http://schemas.microsoft.com/office/drawing/2014/main" id="{8E84CFE0-FD97-5D4E-842D-02753453CB94}"/>
              </a:ext>
            </a:extLst>
          </p:cNvPr>
          <p:cNvSpPr/>
          <p:nvPr/>
        </p:nvSpPr>
        <p:spPr>
          <a:xfrm>
            <a:off x="946100" y="16436396"/>
            <a:ext cx="13838688" cy="25420309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1" eaLnBrk="1" latinLnBrk="0" hangingPunct="1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CDB6E-8658-EE46-B301-4B6144AC7DB2}"/>
              </a:ext>
            </a:extLst>
          </p:cNvPr>
          <p:cNvSpPr txBox="1"/>
          <p:nvPr/>
        </p:nvSpPr>
        <p:spPr>
          <a:xfrm>
            <a:off x="1315541" y="17000507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40" name="תמונה 1">
            <a:extLst>
              <a:ext uri="{FF2B5EF4-FFF2-40B4-BE49-F238E27FC236}">
                <a16:creationId xmlns:a16="http://schemas.microsoft.com/office/drawing/2014/main" id="{20DC2DC6-C389-6F44-8F52-ED7EDE9D777E}"/>
              </a:ext>
            </a:extLst>
          </p:cNvPr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870" y="1283335"/>
            <a:ext cx="2048145" cy="221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7762B4-942D-0A46-8B7B-BD3E8B46551C}"/>
              </a:ext>
            </a:extLst>
          </p:cNvPr>
          <p:cNvSpPr txBox="1"/>
          <p:nvPr/>
        </p:nvSpPr>
        <p:spPr>
          <a:xfrm>
            <a:off x="1261974" y="23480068"/>
            <a:ext cx="930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are Evolutionary Algorithms (EAs)?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D73A7-1DCF-6F42-9C38-E59E1E5E169E}"/>
              </a:ext>
            </a:extLst>
          </p:cNvPr>
          <p:cNvSpPr txBox="1"/>
          <p:nvPr/>
        </p:nvSpPr>
        <p:spPr>
          <a:xfrm>
            <a:off x="1337313" y="7662677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030C0-190A-D64D-9EED-8F8929482BF4}"/>
              </a:ext>
            </a:extLst>
          </p:cNvPr>
          <p:cNvSpPr txBox="1"/>
          <p:nvPr/>
        </p:nvSpPr>
        <p:spPr>
          <a:xfrm>
            <a:off x="1348199" y="13315251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Research objectives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BE7F1-A5A5-7544-AA63-A5085E7584A8}"/>
              </a:ext>
            </a:extLst>
          </p:cNvPr>
          <p:cNvSpPr txBox="1"/>
          <p:nvPr/>
        </p:nvSpPr>
        <p:spPr>
          <a:xfrm>
            <a:off x="1282885" y="18004151"/>
            <a:ext cx="1279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is multi-objective optimization? </a:t>
            </a:r>
          </a:p>
          <a:p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/>
              <p:nvPr/>
            </p:nvSpPr>
            <p:spPr>
              <a:xfrm>
                <a:off x="1359417" y="32676949"/>
                <a:ext cx="9260661" cy="3605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Objective-1: </a:t>
                </a:r>
              </a:p>
              <a:p>
                <a:pPr algn="just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Minimize the difference between </a:t>
                </a:r>
              </a:p>
              <a:p>
                <a:pPr algn="just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sensors’ actual and computed readings:</a:t>
                </a: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8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/>
              </a:p>
              <a:p>
                <a:pPr algn="just"/>
                <a:endParaRPr lang="en-US" i="1" dirty="0"/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17" y="32676949"/>
                <a:ext cx="9260661" cy="3605602"/>
              </a:xfrm>
              <a:prstGeom prst="rect">
                <a:avLst/>
              </a:prstGeom>
              <a:blipFill>
                <a:blip r:embed="rId3"/>
                <a:stretch>
                  <a:fillRect l="-1370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A1DC66-A0E3-D14A-A3B1-11D7987B9B7D}"/>
              </a:ext>
            </a:extLst>
          </p:cNvPr>
          <p:cNvSpPr/>
          <p:nvPr/>
        </p:nvSpPr>
        <p:spPr>
          <a:xfrm>
            <a:off x="15480469" y="29164049"/>
            <a:ext cx="13522841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is a crucial step in assessing the pollution dense map and the 	resulted impact on the environment.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These tasks get complicated as the number of possible leaks increases and the number of 	sensors decreases.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use of 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optimization approach was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proven to be effective, as it  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enables balancing between the error of the estimated contamination level and 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simplicity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	(following Occam’s razor principle of parsimony).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resulted simplicity-accuracy tradeoff function (the Pareto frontier) can be used by 	decision-makers to handle the complicated situation of a source with multiple leaks.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Using a WDESN, comprised of portable 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and low-cost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Micro Sensing Units (MSUs), that can measure, process and transmit data, provides the opportunity to monitor large areas at a reasonable cost.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Nevertheless, to obtain an optimal deployment of such network, the varying meteorological conditions, the sensor attributes, the fiscal constraints and many other parameters should be considered.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As part of our on-going research,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PED criteria, presented in this work, will be used along with other conflicting objectives to retrieve the optimal deployment configuration in time and space of a WDESN.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E3E72-D355-FE41-A662-A9ED079146D6}"/>
              </a:ext>
            </a:extLst>
          </p:cNvPr>
          <p:cNvSpPr txBox="1"/>
          <p:nvPr/>
        </p:nvSpPr>
        <p:spPr>
          <a:xfrm>
            <a:off x="1182286" y="8424978"/>
            <a:ext cx="132739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leak of various chemicals from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industrial activity may harm humans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and the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first line of defense is detection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of the resulted plume and mapping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the contamination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Large number of sensors are typically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needed for achieving concentration maps of high spatial and temporal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 alternative approach is to locate the leak source and flow rate (i.e., source term), and use it as input to an atmospheric dispersion model to generate spatial dense pollution maps.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B9E2-98E2-9E4E-A45B-15439719F92C}"/>
              </a:ext>
            </a:extLst>
          </p:cNvPr>
          <p:cNvSpPr txBox="1"/>
          <p:nvPr/>
        </p:nvSpPr>
        <p:spPr>
          <a:xfrm>
            <a:off x="1340246" y="14054635"/>
            <a:ext cx="13160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To estimate the source term in the case of multiple leaks and a sparse Wireless Distributed Environmental Sensor Network (WDESN), using state-of-the-art optimization technique - the Borg Multi-Objective Evolutionary algorithm (MOEA) framework, coupled with a Gaussian plume dispersion model.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92343-A308-7D44-873F-11243D937D9E}"/>
              </a:ext>
            </a:extLst>
          </p:cNvPr>
          <p:cNvSpPr txBox="1"/>
          <p:nvPr/>
        </p:nvSpPr>
        <p:spPr>
          <a:xfrm>
            <a:off x="1180489" y="18750846"/>
            <a:ext cx="81059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More than one objective function is optimized simultaneously, creating tradeoffs between conflicting objectives, such as - 	error rate and cost (Fig. 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Pareto frontier is the set of non-dominated solutions, being chosen as optimal, if no objective can be improved without harming at least one other objective.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77B5FBC-5B44-A748-A5B6-2FD240DCE98B}"/>
              </a:ext>
            </a:extLst>
          </p:cNvPr>
          <p:cNvSpPr txBox="1"/>
          <p:nvPr/>
        </p:nvSpPr>
        <p:spPr>
          <a:xfrm>
            <a:off x="1348197" y="31974421"/>
            <a:ext cx="879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Problem formulation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CD6A572-642F-0046-97B0-3591DCD62B9F}"/>
              </a:ext>
            </a:extLst>
          </p:cNvPr>
          <p:cNvGrpSpPr/>
          <p:nvPr/>
        </p:nvGrpSpPr>
        <p:grpSpPr>
          <a:xfrm>
            <a:off x="4239064" y="22139194"/>
            <a:ext cx="10743228" cy="9120685"/>
            <a:chOff x="7947906" y="20895544"/>
            <a:chExt cx="10743228" cy="9120685"/>
          </a:xfrm>
        </p:grpSpPr>
        <p:pic>
          <p:nvPicPr>
            <p:cNvPr id="44" name="תמונה 5">
              <a:extLst>
                <a:ext uri="{FF2B5EF4-FFF2-40B4-BE49-F238E27FC236}">
                  <a16:creationId xmlns:a16="http://schemas.microsoft.com/office/drawing/2014/main" id="{3992B636-9670-4440-AB2A-FDC0AE84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51688" y="20895544"/>
              <a:ext cx="5839446" cy="21897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84813A6F-F435-3B4F-BCA9-22CBE0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7906" y="24599799"/>
              <a:ext cx="7299021" cy="4701065"/>
            </a:xfrm>
            <a:prstGeom prst="rect">
              <a:avLst/>
            </a:prstGeom>
          </p:spPr>
        </p:pic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A565D75-9929-CE46-834D-95E2AB7202EC}"/>
                </a:ext>
              </a:extLst>
            </p:cNvPr>
            <p:cNvSpPr txBox="1"/>
            <p:nvPr/>
          </p:nvSpPr>
          <p:spPr>
            <a:xfrm>
              <a:off x="8280642" y="29554564"/>
              <a:ext cx="7839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3.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A general scheme of an Evolutionary Algorithm</a:t>
              </a: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341FDFE-BE82-2B47-ADF6-FF43901C99F3}"/>
              </a:ext>
            </a:extLst>
          </p:cNvPr>
          <p:cNvGrpSpPr/>
          <p:nvPr/>
        </p:nvGrpSpPr>
        <p:grpSpPr>
          <a:xfrm>
            <a:off x="21500527" y="7622130"/>
            <a:ext cx="7307484" cy="5992120"/>
            <a:chOff x="21249652" y="8084002"/>
            <a:chExt cx="7719670" cy="6280579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6A08522-46AB-594B-B445-890DEF30FC98}"/>
                </a:ext>
              </a:extLst>
            </p:cNvPr>
            <p:cNvGrpSpPr/>
            <p:nvPr/>
          </p:nvGrpSpPr>
          <p:grpSpPr>
            <a:xfrm>
              <a:off x="21249652" y="8084002"/>
              <a:ext cx="7688248" cy="5566298"/>
              <a:chOff x="21221996" y="7724088"/>
              <a:chExt cx="7688248" cy="5566298"/>
            </a:xfrm>
          </p:grpSpPr>
          <p:grpSp>
            <p:nvGrpSpPr>
              <p:cNvPr id="397" name="קבוצה 245">
                <a:extLst>
                  <a:ext uri="{FF2B5EF4-FFF2-40B4-BE49-F238E27FC236}">
                    <a16:creationId xmlns:a16="http://schemas.microsoft.com/office/drawing/2014/main" id="{3DED596E-68B3-844D-9A2C-4302AB77FD1F}"/>
                  </a:ext>
                </a:extLst>
              </p:cNvPr>
              <p:cNvGrpSpPr/>
              <p:nvPr/>
            </p:nvGrpSpPr>
            <p:grpSpPr>
              <a:xfrm>
                <a:off x="21221996" y="7724088"/>
                <a:ext cx="7688248" cy="5011583"/>
                <a:chOff x="85201" y="0"/>
                <a:chExt cx="5157590" cy="3036195"/>
              </a:xfrm>
            </p:grpSpPr>
            <p:pic>
              <p:nvPicPr>
                <p:cNvPr id="403" name="תמונה 87">
                  <a:extLst>
                    <a:ext uri="{FF2B5EF4-FFF2-40B4-BE49-F238E27FC236}">
                      <a16:creationId xmlns:a16="http://schemas.microsoft.com/office/drawing/2014/main" id="{F3C1947B-8B04-E04D-A840-38E943F58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28" b="9853"/>
                <a:stretch/>
              </p:blipFill>
              <p:spPr bwMode="auto">
                <a:xfrm>
                  <a:off x="463914" y="0"/>
                  <a:ext cx="4778877" cy="3036195"/>
                </a:xfrm>
                <a:prstGeom prst="rect">
                  <a:avLst/>
                </a:prstGeom>
                <a:noFill/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S</m:t>
                                </m:r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/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𝑒𝑟𝑟𝑜𝑟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𝜇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/>
                <p:nvPr/>
              </p:nvSpPr>
              <p:spPr>
                <a:xfrm>
                  <a:off x="21921108" y="13533584"/>
                  <a:ext cx="704821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5.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Pareto frontiers calculated for the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108" y="13533584"/>
                  <a:ext cx="7048214" cy="830997"/>
                </a:xfrm>
                <a:prstGeom prst="rect">
                  <a:avLst/>
                </a:prstGeom>
                <a:blipFill>
                  <a:blip r:embed="rId15"/>
                  <a:stretch>
                    <a:fillRect l="-1331" t="-6349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86589-4B87-0545-92FE-D7D230CBBCE4}"/>
              </a:ext>
            </a:extLst>
          </p:cNvPr>
          <p:cNvGrpSpPr/>
          <p:nvPr/>
        </p:nvGrpSpPr>
        <p:grpSpPr>
          <a:xfrm>
            <a:off x="15215993" y="13874244"/>
            <a:ext cx="7096564" cy="4940653"/>
            <a:chOff x="21901636" y="14416090"/>
            <a:chExt cx="6724366" cy="4381561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49FDAF-EF7E-4F4B-AC30-52823814759C}"/>
                </a:ext>
              </a:extLst>
            </p:cNvPr>
            <p:cNvGrpSpPr/>
            <p:nvPr/>
          </p:nvGrpSpPr>
          <p:grpSpPr>
            <a:xfrm>
              <a:off x="21901636" y="14416090"/>
              <a:ext cx="6119141" cy="3641972"/>
              <a:chOff x="21922459" y="14629454"/>
              <a:chExt cx="6119141" cy="3641972"/>
            </a:xfrm>
          </p:grpSpPr>
          <p:pic>
            <p:nvPicPr>
              <p:cNvPr id="405" name="תמונה 252">
                <a:extLst>
                  <a:ext uri="{FF2B5EF4-FFF2-40B4-BE49-F238E27FC236}">
                    <a16:creationId xmlns:a16="http://schemas.microsoft.com/office/drawing/2014/main" id="{4F26B08C-C47E-D943-A97F-51AF8FD94243}"/>
                  </a:ext>
                </a:extLst>
              </p:cNvPr>
              <p:cNvPicPr/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3" r="1927" b="7602"/>
              <a:stretch/>
            </p:blipFill>
            <p:spPr bwMode="auto">
              <a:xfrm>
                <a:off x="22851533" y="14629454"/>
                <a:ext cx="5190067" cy="2891474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/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Actual</m:t>
                          </m:r>
                          <m: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Calculated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rate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/>
                <p:nvPr/>
              </p:nvSpPr>
              <p:spPr>
                <a:xfrm>
                  <a:off x="22560079" y="17733153"/>
                  <a:ext cx="6065923" cy="1064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6.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A comparison between the calculated and the actual leak rate in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0079" y="17733153"/>
                  <a:ext cx="6065923" cy="1064498"/>
                </a:xfrm>
                <a:prstGeom prst="rect">
                  <a:avLst/>
                </a:prstGeom>
                <a:blipFill>
                  <a:blip r:embed="rId17"/>
                  <a:stretch>
                    <a:fillRect l="-1386" t="-4211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3798E-0204-EC4D-B392-5E8575992E09}"/>
              </a:ext>
            </a:extLst>
          </p:cNvPr>
          <p:cNvGrpSpPr/>
          <p:nvPr/>
        </p:nvGrpSpPr>
        <p:grpSpPr>
          <a:xfrm>
            <a:off x="21273680" y="19632531"/>
            <a:ext cx="7901734" cy="7863881"/>
            <a:chOff x="20871847" y="18934720"/>
            <a:chExt cx="8314321" cy="8040249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5472BF-E5AD-AF4C-A41C-118ED5A68048}"/>
                </a:ext>
              </a:extLst>
            </p:cNvPr>
            <p:cNvGrpSpPr/>
            <p:nvPr/>
          </p:nvGrpSpPr>
          <p:grpSpPr>
            <a:xfrm>
              <a:off x="20871847" y="18934720"/>
              <a:ext cx="8314321" cy="6604264"/>
              <a:chOff x="21297611" y="19722181"/>
              <a:chExt cx="7629403" cy="6604264"/>
            </a:xfrm>
          </p:grpSpPr>
          <p:pic>
            <p:nvPicPr>
              <p:cNvPr id="407" name="תמונה 469">
                <a:extLst>
                  <a:ext uri="{FF2B5EF4-FFF2-40B4-BE49-F238E27FC236}">
                    <a16:creationId xmlns:a16="http://schemas.microsoft.com/office/drawing/2014/main" id="{1E1D9BC8-5415-0B4F-8767-F50153236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0807" y="19722181"/>
                <a:ext cx="7116207" cy="59500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/>
                <p:nvPr/>
              </p:nvSpPr>
              <p:spPr>
                <a:xfrm>
                  <a:off x="21821589" y="25328524"/>
                  <a:ext cx="7105426" cy="1646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7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Color map for calculated PED 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</a:rPr>
                    <a:t>.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 a) “L9/9”, b) “Co9/9”, c) “Co9/6”, d) “L9/6”. Figures are truncated at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𝑃𝐸𝐷</m:t>
                      </m:r>
                      <m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=0.3∙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10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6</m:t>
                          </m:r>
                        </m:sup>
                      </m:sSup>
                      <m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𝑝𝑝𝑚</m:t>
                      </m:r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, to allow comparison complex and simple situations </a:t>
                  </a:r>
                </a:p>
              </p:txBody>
            </p:sp>
          </mc:Choice>
          <mc:Fallback xmlns="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589" y="25328524"/>
                  <a:ext cx="7105426" cy="1646445"/>
                </a:xfrm>
                <a:prstGeom prst="rect">
                  <a:avLst/>
                </a:prstGeom>
                <a:blipFill>
                  <a:blip r:embed="rId19"/>
                  <a:stretch>
                    <a:fillRect l="-1313" t="-3125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26C7F-2E85-914B-B599-D41ACE9F8871}"/>
              </a:ext>
            </a:extLst>
          </p:cNvPr>
          <p:cNvGrpSpPr/>
          <p:nvPr/>
        </p:nvGrpSpPr>
        <p:grpSpPr>
          <a:xfrm>
            <a:off x="7548714" y="6650824"/>
            <a:ext cx="6927397" cy="4658449"/>
            <a:chOff x="9259098" y="6529853"/>
            <a:chExt cx="5301763" cy="39038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11FCA-0835-1046-80C9-B68DB3D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800" y="6529853"/>
              <a:ext cx="5203440" cy="3235097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C3F80D6-1419-9F45-8F36-800CF48D670A}"/>
                </a:ext>
              </a:extLst>
            </p:cNvPr>
            <p:cNvSpPr txBox="1"/>
            <p:nvPr/>
          </p:nvSpPr>
          <p:spPr>
            <a:xfrm>
              <a:off x="9259098" y="9781308"/>
              <a:ext cx="5301763" cy="65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1.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Example of a source and a network of sensor (﻿Hutchinson et. al., 2017).  </a:t>
              </a: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F3325C2-DA23-1D43-B50E-B72A46254294}"/>
              </a:ext>
            </a:extLst>
          </p:cNvPr>
          <p:cNvSpPr/>
          <p:nvPr/>
        </p:nvSpPr>
        <p:spPr>
          <a:xfrm>
            <a:off x="1271903" y="36553380"/>
            <a:ext cx="57514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600*600 m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flat area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Constant west-wind (5 m/s)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Slightly unstable conditions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rates of 0-1000 kg/s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Varying number of leaks (0-9)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heights of 5m AGL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FD0741-AF46-9446-935D-71EF27696F22}"/>
              </a:ext>
            </a:extLst>
          </p:cNvPr>
          <p:cNvGrpSpPr/>
          <p:nvPr/>
        </p:nvGrpSpPr>
        <p:grpSpPr>
          <a:xfrm>
            <a:off x="8088377" y="35958746"/>
            <a:ext cx="6677616" cy="5666006"/>
            <a:chOff x="7915799" y="33449589"/>
            <a:chExt cx="6426899" cy="56293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D33D5E-B6D5-2940-B5B5-22517145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50748" b="22560"/>
            <a:stretch/>
          </p:blipFill>
          <p:spPr>
            <a:xfrm>
              <a:off x="7915799" y="36197528"/>
              <a:ext cx="6407704" cy="2881420"/>
            </a:xfrm>
            <a:prstGeom prst="rect">
              <a:avLst/>
            </a:pr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43891F5A-8D0C-9548-A86E-88F82D912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b="74082"/>
            <a:stretch/>
          </p:blipFill>
          <p:spPr>
            <a:xfrm>
              <a:off x="7915800" y="33449589"/>
              <a:ext cx="6426898" cy="2797837"/>
            </a:xfrm>
            <a:prstGeom prst="rect">
              <a:avLst/>
            </a:prstGeom>
          </p:spPr>
        </p:pic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E30F674D-09C5-8D42-A73A-9D5F639B9A45}"/>
              </a:ext>
            </a:extLst>
          </p:cNvPr>
          <p:cNvSpPr txBox="1"/>
          <p:nvPr/>
        </p:nvSpPr>
        <p:spPr>
          <a:xfrm>
            <a:off x="1211662" y="39567836"/>
            <a:ext cx="7017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Figure 4.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Source-sensors arrangements.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a). ("Co9/9") - compact group 50m apart,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b). (”L9/6") -   same as “Co9/9”, using 6 sensors,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c). (”L9/6") -  a line of 6 sensors 50m downwind,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d). (”L9/9") - a line of 9 sensors 50m downwind.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</a:t>
            </a:r>
            <a:endParaRPr lang="en-US" sz="2400" dirty="0"/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/>
              <p:nvPr/>
            </p:nvSpPr>
            <p:spPr>
              <a:xfrm>
                <a:off x="15721701" y="7810882"/>
                <a:ext cx="5677156" cy="440120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5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shows the Pareto frontiers calculated by the Borg for the “co9/9” arrangement, for an increasing number of leaks,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S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={1,⋯,9}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. </a:t>
                </a: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error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is achieved for the correct number of leaks.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701" y="7810882"/>
                <a:ext cx="5677156" cy="4401205"/>
              </a:xfrm>
              <a:prstGeom prst="rect">
                <a:avLst/>
              </a:prstGeom>
              <a:blipFill>
                <a:blip r:embed="rId22"/>
                <a:stretch>
                  <a:fillRect r="-289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TextBox 630">
            <a:extLst>
              <a:ext uri="{FF2B5EF4-FFF2-40B4-BE49-F238E27FC236}">
                <a16:creationId xmlns:a16="http://schemas.microsoft.com/office/drawing/2014/main" id="{2EF67184-8230-4E45-A8E5-5938EC0BE283}"/>
              </a:ext>
            </a:extLst>
          </p:cNvPr>
          <p:cNvSpPr txBox="1"/>
          <p:nvPr/>
        </p:nvSpPr>
        <p:spPr>
          <a:xfrm>
            <a:off x="22734255" y="13872912"/>
            <a:ext cx="5543562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Figure 6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shows a comparison between the preset leak rates and the calculated leak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Excellent agreement is seen, 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ue to the relatively convenient sensing configuration.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 </a:t>
            </a:r>
          </a:p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/>
              <p:nvPr/>
            </p:nvSpPr>
            <p:spPr>
              <a:xfrm>
                <a:off x="15721701" y="19181372"/>
                <a:ext cx="5677156" cy="798218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lvl="1" algn="ctr"/>
                <a:endParaRPr lang="en-US" sz="3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ctr"/>
                <a:r>
                  <a:rPr lang="en-US" sz="36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Scenario-complexity</a:t>
                </a:r>
              </a:p>
              <a:p>
                <a:pPr algn="ctr"/>
                <a:r>
                  <a:rPr lang="en-US" sz="36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estimation</a:t>
                </a:r>
              </a:p>
              <a:p>
                <a:pPr lvl="1" algn="ctr"/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PED = Pairwise Euclidean Distance is defined as:</a:t>
                </a:r>
                <a:endParaRPr lang="en-US" dirty="0"/>
              </a:p>
              <a:p>
                <a:pPr lvl="1"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𝑃𝐸𝐷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for the network observed readings between two sets of active sources with different sizes {S}’ and {S}”. </a:t>
                </a:r>
              </a:p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Figures 7a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and 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b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exhibit high PED values (yellow) = simple scenarios</a:t>
                </a:r>
              </a:p>
              <a:p>
                <a:pPr lvl="1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Figures 7c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and </a:t>
                </a:r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d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 exhibit low PED values (blue) = complex scenarios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lvl="1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</a:endParaRPr>
              </a:p>
            </p:txBody>
          </p:sp>
        </mc:Choice>
        <mc:Fallback xmlns="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701" y="19181372"/>
                <a:ext cx="5677156" cy="7982185"/>
              </a:xfrm>
              <a:prstGeom prst="rect">
                <a:avLst/>
              </a:prstGeom>
              <a:blipFill>
                <a:blip r:embed="rId23"/>
                <a:stretch>
                  <a:fillRect r="-3341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AB6A54-FB9C-FF4A-96AE-26BEB22B0BD1}"/>
              </a:ext>
            </a:extLst>
          </p:cNvPr>
          <p:cNvGrpSpPr/>
          <p:nvPr/>
        </p:nvGrpSpPr>
        <p:grpSpPr>
          <a:xfrm>
            <a:off x="9507698" y="16696023"/>
            <a:ext cx="4993892" cy="5866709"/>
            <a:chOff x="11245991" y="16865485"/>
            <a:chExt cx="3261755" cy="411951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9F96715-FB63-2642-98C9-380017A14B35}"/>
                </a:ext>
              </a:extLst>
            </p:cNvPr>
            <p:cNvGrpSpPr/>
            <p:nvPr/>
          </p:nvGrpSpPr>
          <p:grpSpPr>
            <a:xfrm>
              <a:off x="11245991" y="16865485"/>
              <a:ext cx="3261755" cy="4119515"/>
              <a:chOff x="14666279" y="17979733"/>
              <a:chExt cx="3261755" cy="4119515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1EA1D7A-8C92-DC4D-A5D3-BD798FA2EC02}"/>
                  </a:ext>
                </a:extLst>
              </p:cNvPr>
              <p:cNvGrpSpPr/>
              <p:nvPr/>
            </p:nvGrpSpPr>
            <p:grpSpPr>
              <a:xfrm>
                <a:off x="14666279" y="17979733"/>
                <a:ext cx="3261755" cy="4119515"/>
                <a:chOff x="11284120" y="18789676"/>
                <a:chExt cx="3261755" cy="411951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2B57ABF-45EC-994B-B8AD-72944179A792}"/>
                    </a:ext>
                  </a:extLst>
                </p:cNvPr>
                <p:cNvGrpSpPr/>
                <p:nvPr/>
              </p:nvGrpSpPr>
              <p:grpSpPr>
                <a:xfrm>
                  <a:off x="11284120" y="18789676"/>
                  <a:ext cx="3261755" cy="4119515"/>
                  <a:chOff x="11031300" y="28681472"/>
                  <a:chExt cx="3261755" cy="4119515"/>
                </a:xfrm>
              </p:grpSpPr>
              <p:pic>
                <p:nvPicPr>
                  <p:cNvPr id="124" name="תמונה 1">
                    <a:extLst>
                      <a:ext uri="{FF2B5EF4-FFF2-40B4-BE49-F238E27FC236}">
                        <a16:creationId xmlns:a16="http://schemas.microsoft.com/office/drawing/2014/main" id="{9B0CABD8-D67B-5646-8AF4-1B542D104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4"/>
                  <a:srcRect l="31867" t="6328" r="31249" b="23953"/>
                  <a:stretch/>
                </p:blipFill>
                <p:spPr>
                  <a:xfrm>
                    <a:off x="11100391" y="28681472"/>
                    <a:ext cx="3150031" cy="303925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7A32A0D9-08EB-0446-8B7A-CDECFA488D9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1300" y="31817949"/>
                    <a:ext cx="3261755" cy="983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kern="1200" smtId="4294967295"/>
                    </a:defPPr>
                  </a:lstStyle>
                  <a:p>
                    <a:r>
                      <a:rPr lang="en-US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Figure 2. </a:t>
                    </a:r>
                    <a:r>
                      <a:rPr 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Example of tradeoff between two objectives and the Pareto frontier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7DF16-0950-B34B-95AB-920EE4E78C8C}"/>
                    </a:ext>
                  </a:extLst>
                </p:cNvPr>
                <p:cNvGrpSpPr/>
                <p:nvPr/>
              </p:nvGrpSpPr>
              <p:grpSpPr>
                <a:xfrm>
                  <a:off x="13055875" y="19053155"/>
                  <a:ext cx="1191331" cy="781388"/>
                  <a:chOff x="12982496" y="19475585"/>
                  <a:chExt cx="1191331" cy="781388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FB54501A-E812-2A4E-B431-76D43FD37994}"/>
                      </a:ext>
                    </a:extLst>
                  </p:cNvPr>
                  <p:cNvSpPr/>
                  <p:nvPr/>
                </p:nvSpPr>
                <p:spPr>
                  <a:xfrm>
                    <a:off x="12987410" y="19578913"/>
                    <a:ext cx="97200" cy="972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86BA7FA9-2E1C-ED4F-BF2C-D89C7CD6B186}"/>
                      </a:ext>
                    </a:extLst>
                  </p:cNvPr>
                  <p:cNvSpPr/>
                  <p:nvPr/>
                </p:nvSpPr>
                <p:spPr>
                  <a:xfrm>
                    <a:off x="12982496" y="19908294"/>
                    <a:ext cx="97200" cy="9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A85A37F-0AF4-1A40-A6F0-CFBE194ED7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048654" y="19475585"/>
                    <a:ext cx="1125173" cy="781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Non-dominated</a:t>
                    </a:r>
                  </a:p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Dominated </a:t>
                    </a:r>
                  </a:p>
                  <a:p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</p:txBody>
              </p:sp>
            </p:grp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8788240-E398-B84C-A5FF-9498B9F74FDD}"/>
                    </a:ext>
                  </a:extLst>
                </p:cNvPr>
                <p:cNvSpPr/>
                <p:nvPr/>
              </p:nvSpPr>
              <p:spPr>
                <a:xfrm>
                  <a:off x="13208275" y="2059199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1A8CD5F4-FAAD-0B47-A651-B0093A0A1AFD}"/>
                    </a:ext>
                  </a:extLst>
                </p:cNvPr>
                <p:cNvSpPr/>
                <p:nvPr/>
              </p:nvSpPr>
              <p:spPr>
                <a:xfrm>
                  <a:off x="12957554" y="20429761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54259CE-98C1-F342-B2CC-96C6E919E1B8}"/>
                    </a:ext>
                  </a:extLst>
                </p:cNvPr>
                <p:cNvSpPr/>
                <p:nvPr/>
              </p:nvSpPr>
              <p:spPr>
                <a:xfrm>
                  <a:off x="12696998" y="20021723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74DD536-DBF6-D742-8983-F32336026013}"/>
                    </a:ext>
                  </a:extLst>
                </p:cNvPr>
                <p:cNvSpPr/>
                <p:nvPr/>
              </p:nvSpPr>
              <p:spPr>
                <a:xfrm>
                  <a:off x="12524933" y="1975133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767CAE4-CE2E-0548-BCB4-0169965B2110}"/>
                  </a:ext>
                </a:extLst>
              </p:cNvPr>
              <p:cNvGrpSpPr/>
              <p:nvPr/>
            </p:nvGrpSpPr>
            <p:grpSpPr>
              <a:xfrm>
                <a:off x="15400105" y="18368693"/>
                <a:ext cx="1924229" cy="2019172"/>
                <a:chOff x="12020705" y="19176024"/>
                <a:chExt cx="1924229" cy="2019172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145F999-E636-064A-A4D5-F679933E0D7E}"/>
                    </a:ext>
                  </a:extLst>
                </p:cNvPr>
                <p:cNvSpPr/>
                <p:nvPr/>
              </p:nvSpPr>
              <p:spPr>
                <a:xfrm>
                  <a:off x="12020705" y="1917602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D6B1151-6106-AC4D-8FAB-172F81AA1A0F}"/>
                    </a:ext>
                  </a:extLst>
                </p:cNvPr>
                <p:cNvSpPr/>
                <p:nvPr/>
              </p:nvSpPr>
              <p:spPr>
                <a:xfrm>
                  <a:off x="12071944" y="19515201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3F54B79-4991-1742-80BB-183960229E61}"/>
                    </a:ext>
                  </a:extLst>
                </p:cNvPr>
                <p:cNvSpPr/>
                <p:nvPr/>
              </p:nvSpPr>
              <p:spPr>
                <a:xfrm>
                  <a:off x="12151278" y="1984266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63113FB-4067-6549-9E4C-9C1F9745F7E6}"/>
                    </a:ext>
                  </a:extLst>
                </p:cNvPr>
                <p:cNvSpPr/>
                <p:nvPr/>
              </p:nvSpPr>
              <p:spPr>
                <a:xfrm>
                  <a:off x="12274570" y="2014426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38A84A9-0BD7-364E-8E87-42B6826EE056}"/>
                    </a:ext>
                  </a:extLst>
                </p:cNvPr>
                <p:cNvSpPr/>
                <p:nvPr/>
              </p:nvSpPr>
              <p:spPr>
                <a:xfrm>
                  <a:off x="12436802" y="2044414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0A1DEE6-CDAC-144F-A716-49E08C1AD936}"/>
                    </a:ext>
                  </a:extLst>
                </p:cNvPr>
                <p:cNvSpPr/>
                <p:nvPr/>
              </p:nvSpPr>
              <p:spPr>
                <a:xfrm>
                  <a:off x="12638362" y="2064570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1899D5B-C4B4-AE48-BC01-E7EB6A75620E}"/>
                    </a:ext>
                  </a:extLst>
                </p:cNvPr>
                <p:cNvSpPr/>
                <p:nvPr/>
              </p:nvSpPr>
              <p:spPr>
                <a:xfrm>
                  <a:off x="12898920" y="20837438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D251BF1-B50A-C946-A1B6-718953983003}"/>
                    </a:ext>
                  </a:extLst>
                </p:cNvPr>
                <p:cNvSpPr/>
                <p:nvPr/>
              </p:nvSpPr>
              <p:spPr>
                <a:xfrm>
                  <a:off x="13198805" y="2097017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61380039-BC77-7B4D-AF77-56D8FBB06ACB}"/>
                    </a:ext>
                  </a:extLst>
                </p:cNvPr>
                <p:cNvSpPr/>
                <p:nvPr/>
              </p:nvSpPr>
              <p:spPr>
                <a:xfrm>
                  <a:off x="13538019" y="21024253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5CA829D-1ADC-C94D-8EAB-F1F47C59321D}"/>
                    </a:ext>
                  </a:extLst>
                </p:cNvPr>
                <p:cNvSpPr/>
                <p:nvPr/>
              </p:nvSpPr>
              <p:spPr>
                <a:xfrm>
                  <a:off x="13847734" y="21097996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167CE5F-0C5D-524F-8DCD-146A748A8FFD}"/>
                </a:ext>
              </a:extLst>
            </p:cNvPr>
            <p:cNvSpPr txBox="1"/>
            <p:nvPr/>
          </p:nvSpPr>
          <p:spPr>
            <a:xfrm rot="2739885">
              <a:off x="11854321" y="18702270"/>
              <a:ext cx="1040329" cy="239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Pareto frontier</a:t>
              </a:r>
            </a:p>
          </p:txBody>
        </p: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88AD0D96-2E6E-0448-BEA3-1421B309D5E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82885" y="1256015"/>
            <a:ext cx="3490230" cy="109611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9E8D8F5-6E54-F84B-A1DE-83EE02C1B008}"/>
              </a:ext>
            </a:extLst>
          </p:cNvPr>
          <p:cNvGrpSpPr/>
          <p:nvPr/>
        </p:nvGrpSpPr>
        <p:grpSpPr>
          <a:xfrm>
            <a:off x="3036428" y="24602891"/>
            <a:ext cx="10073116" cy="6095331"/>
            <a:chOff x="2453766" y="24994506"/>
            <a:chExt cx="10570588" cy="6267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1F876-671A-1C41-AE3C-2B6CD013E9E7}"/>
                </a:ext>
              </a:extLst>
            </p:cNvPr>
            <p:cNvSpPr/>
            <p:nvPr/>
          </p:nvSpPr>
          <p:spPr>
            <a:xfrm>
              <a:off x="2453766" y="27863420"/>
              <a:ext cx="2539271" cy="142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A set of candidate solutions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C7A810-D4A3-6841-8CED-C2FD0BF75314}"/>
                </a:ext>
              </a:extLst>
            </p:cNvPr>
            <p:cNvCxnSpPr>
              <a:cxnSpLocks/>
            </p:cNvCxnSpPr>
            <p:nvPr/>
          </p:nvCxnSpPr>
          <p:spPr>
            <a:xfrm>
              <a:off x="4172469" y="28642346"/>
              <a:ext cx="1422544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1B52FA1-62C1-3940-BF1E-2F87FF4E31FA}"/>
                </a:ext>
              </a:extLst>
            </p:cNvPr>
            <p:cNvSpPr/>
            <p:nvPr/>
          </p:nvSpPr>
          <p:spPr>
            <a:xfrm>
              <a:off x="3259170" y="30280920"/>
              <a:ext cx="2842086" cy="98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All solutions are Non-dominated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CE8E9DB-013D-144D-BD32-6C842116582F}"/>
                </a:ext>
              </a:extLst>
            </p:cNvPr>
            <p:cNvSpPr/>
            <p:nvPr/>
          </p:nvSpPr>
          <p:spPr>
            <a:xfrm>
              <a:off x="4763882" y="24994506"/>
              <a:ext cx="6127834" cy="142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Environmental pressure causes natural selection. Better candidates are more likely to survive and reproduce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D2B2C3-9007-4341-B0A2-CFC88A111954}"/>
                </a:ext>
              </a:extLst>
            </p:cNvPr>
            <p:cNvGrpSpPr/>
            <p:nvPr/>
          </p:nvGrpSpPr>
          <p:grpSpPr>
            <a:xfrm>
              <a:off x="5948458" y="26521133"/>
              <a:ext cx="524113" cy="174577"/>
              <a:chOff x="5948458" y="26504163"/>
              <a:chExt cx="524113" cy="17457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8274D9F-F393-0443-A8AD-D975B519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458" y="26671680"/>
                <a:ext cx="524113" cy="0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B3DB6031-BACC-A541-B703-1731A4E8B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777" y="26504163"/>
                <a:ext cx="0" cy="174577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6BCF60-B738-6746-A045-B191F9800AF7}"/>
                </a:ext>
              </a:extLst>
            </p:cNvPr>
            <p:cNvSpPr/>
            <p:nvPr/>
          </p:nvSpPr>
          <p:spPr>
            <a:xfrm>
              <a:off x="10485083" y="29851639"/>
              <a:ext cx="2539271" cy="98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New 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Montserrat Extra Bold" panose="00000900000000000000" pitchFamily="50" charset="0"/>
                </a:rPr>
                <a:t>solutions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D5EF82-7C08-3544-BB38-D714B2538E09}"/>
                </a:ext>
              </a:extLst>
            </p:cNvPr>
            <p:cNvCxnSpPr>
              <a:cxnSpLocks/>
            </p:cNvCxnSpPr>
            <p:nvPr/>
          </p:nvCxnSpPr>
          <p:spPr>
            <a:xfrm>
              <a:off x="9988074" y="30378048"/>
              <a:ext cx="41640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C133D6F-4721-8848-8325-A68CE4603A40}"/>
                  </a:ext>
                </a:extLst>
              </p:cNvPr>
              <p:cNvSpPr/>
              <p:nvPr/>
            </p:nvSpPr>
            <p:spPr>
              <a:xfrm>
                <a:off x="10149561" y="32665315"/>
                <a:ext cx="6338367" cy="2427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Objective-2: </a:t>
                </a: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Minimize the number of </a:t>
                </a: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active sources (NAS):</a:t>
                </a:r>
              </a:p>
              <a:p>
                <a:endParaRPr lang="en-US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C133D6F-4721-8848-8325-A68CE4603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61" y="32665315"/>
                <a:ext cx="6338367" cy="2427331"/>
              </a:xfrm>
              <a:prstGeom prst="rect">
                <a:avLst/>
              </a:prstGeom>
              <a:blipFill>
                <a:blip r:embed="rId26"/>
                <a:stretch>
                  <a:fillRect l="-180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4DD2731F-4313-4B4D-89A5-85E339BE4A7D}"/>
              </a:ext>
            </a:extLst>
          </p:cNvPr>
          <p:cNvSpPr txBox="1"/>
          <p:nvPr/>
        </p:nvSpPr>
        <p:spPr>
          <a:xfrm>
            <a:off x="1352239" y="35742646"/>
            <a:ext cx="39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Simulation set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F511FA-C377-A549-81A6-DE7FAC415985}"/>
              </a:ext>
            </a:extLst>
          </p:cNvPr>
          <p:cNvSpPr txBox="1"/>
          <p:nvPr/>
        </p:nvSpPr>
        <p:spPr>
          <a:xfrm>
            <a:off x="15630250" y="33138594"/>
            <a:ext cx="127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Future work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17533</TotalTime>
  <Words>612</Words>
  <Application>Microsoft Macintosh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Balachsan</dc:creator>
  <cp:lastModifiedBy>Idit Balachsan</cp:lastModifiedBy>
  <cp:revision>684</cp:revision>
  <cp:lastPrinted>2019-06-03T08:49:49Z</cp:lastPrinted>
  <dcterms:created xsi:type="dcterms:W3CDTF">2019-05-28T06:51:46Z</dcterms:created>
  <dcterms:modified xsi:type="dcterms:W3CDTF">2019-06-12T11:17:58Z</dcterms:modified>
</cp:coreProperties>
</file>