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93" r:id="rId3"/>
    <p:sldId id="294" r:id="rId4"/>
    <p:sldId id="295" r:id="rId5"/>
    <p:sldId id="296" r:id="rId6"/>
    <p:sldId id="299" r:id="rId7"/>
    <p:sldId id="300" r:id="rId8"/>
    <p:sldId id="30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010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9726" autoAdjust="0"/>
  </p:normalViewPr>
  <p:slideViewPr>
    <p:cSldViewPr snapToGrid="0" snapToObjects="1">
      <p:cViewPr varScale="1">
        <p:scale>
          <a:sx n="90" d="100"/>
          <a:sy n="90" d="100"/>
        </p:scale>
        <p:origin x="-634" y="-72"/>
      </p:cViewPr>
      <p:guideLst>
        <p:guide orient="horz" pos="2894"/>
        <p:guide orient="horz" pos="1978"/>
        <p:guide orient="horz" pos="851"/>
        <p:guide orient="horz" pos="1620"/>
        <p:guide pos="319"/>
        <p:guide pos="5580"/>
        <p:guide pos="2880"/>
        <p:guide pos="1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3392-AF9F-A740-BE2B-E1AAF104AC7F}" type="datetimeFigureOut">
              <a:rPr lang="en-US" smtClean="0"/>
              <a:pPr/>
              <a:t>20/07/2016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4101-B23D-4643-97AC-D39439549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1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62E1-F9AD-495C-BF06-76E1F5E8F9F5}" type="datetimeFigureOut">
              <a:rPr lang="en-US" smtClean="0"/>
              <a:pPr/>
              <a:t>20/07/2016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CDA4E-CF9D-414E-8EE5-7B82BD64F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13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62A85-621A-4417-B439-46E727A4ACE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DA4E-CF9D-414E-8EE5-7B82BD64F7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20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DA4E-CF9D-414E-8EE5-7B82BD64F7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DA4E-CF9D-414E-8EE5-7B82BD64F7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DA4E-CF9D-414E-8EE5-7B82BD64F7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9144000" cy="516289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06419" y="2957149"/>
            <a:ext cx="8274321" cy="618752"/>
          </a:xfrm>
          <a:prstGeom prst="rect">
            <a:avLst/>
          </a:prstGeom>
        </p:spPr>
        <p:txBody>
          <a:bodyPr wrap="square" lIns="0" tIns="45720" rIns="0" bIns="45720" anchor="ctr">
            <a:noAutofit/>
          </a:bodyPr>
          <a:lstStyle>
            <a:lvl1pPr algn="l">
              <a:defRPr sz="2800" b="0" spc="300">
                <a:solidFill>
                  <a:schemeClr val="accent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21933" y="3800772"/>
            <a:ext cx="8258530" cy="3397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100" spc="300" dirty="0">
                <a:solidFill>
                  <a:schemeClr val="accent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3" y="1351360"/>
            <a:ext cx="3328194" cy="578486"/>
          </a:xfrm>
          <a:prstGeom prst="rect">
            <a:avLst/>
          </a:prstGeom>
        </p:spPr>
      </p:pic>
      <p:pic>
        <p:nvPicPr>
          <p:cNvPr id="6" name="Picture 5" descr="Yahoo logo purpl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32" y="4842523"/>
            <a:ext cx="876737" cy="152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998913-6893-894E-9542-E71F7FC4F2AC}" type="datetime1">
              <a:rPr lang="en-US" smtClean="0"/>
              <a:t>20/07/2016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31578" y="4784568"/>
            <a:ext cx="5952712" cy="273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516573" y="1361123"/>
            <a:ext cx="8301990" cy="32423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2 text b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5000" cy="514350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06413" y="1866996"/>
            <a:ext cx="8301990" cy="140951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000" b="0" spc="300">
                <a:solidFill>
                  <a:schemeClr val="accent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573" y="1362712"/>
            <a:ext cx="4055428" cy="3292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627" y="1362710"/>
            <a:ext cx="4059936" cy="32934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1A50F9D-0EEA-7446-9BC1-9E5573B58E3D}" type="datetime1">
              <a:rPr lang="en-US" smtClean="0"/>
              <a:t>20/07/2016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>
          <a:xfrm>
            <a:off x="431578" y="4784568"/>
            <a:ext cx="5952712" cy="27384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Yahoo Confidential &amp; Proprietary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D7E6-3921-B747-98DB-AE397ECDD577}" type="datetime1">
              <a:rPr lang="en-US" smtClean="0"/>
              <a:t>20/07/2016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31578" y="4784568"/>
            <a:ext cx="5952712" cy="273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Yahoo Confidential &amp; Proprietary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A3C6-B092-2D4D-8488-64ECE18FA3CA}" type="datetime1">
              <a:rPr lang="en-US" smtClean="0"/>
              <a:t>20/07/2016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31578" y="4784568"/>
            <a:ext cx="5952712" cy="273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Yahoo Confidential &amp; Proprietary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7344" y="436881"/>
            <a:ext cx="8521065" cy="81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6390645" y="4784564"/>
            <a:ext cx="1229633" cy="273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404040"/>
                </a:solidFill>
                <a:latin typeface="+mn-lt"/>
              </a:defRPr>
            </a:lvl1pPr>
          </a:lstStyle>
          <a:p>
            <a:fld id="{06ABBD39-3CC6-BB4A-995C-9EFD256126D6}" type="datetime1">
              <a:rPr lang="en-US" smtClean="0"/>
              <a:pPr/>
              <a:t>20/07/2016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35560" y="4784565"/>
            <a:ext cx="3388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rgbClr val="400090"/>
                </a:solidFill>
                <a:latin typeface="+mn-lt"/>
              </a:defRPr>
            </a:lvl1pPr>
          </a:lstStyle>
          <a:p>
            <a:fld id="{99921478-9A63-450E-8942-C240FE31B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>
          <a:xfrm>
            <a:off x="516574" y="1359701"/>
            <a:ext cx="8301990" cy="32853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" name="Picture 2" descr="Yahoo logo purpl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32" y="4842523"/>
            <a:ext cx="876737" cy="1523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9pPr>
    </p:titleStyle>
    <p:bodyStyle>
      <a:lvl1pPr marL="233363" indent="-233363" algn="l" rtl="0" eaLnBrk="1" fontAlgn="base" hangingPunct="1">
        <a:spcBef>
          <a:spcPts val="0"/>
        </a:spcBef>
        <a:spcAft>
          <a:spcPts val="600"/>
        </a:spcAft>
        <a:buClrTx/>
        <a:buFont typeface="Wingdings" pitchFamily="2" charset="2"/>
        <a:buChar char="§"/>
        <a:defRPr sz="2000" b="0" kern="1200">
          <a:solidFill>
            <a:srgbClr val="333333"/>
          </a:solidFill>
          <a:latin typeface="+mn-lt"/>
          <a:ea typeface="+mn-ea"/>
          <a:cs typeface="+mn-cs"/>
        </a:defRPr>
      </a:lvl1pPr>
      <a:lvl2pPr marL="457200" indent="-223838" algn="l" rtl="0" eaLnBrk="1" fontAlgn="base" hangingPunct="1">
        <a:spcBef>
          <a:spcPts val="0"/>
        </a:spcBef>
        <a:spcAft>
          <a:spcPts val="600"/>
        </a:spcAft>
        <a:buClrTx/>
        <a:buSzPct val="80000"/>
        <a:buFont typeface="Calibri" pitchFamily="34" charset="0"/>
        <a:buChar char="›"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690563" indent="-233363" algn="l" rtl="0" eaLnBrk="1" fontAlgn="base" hangingPunct="1">
        <a:spcBef>
          <a:spcPts val="0"/>
        </a:spcBef>
        <a:spcAft>
          <a:spcPts val="600"/>
        </a:spcAft>
        <a:buClrTx/>
        <a:buFont typeface="Arial" pitchFamily="34" charset="0"/>
        <a:buChar char="•"/>
        <a:defRPr sz="1400" kern="1200">
          <a:solidFill>
            <a:srgbClr val="333333"/>
          </a:solidFill>
          <a:latin typeface="+mn-lt"/>
          <a:ea typeface="+mn-ea"/>
          <a:cs typeface="+mn-cs"/>
        </a:defRPr>
      </a:lvl3pPr>
      <a:lvl4pPr marL="854075" indent="-163513" algn="l" rtl="0" eaLnBrk="1" fontAlgn="base" hangingPunct="1">
        <a:spcBef>
          <a:spcPts val="0"/>
        </a:spcBef>
        <a:spcAft>
          <a:spcPts val="600"/>
        </a:spcAft>
        <a:buClrTx/>
        <a:buFont typeface="Calibri" pitchFamily="34" charset="0"/>
        <a:buChar char="–"/>
        <a:defRPr sz="1200" kern="1200">
          <a:solidFill>
            <a:srgbClr val="333333"/>
          </a:solidFill>
          <a:latin typeface="+mn-lt"/>
          <a:ea typeface="+mn-ea"/>
          <a:cs typeface="+mn-cs"/>
        </a:defRPr>
      </a:lvl4pPr>
      <a:lvl5pPr marL="1025525" indent="-171450" algn="l" rtl="0" eaLnBrk="1" fontAlgn="base" hangingPunct="1">
        <a:spcBef>
          <a:spcPts val="0"/>
        </a:spcBef>
        <a:spcAft>
          <a:spcPts val="600"/>
        </a:spcAft>
        <a:buClrTx/>
        <a:buFont typeface="Wingdings" pitchFamily="2" charset="2"/>
        <a:buChar char="§"/>
        <a:defRPr sz="11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KiWi</a:t>
            </a:r>
            <a:r>
              <a:rPr lang="en-US" sz="3200" dirty="0" smtClean="0"/>
              <a:t>: A Key-Value Map </a:t>
            </a:r>
            <a:br>
              <a:rPr lang="en-US" sz="3200" dirty="0" smtClean="0"/>
            </a:br>
            <a:r>
              <a:rPr lang="en-US" sz="3200" dirty="0" smtClean="0"/>
              <a:t>for Massive Real-Time Analytics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87179" y="143571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endParaRPr lang="en-US" sz="1600" dirty="0" err="1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1933" y="4140496"/>
            <a:ext cx="8258530" cy="339725"/>
          </a:xfrm>
        </p:spPr>
        <p:txBody>
          <a:bodyPr/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Dmitry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Basin, Edward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Bortnikov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, Anastasia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Braginsky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, Guy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Golan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Gueta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Eshcar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Hillel, Idit Keidar, Moshe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Sulamy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99" y="711561"/>
            <a:ext cx="3733800" cy="175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"/>
    </mc:Choice>
    <mc:Fallback xmlns="">
      <p:transition xmlns:p14="http://schemas.microsoft.com/office/powerpoint/2010/main" spd="slow" advTm="59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964"/>
            <a:ext cx="9144000" cy="49100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7344" y="436881"/>
            <a:ext cx="8521065" cy="812482"/>
          </a:xfrm>
        </p:spPr>
        <p:txBody>
          <a:bodyPr/>
          <a:lstStyle/>
          <a:p>
            <a:r>
              <a:rPr lang="en-US" dirty="0" smtClean="0"/>
              <a:t>Motivation: Massive Real-Time Analytics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4515078" y="1370207"/>
            <a:ext cx="4628922" cy="1520596"/>
          </a:xfrm>
          <a:prstGeom prst="wedgeEllipseCallout">
            <a:avLst>
              <a:gd name="adj1" fmla="val -49714"/>
              <a:gd name="adj2" fmla="val 55892"/>
            </a:avLst>
          </a:prstGeom>
          <a:solidFill>
            <a:schemeClr val="bg1"/>
          </a:solidFill>
          <a:ln w="3175">
            <a:solidFill>
              <a:srgbClr val="560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2000" dirty="0">
                <a:solidFill>
                  <a:srgbClr val="5600BF"/>
                </a:solidFill>
              </a:rPr>
              <a:t>Reports over real-time data </a:t>
            </a:r>
            <a:r>
              <a:rPr lang="en-US" sz="2000" dirty="0" smtClean="0">
                <a:solidFill>
                  <a:srgbClr val="5600BF"/>
                </a:solidFill>
              </a:rPr>
              <a:t>about </a:t>
            </a:r>
            <a:r>
              <a:rPr lang="en-US" sz="2000" dirty="0">
                <a:solidFill>
                  <a:srgbClr val="5600BF"/>
                </a:solidFill>
              </a:rPr>
              <a:t>830,000 mobile apps </a:t>
            </a:r>
            <a:r>
              <a:rPr lang="en-US" sz="2000" dirty="0" smtClean="0">
                <a:solidFill>
                  <a:srgbClr val="5600BF"/>
                </a:solidFill>
              </a:rPr>
              <a:t>on </a:t>
            </a:r>
            <a:r>
              <a:rPr lang="en-US" sz="2000" dirty="0">
                <a:solidFill>
                  <a:srgbClr val="5600BF"/>
                </a:solidFill>
              </a:rPr>
              <a:t>1.6 billion user </a:t>
            </a:r>
            <a:r>
              <a:rPr lang="en-US" sz="2000" dirty="0" smtClean="0">
                <a:solidFill>
                  <a:srgbClr val="5600BF"/>
                </a:solidFill>
              </a:rPr>
              <a:t>devices</a:t>
            </a:r>
            <a:endParaRPr lang="en-US" sz="2000" dirty="0">
              <a:solidFill>
                <a:srgbClr val="5600BF"/>
              </a:solidFill>
            </a:endParaRPr>
          </a:p>
        </p:txBody>
      </p:sp>
      <p:pic>
        <p:nvPicPr>
          <p:cNvPr id="5" name="Picture 4" descr="Yahoo logo purpl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32" y="4842523"/>
            <a:ext cx="876737" cy="1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24087" y="210854"/>
            <a:ext cx="8521199" cy="8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Real-Time Analytics Architecture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6072452" y="2631546"/>
            <a:ext cx="1474832" cy="876631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KV-Store</a:t>
            </a:r>
            <a:endParaRPr dirty="0"/>
          </a:p>
        </p:txBody>
      </p:sp>
      <p:sp>
        <p:nvSpPr>
          <p:cNvPr id="148" name="Shape 148"/>
          <p:cNvSpPr txBox="1"/>
          <p:nvPr/>
        </p:nvSpPr>
        <p:spPr>
          <a:xfrm>
            <a:off x="3374251" y="3328040"/>
            <a:ext cx="2952600" cy="6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/>
              <a:t>Content </a:t>
            </a:r>
            <a:r>
              <a:rPr lang="en-US" sz="1800" dirty="0" smtClean="0"/>
              <a:t>Processing</a:t>
            </a:r>
            <a:endParaRPr lang="en-US" sz="1800" dirty="0"/>
          </a:p>
        </p:txBody>
      </p:sp>
      <p:sp>
        <p:nvSpPr>
          <p:cNvPr id="153" name="Shape 153"/>
          <p:cNvSpPr/>
          <p:nvPr/>
        </p:nvSpPr>
        <p:spPr>
          <a:xfrm rot="-2647579">
            <a:off x="1822379" y="3596915"/>
            <a:ext cx="1556627" cy="381029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4" name="Shape 154"/>
          <p:cNvSpPr/>
          <p:nvPr/>
        </p:nvSpPr>
        <p:spPr>
          <a:xfrm>
            <a:off x="1801490" y="2758268"/>
            <a:ext cx="1086329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051" y="739261"/>
            <a:ext cx="624977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ight Arrow 2"/>
          <p:cNvSpPr/>
          <p:nvPr/>
        </p:nvSpPr>
        <p:spPr>
          <a:xfrm>
            <a:off x="3169438" y="2764963"/>
            <a:ext cx="2821108" cy="484632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356" y="2651257"/>
            <a:ext cx="1696466" cy="636358"/>
          </a:xfrm>
          <a:prstGeom prst="rect">
            <a:avLst/>
          </a:prstGeom>
        </p:spPr>
      </p:pic>
      <p:sp>
        <p:nvSpPr>
          <p:cNvPr id="25" name="Shape 147"/>
          <p:cNvSpPr txBox="1"/>
          <p:nvPr/>
        </p:nvSpPr>
        <p:spPr>
          <a:xfrm rot="5400000">
            <a:off x="5494323" y="1652632"/>
            <a:ext cx="2000999" cy="7422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scan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1" y="1023253"/>
            <a:ext cx="1278989" cy="1278989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 rot="2021648">
            <a:off x="1671609" y="2012679"/>
            <a:ext cx="1519803" cy="380995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70" y="2418254"/>
            <a:ext cx="890615" cy="890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689" y="3829208"/>
            <a:ext cx="1223707" cy="931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04921" y="28088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r>
              <a:rPr lang="en-US" sz="1600" dirty="0" smtClean="0"/>
              <a:t>put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8172" y="321366"/>
            <a:ext cx="1391209" cy="1112967"/>
          </a:xfrm>
          <a:prstGeom prst="rect">
            <a:avLst/>
          </a:prstGeom>
        </p:spPr>
      </p:pic>
      <p:sp>
        <p:nvSpPr>
          <p:cNvPr id="13" name="Up-Down Arrow 12"/>
          <p:cNvSpPr/>
          <p:nvPr/>
        </p:nvSpPr>
        <p:spPr>
          <a:xfrm>
            <a:off x="6326851" y="1434333"/>
            <a:ext cx="539092" cy="1080541"/>
          </a:xfrm>
          <a:prstGeom prst="upDownArrow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endParaRPr lang="en-US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674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KiWi</a:t>
            </a:r>
            <a:r>
              <a:rPr lang="en-US" dirty="0" smtClean="0"/>
              <a:t> : Concurrent </a:t>
            </a:r>
            <a:r>
              <a:rPr lang="en-US" dirty="0" smtClean="0"/>
              <a:t>KV-Map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Simultaneous scans and updates</a:t>
            </a:r>
          </a:p>
          <a:p>
            <a:r>
              <a:rPr lang="en-US" dirty="0" smtClean="0"/>
              <a:t>High performance, scalability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r>
              <a:rPr lang="en-US" sz="2400" b="1" baseline="30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</a:t>
            </a:r>
            <a:r>
              <a:rPr lang="en-US" b="1" baseline="30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</a:t>
            </a:r>
            <a:r>
              <a:rPr lang="en-US" dirty="0" smtClean="0"/>
              <a:t>KV-Map to achieve this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hape 142"/>
          <p:cNvSpPr/>
          <p:nvPr/>
        </p:nvSpPr>
        <p:spPr>
          <a:xfrm>
            <a:off x="6072452" y="2631546"/>
            <a:ext cx="1474832" cy="876631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err="1" smtClean="0"/>
              <a:t>KiWi</a:t>
            </a:r>
            <a:endParaRPr dirty="0"/>
          </a:p>
        </p:txBody>
      </p:sp>
      <p:sp>
        <p:nvSpPr>
          <p:cNvPr id="7" name="Right Arrow 6"/>
          <p:cNvSpPr/>
          <p:nvPr/>
        </p:nvSpPr>
        <p:spPr>
          <a:xfrm>
            <a:off x="5207000" y="2764963"/>
            <a:ext cx="783546" cy="484632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147"/>
          <p:cNvSpPr txBox="1"/>
          <p:nvPr/>
        </p:nvSpPr>
        <p:spPr>
          <a:xfrm rot="5400000">
            <a:off x="5494323" y="1652632"/>
            <a:ext cx="2000999" cy="7422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04921" y="28088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r>
              <a:rPr lang="en-US" sz="1600" dirty="0" smtClean="0"/>
              <a:t>put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6326851" y="1434333"/>
            <a:ext cx="539092" cy="1080541"/>
          </a:xfrm>
          <a:prstGeom prst="upDownArrow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endParaRPr lang="en-US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09868" y="1612130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wait-free </a:t>
            </a:r>
          </a:p>
          <a:p>
            <a:r>
              <a:rPr lang="en-US" dirty="0" smtClean="0"/>
              <a:t>atomic 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5039023" y="3400133"/>
            <a:ext cx="1415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light-weight </a:t>
            </a:r>
            <a:endParaRPr lang="en-US" dirty="0" smtClean="0"/>
          </a:p>
          <a:p>
            <a:r>
              <a:rPr lang="en-US" dirty="0" smtClean="0"/>
              <a:t>lock-free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59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16573" y="1361123"/>
            <a:ext cx="8301990" cy="19638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Multi-versioning</a:t>
            </a:r>
          </a:p>
          <a:p>
            <a:pPr lvl="1"/>
            <a:r>
              <a:rPr lang="en-US" dirty="0"/>
              <a:t>But, puts create new versions only if scans need them</a:t>
            </a:r>
          </a:p>
          <a:p>
            <a:pPr lvl="1"/>
            <a:r>
              <a:rPr lang="en-US" dirty="0" smtClean="0"/>
              <a:t>Versions managed </a:t>
            </a:r>
            <a:r>
              <a:rPr lang="en-US" dirty="0"/>
              <a:t>by scans – keep puts light-weight</a:t>
            </a:r>
          </a:p>
          <a:p>
            <a:r>
              <a:rPr lang="en-US" dirty="0" smtClean="0"/>
              <a:t>Optimize memory organization</a:t>
            </a:r>
          </a:p>
          <a:p>
            <a:pPr lvl="1"/>
            <a:r>
              <a:rPr lang="en-US" dirty="0" smtClean="0"/>
              <a:t>Periodically </a:t>
            </a:r>
            <a:r>
              <a:rPr lang="en-US" i="1" dirty="0" smtClean="0"/>
              <a:t>compact/split/merge/sort </a:t>
            </a:r>
            <a:r>
              <a:rPr lang="en-US" dirty="0" smtClean="0"/>
              <a:t>chunks</a:t>
            </a:r>
          </a:p>
          <a:p>
            <a:r>
              <a:rPr lang="en-US" dirty="0" smtClean="0"/>
              <a:t>Subtle synchronization &amp; helping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555996" y="4011515"/>
            <a:ext cx="1062236" cy="575153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055889" y="4013200"/>
            <a:ext cx="1062236" cy="575153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90914" y="4005248"/>
            <a:ext cx="1062236" cy="575153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067100" y="2472375"/>
            <a:ext cx="1665580" cy="45247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 w="38100" cmpd="sng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01168" tIns="502920" rIns="201168" bIns="100584" rtlCol="0" anchor="ctr" anchorCtr="1"/>
          <a:lstStyle/>
          <a:p>
            <a:pPr algn="ctr"/>
            <a:r>
              <a:rPr lang="en-US" sz="1600" dirty="0" smtClean="0"/>
              <a:t>Index</a:t>
            </a:r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36" name="Straight Arrow Connector 35"/>
          <p:cNvCxnSpPr>
            <a:stCxn id="28" idx="3"/>
            <a:endCxn id="29" idx="1"/>
          </p:cNvCxnSpPr>
          <p:nvPr/>
        </p:nvCxnSpPr>
        <p:spPr>
          <a:xfrm>
            <a:off x="4618233" y="4299090"/>
            <a:ext cx="437658" cy="1686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0" idx="1"/>
          </p:cNvCxnSpPr>
          <p:nvPr/>
        </p:nvCxnSpPr>
        <p:spPr>
          <a:xfrm flipV="1">
            <a:off x="6118130" y="4292825"/>
            <a:ext cx="472789" cy="7953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3"/>
          </p:cNvCxnSpPr>
          <p:nvPr/>
        </p:nvCxnSpPr>
        <p:spPr>
          <a:xfrm flipV="1">
            <a:off x="7653150" y="4292154"/>
            <a:ext cx="420711" cy="668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3" idx="0"/>
          </p:cNvCxnSpPr>
          <p:nvPr/>
        </p:nvCxnSpPr>
        <p:spPr>
          <a:xfrm flipH="1">
            <a:off x="2561575" y="2924848"/>
            <a:ext cx="3556550" cy="10959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2"/>
            <a:endCxn id="29" idx="0"/>
          </p:cNvCxnSpPr>
          <p:nvPr/>
        </p:nvCxnSpPr>
        <p:spPr>
          <a:xfrm flipH="1">
            <a:off x="5587007" y="2924848"/>
            <a:ext cx="1312883" cy="10883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7050424" y="2924848"/>
            <a:ext cx="71608" cy="108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030457" y="4020751"/>
            <a:ext cx="1062236" cy="575153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chunk</a:t>
            </a:r>
          </a:p>
        </p:txBody>
      </p:sp>
      <p:cxnSp>
        <p:nvCxnSpPr>
          <p:cNvPr id="104" name="Straight Arrow Connector 103"/>
          <p:cNvCxnSpPr>
            <a:stCxn id="103" idx="3"/>
          </p:cNvCxnSpPr>
          <p:nvPr/>
        </p:nvCxnSpPr>
        <p:spPr>
          <a:xfrm>
            <a:off x="3092694" y="4308326"/>
            <a:ext cx="437658" cy="1686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28" idx="0"/>
          </p:cNvCxnSpPr>
          <p:nvPr/>
        </p:nvCxnSpPr>
        <p:spPr>
          <a:xfrm flipH="1">
            <a:off x="4087114" y="2924848"/>
            <a:ext cx="2503800" cy="1086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0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6220" y="872067"/>
            <a:ext cx="8819612" cy="3699933"/>
          </a:xfrm>
          <a:prstGeom prst="round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50292" rIns="0" bIns="50292" rtlCol="0" anchor="t" anchorCtr="0"/>
          <a:lstStyle/>
          <a:p>
            <a:pPr>
              <a:lnSpc>
                <a:spcPct val="114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				</a:t>
            </a:r>
            <a:r>
              <a:rPr lang="en-US" sz="2600" dirty="0" err="1" smtClean="0">
                <a:solidFill>
                  <a:schemeClr val="tx1"/>
                </a:solidFill>
              </a:rPr>
              <a:t>minKey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</a:rPr>
              <a:t>15</a:t>
            </a:r>
          </a:p>
          <a:p>
            <a:pPr>
              <a:lnSpc>
                <a:spcPct val="114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1320"/>
              </a:spcBef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600" dirty="0">
                <a:solidFill>
                  <a:schemeClr val="tx1"/>
                </a:solidFill>
              </a:rPr>
              <a:t>					        </a:t>
            </a:r>
            <a:r>
              <a:rPr lang="en-US" sz="2600" dirty="0" smtClean="0">
                <a:solidFill>
                  <a:schemeClr val="tx1"/>
                </a:solidFill>
              </a:rPr>
              <a:t>	</a:t>
            </a:r>
            <a:endParaRPr lang="en-US" sz="26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6542" y="2238065"/>
            <a:ext cx="852706" cy="67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15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4523" y="2238065"/>
            <a:ext cx="852706" cy="67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19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2504" y="2238065"/>
            <a:ext cx="852706" cy="67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23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38467" y="2238065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24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86448" y="2238065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26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90486" y="2238065"/>
            <a:ext cx="852706" cy="67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26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165613" y="2839492"/>
            <a:ext cx="21152" cy="42090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33371" y="2857880"/>
            <a:ext cx="0" cy="402516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7693" y="3260393"/>
            <a:ext cx="3359066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86765" y="2744873"/>
            <a:ext cx="3339994" cy="568361"/>
          </a:xfrm>
          <a:prstGeom prst="rect">
            <a:avLst/>
          </a:prstGeom>
          <a:noFill/>
        </p:spPr>
        <p:txBody>
          <a:bodyPr wrap="square" lIns="100584" tIns="50292" rIns="100584" bIns="50292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 smtClean="0"/>
              <a:t>sorted</a:t>
            </a:r>
            <a:endParaRPr lang="en-US" sz="2600" dirty="0"/>
          </a:p>
        </p:txBody>
      </p:sp>
      <p:sp>
        <p:nvSpPr>
          <p:cNvPr id="20" name="Rectangle 19"/>
          <p:cNvSpPr/>
          <p:nvPr/>
        </p:nvSpPr>
        <p:spPr>
          <a:xfrm>
            <a:off x="6234430" y="2238065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</a:rPr>
              <a:t>17</a:t>
            </a:r>
            <a:endParaRPr lang="en-US" sz="2600" dirty="0">
              <a:solidFill>
                <a:srgbClr val="000000"/>
              </a:solidFill>
            </a:endParaRP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74190" y="2238175"/>
            <a:ext cx="232491" cy="2923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 sz="2600"/>
          </a:p>
        </p:txBody>
      </p:sp>
      <p:sp>
        <p:nvSpPr>
          <p:cNvPr id="22" name="Rectangle 21"/>
          <p:cNvSpPr/>
          <p:nvPr/>
        </p:nvSpPr>
        <p:spPr>
          <a:xfrm>
            <a:off x="3161110" y="2242588"/>
            <a:ext cx="232491" cy="2923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 sz="2600"/>
          </a:p>
        </p:txBody>
      </p:sp>
      <p:sp>
        <p:nvSpPr>
          <p:cNvPr id="25" name="Rectangle 24"/>
          <p:cNvSpPr/>
          <p:nvPr/>
        </p:nvSpPr>
        <p:spPr>
          <a:xfrm>
            <a:off x="7071174" y="2235870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09960" y="2234580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49" name="Curved Connector 48"/>
          <p:cNvCxnSpPr/>
          <p:nvPr/>
        </p:nvCxnSpPr>
        <p:spPr>
          <a:xfrm rot="16200000" flipH="1">
            <a:off x="2086512" y="1917672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 rot="5400000" flipH="1" flipV="1">
            <a:off x="4154886" y="1378409"/>
            <a:ext cx="13608" cy="1695962"/>
          </a:xfrm>
          <a:prstGeom prst="curvedConnector3">
            <a:avLst>
              <a:gd name="adj1" fmla="val 1800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6200000" flipV="1">
            <a:off x="5169966" y="1378409"/>
            <a:ext cx="13608" cy="1695962"/>
          </a:xfrm>
          <a:prstGeom prst="curvedConnector3">
            <a:avLst>
              <a:gd name="adj1" fmla="val 1800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6200000" flipH="1">
            <a:off x="5466914" y="1910767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2877965" y="1910663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3153" y="2079602"/>
            <a:ext cx="7422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/>
              <a:t>key:</a:t>
            </a:r>
          </a:p>
          <a:p>
            <a:pPr algn="ctr"/>
            <a:r>
              <a:rPr lang="en-US" sz="2600" dirty="0" err="1" smtClean="0"/>
              <a:t>ver</a:t>
            </a:r>
            <a:r>
              <a:rPr lang="en-US" sz="2600" dirty="0" smtClean="0"/>
              <a:t>:</a:t>
            </a:r>
            <a:endParaRPr lang="en-US" sz="2600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287344" y="436881"/>
            <a:ext cx="8521065" cy="812482"/>
          </a:xfrm>
        </p:spPr>
        <p:txBody>
          <a:bodyPr/>
          <a:lstStyle/>
          <a:p>
            <a:r>
              <a:rPr lang="en-US" dirty="0" smtClean="0"/>
              <a:t>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</a:t>
            </a:r>
            <a:r>
              <a:rPr lang="en-US" dirty="0" smtClean="0"/>
              <a:t>Simultaneous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Scans		      &amp;		     Puts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Yahoo logo purpl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32" y="4842523"/>
            <a:ext cx="876737" cy="15238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386781"/>
            <a:ext cx="61341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28" y="1300962"/>
            <a:ext cx="38385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30" y="1315780"/>
            <a:ext cx="35718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Callout 12"/>
          <p:cNvSpPr/>
          <p:nvPr/>
        </p:nvSpPr>
        <p:spPr>
          <a:xfrm>
            <a:off x="253476" y="1062049"/>
            <a:ext cx="1378890" cy="1681152"/>
          </a:xfrm>
          <a:prstGeom prst="wedgeEllipseCallout">
            <a:avLst>
              <a:gd name="adj1" fmla="val 113782"/>
              <a:gd name="adj2" fmla="val -13521"/>
            </a:avLst>
          </a:prstGeom>
          <a:solidFill>
            <a:schemeClr val="bg1"/>
          </a:solidFill>
          <a:ln w="3175">
            <a:solidFill>
              <a:srgbClr val="560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KiWi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best for long scans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3502334" y="1820106"/>
            <a:ext cx="1222596" cy="787400"/>
          </a:xfrm>
          <a:prstGeom prst="wedgeEllipseCallout">
            <a:avLst>
              <a:gd name="adj1" fmla="val -76846"/>
              <a:gd name="adj2" fmla="val 82546"/>
            </a:avLst>
          </a:prstGeom>
          <a:solidFill>
            <a:schemeClr val="bg1"/>
          </a:solidFill>
          <a:ln w="3175">
            <a:solidFill>
              <a:srgbClr val="560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 atomic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</a:t>
            </a:r>
            <a:r>
              <a:rPr lang="en-US" dirty="0" smtClean="0"/>
              <a:t>Simultaneous Scans &amp; Puts - Scalability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Yahoo logo purpl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32" y="4842523"/>
            <a:ext cx="876737" cy="15238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386781"/>
            <a:ext cx="61341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4" y="1283801"/>
            <a:ext cx="3721842" cy="30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42" y="1296730"/>
            <a:ext cx="35242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2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hoo! 4">
  <a:themeElements>
    <a:clrScheme name="Yahoo 1309 1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400090"/>
      </a:accent1>
      <a:accent2>
        <a:srgbClr val="0000FF"/>
      </a:accent2>
      <a:accent3>
        <a:srgbClr val="7A00A7"/>
      </a:accent3>
      <a:accent4>
        <a:srgbClr val="7300FF"/>
      </a:accent4>
      <a:accent5>
        <a:srgbClr val="0082FF"/>
      </a:accent5>
      <a:accent6>
        <a:srgbClr val="9600FF"/>
      </a:accent6>
      <a:hlink>
        <a:srgbClr val="400090"/>
      </a:hlink>
      <a:folHlink>
        <a:srgbClr val="7A00A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000000"/>
          </a:solidFill>
        </a:ln>
      </a:spPr>
      <a:bodyPr rtlCol="0" anchor="t">
        <a:normAutofit/>
      </a:bodyPr>
      <a:lstStyle>
        <a:defPPr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rm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Yahoo!1</Template>
  <TotalTime>61952</TotalTime>
  <Words>166</Words>
  <Application>Microsoft Office PowerPoint</Application>
  <PresentationFormat>On-screen Show (16:9)</PresentationFormat>
  <Paragraphs>74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Yahoo! 4</vt:lpstr>
      <vt:lpstr>KiWi: A Key-Value Map  for Massive Real-Time Analytics</vt:lpstr>
      <vt:lpstr>Motivation: Massive Real-Time Analytics</vt:lpstr>
      <vt:lpstr>Real-Time Analytics Architecture</vt:lpstr>
      <vt:lpstr>KiWi : Concurrent KV-Map</vt:lpstr>
      <vt:lpstr>Design</vt:lpstr>
      <vt:lpstr>Chunk</vt:lpstr>
      <vt:lpstr>Results – Simultaneous    Scans        &amp;       Puts</vt:lpstr>
      <vt:lpstr>Results – Simultaneous Scans &amp; Puts - Scalability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Yahoo! Presentation Template</dc:title>
  <dc:subject/>
  <dc:creator>Preferred Customer</dc:creator>
  <cp:keywords/>
  <dc:description/>
  <cp:lastModifiedBy>Idit Keidar</cp:lastModifiedBy>
  <cp:revision>601</cp:revision>
  <cp:lastPrinted>2016-04-18T13:46:11Z</cp:lastPrinted>
  <dcterms:created xsi:type="dcterms:W3CDTF">2013-02-14T02:48:35Z</dcterms:created>
  <dcterms:modified xsi:type="dcterms:W3CDTF">2016-07-20T19:11:51Z</dcterms:modified>
  <cp:category/>
</cp:coreProperties>
</file>