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8288000" cy="6858000"/>
  <p:notesSz cx="6858000" cy="9144000"/>
  <p:defaultTextStyle>
    <a:defPPr>
      <a:defRPr lang="en-US"/>
    </a:defPPr>
    <a:lvl1pPr marL="0" algn="l" defTabSz="9143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09" algn="l" defTabSz="9143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17" algn="l" defTabSz="9143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926" algn="l" defTabSz="9143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234" algn="l" defTabSz="9143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543" algn="l" defTabSz="9143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852" algn="l" defTabSz="9143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160" algn="l" defTabSz="9143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469" algn="l" defTabSz="9143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343" autoAdjust="0"/>
    <p:restoredTop sz="94660"/>
  </p:normalViewPr>
  <p:slideViewPr>
    <p:cSldViewPr snapToGrid="0" snapToObjects="1">
      <p:cViewPr>
        <p:scale>
          <a:sx n="94" d="100"/>
          <a:sy n="94" d="100"/>
        </p:scale>
        <p:origin x="-80" y="-128"/>
      </p:cViewPr>
      <p:guideLst>
        <p:guide orient="horz" pos="21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1" y="2130435"/>
            <a:ext cx="15544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7" y="3886200"/>
            <a:ext cx="128016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4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7030-02F1-D945-B91E-3AF9EDBDC3A7}" type="datetimeFigureOut">
              <a:rPr lang="en-US" smtClean="0"/>
              <a:pPr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1C64-5103-F44C-B383-C24EE4A93B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0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7030-02F1-D945-B91E-3AF9EDBDC3A7}" type="datetimeFigureOut">
              <a:rPr lang="en-US" smtClean="0"/>
              <a:pPr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1C64-5103-F44C-B383-C24EE4A93B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7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1" y="274646"/>
            <a:ext cx="4114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6"/>
            <a:ext cx="1203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7030-02F1-D945-B91E-3AF9EDBDC3A7}" type="datetimeFigureOut">
              <a:rPr lang="en-US" smtClean="0"/>
              <a:pPr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1C64-5103-F44C-B383-C24EE4A93B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7030-02F1-D945-B91E-3AF9EDBDC3A7}" type="datetimeFigureOut">
              <a:rPr lang="en-US" smtClean="0"/>
              <a:pPr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1C64-5103-F44C-B383-C24EE4A93B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6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406910"/>
            <a:ext cx="15544800" cy="1362075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2906714"/>
            <a:ext cx="15544800" cy="1500188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3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6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292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23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446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7030-02F1-D945-B91E-3AF9EDBDC3A7}" type="datetimeFigureOut">
              <a:rPr lang="en-US" smtClean="0"/>
              <a:pPr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1C64-5103-F44C-B383-C24EE4A93B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6"/>
            <a:ext cx="8077200" cy="4525963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1600206"/>
            <a:ext cx="8077200" cy="4525963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7030-02F1-D945-B91E-3AF9EDBDC3A7}" type="datetimeFigureOut">
              <a:rPr lang="en-US" smtClean="0"/>
              <a:pPr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1C64-5103-F44C-B383-C24EE4A93B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6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535112"/>
            <a:ext cx="8080376" cy="639763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09" indent="0">
              <a:buNone/>
              <a:defRPr sz="4000" b="1"/>
            </a:lvl2pPr>
            <a:lvl3pPr marL="1828617" indent="0">
              <a:buNone/>
              <a:defRPr sz="3600" b="1"/>
            </a:lvl3pPr>
            <a:lvl4pPr marL="2742926" indent="0">
              <a:buNone/>
              <a:defRPr sz="3200" b="1"/>
            </a:lvl4pPr>
            <a:lvl5pPr marL="3657234" indent="0">
              <a:buNone/>
              <a:defRPr sz="3200" b="1"/>
            </a:lvl5pPr>
            <a:lvl6pPr marL="4571543" indent="0">
              <a:buNone/>
              <a:defRPr sz="3200" b="1"/>
            </a:lvl6pPr>
            <a:lvl7pPr marL="5485852" indent="0">
              <a:buNone/>
              <a:defRPr sz="3200" b="1"/>
            </a:lvl7pPr>
            <a:lvl8pPr marL="6400160" indent="0">
              <a:buNone/>
              <a:defRPr sz="3200" b="1"/>
            </a:lvl8pPr>
            <a:lvl9pPr marL="7314469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2174875"/>
            <a:ext cx="8080376" cy="395128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8" y="1535112"/>
            <a:ext cx="8083551" cy="639763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09" indent="0">
              <a:buNone/>
              <a:defRPr sz="4000" b="1"/>
            </a:lvl2pPr>
            <a:lvl3pPr marL="1828617" indent="0">
              <a:buNone/>
              <a:defRPr sz="3600" b="1"/>
            </a:lvl3pPr>
            <a:lvl4pPr marL="2742926" indent="0">
              <a:buNone/>
              <a:defRPr sz="3200" b="1"/>
            </a:lvl4pPr>
            <a:lvl5pPr marL="3657234" indent="0">
              <a:buNone/>
              <a:defRPr sz="3200" b="1"/>
            </a:lvl5pPr>
            <a:lvl6pPr marL="4571543" indent="0">
              <a:buNone/>
              <a:defRPr sz="3200" b="1"/>
            </a:lvl6pPr>
            <a:lvl7pPr marL="5485852" indent="0">
              <a:buNone/>
              <a:defRPr sz="3200" b="1"/>
            </a:lvl7pPr>
            <a:lvl8pPr marL="6400160" indent="0">
              <a:buNone/>
              <a:defRPr sz="3200" b="1"/>
            </a:lvl8pPr>
            <a:lvl9pPr marL="7314469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8" y="2174875"/>
            <a:ext cx="8083551" cy="395128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7030-02F1-D945-B91E-3AF9EDBDC3A7}" type="datetimeFigureOut">
              <a:rPr lang="en-US" smtClean="0"/>
              <a:pPr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1C64-5103-F44C-B383-C24EE4A93B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3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7030-02F1-D945-B91E-3AF9EDBDC3A7}" type="datetimeFigureOut">
              <a:rPr lang="en-US" smtClean="0"/>
              <a:pPr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1C64-5103-F44C-B383-C24EE4A93B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7030-02F1-D945-B91E-3AF9EDBDC3A7}" type="datetimeFigureOut">
              <a:rPr lang="en-US" smtClean="0"/>
              <a:pPr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1C64-5103-F44C-B383-C24EE4A93B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273050"/>
            <a:ext cx="6016626" cy="116205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9" y="273061"/>
            <a:ext cx="10223501" cy="585311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1435106"/>
            <a:ext cx="6016626" cy="4691063"/>
          </a:xfrm>
        </p:spPr>
        <p:txBody>
          <a:bodyPr/>
          <a:lstStyle>
            <a:lvl1pPr marL="0" indent="0">
              <a:buNone/>
              <a:defRPr sz="2800"/>
            </a:lvl1pPr>
            <a:lvl2pPr marL="914309" indent="0">
              <a:buNone/>
              <a:defRPr sz="2400"/>
            </a:lvl2pPr>
            <a:lvl3pPr marL="1828617" indent="0">
              <a:buNone/>
              <a:defRPr sz="2000"/>
            </a:lvl3pPr>
            <a:lvl4pPr marL="2742926" indent="0">
              <a:buNone/>
              <a:defRPr sz="1800"/>
            </a:lvl4pPr>
            <a:lvl5pPr marL="3657234" indent="0">
              <a:buNone/>
              <a:defRPr sz="1800"/>
            </a:lvl5pPr>
            <a:lvl6pPr marL="4571543" indent="0">
              <a:buNone/>
              <a:defRPr sz="1800"/>
            </a:lvl6pPr>
            <a:lvl7pPr marL="5485852" indent="0">
              <a:buNone/>
              <a:defRPr sz="1800"/>
            </a:lvl7pPr>
            <a:lvl8pPr marL="6400160" indent="0">
              <a:buNone/>
              <a:defRPr sz="1800"/>
            </a:lvl8pPr>
            <a:lvl9pPr marL="7314469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7030-02F1-D945-B91E-3AF9EDBDC3A7}" type="datetimeFigureOut">
              <a:rPr lang="en-US" smtClean="0"/>
              <a:pPr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1C64-5103-F44C-B383-C24EE4A93B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7" y="4800600"/>
            <a:ext cx="10972800" cy="566738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7" y="612775"/>
            <a:ext cx="10972800" cy="4114800"/>
          </a:xfrm>
        </p:spPr>
        <p:txBody>
          <a:bodyPr/>
          <a:lstStyle>
            <a:lvl1pPr marL="0" indent="0">
              <a:buNone/>
              <a:defRPr sz="6400"/>
            </a:lvl1pPr>
            <a:lvl2pPr marL="914309" indent="0">
              <a:buNone/>
              <a:defRPr sz="5600"/>
            </a:lvl2pPr>
            <a:lvl3pPr marL="1828617" indent="0">
              <a:buNone/>
              <a:defRPr sz="4800"/>
            </a:lvl3pPr>
            <a:lvl4pPr marL="2742926" indent="0">
              <a:buNone/>
              <a:defRPr sz="4000"/>
            </a:lvl4pPr>
            <a:lvl5pPr marL="3657234" indent="0">
              <a:buNone/>
              <a:defRPr sz="4000"/>
            </a:lvl5pPr>
            <a:lvl6pPr marL="4571543" indent="0">
              <a:buNone/>
              <a:defRPr sz="4000"/>
            </a:lvl6pPr>
            <a:lvl7pPr marL="5485852" indent="0">
              <a:buNone/>
              <a:defRPr sz="4000"/>
            </a:lvl7pPr>
            <a:lvl8pPr marL="6400160" indent="0">
              <a:buNone/>
              <a:defRPr sz="4000"/>
            </a:lvl8pPr>
            <a:lvl9pPr marL="7314469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7" y="5367341"/>
            <a:ext cx="10972800" cy="804863"/>
          </a:xfrm>
        </p:spPr>
        <p:txBody>
          <a:bodyPr/>
          <a:lstStyle>
            <a:lvl1pPr marL="0" indent="0">
              <a:buNone/>
              <a:defRPr sz="2800"/>
            </a:lvl1pPr>
            <a:lvl2pPr marL="914309" indent="0">
              <a:buNone/>
              <a:defRPr sz="2400"/>
            </a:lvl2pPr>
            <a:lvl3pPr marL="1828617" indent="0">
              <a:buNone/>
              <a:defRPr sz="2000"/>
            </a:lvl3pPr>
            <a:lvl4pPr marL="2742926" indent="0">
              <a:buNone/>
              <a:defRPr sz="1800"/>
            </a:lvl4pPr>
            <a:lvl5pPr marL="3657234" indent="0">
              <a:buNone/>
              <a:defRPr sz="1800"/>
            </a:lvl5pPr>
            <a:lvl6pPr marL="4571543" indent="0">
              <a:buNone/>
              <a:defRPr sz="1800"/>
            </a:lvl6pPr>
            <a:lvl7pPr marL="5485852" indent="0">
              <a:buNone/>
              <a:defRPr sz="1800"/>
            </a:lvl7pPr>
            <a:lvl8pPr marL="6400160" indent="0">
              <a:buNone/>
              <a:defRPr sz="1800"/>
            </a:lvl8pPr>
            <a:lvl9pPr marL="7314469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7030-02F1-D945-B91E-3AF9EDBDC3A7}" type="datetimeFigureOut">
              <a:rPr lang="en-US" smtClean="0"/>
              <a:pPr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1C64-5103-F44C-B383-C24EE4A93B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7" y="274638"/>
            <a:ext cx="16459201" cy="1143000"/>
          </a:xfrm>
          <a:prstGeom prst="rect">
            <a:avLst/>
          </a:prstGeom>
        </p:spPr>
        <p:txBody>
          <a:bodyPr vert="horz" lIns="182862" tIns="91431" rIns="182862" bIns="914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7" y="1600206"/>
            <a:ext cx="16459201" cy="4525963"/>
          </a:xfrm>
          <a:prstGeom prst="rect">
            <a:avLst/>
          </a:prstGeom>
        </p:spPr>
        <p:txBody>
          <a:bodyPr vert="horz" lIns="182862" tIns="91431" rIns="182862" bIns="914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60"/>
            <a:ext cx="4267200" cy="365125"/>
          </a:xfrm>
          <a:prstGeom prst="rect">
            <a:avLst/>
          </a:prstGeom>
        </p:spPr>
        <p:txBody>
          <a:bodyPr vert="horz" lIns="182862" tIns="91431" rIns="182862" bIns="91431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87030-02F1-D945-B91E-3AF9EDBDC3A7}" type="datetimeFigureOut">
              <a:rPr lang="en-US" smtClean="0"/>
              <a:pPr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1" y="6356360"/>
            <a:ext cx="5791200" cy="365125"/>
          </a:xfrm>
          <a:prstGeom prst="rect">
            <a:avLst/>
          </a:prstGeom>
        </p:spPr>
        <p:txBody>
          <a:bodyPr vert="horz" lIns="182862" tIns="91431" rIns="182862" bIns="91431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356360"/>
            <a:ext cx="4267200" cy="365125"/>
          </a:xfrm>
          <a:prstGeom prst="rect">
            <a:avLst/>
          </a:prstGeom>
        </p:spPr>
        <p:txBody>
          <a:bodyPr vert="horz" lIns="182862" tIns="91431" rIns="182862" bIns="91431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81C64-5103-F44C-B383-C24EE4A93B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1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09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731" indent="-685731" algn="l" defTabSz="914309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751" indent="-571443" algn="l" defTabSz="914309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771" indent="-457155" algn="l" defTabSz="91430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080" indent="-457155" algn="l" defTabSz="914309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388" indent="-457155" algn="l" defTabSz="914309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7" indent="-457155" algn="l" defTabSz="9143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5" indent="-457155" algn="l" defTabSz="9143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4" indent="-457155" algn="l" defTabSz="9143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9143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9" algn="l" defTabSz="9143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7" algn="l" defTabSz="9143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6" algn="l" defTabSz="9143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4" algn="l" defTabSz="9143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9143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9143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9143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9" algn="l" defTabSz="9143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68360" y="1753235"/>
            <a:ext cx="8937891" cy="4905678"/>
          </a:xfrm>
          <a:prstGeom prst="roundRect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50292" rIns="0" bIns="50292" rtlCol="0" anchor="t" anchorCtr="0"/>
          <a:lstStyle/>
          <a:p>
            <a:pPr>
              <a:lnSpc>
                <a:spcPct val="114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	        </a:t>
            </a:r>
            <a:r>
              <a:rPr lang="en-US" sz="2600" dirty="0" err="1" smtClean="0">
                <a:solidFill>
                  <a:schemeClr val="tx1"/>
                </a:solidFill>
              </a:rPr>
              <a:t>minKey</a:t>
            </a:r>
            <a:r>
              <a:rPr lang="en-US" sz="2600" dirty="0">
                <a:solidFill>
                  <a:schemeClr val="tx1"/>
                </a:solidFill>
              </a:rPr>
              <a:t>: 15 </a:t>
            </a:r>
            <a:r>
              <a:rPr lang="en-US" sz="2600" dirty="0" smtClean="0">
                <a:solidFill>
                  <a:schemeClr val="tx1"/>
                </a:solidFill>
              </a:rPr>
              <a:t>				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	        </a:t>
            </a:r>
            <a:r>
              <a:rPr lang="en-US" sz="2600" dirty="0" err="1" smtClean="0">
                <a:solidFill>
                  <a:schemeClr val="tx1"/>
                </a:solidFill>
              </a:rPr>
              <a:t>batchedIndex</a:t>
            </a:r>
            <a:r>
              <a:rPr lang="en-US" sz="2600" dirty="0">
                <a:solidFill>
                  <a:schemeClr val="tx1"/>
                </a:solidFill>
              </a:rPr>
              <a:t>: 3   </a:t>
            </a:r>
            <a:r>
              <a:rPr lang="en-US" sz="2600" dirty="0" smtClean="0">
                <a:solidFill>
                  <a:schemeClr val="tx1"/>
                </a:solidFill>
              </a:rPr>
              <a:t>				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1320"/>
              </a:spcBef>
            </a:pPr>
            <a:r>
              <a:rPr lang="en-US" sz="2600" dirty="0">
                <a:solidFill>
                  <a:schemeClr val="tx1"/>
                </a:solidFill>
              </a:rPr>
              <a:t>					        </a:t>
            </a:r>
            <a:r>
              <a:rPr lang="en-US" sz="2600" dirty="0" smtClean="0">
                <a:solidFill>
                  <a:schemeClr val="tx1"/>
                </a:solidFill>
              </a:rPr>
              <a:t>	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1320"/>
              </a:spcBef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600" dirty="0">
                <a:solidFill>
                  <a:schemeClr val="tx1"/>
                </a:solidFill>
              </a:rPr>
              <a:t>					        </a:t>
            </a:r>
            <a:r>
              <a:rPr lang="en-US" sz="2600" dirty="0" smtClean="0">
                <a:solidFill>
                  <a:schemeClr val="tx1"/>
                </a:solidFill>
              </a:rPr>
              <a:t>	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7697" y="4830716"/>
            <a:ext cx="1521758" cy="825099"/>
          </a:xfrm>
          <a:prstGeom prst="round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168" tIns="0" rIns="201168" bIns="100584" rtlCol="0" anchor="ctr" anchorCtr="1"/>
          <a:lstStyle/>
          <a:p>
            <a:pPr algn="ctr"/>
            <a:r>
              <a:rPr lang="en-US" sz="3100" dirty="0">
                <a:solidFill>
                  <a:schemeClr val="tx1"/>
                </a:solidFill>
              </a:rPr>
              <a:t>chunk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26442" y="4833134"/>
            <a:ext cx="1521758" cy="825099"/>
          </a:xfrm>
          <a:prstGeom prst="round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168" tIns="0" rIns="201168" bIns="100584" rtlCol="0" anchor="ctr" anchorCtr="1"/>
          <a:lstStyle/>
          <a:p>
            <a:pPr algn="ctr"/>
            <a:r>
              <a:rPr lang="en-US" sz="3100" dirty="0">
                <a:solidFill>
                  <a:schemeClr val="tx1"/>
                </a:solidFill>
              </a:rPr>
              <a:t>chunk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25517" y="4821726"/>
            <a:ext cx="1521758" cy="825099"/>
          </a:xfrm>
          <a:prstGeom prst="round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168" tIns="0" rIns="201168" bIns="100584" rtlCol="0" anchor="ctr" anchorCtr="1"/>
          <a:lstStyle/>
          <a:p>
            <a:pPr algn="ctr"/>
            <a:r>
              <a:rPr lang="en-US" sz="3100" dirty="0">
                <a:solidFill>
                  <a:schemeClr val="tx1"/>
                </a:solidFill>
              </a:rPr>
              <a:t>chunk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2459" y="3053341"/>
            <a:ext cx="2386108" cy="99157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0"/>
                </a:schemeClr>
              </a:gs>
              <a:gs pos="35000">
                <a:schemeClr val="dk1">
                  <a:tint val="37000"/>
                  <a:satMod val="300000"/>
                  <a:alpha val="0"/>
                </a:schemeClr>
              </a:gs>
              <a:gs pos="100000">
                <a:schemeClr val="dk1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 w="38100" cmpd="sng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01168" tIns="502920" rIns="201168" bIns="100584" rtlCol="0" anchor="ctr" anchorCtr="1"/>
          <a:lstStyle/>
          <a:p>
            <a:pPr algn="ctr"/>
            <a:r>
              <a:rPr lang="en-US" sz="3100" dirty="0" smtClean="0"/>
              <a:t>INDEX</a:t>
            </a:r>
            <a:endParaRPr lang="en-US" sz="3100" dirty="0"/>
          </a:p>
          <a:p>
            <a:pPr algn="ctr"/>
            <a:endParaRPr lang="en-US" sz="3100" dirty="0"/>
          </a:p>
        </p:txBody>
      </p:sp>
      <p:sp>
        <p:nvSpPr>
          <p:cNvPr id="9" name="Rectangle 8"/>
          <p:cNvSpPr/>
          <p:nvPr/>
        </p:nvSpPr>
        <p:spPr>
          <a:xfrm>
            <a:off x="2716502" y="3500233"/>
            <a:ext cx="746190" cy="3295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0584" rIns="0" bIns="100584" rtlCol="0" anchor="ctr"/>
          <a:lstStyle/>
          <a:p>
            <a:pPr algn="ctr"/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14354" y="3504597"/>
            <a:ext cx="705556" cy="3295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0584" rIns="0" bIns="100584" rtlCol="0" anchor="ctr"/>
          <a:lstStyle/>
          <a:p>
            <a:pPr algn="ctr"/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2346" y="3041421"/>
            <a:ext cx="705556" cy="3295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0584" rIns="0" bIns="100584" rtlCol="0" anchor="ctr"/>
          <a:lstStyle/>
          <a:p>
            <a:pPr algn="ctr"/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73323" y="3041421"/>
            <a:ext cx="705556" cy="3295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0584" rIns="0" bIns="100584" rtlCol="0" anchor="ctr"/>
          <a:lstStyle/>
          <a:p>
            <a:pPr algn="ctr"/>
            <a:endParaRPr lang="en-US" sz="31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1799456" y="5243264"/>
            <a:ext cx="626988" cy="2419"/>
          </a:xfrm>
          <a:prstGeom prst="straightConnector1">
            <a:avLst/>
          </a:prstGeom>
          <a:ln w="57150" cmpd="sng"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 flipV="1">
            <a:off x="3948208" y="5234276"/>
            <a:ext cx="677317" cy="11409"/>
          </a:xfrm>
          <a:prstGeom prst="straightConnector1">
            <a:avLst/>
          </a:prstGeom>
          <a:ln w="57150" cmpd="sng"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6147276" y="5233314"/>
            <a:ext cx="602710" cy="958"/>
          </a:xfrm>
          <a:prstGeom prst="straightConnector1">
            <a:avLst/>
          </a:prstGeom>
          <a:ln w="57150" cmpd="sng"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0"/>
          </p:cNvCxnSpPr>
          <p:nvPr/>
        </p:nvCxnSpPr>
        <p:spPr>
          <a:xfrm flipH="1">
            <a:off x="1038578" y="4044915"/>
            <a:ext cx="3" cy="785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6" idx="0"/>
          </p:cNvCxnSpPr>
          <p:nvPr/>
        </p:nvCxnSpPr>
        <p:spPr>
          <a:xfrm>
            <a:off x="1495513" y="4044913"/>
            <a:ext cx="1691808" cy="78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1799456" y="4044915"/>
            <a:ext cx="3586940" cy="776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7206251" y="4187336"/>
            <a:ext cx="924693" cy="12526"/>
          </a:xfrm>
          <a:prstGeom prst="straightConnector1">
            <a:avLst/>
          </a:prstGeom>
          <a:ln w="76200" cmpd="sng"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306959" y="3680527"/>
            <a:ext cx="852706" cy="67497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 smtClean="0">
                <a:solidFill>
                  <a:srgbClr val="000000"/>
                </a:solidFill>
              </a:rPr>
              <a:t>15</a:t>
            </a:r>
            <a:endParaRPr lang="en-US" sz="2600" dirty="0">
              <a:solidFill>
                <a:srgbClr val="000000"/>
              </a:solidFill>
            </a:endParaRP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154940" y="3680527"/>
            <a:ext cx="852706" cy="67497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19</a:t>
            </a: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02921" y="3680527"/>
            <a:ext cx="852706" cy="67497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23</a:t>
            </a: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698884" y="3680527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24</a:t>
            </a: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546865" y="3680527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26</a:t>
            </a: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26" name="Curved Connector 25"/>
          <p:cNvCxnSpPr>
            <a:stCxn id="21" idx="0"/>
            <a:endCxn id="38" idx="0"/>
          </p:cNvCxnSpPr>
          <p:nvPr/>
        </p:nvCxnSpPr>
        <p:spPr>
          <a:xfrm rot="16200000" flipH="1">
            <a:off x="10042030" y="3371812"/>
            <a:ext cx="103" cy="617538"/>
          </a:xfrm>
          <a:prstGeom prst="curvedConnector3">
            <a:avLst>
              <a:gd name="adj1" fmla="val -238125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3" idx="0"/>
            <a:endCxn id="24" idx="0"/>
          </p:cNvCxnSpPr>
          <p:nvPr/>
        </p:nvCxnSpPr>
        <p:spPr>
          <a:xfrm rot="5400000" flipH="1" flipV="1">
            <a:off x="12277504" y="2832549"/>
            <a:ext cx="13608" cy="1695962"/>
          </a:xfrm>
          <a:prstGeom prst="curvedConnector3">
            <a:avLst>
              <a:gd name="adj1" fmla="val 1800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850903" y="3680527"/>
            <a:ext cx="852706" cy="67497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26</a:t>
            </a: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29" name="Curved Connector 28"/>
          <p:cNvCxnSpPr>
            <a:stCxn id="25" idx="0"/>
            <a:endCxn id="28" idx="0"/>
          </p:cNvCxnSpPr>
          <p:nvPr/>
        </p:nvCxnSpPr>
        <p:spPr>
          <a:xfrm rot="16200000" flipV="1">
            <a:off x="13125484" y="2832549"/>
            <a:ext cx="13608" cy="1695962"/>
          </a:xfrm>
          <a:prstGeom prst="curvedConnector3">
            <a:avLst>
              <a:gd name="adj1" fmla="val 1800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72294" y="4130858"/>
            <a:ext cx="800301" cy="568361"/>
          </a:xfrm>
          <a:prstGeom prst="rect">
            <a:avLst/>
          </a:prstGeom>
          <a:noFill/>
        </p:spPr>
        <p:txBody>
          <a:bodyPr wrap="none" lIns="100584" tIns="50292" rIns="100584" bIns="5029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00" dirty="0"/>
              <a:t>next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9299010" y="4322485"/>
            <a:ext cx="0" cy="42090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707298" y="4327363"/>
            <a:ext cx="0" cy="402516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328110" y="4770406"/>
            <a:ext cx="3359066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08020" y="4254886"/>
            <a:ext cx="2366027" cy="568361"/>
          </a:xfrm>
          <a:prstGeom prst="rect">
            <a:avLst/>
          </a:prstGeom>
          <a:noFill/>
        </p:spPr>
        <p:txBody>
          <a:bodyPr wrap="square" lIns="100584" tIns="50292" rIns="100584" bIns="5029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00" dirty="0"/>
              <a:t>batched prefix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394847" y="3680527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 smtClean="0">
                <a:solidFill>
                  <a:srgbClr val="000000"/>
                </a:solidFill>
              </a:rPr>
              <a:t>17</a:t>
            </a:r>
            <a:endParaRPr lang="en-US" sz="2600" dirty="0">
              <a:solidFill>
                <a:srgbClr val="000000"/>
              </a:solidFill>
            </a:endParaRP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234607" y="3680637"/>
            <a:ext cx="232491" cy="2923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50292" rIns="100584" bIns="50292" rtlCol="0" anchor="ctr"/>
          <a:lstStyle/>
          <a:p>
            <a:pPr algn="ctr"/>
            <a:endParaRPr lang="en-US" sz="2600"/>
          </a:p>
        </p:txBody>
      </p:sp>
      <p:sp>
        <p:nvSpPr>
          <p:cNvPr id="39" name="Rectangle 38"/>
          <p:cNvSpPr/>
          <p:nvPr/>
        </p:nvSpPr>
        <p:spPr>
          <a:xfrm>
            <a:off x="11321527" y="3685051"/>
            <a:ext cx="232491" cy="2923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50292" rIns="100584" bIns="50292" rtlCol="0" anchor="ctr"/>
          <a:lstStyle/>
          <a:p>
            <a:pPr algn="ctr"/>
            <a:endParaRPr lang="en-US" sz="2600"/>
          </a:p>
        </p:txBody>
      </p:sp>
      <p:sp>
        <p:nvSpPr>
          <p:cNvPr id="40" name="Oval 39"/>
          <p:cNvSpPr/>
          <p:nvPr/>
        </p:nvSpPr>
        <p:spPr>
          <a:xfrm>
            <a:off x="6925482" y="5170644"/>
            <a:ext cx="152400" cy="1469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50292" rIns="100584" bIns="50292"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81921" y="5165930"/>
            <a:ext cx="152400" cy="1469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50292" rIns="100584" bIns="50292"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434437" y="5170644"/>
            <a:ext cx="152400" cy="1469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50292" rIns="100584" bIns="50292"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147274" y="2256283"/>
            <a:ext cx="2121084" cy="249165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47276" y="5680154"/>
            <a:ext cx="2377781" cy="84516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92935"/>
              </p:ext>
            </p:extLst>
          </p:nvPr>
        </p:nvGraphicFramePr>
        <p:xfrm>
          <a:off x="2715599" y="2410416"/>
          <a:ext cx="4537665" cy="898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854"/>
                <a:gridCol w="889854"/>
                <a:gridCol w="845569"/>
                <a:gridCol w="791595"/>
                <a:gridCol w="1120793"/>
              </a:tblGrid>
              <a:tr h="898073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err="1" smtClean="0"/>
                        <a:t>ver</a:t>
                      </a:r>
                      <a:r>
                        <a:rPr lang="en-US" sz="2600" b="0" dirty="0" smtClean="0"/>
                        <a:t>:</a:t>
                      </a:r>
                    </a:p>
                    <a:p>
                      <a:pPr algn="ctr"/>
                      <a:r>
                        <a:rPr lang="en-US" sz="2600" b="0" dirty="0" err="1" smtClean="0"/>
                        <a:t>seq</a:t>
                      </a:r>
                      <a:r>
                        <a:rPr lang="en-US" sz="2600" b="0" dirty="0" smtClean="0"/>
                        <a:t>: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>
                          <a:sym typeface="Symbol"/>
                        </a:rPr>
                        <a:t></a:t>
                      </a:r>
                    </a:p>
                    <a:p>
                      <a:pPr algn="ctr"/>
                      <a:r>
                        <a:rPr lang="en-US" sz="2600" b="0" dirty="0" smtClean="0">
                          <a:sym typeface="Symbol"/>
                        </a:rPr>
                        <a:t>7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/>
                        <a:t>3</a:t>
                      </a:r>
                    </a:p>
                    <a:p>
                      <a:pPr algn="ctr"/>
                      <a:r>
                        <a:rPr lang="en-US" sz="2600" b="0" dirty="0" smtClean="0"/>
                        <a:t>2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/>
                        <a:t>4</a:t>
                      </a:r>
                    </a:p>
                    <a:p>
                      <a:pPr algn="ctr"/>
                      <a:r>
                        <a:rPr lang="en-US" sz="2600" b="0" dirty="0" smtClean="0"/>
                        <a:t>12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/>
                        <a:t>…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6914"/>
              </p:ext>
            </p:extLst>
          </p:nvPr>
        </p:nvGraphicFramePr>
        <p:xfrm>
          <a:off x="12825200" y="2296812"/>
          <a:ext cx="4046178" cy="898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002"/>
                <a:gridCol w="729002"/>
                <a:gridCol w="659556"/>
                <a:gridCol w="694130"/>
                <a:gridCol w="1234488"/>
              </a:tblGrid>
              <a:tr h="8980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 smtClean="0">
                          <a:solidFill>
                            <a:schemeClr val="tx1"/>
                          </a:solidFill>
                        </a:rPr>
                        <a:t>idx</a:t>
                      </a:r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 marL="101600" marR="101600" marT="48986" marB="489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sym typeface="Symbol"/>
                        </a:rPr>
                        <a:t>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sym typeface="Symbol"/>
                        </a:rPr>
                        <a:t></a:t>
                      </a:r>
                      <a:endParaRPr lang="en-US" sz="2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/>
                        <a:t>6</a:t>
                      </a:r>
                    </a:p>
                    <a:p>
                      <a:pPr algn="ctr"/>
                      <a:r>
                        <a:rPr lang="en-US" sz="2600" b="0" dirty="0" smtClean="0"/>
                        <a:t>4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sym typeface="Symbol"/>
                        </a:rPr>
                        <a:t>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sym typeface="Symbol"/>
                        </a:rPr>
                        <a:t></a:t>
                      </a:r>
                      <a:endParaRPr lang="en-US" sz="2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/>
                        <a:t>…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13442743" y="1620874"/>
            <a:ext cx="3550403" cy="668388"/>
          </a:xfrm>
          <a:prstGeom prst="rect">
            <a:avLst/>
          </a:prstGeom>
        </p:spPr>
        <p:txBody>
          <a:bodyPr wrap="none" lIns="100584" tIns="50292" rIns="100584" bIns="50292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600" dirty="0">
                <a:solidFill>
                  <a:prstClr val="black"/>
                </a:solidFill>
              </a:rPr>
              <a:t>Pending Put Array </a:t>
            </a:r>
            <a:r>
              <a:rPr lang="en-US" sz="2600" dirty="0" smtClean="0">
                <a:solidFill>
                  <a:prstClr val="black"/>
                </a:solidFill>
              </a:rPr>
              <a:t>(PPA)</a:t>
            </a:r>
            <a:r>
              <a:rPr lang="en-US" sz="2600" dirty="0">
                <a:solidFill>
                  <a:prstClr val="black"/>
                </a:solidFill>
              </a:rPr>
              <a:t>:</a:t>
            </a:r>
            <a:endParaRPr lang="en-US" sz="2600" b="1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231591" y="3678332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sym typeface="Symbol"/>
              </a:rPr>
              <a:t>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  <a:sym typeface="Symbol"/>
              </a:rPr>
              <a:t>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304674" y="5675629"/>
            <a:ext cx="852706" cy="47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152654" y="5675629"/>
            <a:ext cx="852706" cy="47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000635" y="5675629"/>
            <a:ext cx="852706" cy="47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696597" y="5675629"/>
            <a:ext cx="1695964" cy="47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848616" y="5675629"/>
            <a:ext cx="852706" cy="47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392561" y="5675629"/>
            <a:ext cx="852706" cy="47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229305" y="5673434"/>
            <a:ext cx="852706" cy="47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57" name="Curved Connector 56"/>
          <p:cNvCxnSpPr/>
          <p:nvPr/>
        </p:nvCxnSpPr>
        <p:spPr>
          <a:xfrm rot="16200000" flipH="1">
            <a:off x="13773351" y="3364906"/>
            <a:ext cx="103" cy="617538"/>
          </a:xfrm>
          <a:prstGeom prst="curvedConnector3">
            <a:avLst>
              <a:gd name="adj1" fmla="val -238125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11000583" y="3364803"/>
            <a:ext cx="103" cy="617538"/>
          </a:xfrm>
          <a:prstGeom prst="curvedConnector3">
            <a:avLst>
              <a:gd name="adj1" fmla="val -238125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2"/>
            <a:endCxn id="35" idx="0"/>
          </p:cNvCxnSpPr>
          <p:nvPr/>
        </p:nvCxnSpPr>
        <p:spPr>
          <a:xfrm flipH="1">
            <a:off x="14821200" y="3194885"/>
            <a:ext cx="0" cy="4856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2124091" y="2987379"/>
            <a:ext cx="0" cy="681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1" idx="2"/>
            <a:endCxn id="49" idx="0"/>
          </p:cNvCxnSpPr>
          <p:nvPr/>
        </p:nvCxnSpPr>
        <p:spPr>
          <a:xfrm flipH="1">
            <a:off x="9731029" y="4355498"/>
            <a:ext cx="2287" cy="1320130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0636761" y="4225224"/>
            <a:ext cx="0" cy="1430098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1512602" y="4225224"/>
            <a:ext cx="0" cy="1430098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2369386" y="4225226"/>
            <a:ext cx="0" cy="1454928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5" idx="2"/>
            <a:endCxn id="52" idx="0"/>
          </p:cNvCxnSpPr>
          <p:nvPr/>
        </p:nvCxnSpPr>
        <p:spPr>
          <a:xfrm flipH="1">
            <a:off x="13544581" y="4355496"/>
            <a:ext cx="428639" cy="1320133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2"/>
            <a:endCxn id="55" idx="0"/>
          </p:cNvCxnSpPr>
          <p:nvPr/>
        </p:nvCxnSpPr>
        <p:spPr>
          <a:xfrm>
            <a:off x="13125243" y="4355498"/>
            <a:ext cx="1693677" cy="1320130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4526008" y="4352014"/>
            <a:ext cx="886667" cy="1303308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8" idx="2"/>
          </p:cNvCxnSpPr>
          <p:nvPr/>
        </p:nvCxnSpPr>
        <p:spPr>
          <a:xfrm flipH="1" flipV="1">
            <a:off x="15657944" y="4353303"/>
            <a:ext cx="2" cy="3001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6070377" y="3677042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sym typeface="Symbol"/>
              </a:rPr>
              <a:t></a:t>
            </a:r>
            <a:endParaRPr lang="en-US" sz="2600" dirty="0">
              <a:solidFill>
                <a:srgbClr val="000000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  <a:sym typeface="Symbol"/>
              </a:rPr>
              <a:t>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6073569" y="5675629"/>
            <a:ext cx="852706" cy="4749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6632658" y="5358132"/>
            <a:ext cx="0" cy="297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918247" y="1620874"/>
            <a:ext cx="4682106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Pending Scan Array (PSA):</a:t>
            </a:r>
            <a:endParaRPr lang="en-US" sz="3200" b="1" dirty="0"/>
          </a:p>
        </p:txBody>
      </p:sp>
      <p:sp>
        <p:nvSpPr>
          <p:cNvPr id="2" name="Snip Single Corner Rectangle 1"/>
          <p:cNvSpPr/>
          <p:nvPr/>
        </p:nvSpPr>
        <p:spPr>
          <a:xfrm>
            <a:off x="302463" y="1910549"/>
            <a:ext cx="1134944" cy="932188"/>
          </a:xfrm>
          <a:prstGeom prst="snip1Rect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GV: 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72091" y="3558807"/>
            <a:ext cx="7422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/>
              <a:t>key:</a:t>
            </a:r>
          </a:p>
          <a:p>
            <a:pPr algn="ctr"/>
            <a:r>
              <a:rPr lang="en-US" sz="2600" dirty="0" err="1" smtClean="0"/>
              <a:t>ver</a:t>
            </a:r>
            <a:r>
              <a:rPr lang="en-US" sz="2600" dirty="0" smtClean="0"/>
              <a:t>:</a:t>
            </a:r>
            <a:endParaRPr lang="en-US" sz="2600" dirty="0"/>
          </a:p>
        </p:txBody>
      </p:sp>
      <p:sp>
        <p:nvSpPr>
          <p:cNvPr id="84" name="TextBox 83"/>
          <p:cNvSpPr txBox="1"/>
          <p:nvPr/>
        </p:nvSpPr>
        <p:spPr>
          <a:xfrm>
            <a:off x="8322943" y="5209523"/>
            <a:ext cx="12026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/>
              <a:t>array v:</a:t>
            </a:r>
            <a:endParaRPr lang="en-US" sz="2600" dirty="0"/>
          </a:p>
        </p:txBody>
      </p:sp>
      <p:sp>
        <p:nvSpPr>
          <p:cNvPr id="85" name="TextBox 84"/>
          <p:cNvSpPr txBox="1"/>
          <p:nvPr/>
        </p:nvSpPr>
        <p:spPr>
          <a:xfrm>
            <a:off x="15210481" y="4933241"/>
            <a:ext cx="17666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err="1"/>
              <a:t>vCounter</a:t>
            </a:r>
            <a:r>
              <a:rPr lang="en-US" sz="2600" dirty="0" smtClean="0"/>
              <a:t>: 7</a:t>
            </a:r>
            <a:endParaRPr lang="en-US" sz="2600" dirty="0"/>
          </a:p>
        </p:txBody>
      </p:sp>
      <p:sp>
        <p:nvSpPr>
          <p:cNvPr id="87" name="TextBox 86"/>
          <p:cNvSpPr txBox="1"/>
          <p:nvPr/>
        </p:nvSpPr>
        <p:spPr>
          <a:xfrm>
            <a:off x="8392563" y="3133867"/>
            <a:ext cx="12036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/>
              <a:t>array k:</a:t>
            </a:r>
            <a:endParaRPr lang="en-US" sz="2600" dirty="0"/>
          </a:p>
        </p:txBody>
      </p:sp>
      <p:sp>
        <p:nvSpPr>
          <p:cNvPr id="92" name="TextBox 91"/>
          <p:cNvSpPr txBox="1"/>
          <p:nvPr/>
        </p:nvSpPr>
        <p:spPr>
          <a:xfrm>
            <a:off x="15209506" y="4528736"/>
            <a:ext cx="17676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err="1"/>
              <a:t>k</a:t>
            </a:r>
            <a:r>
              <a:rPr lang="en-US" sz="2600" dirty="0" err="1" smtClean="0"/>
              <a:t>Counter</a:t>
            </a:r>
            <a:r>
              <a:rPr lang="en-US" sz="2600" dirty="0" smtClean="0"/>
              <a:t>: 7</a:t>
            </a:r>
            <a:endParaRPr lang="en-US" sz="2600" dirty="0"/>
          </a:p>
        </p:txBody>
      </p:sp>
      <p:sp>
        <p:nvSpPr>
          <p:cNvPr id="74" name="TextBox 73"/>
          <p:cNvSpPr txBox="1"/>
          <p:nvPr/>
        </p:nvSpPr>
        <p:spPr>
          <a:xfrm>
            <a:off x="3443161" y="3308489"/>
            <a:ext cx="3359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thread0  thread1  thread2     </a:t>
            </a:r>
            <a:r>
              <a:rPr lang="is-I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185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6637" y="1753235"/>
            <a:ext cx="8819612" cy="4905678"/>
          </a:xfrm>
          <a:prstGeom prst="roundRect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50292" rIns="0" bIns="50292" rtlCol="0" anchor="t" anchorCtr="0"/>
          <a:lstStyle/>
          <a:p>
            <a:pPr>
              <a:lnSpc>
                <a:spcPct val="114000"/>
              </a:lnSpc>
            </a:pPr>
            <a:r>
              <a:rPr lang="en-US" sz="2600" dirty="0" err="1" smtClean="0">
                <a:solidFill>
                  <a:schemeClr val="tx1"/>
                </a:solidFill>
              </a:rPr>
              <a:t>minKey</a:t>
            </a:r>
            <a:r>
              <a:rPr lang="en-US" sz="2600" dirty="0">
                <a:solidFill>
                  <a:schemeClr val="tx1"/>
                </a:solidFill>
              </a:rPr>
              <a:t>: </a:t>
            </a:r>
            <a:r>
              <a:rPr lang="en-US" sz="2600" dirty="0" smtClean="0">
                <a:solidFill>
                  <a:schemeClr val="tx1"/>
                </a:solidFill>
              </a:rPr>
              <a:t>15				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600" dirty="0" err="1">
                <a:solidFill>
                  <a:schemeClr val="tx1"/>
                </a:solidFill>
              </a:rPr>
              <a:t>batchedIndex</a:t>
            </a:r>
            <a:r>
              <a:rPr lang="en-US" sz="2600" dirty="0">
                <a:solidFill>
                  <a:schemeClr val="tx1"/>
                </a:solidFill>
              </a:rPr>
              <a:t>: 3   </a:t>
            </a:r>
            <a:r>
              <a:rPr lang="en-US" sz="2600" dirty="0" smtClean="0">
                <a:solidFill>
                  <a:schemeClr val="tx1"/>
                </a:solidFill>
              </a:rPr>
              <a:t>				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1320"/>
              </a:spcBef>
            </a:pPr>
            <a:r>
              <a:rPr lang="en-US" sz="2600" dirty="0">
                <a:solidFill>
                  <a:schemeClr val="tx1"/>
                </a:solidFill>
              </a:rPr>
              <a:t>array k: 					        </a:t>
            </a:r>
            <a:r>
              <a:rPr lang="en-US" sz="2600" dirty="0" smtClean="0">
                <a:solidFill>
                  <a:schemeClr val="tx1"/>
                </a:solidFill>
              </a:rPr>
              <a:t>	</a:t>
            </a:r>
            <a:r>
              <a:rPr lang="en-US" sz="2600" dirty="0" err="1" smtClean="0">
                <a:solidFill>
                  <a:schemeClr val="tx1"/>
                </a:solidFill>
              </a:rPr>
              <a:t>kCounter</a:t>
            </a:r>
            <a:r>
              <a:rPr lang="en-US" sz="2600" dirty="0">
                <a:solidFill>
                  <a:schemeClr val="tx1"/>
                </a:solidFill>
              </a:rPr>
              <a:t>: 7 </a:t>
            </a:r>
          </a:p>
          <a:p>
            <a:pPr>
              <a:lnSpc>
                <a:spcPct val="114000"/>
              </a:lnSpc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1320"/>
              </a:spcBef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600" dirty="0">
                <a:solidFill>
                  <a:schemeClr val="tx1"/>
                </a:solidFill>
              </a:rPr>
              <a:t>array v:					        </a:t>
            </a:r>
            <a:r>
              <a:rPr lang="en-US" sz="2600" dirty="0" smtClean="0">
                <a:solidFill>
                  <a:schemeClr val="tx1"/>
                </a:solidFill>
              </a:rPr>
              <a:t>	</a:t>
            </a:r>
            <a:r>
              <a:rPr lang="en-US" sz="2600" dirty="0" err="1" smtClean="0">
                <a:solidFill>
                  <a:schemeClr val="tx1"/>
                </a:solidFill>
              </a:rPr>
              <a:t>vCounter</a:t>
            </a:r>
            <a:r>
              <a:rPr lang="en-US" sz="2600" dirty="0">
                <a:solidFill>
                  <a:schemeClr val="tx1"/>
                </a:solidFill>
              </a:rPr>
              <a:t>: 8</a:t>
            </a:r>
          </a:p>
          <a:p>
            <a:pPr>
              <a:lnSpc>
                <a:spcPct val="114000"/>
              </a:lnSpc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7697" y="4830716"/>
            <a:ext cx="1521758" cy="825099"/>
          </a:xfrm>
          <a:prstGeom prst="round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168" tIns="0" rIns="201168" bIns="100584" rtlCol="0" anchor="ctr" anchorCtr="1"/>
          <a:lstStyle/>
          <a:p>
            <a:pPr algn="ctr"/>
            <a:r>
              <a:rPr lang="en-US" sz="3100" dirty="0">
                <a:solidFill>
                  <a:schemeClr val="tx1"/>
                </a:solidFill>
              </a:rPr>
              <a:t>chunk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26442" y="4833134"/>
            <a:ext cx="1521758" cy="825099"/>
          </a:xfrm>
          <a:prstGeom prst="round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168" tIns="0" rIns="201168" bIns="100584" rtlCol="0" anchor="ctr" anchorCtr="1"/>
          <a:lstStyle/>
          <a:p>
            <a:pPr algn="ctr"/>
            <a:r>
              <a:rPr lang="en-US" sz="3100" dirty="0">
                <a:solidFill>
                  <a:schemeClr val="tx1"/>
                </a:solidFill>
              </a:rPr>
              <a:t>chunk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25517" y="4821726"/>
            <a:ext cx="1521758" cy="825099"/>
          </a:xfrm>
          <a:prstGeom prst="round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168" tIns="0" rIns="201168" bIns="100584" rtlCol="0" anchor="ctr" anchorCtr="1"/>
          <a:lstStyle/>
          <a:p>
            <a:pPr algn="ctr"/>
            <a:r>
              <a:rPr lang="en-US" sz="3100" dirty="0">
                <a:solidFill>
                  <a:schemeClr val="tx1"/>
                </a:solidFill>
              </a:rPr>
              <a:t>chunk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2459" y="2985791"/>
            <a:ext cx="2269888" cy="99157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0"/>
                </a:schemeClr>
              </a:gs>
              <a:gs pos="35000">
                <a:schemeClr val="dk1">
                  <a:tint val="37000"/>
                  <a:satMod val="300000"/>
                  <a:alpha val="0"/>
                </a:schemeClr>
              </a:gs>
              <a:gs pos="100000">
                <a:schemeClr val="dk1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01168" tIns="502920" rIns="201168" bIns="100584" rtlCol="0" anchor="ctr" anchorCtr="1"/>
          <a:lstStyle/>
          <a:p>
            <a:pPr algn="ctr"/>
            <a:r>
              <a:rPr lang="en-US" sz="3100" dirty="0"/>
              <a:t>index</a:t>
            </a:r>
          </a:p>
          <a:p>
            <a:pPr algn="ctr"/>
            <a:endParaRPr lang="en-US" sz="3100" dirty="0"/>
          </a:p>
        </p:txBody>
      </p:sp>
      <p:sp>
        <p:nvSpPr>
          <p:cNvPr id="9" name="Rectangle 8"/>
          <p:cNvSpPr/>
          <p:nvPr/>
        </p:nvSpPr>
        <p:spPr>
          <a:xfrm>
            <a:off x="2784052" y="3689373"/>
            <a:ext cx="746190" cy="3295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0584" rIns="0" bIns="100584" rtlCol="0" anchor="ctr"/>
          <a:lstStyle/>
          <a:p>
            <a:pPr algn="ctr"/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1904" y="3693737"/>
            <a:ext cx="705556" cy="3295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0584" rIns="0" bIns="100584" rtlCol="0" anchor="ctr"/>
          <a:lstStyle/>
          <a:p>
            <a:pPr algn="ctr"/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9896" y="3230561"/>
            <a:ext cx="705556" cy="3295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0584" rIns="0" bIns="100584" rtlCol="0" anchor="ctr"/>
          <a:lstStyle/>
          <a:p>
            <a:pPr algn="ctr"/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0873" y="3230561"/>
            <a:ext cx="705556" cy="3295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0584" rIns="0" bIns="100584" rtlCol="0" anchor="ctr"/>
          <a:lstStyle/>
          <a:p>
            <a:pPr algn="ctr"/>
            <a:endParaRPr lang="en-US" sz="31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1799456" y="5243264"/>
            <a:ext cx="626988" cy="2419"/>
          </a:xfrm>
          <a:prstGeom prst="straightConnector1">
            <a:avLst/>
          </a:prstGeom>
          <a:ln w="57150" cmpd="sng"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 flipV="1">
            <a:off x="3948208" y="5234276"/>
            <a:ext cx="677317" cy="11409"/>
          </a:xfrm>
          <a:prstGeom prst="straightConnector1">
            <a:avLst/>
          </a:prstGeom>
          <a:ln w="57150" cmpd="sng"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6147276" y="5233314"/>
            <a:ext cx="602710" cy="958"/>
          </a:xfrm>
          <a:prstGeom prst="straightConnector1">
            <a:avLst/>
          </a:prstGeom>
          <a:ln w="57150" cmpd="sng"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0"/>
          </p:cNvCxnSpPr>
          <p:nvPr/>
        </p:nvCxnSpPr>
        <p:spPr>
          <a:xfrm>
            <a:off x="1038581" y="3977365"/>
            <a:ext cx="1" cy="853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6" idx="0"/>
          </p:cNvCxnSpPr>
          <p:nvPr/>
        </p:nvCxnSpPr>
        <p:spPr>
          <a:xfrm>
            <a:off x="1437403" y="3977361"/>
            <a:ext cx="1749918" cy="855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7" idx="0"/>
          </p:cNvCxnSpPr>
          <p:nvPr/>
        </p:nvCxnSpPr>
        <p:spPr>
          <a:xfrm>
            <a:off x="1437409" y="3977365"/>
            <a:ext cx="3948993" cy="844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206249" y="4199861"/>
            <a:ext cx="1057626" cy="0"/>
          </a:xfrm>
          <a:prstGeom prst="straightConnector1">
            <a:avLst/>
          </a:prstGeom>
          <a:ln w="76200" cmpd="sng"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306959" y="3680527"/>
            <a:ext cx="852706" cy="67497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15</a:t>
            </a: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154940" y="3680527"/>
            <a:ext cx="852706" cy="67497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19</a:t>
            </a: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02921" y="3680527"/>
            <a:ext cx="852706" cy="67497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23</a:t>
            </a: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698884" y="3680527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24</a:t>
            </a: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546865" y="3680527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26</a:t>
            </a: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26" name="Curved Connector 25"/>
          <p:cNvCxnSpPr>
            <a:stCxn id="21" idx="0"/>
            <a:endCxn id="38" idx="0"/>
          </p:cNvCxnSpPr>
          <p:nvPr/>
        </p:nvCxnSpPr>
        <p:spPr>
          <a:xfrm rot="16200000" flipH="1">
            <a:off x="10042030" y="3371812"/>
            <a:ext cx="103" cy="617538"/>
          </a:xfrm>
          <a:prstGeom prst="curvedConnector3">
            <a:avLst>
              <a:gd name="adj1" fmla="val -238125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3" idx="0"/>
            <a:endCxn id="24" idx="0"/>
          </p:cNvCxnSpPr>
          <p:nvPr/>
        </p:nvCxnSpPr>
        <p:spPr>
          <a:xfrm rot="5400000" flipH="1" flipV="1">
            <a:off x="12277504" y="2832549"/>
            <a:ext cx="13608" cy="1695962"/>
          </a:xfrm>
          <a:prstGeom prst="curvedConnector3">
            <a:avLst>
              <a:gd name="adj1" fmla="val 1800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850903" y="3680527"/>
            <a:ext cx="852706" cy="67497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26</a:t>
            </a: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29" name="Curved Connector 28"/>
          <p:cNvCxnSpPr>
            <a:stCxn id="25" idx="0"/>
            <a:endCxn id="28" idx="0"/>
          </p:cNvCxnSpPr>
          <p:nvPr/>
        </p:nvCxnSpPr>
        <p:spPr>
          <a:xfrm rot="16200000" flipV="1">
            <a:off x="13125484" y="2832549"/>
            <a:ext cx="13608" cy="1695962"/>
          </a:xfrm>
          <a:prstGeom prst="curvedConnector3">
            <a:avLst>
              <a:gd name="adj1" fmla="val 1800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45274" y="4130858"/>
            <a:ext cx="800301" cy="568361"/>
          </a:xfrm>
          <a:prstGeom prst="rect">
            <a:avLst/>
          </a:prstGeom>
          <a:noFill/>
        </p:spPr>
        <p:txBody>
          <a:bodyPr wrap="none" lIns="100584" tIns="50292" rIns="100584" bIns="5029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00" dirty="0"/>
              <a:t>next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9326030" y="4281955"/>
            <a:ext cx="21152" cy="42090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693788" y="4300342"/>
            <a:ext cx="0" cy="402516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328110" y="4702856"/>
            <a:ext cx="3359066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08020" y="4187336"/>
            <a:ext cx="2366027" cy="568361"/>
          </a:xfrm>
          <a:prstGeom prst="rect">
            <a:avLst/>
          </a:prstGeom>
          <a:noFill/>
        </p:spPr>
        <p:txBody>
          <a:bodyPr wrap="square" lIns="100584" tIns="50292" rIns="100584" bIns="5029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00" dirty="0"/>
              <a:t>batched prefix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394847" y="3680527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 smtClean="0">
                <a:solidFill>
                  <a:srgbClr val="000000"/>
                </a:solidFill>
              </a:rPr>
              <a:t>17</a:t>
            </a:r>
            <a:endParaRPr lang="en-US" sz="2600" dirty="0">
              <a:solidFill>
                <a:srgbClr val="000000"/>
              </a:solidFill>
            </a:endParaRP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234607" y="3680637"/>
            <a:ext cx="232491" cy="2923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50292" rIns="100584" bIns="50292" rtlCol="0" anchor="ctr"/>
          <a:lstStyle/>
          <a:p>
            <a:pPr algn="ctr"/>
            <a:endParaRPr lang="en-US" sz="2600"/>
          </a:p>
        </p:txBody>
      </p:sp>
      <p:sp>
        <p:nvSpPr>
          <p:cNvPr id="39" name="Rectangle 38"/>
          <p:cNvSpPr/>
          <p:nvPr/>
        </p:nvSpPr>
        <p:spPr>
          <a:xfrm>
            <a:off x="11321527" y="3685051"/>
            <a:ext cx="232491" cy="2923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50292" rIns="100584" bIns="50292" rtlCol="0" anchor="ctr"/>
          <a:lstStyle/>
          <a:p>
            <a:pPr algn="ctr"/>
            <a:endParaRPr lang="en-US" sz="2600"/>
          </a:p>
        </p:txBody>
      </p:sp>
      <p:sp>
        <p:nvSpPr>
          <p:cNvPr id="40" name="Oval 39"/>
          <p:cNvSpPr/>
          <p:nvPr/>
        </p:nvSpPr>
        <p:spPr>
          <a:xfrm>
            <a:off x="6925482" y="5170644"/>
            <a:ext cx="152400" cy="1469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50292" rIns="100584" bIns="50292"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81921" y="5165930"/>
            <a:ext cx="152400" cy="1469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50292" rIns="100584" bIns="50292"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434437" y="5170644"/>
            <a:ext cx="152400" cy="1469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50292" rIns="100584" bIns="50292"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147274" y="1715447"/>
            <a:ext cx="2544460" cy="303248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47274" y="5680155"/>
            <a:ext cx="2544460" cy="9787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21889"/>
              </p:ext>
            </p:extLst>
          </p:nvPr>
        </p:nvGraphicFramePr>
        <p:xfrm>
          <a:off x="3009312" y="2761676"/>
          <a:ext cx="4172610" cy="898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8265"/>
                <a:gridCol w="818265"/>
                <a:gridCol w="777543"/>
                <a:gridCol w="727911"/>
                <a:gridCol w="1030626"/>
              </a:tblGrid>
              <a:tr h="898073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err="1" smtClean="0"/>
                        <a:t>Ver</a:t>
                      </a:r>
                      <a:r>
                        <a:rPr lang="en-US" sz="2600" b="0" dirty="0" smtClean="0"/>
                        <a:t>:</a:t>
                      </a:r>
                    </a:p>
                    <a:p>
                      <a:pPr algn="ctr"/>
                      <a:r>
                        <a:rPr lang="en-US" sz="2600" b="0" dirty="0" err="1" smtClean="0"/>
                        <a:t>Seq</a:t>
                      </a:r>
                      <a:r>
                        <a:rPr lang="en-US" sz="2600" b="0" dirty="0" smtClean="0"/>
                        <a:t>: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>
                          <a:sym typeface="Symbol"/>
                        </a:rPr>
                        <a:t></a:t>
                      </a:r>
                    </a:p>
                    <a:p>
                      <a:pPr algn="ctr"/>
                      <a:r>
                        <a:rPr lang="en-US" sz="2600" b="0" dirty="0" smtClean="0">
                          <a:sym typeface="Symbol"/>
                        </a:rPr>
                        <a:t>7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/>
                        <a:t>3</a:t>
                      </a:r>
                    </a:p>
                    <a:p>
                      <a:pPr algn="ctr"/>
                      <a:r>
                        <a:rPr lang="en-US" sz="2600" b="0" dirty="0" smtClean="0"/>
                        <a:t>2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/>
                        <a:t>4</a:t>
                      </a:r>
                    </a:p>
                    <a:p>
                      <a:pPr algn="ctr"/>
                      <a:r>
                        <a:rPr lang="en-US" sz="2600" b="0" dirty="0" smtClean="0"/>
                        <a:t>12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/>
                        <a:t>…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717343"/>
              </p:ext>
            </p:extLst>
          </p:nvPr>
        </p:nvGraphicFramePr>
        <p:xfrm>
          <a:off x="12703610" y="2256282"/>
          <a:ext cx="4046178" cy="898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002"/>
                <a:gridCol w="729002"/>
                <a:gridCol w="659556"/>
                <a:gridCol w="694130"/>
                <a:gridCol w="1234488"/>
              </a:tblGrid>
              <a:tr h="8980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 smtClean="0">
                          <a:solidFill>
                            <a:schemeClr val="tx1"/>
                          </a:solidFill>
                        </a:rPr>
                        <a:t>idx</a:t>
                      </a:r>
                      <a:endParaRPr lang="en-US" sz="2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en-US" sz="2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1600" marR="101600" marT="48986" marB="489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sym typeface="Symbol"/>
                        </a:rPr>
                        <a:t>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sym typeface="Symbol"/>
                        </a:rPr>
                        <a:t></a:t>
                      </a:r>
                      <a:endParaRPr lang="en-US" sz="2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/>
                        <a:t>6</a:t>
                      </a:r>
                    </a:p>
                    <a:p>
                      <a:pPr algn="ctr"/>
                      <a:r>
                        <a:rPr lang="en-US" sz="2600" b="0" dirty="0" smtClean="0"/>
                        <a:t>4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sym typeface="Symbol"/>
                        </a:rPr>
                        <a:t>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sym typeface="Symbol"/>
                        </a:rPr>
                        <a:t></a:t>
                      </a:r>
                      <a:endParaRPr lang="en-US" sz="2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/>
                        <a:t>…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13172543" y="1620874"/>
            <a:ext cx="3523052" cy="668388"/>
          </a:xfrm>
          <a:prstGeom prst="rect">
            <a:avLst/>
          </a:prstGeom>
        </p:spPr>
        <p:txBody>
          <a:bodyPr wrap="none" lIns="100584" tIns="50292" rIns="100584" bIns="50292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600" dirty="0">
                <a:solidFill>
                  <a:prstClr val="black"/>
                </a:solidFill>
              </a:rPr>
              <a:t>Pending Put Array (</a:t>
            </a:r>
            <a:r>
              <a:rPr lang="en-US" sz="2600" dirty="0" err="1">
                <a:solidFill>
                  <a:prstClr val="black"/>
                </a:solidFill>
              </a:rPr>
              <a:t>ppa</a:t>
            </a:r>
            <a:r>
              <a:rPr lang="en-US" sz="2600" dirty="0">
                <a:solidFill>
                  <a:prstClr val="black"/>
                </a:solidFill>
              </a:rPr>
              <a:t>):</a:t>
            </a:r>
            <a:endParaRPr lang="en-US" sz="2600" b="1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231591" y="3678332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sym typeface="Symbol"/>
              </a:rPr>
              <a:t>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  <a:sym typeface="Symbol"/>
              </a:rPr>
              <a:t>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304674" y="5675629"/>
            <a:ext cx="852706" cy="4749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152654" y="5675629"/>
            <a:ext cx="852706" cy="4749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000635" y="5675629"/>
            <a:ext cx="852706" cy="4749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696597" y="5675629"/>
            <a:ext cx="852706" cy="4749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544578" y="5675629"/>
            <a:ext cx="852706" cy="4749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848616" y="5675629"/>
            <a:ext cx="852706" cy="4749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392561" y="5675629"/>
            <a:ext cx="852706" cy="4749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229305" y="5673434"/>
            <a:ext cx="852706" cy="4749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57" name="Curved Connector 56"/>
          <p:cNvCxnSpPr/>
          <p:nvPr/>
        </p:nvCxnSpPr>
        <p:spPr>
          <a:xfrm rot="16200000" flipH="1">
            <a:off x="13773351" y="3364906"/>
            <a:ext cx="103" cy="617538"/>
          </a:xfrm>
          <a:prstGeom prst="curvedConnector3">
            <a:avLst>
              <a:gd name="adj1" fmla="val -238125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11000583" y="3364803"/>
            <a:ext cx="103" cy="617538"/>
          </a:xfrm>
          <a:prstGeom prst="curvedConnector3">
            <a:avLst>
              <a:gd name="adj1" fmla="val -238125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5" idx="0"/>
          </p:cNvCxnSpPr>
          <p:nvPr/>
        </p:nvCxnSpPr>
        <p:spPr>
          <a:xfrm>
            <a:off x="14645267" y="2607661"/>
            <a:ext cx="175939" cy="1072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0889373" y="2864119"/>
            <a:ext cx="1234718" cy="785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1" idx="2"/>
            <a:endCxn id="49" idx="0"/>
          </p:cNvCxnSpPr>
          <p:nvPr/>
        </p:nvCxnSpPr>
        <p:spPr>
          <a:xfrm flipH="1">
            <a:off x="9731029" y="4355498"/>
            <a:ext cx="2287" cy="1320130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0636761" y="4225224"/>
            <a:ext cx="0" cy="1430098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1512602" y="4225224"/>
            <a:ext cx="0" cy="1430098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2369386" y="4225226"/>
            <a:ext cx="0" cy="1454928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5" idx="2"/>
            <a:endCxn id="52" idx="0"/>
          </p:cNvCxnSpPr>
          <p:nvPr/>
        </p:nvCxnSpPr>
        <p:spPr>
          <a:xfrm flipH="1">
            <a:off x="13122948" y="4355498"/>
            <a:ext cx="850268" cy="1320130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2"/>
            <a:endCxn id="55" idx="0"/>
          </p:cNvCxnSpPr>
          <p:nvPr/>
        </p:nvCxnSpPr>
        <p:spPr>
          <a:xfrm>
            <a:off x="13125243" y="4355498"/>
            <a:ext cx="1693677" cy="1320130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4526008" y="4352014"/>
            <a:ext cx="886667" cy="1303308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8" idx="0"/>
          </p:cNvCxnSpPr>
          <p:nvPr/>
        </p:nvCxnSpPr>
        <p:spPr>
          <a:xfrm flipH="1">
            <a:off x="15657948" y="3505586"/>
            <a:ext cx="412431" cy="172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6070377" y="3677042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sym typeface="Symbol"/>
              </a:rPr>
              <a:t></a:t>
            </a:r>
            <a:endParaRPr lang="en-US" sz="2600" dirty="0">
              <a:solidFill>
                <a:srgbClr val="000000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  <a:sym typeface="Symbol"/>
              </a:rPr>
              <a:t>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6073569" y="5675629"/>
            <a:ext cx="852706" cy="4749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6073575" y="5485051"/>
            <a:ext cx="559085" cy="170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18827" y="1817701"/>
            <a:ext cx="7168015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GV: </a:t>
            </a:r>
            <a:r>
              <a:rPr lang="en-US" sz="3200" dirty="0" smtClean="0"/>
              <a:t>5			Pending Scan Array (</a:t>
            </a:r>
            <a:r>
              <a:rPr lang="en-US" sz="3200" dirty="0" err="1" smtClean="0"/>
              <a:t>psa</a:t>
            </a:r>
            <a:r>
              <a:rPr lang="en-US" sz="3200" dirty="0" smtClean="0"/>
              <a:t>):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880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6637" y="739985"/>
            <a:ext cx="8819612" cy="4905678"/>
          </a:xfrm>
          <a:prstGeom prst="roundRect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50292" rIns="0" bIns="50292" rtlCol="0" anchor="t" anchorCtr="0"/>
          <a:lstStyle/>
          <a:p>
            <a:pPr>
              <a:lnSpc>
                <a:spcPct val="114000"/>
              </a:lnSpc>
            </a:pPr>
            <a:r>
              <a:rPr lang="en-US" sz="2600" dirty="0" err="1" smtClean="0">
                <a:solidFill>
                  <a:schemeClr val="tx1"/>
                </a:solidFill>
              </a:rPr>
              <a:t>minKey</a:t>
            </a:r>
            <a:r>
              <a:rPr lang="en-US" sz="2600" dirty="0">
                <a:solidFill>
                  <a:schemeClr val="tx1"/>
                </a:solidFill>
              </a:rPr>
              <a:t>: </a:t>
            </a:r>
            <a:r>
              <a:rPr lang="en-US" sz="2600" dirty="0" smtClean="0">
                <a:solidFill>
                  <a:schemeClr val="tx1"/>
                </a:solidFill>
              </a:rPr>
              <a:t>15				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600" dirty="0" err="1">
                <a:solidFill>
                  <a:schemeClr val="tx1"/>
                </a:solidFill>
              </a:rPr>
              <a:t>batchedIndex</a:t>
            </a:r>
            <a:r>
              <a:rPr lang="en-US" sz="2600" dirty="0">
                <a:solidFill>
                  <a:schemeClr val="tx1"/>
                </a:solidFill>
              </a:rPr>
              <a:t>: 3   </a:t>
            </a:r>
            <a:r>
              <a:rPr lang="en-US" sz="2600" dirty="0" smtClean="0">
                <a:solidFill>
                  <a:schemeClr val="tx1"/>
                </a:solidFill>
              </a:rPr>
              <a:t>				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1320"/>
              </a:spcBef>
            </a:pPr>
            <a:r>
              <a:rPr lang="en-US" sz="2600" dirty="0">
                <a:solidFill>
                  <a:schemeClr val="tx1"/>
                </a:solidFill>
              </a:rPr>
              <a:t>array k: 					        </a:t>
            </a:r>
            <a:r>
              <a:rPr lang="en-US" sz="2600" dirty="0" smtClean="0">
                <a:solidFill>
                  <a:schemeClr val="tx1"/>
                </a:solidFill>
              </a:rPr>
              <a:t>	</a:t>
            </a:r>
            <a:r>
              <a:rPr lang="en-US" sz="2600" dirty="0" err="1" smtClean="0">
                <a:solidFill>
                  <a:schemeClr val="tx1"/>
                </a:solidFill>
              </a:rPr>
              <a:t>kCounter</a:t>
            </a:r>
            <a:r>
              <a:rPr lang="en-US" sz="2600" dirty="0">
                <a:solidFill>
                  <a:schemeClr val="tx1"/>
                </a:solidFill>
              </a:rPr>
              <a:t>: 7 </a:t>
            </a:r>
          </a:p>
          <a:p>
            <a:pPr>
              <a:lnSpc>
                <a:spcPct val="114000"/>
              </a:lnSpc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1320"/>
              </a:spcBef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600" dirty="0">
                <a:solidFill>
                  <a:schemeClr val="tx1"/>
                </a:solidFill>
              </a:rPr>
              <a:t>array v:					        </a:t>
            </a:r>
            <a:r>
              <a:rPr lang="en-US" sz="2600" dirty="0" smtClean="0">
                <a:solidFill>
                  <a:schemeClr val="tx1"/>
                </a:solidFill>
              </a:rPr>
              <a:t>	</a:t>
            </a:r>
            <a:r>
              <a:rPr lang="en-US" sz="2600" dirty="0" err="1" smtClean="0">
                <a:solidFill>
                  <a:schemeClr val="tx1"/>
                </a:solidFill>
              </a:rPr>
              <a:t>vCounter</a:t>
            </a:r>
            <a:r>
              <a:rPr lang="en-US" sz="2600" dirty="0">
                <a:solidFill>
                  <a:schemeClr val="tx1"/>
                </a:solidFill>
              </a:rPr>
              <a:t>: 8</a:t>
            </a:r>
          </a:p>
          <a:p>
            <a:pPr>
              <a:lnSpc>
                <a:spcPct val="114000"/>
              </a:lnSpc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7697" y="3817466"/>
            <a:ext cx="1521758" cy="825099"/>
          </a:xfrm>
          <a:prstGeom prst="round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168" tIns="0" rIns="201168" bIns="100584" rtlCol="0" anchor="ctr" anchorCtr="1"/>
          <a:lstStyle/>
          <a:p>
            <a:pPr algn="ctr"/>
            <a:r>
              <a:rPr lang="en-US" sz="3100" dirty="0">
                <a:solidFill>
                  <a:schemeClr val="tx1"/>
                </a:solidFill>
              </a:rPr>
              <a:t>chunk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26442" y="3819884"/>
            <a:ext cx="1521758" cy="825099"/>
          </a:xfrm>
          <a:prstGeom prst="round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168" tIns="0" rIns="201168" bIns="100584" rtlCol="0" anchor="ctr" anchorCtr="1"/>
          <a:lstStyle/>
          <a:p>
            <a:pPr algn="ctr"/>
            <a:r>
              <a:rPr lang="en-US" sz="3100" dirty="0">
                <a:solidFill>
                  <a:schemeClr val="tx1"/>
                </a:solidFill>
              </a:rPr>
              <a:t>chunk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25517" y="3808476"/>
            <a:ext cx="1521758" cy="825099"/>
          </a:xfrm>
          <a:prstGeom prst="round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168" tIns="0" rIns="201168" bIns="100584" rtlCol="0" anchor="ctr" anchorCtr="1"/>
          <a:lstStyle/>
          <a:p>
            <a:pPr algn="ctr"/>
            <a:r>
              <a:rPr lang="en-US" sz="3100" dirty="0">
                <a:solidFill>
                  <a:schemeClr val="tx1"/>
                </a:solidFill>
              </a:rPr>
              <a:t>chunk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2459" y="1972541"/>
            <a:ext cx="2269888" cy="99157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0"/>
                </a:schemeClr>
              </a:gs>
              <a:gs pos="35000">
                <a:schemeClr val="dk1">
                  <a:tint val="37000"/>
                  <a:satMod val="300000"/>
                  <a:alpha val="0"/>
                </a:schemeClr>
              </a:gs>
              <a:gs pos="100000">
                <a:schemeClr val="dk1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01168" tIns="502920" rIns="201168" bIns="100584" rtlCol="0" anchor="ctr" anchorCtr="1"/>
          <a:lstStyle/>
          <a:p>
            <a:pPr algn="ctr"/>
            <a:r>
              <a:rPr lang="en-US" sz="3100" dirty="0"/>
              <a:t>index</a:t>
            </a:r>
          </a:p>
          <a:p>
            <a:pPr algn="ctr"/>
            <a:endParaRPr lang="en-US" sz="3100" dirty="0"/>
          </a:p>
        </p:txBody>
      </p:sp>
      <p:sp>
        <p:nvSpPr>
          <p:cNvPr id="9" name="Rectangle 8"/>
          <p:cNvSpPr/>
          <p:nvPr/>
        </p:nvSpPr>
        <p:spPr>
          <a:xfrm>
            <a:off x="2784052" y="2676123"/>
            <a:ext cx="746190" cy="3295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0584" rIns="0" bIns="100584" rtlCol="0" anchor="ctr"/>
          <a:lstStyle/>
          <a:p>
            <a:pPr algn="ctr"/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1904" y="2680487"/>
            <a:ext cx="705556" cy="3295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0584" rIns="0" bIns="100584" rtlCol="0" anchor="ctr"/>
          <a:lstStyle/>
          <a:p>
            <a:pPr algn="ctr"/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9896" y="2217311"/>
            <a:ext cx="705556" cy="3295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0584" rIns="0" bIns="100584" rtlCol="0" anchor="ctr"/>
          <a:lstStyle/>
          <a:p>
            <a:pPr algn="ctr"/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0873" y="2217311"/>
            <a:ext cx="705556" cy="32953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100584" rIns="0" bIns="100584" rtlCol="0" anchor="ctr"/>
          <a:lstStyle/>
          <a:p>
            <a:pPr algn="ctr"/>
            <a:endParaRPr lang="en-US" sz="31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1799456" y="4230014"/>
            <a:ext cx="626988" cy="2419"/>
          </a:xfrm>
          <a:prstGeom prst="straightConnector1">
            <a:avLst/>
          </a:prstGeom>
          <a:ln w="57150" cmpd="sng"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 flipV="1">
            <a:off x="3948208" y="4221026"/>
            <a:ext cx="677317" cy="11409"/>
          </a:xfrm>
          <a:prstGeom prst="straightConnector1">
            <a:avLst/>
          </a:prstGeom>
          <a:ln w="57150" cmpd="sng"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6147276" y="4220064"/>
            <a:ext cx="602710" cy="958"/>
          </a:xfrm>
          <a:prstGeom prst="straightConnector1">
            <a:avLst/>
          </a:prstGeom>
          <a:ln w="57150" cmpd="sng"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0"/>
          </p:cNvCxnSpPr>
          <p:nvPr/>
        </p:nvCxnSpPr>
        <p:spPr>
          <a:xfrm>
            <a:off x="1038581" y="2964115"/>
            <a:ext cx="1" cy="853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6" idx="0"/>
          </p:cNvCxnSpPr>
          <p:nvPr/>
        </p:nvCxnSpPr>
        <p:spPr>
          <a:xfrm>
            <a:off x="1437403" y="2964111"/>
            <a:ext cx="1749918" cy="855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7" idx="0"/>
          </p:cNvCxnSpPr>
          <p:nvPr/>
        </p:nvCxnSpPr>
        <p:spPr>
          <a:xfrm>
            <a:off x="1437409" y="2964115"/>
            <a:ext cx="3948993" cy="844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206249" y="3186611"/>
            <a:ext cx="1057626" cy="0"/>
          </a:xfrm>
          <a:prstGeom prst="straightConnector1">
            <a:avLst/>
          </a:prstGeom>
          <a:ln w="76200" cmpd="sng"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306959" y="2667278"/>
            <a:ext cx="852706" cy="67497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15</a:t>
            </a: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154940" y="2667278"/>
            <a:ext cx="852706" cy="67497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19</a:t>
            </a: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02921" y="2667278"/>
            <a:ext cx="852706" cy="67497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23</a:t>
            </a: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698884" y="2667278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24</a:t>
            </a: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546865" y="2667278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26</a:t>
            </a: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26" name="Curved Connector 25"/>
          <p:cNvCxnSpPr>
            <a:stCxn id="21" idx="0"/>
            <a:endCxn id="38" idx="0"/>
          </p:cNvCxnSpPr>
          <p:nvPr/>
        </p:nvCxnSpPr>
        <p:spPr>
          <a:xfrm rot="16200000" flipH="1">
            <a:off x="10042030" y="2358562"/>
            <a:ext cx="103" cy="617538"/>
          </a:xfrm>
          <a:prstGeom prst="curvedConnector3">
            <a:avLst>
              <a:gd name="adj1" fmla="val -238125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3" idx="0"/>
            <a:endCxn id="24" idx="0"/>
          </p:cNvCxnSpPr>
          <p:nvPr/>
        </p:nvCxnSpPr>
        <p:spPr>
          <a:xfrm rot="5400000" flipH="1" flipV="1">
            <a:off x="12277504" y="1819299"/>
            <a:ext cx="13608" cy="1695962"/>
          </a:xfrm>
          <a:prstGeom prst="curvedConnector3">
            <a:avLst>
              <a:gd name="adj1" fmla="val 1800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850903" y="2667278"/>
            <a:ext cx="852706" cy="67497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26</a:t>
            </a: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29" name="Curved Connector 28"/>
          <p:cNvCxnSpPr>
            <a:stCxn id="25" idx="0"/>
            <a:endCxn id="28" idx="0"/>
          </p:cNvCxnSpPr>
          <p:nvPr/>
        </p:nvCxnSpPr>
        <p:spPr>
          <a:xfrm rot="16200000" flipV="1">
            <a:off x="13125484" y="1819299"/>
            <a:ext cx="13608" cy="1695962"/>
          </a:xfrm>
          <a:prstGeom prst="curvedConnector3">
            <a:avLst>
              <a:gd name="adj1" fmla="val 1800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45274" y="3117608"/>
            <a:ext cx="800301" cy="568361"/>
          </a:xfrm>
          <a:prstGeom prst="rect">
            <a:avLst/>
          </a:prstGeom>
          <a:noFill/>
        </p:spPr>
        <p:txBody>
          <a:bodyPr wrap="none" lIns="100584" tIns="50292" rIns="100584" bIns="5029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00" dirty="0"/>
              <a:t>next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9326030" y="3268705"/>
            <a:ext cx="21152" cy="42090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693788" y="3287093"/>
            <a:ext cx="0" cy="402516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328110" y="3689606"/>
            <a:ext cx="3359066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08020" y="3174086"/>
            <a:ext cx="2366027" cy="568361"/>
          </a:xfrm>
          <a:prstGeom prst="rect">
            <a:avLst/>
          </a:prstGeom>
          <a:noFill/>
        </p:spPr>
        <p:txBody>
          <a:bodyPr wrap="square" lIns="100584" tIns="50292" rIns="100584" bIns="5029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00" dirty="0"/>
              <a:t>batched prefix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394847" y="2667278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 smtClean="0">
                <a:solidFill>
                  <a:srgbClr val="000000"/>
                </a:solidFill>
              </a:rPr>
              <a:t>17</a:t>
            </a:r>
            <a:endParaRPr lang="en-US" sz="2600" dirty="0">
              <a:solidFill>
                <a:srgbClr val="000000"/>
              </a:solidFill>
            </a:endParaRPr>
          </a:p>
          <a:p>
            <a:pPr algn="ctr"/>
            <a:r>
              <a:rPr lang="en-US" sz="2600" dirty="0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36" name="Straight Arrow Connector 35"/>
          <p:cNvCxnSpPr>
            <a:stCxn id="4" idx="2"/>
          </p:cNvCxnSpPr>
          <p:nvPr/>
        </p:nvCxnSpPr>
        <p:spPr>
          <a:xfrm>
            <a:off x="12796446" y="5645663"/>
            <a:ext cx="1596114" cy="698040"/>
          </a:xfrm>
          <a:prstGeom prst="straightConnector1">
            <a:avLst/>
          </a:prstGeom>
          <a:ln w="76200" cmpd="sng"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363810">
            <a:off x="13399811" y="5708924"/>
            <a:ext cx="2014175" cy="1048492"/>
          </a:xfrm>
          <a:prstGeom prst="rect">
            <a:avLst/>
          </a:prstGeom>
          <a:noFill/>
          <a:effectLst/>
        </p:spPr>
        <p:txBody>
          <a:bodyPr wrap="none" lIns="100584" tIns="50292" rIns="100584" bIns="5029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00" dirty="0" err="1"/>
              <a:t>rebalanceObj</a:t>
            </a:r>
            <a:endParaRPr lang="en-US" sz="2600" dirty="0"/>
          </a:p>
          <a:p>
            <a:pPr>
              <a:lnSpc>
                <a:spcPct val="120000"/>
              </a:lnSpc>
            </a:pPr>
            <a:endParaRPr lang="en-US" sz="2600" dirty="0"/>
          </a:p>
        </p:txBody>
      </p:sp>
      <p:sp>
        <p:nvSpPr>
          <p:cNvPr id="38" name="Rectangle 37"/>
          <p:cNvSpPr/>
          <p:nvPr/>
        </p:nvSpPr>
        <p:spPr>
          <a:xfrm>
            <a:off x="10234607" y="2667388"/>
            <a:ext cx="232491" cy="2923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50292" rIns="100584" bIns="50292" rtlCol="0" anchor="ctr"/>
          <a:lstStyle/>
          <a:p>
            <a:pPr algn="ctr"/>
            <a:endParaRPr lang="en-US" sz="2600"/>
          </a:p>
        </p:txBody>
      </p:sp>
      <p:sp>
        <p:nvSpPr>
          <p:cNvPr id="39" name="Rectangle 38"/>
          <p:cNvSpPr/>
          <p:nvPr/>
        </p:nvSpPr>
        <p:spPr>
          <a:xfrm>
            <a:off x="11321527" y="2671801"/>
            <a:ext cx="232491" cy="2923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50292" rIns="100584" bIns="50292" rtlCol="0" anchor="ctr"/>
          <a:lstStyle/>
          <a:p>
            <a:pPr algn="ctr"/>
            <a:endParaRPr lang="en-US" sz="2600"/>
          </a:p>
        </p:txBody>
      </p:sp>
      <p:sp>
        <p:nvSpPr>
          <p:cNvPr id="40" name="Oval 39"/>
          <p:cNvSpPr/>
          <p:nvPr/>
        </p:nvSpPr>
        <p:spPr>
          <a:xfrm>
            <a:off x="6925482" y="4157394"/>
            <a:ext cx="152400" cy="1469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50292" rIns="100584" bIns="50292"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81921" y="4152680"/>
            <a:ext cx="152400" cy="1469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50292" rIns="100584" bIns="50292"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434437" y="4157394"/>
            <a:ext cx="152400" cy="1469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50292" rIns="100584" bIns="50292"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147274" y="702197"/>
            <a:ext cx="2544460" cy="303248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47274" y="4666905"/>
            <a:ext cx="2544460" cy="9787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332780"/>
              </p:ext>
            </p:extLst>
          </p:nvPr>
        </p:nvGraphicFramePr>
        <p:xfrm>
          <a:off x="3009312" y="1748426"/>
          <a:ext cx="3866349" cy="898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206"/>
                <a:gridCol w="758206"/>
                <a:gridCol w="720473"/>
                <a:gridCol w="674484"/>
                <a:gridCol w="954980"/>
              </a:tblGrid>
              <a:tr h="898073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err="1" smtClean="0"/>
                        <a:t>ver</a:t>
                      </a:r>
                      <a:endParaRPr lang="en-US" sz="2600" b="0" dirty="0" smtClean="0"/>
                    </a:p>
                    <a:p>
                      <a:pPr algn="ctr"/>
                      <a:r>
                        <a:rPr lang="en-US" sz="2600" b="0" dirty="0" err="1" smtClean="0"/>
                        <a:t>seq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>
                          <a:sym typeface="Symbol"/>
                        </a:rPr>
                        <a:t></a:t>
                      </a:r>
                    </a:p>
                    <a:p>
                      <a:pPr algn="ctr"/>
                      <a:r>
                        <a:rPr lang="en-US" sz="2600" b="0" dirty="0" smtClean="0">
                          <a:sym typeface="Symbol"/>
                        </a:rPr>
                        <a:t>7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/>
                        <a:t>3</a:t>
                      </a:r>
                    </a:p>
                    <a:p>
                      <a:pPr algn="ctr"/>
                      <a:r>
                        <a:rPr lang="en-US" sz="2600" b="0" dirty="0" smtClean="0"/>
                        <a:t>2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/>
                        <a:t>4</a:t>
                      </a:r>
                    </a:p>
                    <a:p>
                      <a:pPr algn="ctr"/>
                      <a:r>
                        <a:rPr lang="en-US" sz="2600" b="0" dirty="0" smtClean="0"/>
                        <a:t>12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/>
                        <a:t>…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36306"/>
              </p:ext>
            </p:extLst>
          </p:nvPr>
        </p:nvGraphicFramePr>
        <p:xfrm>
          <a:off x="12703610" y="1243032"/>
          <a:ext cx="4046178" cy="898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002"/>
                <a:gridCol w="729002"/>
                <a:gridCol w="659556"/>
                <a:gridCol w="694130"/>
                <a:gridCol w="1234488"/>
              </a:tblGrid>
              <a:tr h="8980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 smtClean="0">
                          <a:solidFill>
                            <a:schemeClr val="tx1"/>
                          </a:solidFill>
                        </a:rPr>
                        <a:t>idx</a:t>
                      </a:r>
                      <a:endParaRPr lang="en-US" sz="2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en-US" sz="2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1600" marR="101600" marT="48986" marB="489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sym typeface="Symbol"/>
                        </a:rPr>
                        <a:t>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sym typeface="Symbol"/>
                        </a:rPr>
                        <a:t></a:t>
                      </a:r>
                      <a:endParaRPr lang="en-US" sz="2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/>
                        <a:t>6</a:t>
                      </a:r>
                    </a:p>
                    <a:p>
                      <a:pPr algn="ctr"/>
                      <a:r>
                        <a:rPr lang="en-US" sz="2600" b="0" dirty="0" smtClean="0"/>
                        <a:t>4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sym typeface="Symbol"/>
                        </a:rPr>
                        <a:t>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  <a:sym typeface="Symbol"/>
                        </a:rPr>
                        <a:t></a:t>
                      </a:r>
                      <a:endParaRPr lang="en-US" sz="2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/>
                        <a:t>…</a:t>
                      </a:r>
                      <a:endParaRPr lang="en-US" sz="2600" b="0" dirty="0"/>
                    </a:p>
                  </a:txBody>
                  <a:tcPr marL="101600" marR="101600" marT="48986" marB="489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13172543" y="607624"/>
            <a:ext cx="3523052" cy="668388"/>
          </a:xfrm>
          <a:prstGeom prst="rect">
            <a:avLst/>
          </a:prstGeom>
        </p:spPr>
        <p:txBody>
          <a:bodyPr wrap="none" lIns="100584" tIns="50292" rIns="100584" bIns="50292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600" dirty="0">
                <a:solidFill>
                  <a:prstClr val="black"/>
                </a:solidFill>
              </a:rPr>
              <a:t>Pending Put Array (</a:t>
            </a:r>
            <a:r>
              <a:rPr lang="en-US" sz="2600" dirty="0" err="1">
                <a:solidFill>
                  <a:prstClr val="black"/>
                </a:solidFill>
              </a:rPr>
              <a:t>ppa</a:t>
            </a:r>
            <a:r>
              <a:rPr lang="en-US" sz="2600" dirty="0">
                <a:solidFill>
                  <a:prstClr val="black"/>
                </a:solidFill>
              </a:rPr>
              <a:t>):</a:t>
            </a:r>
            <a:endParaRPr lang="en-US" sz="2600" b="1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231591" y="2665083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sym typeface="Symbol"/>
              </a:rPr>
              <a:t>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  <a:sym typeface="Symbol"/>
              </a:rPr>
              <a:t>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304674" y="4662378"/>
            <a:ext cx="852706" cy="4749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152654" y="4662378"/>
            <a:ext cx="852706" cy="4749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000635" y="4662378"/>
            <a:ext cx="852706" cy="4749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696597" y="4662378"/>
            <a:ext cx="852706" cy="4749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544578" y="4662378"/>
            <a:ext cx="852706" cy="4749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848616" y="4662378"/>
            <a:ext cx="852706" cy="4749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392561" y="4662378"/>
            <a:ext cx="852706" cy="4749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229305" y="4660184"/>
            <a:ext cx="852706" cy="4749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57" name="Curved Connector 56"/>
          <p:cNvCxnSpPr/>
          <p:nvPr/>
        </p:nvCxnSpPr>
        <p:spPr>
          <a:xfrm rot="16200000" flipH="1">
            <a:off x="13773351" y="2351656"/>
            <a:ext cx="103" cy="617538"/>
          </a:xfrm>
          <a:prstGeom prst="curvedConnector3">
            <a:avLst>
              <a:gd name="adj1" fmla="val -238125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11000583" y="2351554"/>
            <a:ext cx="103" cy="617538"/>
          </a:xfrm>
          <a:prstGeom prst="curvedConnector3">
            <a:avLst>
              <a:gd name="adj1" fmla="val -238125000"/>
            </a:avLst>
          </a:prstGeom>
          <a:ln w="19050" cap="sq" cmpd="sng">
            <a:round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5" idx="0"/>
          </p:cNvCxnSpPr>
          <p:nvPr/>
        </p:nvCxnSpPr>
        <p:spPr>
          <a:xfrm>
            <a:off x="14645267" y="1594411"/>
            <a:ext cx="175939" cy="1072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0889373" y="1850869"/>
            <a:ext cx="1234718" cy="785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1" idx="2"/>
            <a:endCxn id="49" idx="0"/>
          </p:cNvCxnSpPr>
          <p:nvPr/>
        </p:nvCxnSpPr>
        <p:spPr>
          <a:xfrm flipH="1">
            <a:off x="9731029" y="3342248"/>
            <a:ext cx="2287" cy="1320130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0636761" y="3211974"/>
            <a:ext cx="0" cy="1430098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1512602" y="3211974"/>
            <a:ext cx="0" cy="1430098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2369386" y="3211976"/>
            <a:ext cx="0" cy="1454928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5" idx="2"/>
            <a:endCxn id="52" idx="0"/>
          </p:cNvCxnSpPr>
          <p:nvPr/>
        </p:nvCxnSpPr>
        <p:spPr>
          <a:xfrm flipH="1">
            <a:off x="13122948" y="3342248"/>
            <a:ext cx="850268" cy="1320130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2"/>
            <a:endCxn id="55" idx="0"/>
          </p:cNvCxnSpPr>
          <p:nvPr/>
        </p:nvCxnSpPr>
        <p:spPr>
          <a:xfrm>
            <a:off x="13125243" y="3342248"/>
            <a:ext cx="1693677" cy="1320130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4526008" y="3338764"/>
            <a:ext cx="886667" cy="1303308"/>
          </a:xfrm>
          <a:prstGeom prst="straightConnector1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8" idx="0"/>
          </p:cNvCxnSpPr>
          <p:nvPr/>
        </p:nvCxnSpPr>
        <p:spPr>
          <a:xfrm flipH="1">
            <a:off x="15657948" y="2492336"/>
            <a:ext cx="412431" cy="172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6070377" y="2663793"/>
            <a:ext cx="852706" cy="6749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sym typeface="Symbol"/>
              </a:rPr>
              <a:t></a:t>
            </a:r>
            <a:endParaRPr lang="en-US" sz="2600" dirty="0">
              <a:solidFill>
                <a:srgbClr val="000000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  <a:sym typeface="Symbol"/>
              </a:rPr>
              <a:t>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6073569" y="4662378"/>
            <a:ext cx="852706" cy="47498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584" tIns="0" rIns="100584" bIns="50292"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701740" y="5131791"/>
            <a:ext cx="2071837" cy="825099"/>
          </a:xfrm>
          <a:prstGeom prst="roundRect">
            <a:avLst/>
          </a:prstGeom>
          <a:noFill/>
          <a:ln w="19050" cmpd="sng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168" tIns="0" rIns="201168" bIns="100584" rtlCol="0" anchor="ctr" anchorCtr="1"/>
          <a:lstStyle/>
          <a:p>
            <a:pPr algn="ctr"/>
            <a:r>
              <a:rPr lang="en-US" sz="3100" dirty="0">
                <a:solidFill>
                  <a:schemeClr val="tx1"/>
                </a:solidFill>
              </a:rPr>
              <a:t>rebalance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object</a:t>
            </a:r>
          </a:p>
        </p:txBody>
      </p:sp>
      <p:cxnSp>
        <p:nvCxnSpPr>
          <p:cNvPr id="72" name="Straight Arrow Connector 71"/>
          <p:cNvCxnSpPr>
            <a:stCxn id="6" idx="2"/>
            <a:endCxn id="71" idx="0"/>
          </p:cNvCxnSpPr>
          <p:nvPr/>
        </p:nvCxnSpPr>
        <p:spPr>
          <a:xfrm>
            <a:off x="3187325" y="4644980"/>
            <a:ext cx="550329" cy="486808"/>
          </a:xfrm>
          <a:prstGeom prst="straightConnector1">
            <a:avLst/>
          </a:prstGeom>
          <a:ln w="57150" cmpd="sng"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6073575" y="4471801"/>
            <a:ext cx="559085" cy="170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18827" y="804451"/>
            <a:ext cx="7168015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GV: </a:t>
            </a:r>
            <a:r>
              <a:rPr lang="en-US" sz="3200" dirty="0" smtClean="0"/>
              <a:t>5			Pending Scan Array (</a:t>
            </a:r>
            <a:r>
              <a:rPr lang="en-US" sz="3200" dirty="0" err="1" smtClean="0"/>
              <a:t>psa</a:t>
            </a:r>
            <a:r>
              <a:rPr lang="en-US" sz="3200" dirty="0" smtClean="0"/>
              <a:t>):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0710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21730</TotalTime>
  <Words>200</Words>
  <Application>Microsoft Macintosh PowerPoint</Application>
  <PresentationFormat>Custom</PresentationFormat>
  <Paragraphs>161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Yahoo,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Braginsky</dc:creator>
  <cp:lastModifiedBy>Anastasia Braginsky</cp:lastModifiedBy>
  <cp:revision>108</cp:revision>
  <cp:lastPrinted>2016-07-12T08:53:24Z</cp:lastPrinted>
  <dcterms:created xsi:type="dcterms:W3CDTF">2016-01-11T14:19:40Z</dcterms:created>
  <dcterms:modified xsi:type="dcterms:W3CDTF">2016-12-05T20:12:39Z</dcterms:modified>
</cp:coreProperties>
</file>