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AC14-437C-4CF5-BB79-A528A3C9206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E14C-32B8-4035-A885-7612AA2FB8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393371"/>
            <a:ext cx="12192000" cy="653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8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AC14-437C-4CF5-BB79-A528A3C9206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E14C-32B8-4035-A885-7612AA2F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9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AC14-437C-4CF5-BB79-A528A3C9206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E14C-32B8-4035-A885-7612AA2F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8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AC14-437C-4CF5-BB79-A528A3C9206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E14C-32B8-4035-A885-7612AA2F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3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AC14-437C-4CF5-BB79-A528A3C9206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E14C-32B8-4035-A885-7612AA2F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1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AC14-437C-4CF5-BB79-A528A3C9206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E14C-32B8-4035-A885-7612AA2F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9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AC14-437C-4CF5-BB79-A528A3C9206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E14C-32B8-4035-A885-7612AA2F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2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AC14-437C-4CF5-BB79-A528A3C9206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E14C-32B8-4035-A885-7612AA2F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AC14-437C-4CF5-BB79-A528A3C9206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E14C-32B8-4035-A885-7612AA2F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4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AC14-437C-4CF5-BB79-A528A3C9206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E14C-32B8-4035-A885-7612AA2F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4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AC14-437C-4CF5-BB79-A528A3C9206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E14C-32B8-4035-A885-7612AA2F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0" y="6553200"/>
            <a:ext cx="12192000" cy="304800"/>
          </a:xfrm>
          <a:prstGeom prst="rect">
            <a:avLst/>
          </a:prstGeom>
          <a:solidFill>
            <a:srgbClr val="617955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de-DE" sz="2800">
              <a:latin typeface="Arial Black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CAC14-437C-4CF5-BB79-A528A3C9206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011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8E14C-32B8-4035-A885-7612AA2FB8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Line 115"/>
          <p:cNvSpPr>
            <a:spLocks noChangeShapeType="1"/>
          </p:cNvSpPr>
          <p:nvPr userDrawn="1"/>
        </p:nvSpPr>
        <p:spPr bwMode="auto">
          <a:xfrm flipH="1">
            <a:off x="0" y="1720397"/>
            <a:ext cx="12192000" cy="0"/>
          </a:xfrm>
          <a:prstGeom prst="line">
            <a:avLst/>
          </a:prstGeom>
          <a:noFill/>
          <a:ln w="25400">
            <a:solidFill>
              <a:srgbClr val="6179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76178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Article </a:t>
            </a:r>
            <a:r>
              <a:rPr lang="fr-FR" b="1" smtClean="0"/>
              <a:t>discussions </a:t>
            </a:r>
            <a:r>
              <a:rPr lang="fr-FR" b="1" smtClean="0"/>
              <a:t>(4 </a:t>
            </a:r>
            <a:r>
              <a:rPr lang="fr-FR" b="1" dirty="0" smtClean="0"/>
              <a:t>groups, c. 30 min)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1</a:t>
            </a:r>
            <a:r>
              <a:rPr lang="en-US" b="1" dirty="0"/>
              <a:t>. Choose one of the papers sent out for discussion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2. Find out and discuss:</a:t>
            </a:r>
          </a:p>
          <a:p>
            <a:pPr marL="0" indent="400050">
              <a:lnSpc>
                <a:spcPct val="150000"/>
              </a:lnSpc>
              <a:buNone/>
            </a:pPr>
            <a:r>
              <a:rPr lang="en-US" b="1" dirty="0" smtClean="0"/>
              <a:t>a</a:t>
            </a:r>
            <a:r>
              <a:rPr lang="en-US" b="1" dirty="0"/>
              <a:t>. What were the main questions </a:t>
            </a:r>
            <a:r>
              <a:rPr lang="en-US" b="1" dirty="0" smtClean="0"/>
              <a:t>addressed? </a:t>
            </a:r>
          </a:p>
          <a:p>
            <a:pPr marL="0" indent="400050">
              <a:lnSpc>
                <a:spcPct val="150000"/>
              </a:lnSpc>
              <a:buNone/>
            </a:pPr>
            <a:r>
              <a:rPr lang="en-US" b="1" dirty="0" smtClean="0"/>
              <a:t>b</a:t>
            </a:r>
            <a:r>
              <a:rPr lang="en-US" b="1" dirty="0"/>
              <a:t>. How did the authors tackle </a:t>
            </a:r>
            <a:r>
              <a:rPr lang="en-US" b="1" dirty="0" smtClean="0"/>
              <a:t>them?</a:t>
            </a:r>
          </a:p>
          <a:p>
            <a:pPr marL="0" indent="400050">
              <a:lnSpc>
                <a:spcPct val="150000"/>
              </a:lnSpc>
              <a:buNone/>
            </a:pPr>
            <a:r>
              <a:rPr lang="en-US" b="1" dirty="0" smtClean="0"/>
              <a:t>c</a:t>
            </a:r>
            <a:r>
              <a:rPr lang="en-US" b="1" dirty="0"/>
              <a:t>. What aspects could be added/done differently?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1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643605"/>
            <a:ext cx="12192001" cy="182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7752"/>
            <a:ext cx="10515600" cy="5789211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None/>
            </a:pPr>
            <a:r>
              <a:rPr lang="en-US" dirty="0" smtClean="0"/>
              <a:t>1. 	Meyer et al. (2015)  Global priorities for an effective information basis of biodiversity distributions. Nature Communications, 8 pp.</a:t>
            </a:r>
          </a:p>
          <a:p>
            <a:pPr marL="457200" indent="-457200">
              <a:buNone/>
            </a:pPr>
            <a:r>
              <a:rPr lang="en-US" dirty="0" smtClean="0"/>
              <a:t>2.	Antonelli et al. (2018) Amazonia is the primary source of Neotropical biodiversity. PNAS 115(23): 6034–6039.</a:t>
            </a:r>
          </a:p>
          <a:p>
            <a:pPr marL="457200" indent="-457200">
              <a:buNone/>
            </a:pPr>
            <a:r>
              <a:rPr lang="en-US" dirty="0" smtClean="0"/>
              <a:t>3.	</a:t>
            </a:r>
            <a:r>
              <a:rPr lang="en-US" dirty="0" err="1" smtClean="0"/>
              <a:t>Kostikova</a:t>
            </a:r>
            <a:r>
              <a:rPr lang="en-US" dirty="0" smtClean="0"/>
              <a:t> A et al. (2016) Bridging Inter- and Intraspecific Trait Evolution with a Hierarchical Bayesian Approach. Systematic Biology 65(3):417-431.</a:t>
            </a:r>
          </a:p>
          <a:p>
            <a:pPr marL="457200" indent="-457200">
              <a:buNone/>
            </a:pPr>
            <a:r>
              <a:rPr lang="en-US" dirty="0" smtClean="0"/>
              <a:t>4.	One of the following suggestions (depending on your own interests):</a:t>
            </a:r>
          </a:p>
          <a:p>
            <a:pPr marL="1028700" indent="-514350">
              <a:buAutoNum type="alphaLcPeriod"/>
            </a:pPr>
            <a:r>
              <a:rPr lang="en-US" dirty="0" smtClean="0"/>
              <a:t>Edler et al. (2017) Infomap Bioregions: Interactive mapping of biogeographical regions from species distributions. </a:t>
            </a:r>
            <a:r>
              <a:rPr lang="en-US" i="1" dirty="0" smtClean="0"/>
              <a:t>Systematic Biology </a:t>
            </a:r>
            <a:r>
              <a:rPr lang="en-US" dirty="0" smtClean="0"/>
              <a:t>66(2):197–204.  </a:t>
            </a:r>
          </a:p>
          <a:p>
            <a:pPr marL="1028700" indent="-514350">
              <a:buAutoNum type="alphaLcPeriod"/>
            </a:pPr>
            <a:r>
              <a:rPr lang="en-US" dirty="0" smtClean="0"/>
              <a:t>Zizka et al. (2019) CoordinateCleaner: Standardized cleaning of occurrence records from biological collection databases. </a:t>
            </a:r>
            <a:r>
              <a:rPr lang="en-US" i="1" dirty="0" smtClean="0"/>
              <a:t>Methods in Ecology and Evolution</a:t>
            </a:r>
            <a:r>
              <a:rPr lang="en-US" dirty="0" smtClean="0"/>
              <a:t> 10:744-751.</a:t>
            </a:r>
          </a:p>
          <a:p>
            <a:pPr marL="1028700" indent="-514350">
              <a:buAutoNum type="alphaLcPeriod"/>
            </a:pPr>
            <a:r>
              <a:rPr lang="en-US" dirty="0" smtClean="0"/>
              <a:t>Silvestro et al.(2016) Fossil biogeography: a new model to infer dispersal, extinction and sampling from </a:t>
            </a:r>
            <a:r>
              <a:rPr lang="en-US" dirty="0" err="1" smtClean="0"/>
              <a:t>palaeontological</a:t>
            </a:r>
            <a:r>
              <a:rPr lang="en-US" dirty="0" smtClean="0"/>
              <a:t> data. </a:t>
            </a:r>
            <a:r>
              <a:rPr lang="en-US" i="1" dirty="0" smtClean="0"/>
              <a:t>Philosophical Transactions of the Royal Society B</a:t>
            </a:r>
            <a:r>
              <a:rPr lang="en-US" dirty="0" smtClean="0"/>
              <a:t> 371:20150225.</a:t>
            </a:r>
          </a:p>
          <a:p>
            <a:pPr marL="1028700" indent="-514350">
              <a:buAutoNum type="alphaLcPeriod"/>
            </a:pPr>
            <a:r>
              <a:rPr lang="en-US" dirty="0" smtClean="0"/>
              <a:t>Price et al. (2019) Big data little help in megafauna mysteries. </a:t>
            </a:r>
            <a:r>
              <a:rPr lang="en-US" i="1" dirty="0" smtClean="0"/>
              <a:t>Nature</a:t>
            </a:r>
            <a:r>
              <a:rPr lang="en-US" dirty="0" smtClean="0"/>
              <a:t> 558(7):23-25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Article discussions (4 groups, c. 30 min)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Zizka, Alexander</dc:creator>
  <cp:lastModifiedBy>Zizka, Alexander</cp:lastModifiedBy>
  <cp:revision>5</cp:revision>
  <dcterms:created xsi:type="dcterms:W3CDTF">2019-11-01T13:19:53Z</dcterms:created>
  <dcterms:modified xsi:type="dcterms:W3CDTF">2019-11-04T05:36:39Z</dcterms:modified>
</cp:coreProperties>
</file>