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15" r:id="rId2"/>
    <p:sldId id="317" r:id="rId3"/>
    <p:sldId id="318" r:id="rId4"/>
    <p:sldId id="291" r:id="rId5"/>
    <p:sldId id="298" r:id="rId6"/>
    <p:sldId id="320" r:id="rId7"/>
    <p:sldId id="310" r:id="rId8"/>
    <p:sldId id="313" r:id="rId9"/>
    <p:sldId id="316" r:id="rId10"/>
  </p:sldIdLst>
  <p:sldSz cx="9144000" cy="5143500" type="screen16x9"/>
  <p:notesSz cx="9144000" cy="6858000"/>
  <p:defaultTextStyle>
    <a:defPPr>
      <a:defRPr lang="de-DE"/>
    </a:defPPr>
    <a:lvl1pPr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29589" indent="137753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60454" indent="274232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90044" indent="411986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920907" indent="548464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836714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204057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571399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938743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C7"/>
    <a:srgbClr val="70B74F"/>
    <a:srgbClr val="FED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2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852" y="78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26C9-EBE5-3743-A61B-9DDFFF30862E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64AF-3B15-3C4A-B5B4-B6233693F5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36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1pPr>
    <a:lvl2pPr marL="3673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2pPr>
    <a:lvl3pPr marL="734685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3pPr>
    <a:lvl4pPr marL="1102028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4pPr>
    <a:lvl5pPr marL="1469371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5pPr>
    <a:lvl6pPr marL="1836714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6pPr>
    <a:lvl7pPr marL="2204057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7pPr>
    <a:lvl8pPr marL="2571399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8pPr>
    <a:lvl9pPr marL="2938743" algn="l" defTabSz="734685" rtl="0" eaLnBrk="1" latinLnBrk="0" hangingPunct="1">
      <a:defRPr sz="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– titl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725669"/>
            <a:ext cx="6840000" cy="720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491750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360000"/>
            <a:ext cx="1224000" cy="41147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F6E8E94-1621-264A-A3E8-B6A06100DC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1383" y="4648185"/>
            <a:ext cx="1224000" cy="27092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30C467-736F-954F-8CC3-4039DB66E1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000" y="517401"/>
            <a:ext cx="2649600" cy="254071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19EE2F9-91C5-454E-9447-EC185DBAF1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999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28C9A402-6360-3C40-BF13-1B4517C9E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4292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4706CA9E-798C-AA45-B7AE-DA6E51F6E6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48585" y="4357859"/>
            <a:ext cx="1925999" cy="54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18986F29-C053-AB47-9CFD-B13A584AD4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3587750"/>
            <a:ext cx="6840000" cy="45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/>
            </a:lvl1pPr>
          </a:lstStyle>
          <a:p>
            <a:pPr lvl="0"/>
            <a:r>
              <a:rPr lang="de-DE" dirty="0"/>
              <a:t>Name, Datum</a:t>
            </a:r>
          </a:p>
        </p:txBody>
      </p:sp>
    </p:spTree>
    <p:extLst>
      <p:ext uri="{BB962C8B-B14F-4D97-AF65-F5344CB8AC3E}">
        <p14:creationId xmlns:p14="http://schemas.microsoft.com/office/powerpoint/2010/main" val="3359937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50" userDrawn="1">
          <p15:clr>
            <a:srgbClr val="FBAE40"/>
          </p15:clr>
        </p15:guide>
        <p15:guide id="3" orient="horz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980000"/>
            <a:ext cx="6138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396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 with text,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0"/>
            <a:ext cx="8964000" cy="180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690" y="1208250"/>
            <a:ext cx="7772400" cy="5917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58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6622A88B-CF9C-CF42-B773-088F164A61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52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C4E96770-9E93-BF4E-AE4D-3BFD6B602C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46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7B79E24-2B28-624E-89AA-44CE0683C8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0000" y="1980000"/>
            <a:ext cx="1925999" cy="234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header image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937675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-1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994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001" y="1467489"/>
            <a:ext cx="8964000" cy="367601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49" y="376238"/>
            <a:ext cx="8245475" cy="5917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553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E9757-F808-5D4E-BABB-586F50015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49" y="1152525"/>
            <a:ext cx="8220017" cy="332885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304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5094000" cy="5143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583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29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588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130" y="376184"/>
            <a:ext cx="4031999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53226" y="376184"/>
            <a:ext cx="4031999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959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and image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1844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75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376184"/>
            <a:ext cx="2628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376184"/>
            <a:ext cx="5436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78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7">
            <a:extLst>
              <a:ext uri="{FF2B5EF4-FFF2-40B4-BE49-F238E27FC236}">
                <a16:creationId xmlns:a16="http://schemas.microsoft.com/office/drawing/2014/main" id="{EAFFE364-E1BF-BE4D-B500-7C8EE78614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750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767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35758" y="2966872"/>
            <a:ext cx="2628000" cy="16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832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  <p15:guide id="4" orient="horz" pos="1620" userDrawn="1">
          <p15:clr>
            <a:srgbClr val="FBAE40"/>
          </p15:clr>
        </p15:guide>
        <p15:guide id="5" pos="29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7225" y="1111348"/>
            <a:ext cx="2628000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11348"/>
            <a:ext cx="5436000" cy="3404836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F66B7EC9-DC25-F24E-9BD0-3F08FC1315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7807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3226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15118"/>
            <a:ext cx="4031999" cy="34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262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53226" y="1152698"/>
            <a:ext cx="4031999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405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ext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225" y="376184"/>
            <a:ext cx="5436000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376184"/>
            <a:ext cx="2628000" cy="41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066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50" y="1152698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51225" y="1152698"/>
            <a:ext cx="4734000" cy="3384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9213FAE-57BA-284B-8542-567BCF4A6E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9750" y="2935112"/>
            <a:ext cx="3330000" cy="160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811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60359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9999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99999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9999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54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, 6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2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39750" y="4680000"/>
            <a:ext cx="1199768" cy="274637"/>
          </a:xfrm>
        </p:spPr>
        <p:txBody>
          <a:bodyPr/>
          <a:lstStyle>
            <a:lvl1pPr algn="l">
              <a:defRPr/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184"/>
            <a:ext cx="3324866" cy="41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04000" y="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0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0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24000" y="17149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24000" y="3428550"/>
            <a:ext cx="2520000" cy="17136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8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4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C40E6-ABAC-1D4D-92D4-95EE3A5F6B4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755490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8FCB7C3A-142C-E94A-BE2E-BE1731D37D7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40394" y="2937020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1C443FB2-746C-BE4D-9497-74642543C28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240394" y="1152698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7A16314-B7A2-984E-8271-CD3BBD08A80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4755490" y="2937019"/>
            <a:ext cx="3330000" cy="1601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7790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6A941C6-C664-544E-87CE-366F9FC557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9750" y="1152525"/>
            <a:ext cx="8220016" cy="332885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602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749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51A976D-F39F-3044-941F-64C84A512B1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48487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957FB3BF-B17E-9E4A-B23F-F6D2E22D9C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57225" y="1152698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5B804BC-D3BF-6E46-ADCF-1D4139476DF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9749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3DE3CC4-BA13-DA49-8B77-6DC257B8AC7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39749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6BA8EAD5-2816-1449-8FF9-640FB6878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48487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2C4CEEBD-1533-4E49-891E-821AC0693A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48487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66DE8B-B874-4042-8567-CCBC5954A9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7225" y="2419981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120090D9-E1BB-D542-BF39-BBAFA4C2D4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57225" y="3687263"/>
            <a:ext cx="262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877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4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7756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7756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35762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35762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33768" y="1452833"/>
            <a:ext cx="1925999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3768" y="2813631"/>
            <a:ext cx="1925999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44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9 images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750" y="376237"/>
            <a:ext cx="8245475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03E32495-8F86-FE47-B789-CDF754E7EF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98398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9B5F107-1922-6B49-A955-9B898B6704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08486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8EA251D2-7152-9A47-AB76-7D15B37D19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809912" y="1152698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AE52FCA-ECD2-9D4B-9A38-DBACD7FD4E2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98398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B1C8F966-7064-1F46-AFCB-A743B7FC6B8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598398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A38AC75-BE39-FE42-B7CA-FB45E1E34F1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08486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0B24D478-C78D-D948-90BD-D67D577291E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08486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DAD19E2E-3A7B-A34B-82AD-19E4D29722F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809912" y="2419981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E9A7B28-D473-EE41-8CF8-A8EDDF3660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09912" y="3687263"/>
            <a:ext cx="1908000" cy="108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683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05525BA2-0E53-4045-BB39-4834856315F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56063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8962BB75-A2F1-C145-A99E-0FFE5AAB76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56345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6FED1F1-A905-3947-BFB3-507E1BDCD8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46356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7113B194-944C-2348-96DB-5D2C6AF6BE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45031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4458CE-0E47-0240-8A54-419AADB816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973" y="2278063"/>
            <a:ext cx="1907718" cy="21248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000"/>
            </a:lvl1pPr>
            <a:lvl2pPr marL="107758" indent="0">
              <a:buNone/>
              <a:defRPr sz="900"/>
            </a:lvl2pPr>
            <a:lvl3pPr marL="214919" indent="0">
              <a:buNone/>
              <a:defRPr sz="900"/>
            </a:lvl3pPr>
            <a:lvl4pPr marL="322676" indent="0">
              <a:buNone/>
              <a:defRPr sz="800"/>
            </a:lvl4pPr>
            <a:lvl5pPr marL="429838" indent="0">
              <a:buNone/>
              <a:defRPr sz="8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1803290-B33F-8D42-9BE7-E64067986A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39691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A00ADCAA-0FF4-544B-94E8-F7190423B3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46074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09B751A-2F32-3842-86D9-D3A4B6513F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44749" y="917575"/>
            <a:ext cx="1908000" cy="13604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5BB31F-76C0-1E40-9B0A-158661A398F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1371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5" name="Bildplatzhalter 6">
            <a:extLst>
              <a:ext uri="{FF2B5EF4-FFF2-40B4-BE49-F238E27FC236}">
                <a16:creationId xmlns:a16="http://schemas.microsoft.com/office/drawing/2014/main" id="{CEB13965-F3EE-5248-9FD6-FFF71C8BA70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827182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6" name="Bildplatzhalter 6">
            <a:extLst>
              <a:ext uri="{FF2B5EF4-FFF2-40B4-BE49-F238E27FC236}">
                <a16:creationId xmlns:a16="http://schemas.microsoft.com/office/drawing/2014/main" id="{B8EA8AA7-0DAC-304C-B7B7-69D46F96F6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17193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E88B4E6-87A1-744D-8302-0F44A25DB9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15868" y="2458800"/>
            <a:ext cx="1555200" cy="7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180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4000" y="3116275"/>
            <a:ext cx="6840000" cy="3087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890417"/>
            <a:ext cx="6840000" cy="1080000"/>
          </a:xfrm>
          <a:prstGeom prst="rect">
            <a:avLst/>
          </a:prstGeom>
        </p:spPr>
        <p:txBody>
          <a:bodyPr vert="horz" lIns="0" tIns="0" rIns="0" bIns="0"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1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‘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.’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9363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B3E779-BCCC-8743-89B4-BC891EAC13FB}"/>
              </a:ext>
            </a:extLst>
          </p:cNvPr>
          <p:cNvSpPr txBox="1"/>
          <p:nvPr userDrawn="1"/>
        </p:nvSpPr>
        <p:spPr>
          <a:xfrm>
            <a:off x="1152000" y="488054"/>
            <a:ext cx="68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de-DE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supporters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</a:t>
            </a:r>
            <a:endParaRPr lang="de-DE" sz="1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F1E2E-4117-8749-9404-B4F4E4E04A31}"/>
              </a:ext>
            </a:extLst>
          </p:cNvPr>
          <p:cNvSpPr/>
          <p:nvPr userDrawn="1"/>
        </p:nvSpPr>
        <p:spPr>
          <a:xfrm>
            <a:off x="394068" y="1580455"/>
            <a:ext cx="8355861" cy="309954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indent="0" algn="ctr">
              <a:buNone/>
            </a:pPr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8B233-DE42-7C4D-AEDC-A30308D0EF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027" y="1815813"/>
            <a:ext cx="1672744" cy="21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F2CBF16-3F75-E04C-9580-C777885A19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668" y="1779813"/>
            <a:ext cx="2007934" cy="28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C4A1A6-965E-3749-A95B-4096A425B04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040" y="1743813"/>
            <a:ext cx="1028571" cy="3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EADFA62-A64E-F14D-A8BE-2042AF307E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499" y="1743813"/>
            <a:ext cx="878644" cy="3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E897F7F-3113-214E-8ABB-E0B7788F73A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585" y="1743813"/>
            <a:ext cx="675384" cy="3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DD8E070-EF76-934C-9B8B-C4EC46ED1F4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27" y="2293217"/>
            <a:ext cx="1171800" cy="252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4CC7EC-8BEA-3643-8B9E-8786F03EB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861" y="2293217"/>
            <a:ext cx="1328250" cy="252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EA1A248-F859-5547-A7B2-23F525904B2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0945" y="2203217"/>
            <a:ext cx="539761" cy="432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988821E-F212-0547-9CE3-36DA7F059F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9665" y="2239217"/>
            <a:ext cx="465517" cy="3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06F202F-0F52-3749-A272-773A1B2BEA9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7817" y="2279217"/>
            <a:ext cx="737561" cy="28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A754EB0-F72E-6C46-83C4-6C449B7D69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685" y="2275217"/>
            <a:ext cx="675979" cy="288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7A1F71E-AE55-B24B-AB67-C0B0E940CC2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07" y="2311217"/>
            <a:ext cx="117553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84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iDiv Deckblatt Bild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8701" y="4880858"/>
            <a:ext cx="1417541" cy="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375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375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4000" y="1733327"/>
            <a:ext cx="6840000" cy="167684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983534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nowledgem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D36A257-822F-7A4E-9685-E799E3EDB7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175" y="1955533"/>
            <a:ext cx="7064844" cy="8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We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kindly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acknowledge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support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German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Centre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for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Integrative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Biodiversity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Research (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iDiv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) Halle-Jena-Leipzig,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funded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200" b="1">
                <a:solidFill>
                  <a:schemeClr val="bg1"/>
                </a:solidFill>
                <a:latin typeface="Verdana" charset="0"/>
                <a:cs typeface="Verdana" charset="0"/>
              </a:rPr>
              <a:t>Deutsche Forschungsgemeinschaft </a:t>
            </a:r>
            <a:r>
              <a:rPr lang="de-DE" sz="12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44459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55726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55726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71702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1702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Bildplatzhalter 7">
            <a:extLst>
              <a:ext uri="{FF2B5EF4-FFF2-40B4-BE49-F238E27FC236}">
                <a16:creationId xmlns:a16="http://schemas.microsoft.com/office/drawing/2014/main" id="{4EF6332A-E402-0F49-94EE-0610031AFB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7678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F60C0638-D5E7-DE42-BFAE-1B13297270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7678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03655" y="1744827"/>
            <a:ext cx="1360800" cy="13608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3655" y="3105625"/>
            <a:ext cx="1360800" cy="54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780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3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3474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5 images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9750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1767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5758" y="296687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52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4000" y="1146622"/>
            <a:ext cx="2628000" cy="135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35758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1767" y="431687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44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52000" y="2496622"/>
            <a:ext cx="2628000" cy="3492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9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8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9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20017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988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7AF8F-F272-E041-93E3-75C1AB2E8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75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0A502A0-314C-0F46-AB42-98AC32D71C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403225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F5429A-927E-7B43-BFB3-77CC5AB73E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944000" y="3456000"/>
            <a:ext cx="5436000" cy="90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962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4683712"/>
            <a:ext cx="805917" cy="27092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376237"/>
            <a:ext cx="8244500" cy="57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4D20E751-7077-D043-AA3D-A80231688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C9E1EB7-5C0C-D04F-B690-A47769ADCE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52000" y="11176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47C64A2-F4FE-C94A-9D8A-317838D340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4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17AA33E-F538-8D4A-BF84-5D36272558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52000" y="2916000"/>
            <a:ext cx="333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893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FE084-3A29-C64B-BBCA-A5840C826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0000" y="4680000"/>
            <a:ext cx="1199768" cy="27463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C9BCB9A-1FC9-B141-82B1-F720E2D6C81A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908" r:id="rId2"/>
    <p:sldLayoutId id="2147483919" r:id="rId3"/>
    <p:sldLayoutId id="2147483914" r:id="rId4"/>
    <p:sldLayoutId id="2147483911" r:id="rId5"/>
    <p:sldLayoutId id="2147483913" r:id="rId6"/>
    <p:sldLayoutId id="2147483912" r:id="rId7"/>
    <p:sldLayoutId id="2147483915" r:id="rId8"/>
    <p:sldLayoutId id="2147483916" r:id="rId9"/>
    <p:sldLayoutId id="2147483921" r:id="rId10"/>
    <p:sldLayoutId id="2147483927" r:id="rId11"/>
    <p:sldLayoutId id="2147483923" r:id="rId12"/>
    <p:sldLayoutId id="2147483942" r:id="rId13"/>
    <p:sldLayoutId id="2147483917" r:id="rId14"/>
    <p:sldLayoutId id="2147483922" r:id="rId15"/>
    <p:sldLayoutId id="2147483933" r:id="rId16"/>
    <p:sldLayoutId id="2147483932" r:id="rId17"/>
    <p:sldLayoutId id="2147483929" r:id="rId18"/>
    <p:sldLayoutId id="2147483930" r:id="rId19"/>
    <p:sldLayoutId id="2147483938" r:id="rId20"/>
    <p:sldLayoutId id="2147483931" r:id="rId21"/>
    <p:sldLayoutId id="2147483935" r:id="rId22"/>
    <p:sldLayoutId id="2147483934" r:id="rId23"/>
    <p:sldLayoutId id="2147483936" r:id="rId24"/>
    <p:sldLayoutId id="2147483925" r:id="rId25"/>
    <p:sldLayoutId id="2147483926" r:id="rId26"/>
    <p:sldLayoutId id="2147483941" r:id="rId27"/>
    <p:sldLayoutId id="2147483918" r:id="rId28"/>
    <p:sldLayoutId id="2147483939" r:id="rId29"/>
    <p:sldLayoutId id="2147483940" r:id="rId30"/>
    <p:sldLayoutId id="2147483920" r:id="rId31"/>
    <p:sldLayoutId id="2147483882" r:id="rId32"/>
    <p:sldLayoutId id="2147483937" r:id="rId33"/>
    <p:sldLayoutId id="2147483883" r:id="rId34"/>
    <p:sldLayoutId id="2147483893" r:id="rId35"/>
  </p:sldLayoutIdLst>
  <p:hf hdr="0" ftr="0" dt="0"/>
  <p:txStyles>
    <p:titleStyle>
      <a:lvl1pPr algn="ctr" defTabSz="107162" rtl="0" eaLnBrk="1" fontAlgn="base" hangingPunct="1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171459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342918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51437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685836" algn="ctr" defTabSz="107162" rtl="0" eaLnBrk="1" fontAlgn="base" hangingPunct="1">
        <a:spcBef>
          <a:spcPct val="0"/>
        </a:spcBef>
        <a:spcAft>
          <a:spcPct val="0"/>
        </a:spcAft>
        <a:defRPr sz="105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80372" indent="-80372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174436" indent="-66678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8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68500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76257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83419" indent="-53581" algn="l" defTabSz="107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5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91279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98785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6291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3796" indent="-53753" algn="l" defTabSz="107506" rtl="0" eaLnBrk="1" latinLnBrk="0" hangingPunct="1">
        <a:spcBef>
          <a:spcPct val="20000"/>
        </a:spcBef>
        <a:buFont typeface="Arial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1pPr>
      <a:lvl2pPr marL="10750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2pPr>
      <a:lvl3pPr marL="215011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22516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4pPr>
      <a:lvl5pPr marL="43002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5pPr>
      <a:lvl6pPr marL="537527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6pPr>
      <a:lvl7pPr marL="645032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7pPr>
      <a:lvl8pPr marL="752538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8pPr>
      <a:lvl9pPr marL="860043" algn="l" defTabSz="107506" rtl="0" eaLnBrk="1" latinLnBrk="0" hangingPunct="1">
        <a:defRPr sz="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div-biodiversity.github.io/yDiv_building_packages_Rstudio_GitHub/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4376D8E-AD03-4A4C-873D-B4605EC2E8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R packages with </a:t>
            </a:r>
            <a:r>
              <a:rPr lang="en-US" dirty="0" err="1"/>
              <a:t>Rstudio</a:t>
            </a:r>
            <a:r>
              <a:rPr lang="en-US" dirty="0"/>
              <a:t> and </a:t>
            </a:r>
            <a:r>
              <a:rPr lang="en-US" dirty="0" smtClean="0"/>
              <a:t>GitHub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2292927" y="3369025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Alexander Zizka &amp; Steffen Ehrmann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43850" y="4679950"/>
            <a:ext cx="1200150" cy="274638"/>
          </a:xfrm>
        </p:spPr>
        <p:txBody>
          <a:bodyPr/>
          <a:lstStyle/>
          <a:p>
            <a:fld id="{4C9BCB9A-1FC9-B141-82B1-F720E2D6C81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1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23F8-5CFF-3347-ACB7-7478B6D4BB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/>
              <a:t>The basics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0DFEF-2098-294D-A052-7E066037F4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Course time: 9:30 – 18:00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Location: iDiv</a:t>
            </a:r>
            <a:r>
              <a:rPr lang="en-US" sz="2400" dirty="0"/>
              <a:t>, Interim III, Metamorphosis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Wifi</a:t>
            </a:r>
            <a:r>
              <a:rPr lang="en-US" sz="2400" dirty="0" smtClean="0"/>
              <a:t>: </a:t>
            </a:r>
            <a:r>
              <a:rPr lang="en-US" sz="2400" dirty="0" err="1" smtClean="0"/>
              <a:t>eduroam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Lunch break</a:t>
            </a:r>
            <a:r>
              <a:rPr lang="en-US" sz="2400" dirty="0" smtClean="0"/>
              <a:t>: 12:00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One Credit point and a course certificate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9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 smtClean="0"/>
              <a:t>Tuesday</a:t>
            </a:r>
          </a:p>
          <a:p>
            <a:endParaRPr lang="en-US" sz="800" dirty="0" smtClean="0"/>
          </a:p>
          <a:p>
            <a:r>
              <a:rPr lang="en-US" sz="1600" b="0" dirty="0" smtClean="0"/>
              <a:t>9:30 </a:t>
            </a:r>
            <a:r>
              <a:rPr lang="en-US" sz="1600" b="0" dirty="0"/>
              <a:t>Project </a:t>
            </a:r>
            <a:r>
              <a:rPr lang="en-US" sz="1600" b="0" dirty="0" smtClean="0"/>
              <a:t>work</a:t>
            </a:r>
          </a:p>
          <a:p>
            <a:endParaRPr lang="en-US" sz="400" b="0" dirty="0"/>
          </a:p>
          <a:p>
            <a:r>
              <a:rPr lang="en-US" sz="1600" b="0" dirty="0" smtClean="0"/>
              <a:t>11:15 </a:t>
            </a:r>
            <a:r>
              <a:rPr lang="en-US" sz="1600" b="0" dirty="0"/>
              <a:t>Lecture: "Package </a:t>
            </a:r>
            <a:r>
              <a:rPr lang="en-US" sz="1600" b="0" dirty="0" smtClean="0"/>
              <a:t>testing“</a:t>
            </a:r>
          </a:p>
          <a:p>
            <a:endParaRPr lang="en-US" sz="400" b="0" dirty="0"/>
          </a:p>
          <a:p>
            <a:r>
              <a:rPr lang="en-US" sz="1600" b="0" dirty="0" smtClean="0"/>
              <a:t>13:00 </a:t>
            </a:r>
            <a:r>
              <a:rPr lang="en-US" sz="1600" b="0" dirty="0"/>
              <a:t>Lecture: "Package documentation and </a:t>
            </a:r>
            <a:r>
              <a:rPr lang="en-US" sz="1600" b="0" dirty="0" smtClean="0"/>
              <a:t>deployment“</a:t>
            </a:r>
          </a:p>
          <a:p>
            <a:endParaRPr lang="en-US" sz="400" b="0" dirty="0"/>
          </a:p>
          <a:p>
            <a:r>
              <a:rPr lang="en-US" sz="1600" b="0" dirty="0" smtClean="0"/>
              <a:t>14:30 </a:t>
            </a:r>
            <a:r>
              <a:rPr lang="en-US" sz="1600" b="0" dirty="0"/>
              <a:t>Project </a:t>
            </a:r>
            <a:r>
              <a:rPr lang="en-US" sz="1600" b="0" dirty="0" smtClean="0"/>
              <a:t>work</a:t>
            </a:r>
          </a:p>
          <a:p>
            <a:endParaRPr lang="en-US" sz="400" b="0" dirty="0"/>
          </a:p>
          <a:p>
            <a:r>
              <a:rPr lang="en-US" sz="1600" b="0" dirty="0" smtClean="0"/>
              <a:t>16:15 </a:t>
            </a:r>
            <a:r>
              <a:rPr lang="en-US" sz="1600" b="0" dirty="0"/>
              <a:t>Student </a:t>
            </a:r>
            <a:r>
              <a:rPr lang="en-US" sz="1600" b="0" dirty="0" smtClean="0"/>
              <a:t>presentations</a:t>
            </a:r>
          </a:p>
          <a:p>
            <a:endParaRPr lang="en-US" sz="400" b="0" dirty="0"/>
          </a:p>
          <a:p>
            <a:r>
              <a:rPr lang="en-US" sz="1600" b="0" dirty="0" smtClean="0"/>
              <a:t>17:15 </a:t>
            </a:r>
            <a:r>
              <a:rPr lang="en-US" sz="1600" b="0" dirty="0"/>
              <a:t>Course evaluation and Wrap up</a:t>
            </a:r>
          </a:p>
          <a:p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3200" dirty="0" smtClean="0"/>
              <a:t>Schedule</a:t>
            </a:r>
            <a:endParaRPr lang="en-US" sz="320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25990" y="1115118"/>
            <a:ext cx="4031999" cy="3402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74436" indent="-66678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638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268500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3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376257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5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483419" indent="-53581" algn="l" defTabSz="107162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45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591279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8785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6291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3796" indent="-53753" algn="l" defTabSz="107506" rtl="0" eaLnBrk="1" latinLnBrk="0" hangingPunct="1">
              <a:spcBef>
                <a:spcPct val="20000"/>
              </a:spcBef>
              <a:buFont typeface="Arial"/>
              <a:buChar char="•"/>
              <a:defRPr sz="4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Monday</a:t>
            </a:r>
          </a:p>
          <a:p>
            <a:endParaRPr lang="en-US" sz="800" dirty="0" smtClean="0"/>
          </a:p>
          <a:p>
            <a:r>
              <a:rPr lang="en-US" sz="1600" b="0" dirty="0" smtClean="0"/>
              <a:t>9:30		Introduction</a:t>
            </a:r>
          </a:p>
          <a:p>
            <a:endParaRPr lang="en-US" sz="400" b="0" dirty="0"/>
          </a:p>
          <a:p>
            <a:r>
              <a:rPr lang="en-US" sz="1600" b="0" dirty="0" smtClean="0"/>
              <a:t>10:00 Lecture </a:t>
            </a:r>
            <a:r>
              <a:rPr lang="en-US" sz="1600" b="0" dirty="0"/>
              <a:t>"Main components </a:t>
            </a:r>
            <a:r>
              <a:rPr lang="en-US" sz="1600" b="0" dirty="0" smtClean="0"/>
              <a:t>											of </a:t>
            </a:r>
            <a:r>
              <a:rPr lang="en-US" sz="1600" b="0" dirty="0"/>
              <a:t>an </a:t>
            </a:r>
            <a:r>
              <a:rPr lang="en-US" sz="1600" b="0" dirty="0" smtClean="0"/>
              <a:t>R-package“</a:t>
            </a:r>
          </a:p>
          <a:p>
            <a:endParaRPr lang="en-US" sz="400" b="0" dirty="0" smtClean="0"/>
          </a:p>
          <a:p>
            <a:r>
              <a:rPr lang="en-US" sz="1600" b="0" dirty="0" smtClean="0"/>
              <a:t>10:45 Project definition</a:t>
            </a:r>
          </a:p>
          <a:p>
            <a:endParaRPr lang="en-US" sz="400" b="0" dirty="0"/>
          </a:p>
          <a:p>
            <a:r>
              <a:rPr lang="en-US" sz="1600" b="0" dirty="0" smtClean="0"/>
              <a:t>11:15 Lecture "How </a:t>
            </a:r>
            <a:r>
              <a:rPr lang="en-US" sz="1600" b="0" dirty="0"/>
              <a:t>to build an R </a:t>
            </a:r>
            <a:r>
              <a:rPr lang="en-US" sz="1600" b="0" dirty="0" smtClean="0"/>
              <a:t>											package </a:t>
            </a:r>
            <a:r>
              <a:rPr lang="en-US" sz="1600" b="0" dirty="0"/>
              <a:t>– Tools </a:t>
            </a:r>
            <a:r>
              <a:rPr lang="en-US" sz="1600" b="0" dirty="0" smtClean="0"/>
              <a:t>and workflow“</a:t>
            </a:r>
          </a:p>
          <a:p>
            <a:endParaRPr lang="en-US" sz="400" b="0" dirty="0"/>
          </a:p>
          <a:p>
            <a:r>
              <a:rPr lang="en-US" sz="1600" b="0" dirty="0" smtClean="0"/>
              <a:t>12:00 Lunch</a:t>
            </a:r>
          </a:p>
          <a:p>
            <a:endParaRPr lang="en-US" sz="400" b="0" dirty="0"/>
          </a:p>
          <a:p>
            <a:r>
              <a:rPr lang="en-US" sz="1600" b="0" dirty="0" smtClean="0"/>
              <a:t>13:00 Demos and exercises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6306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 smtClean="0"/>
              <a:t>Course philosophy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Hands on!</a:t>
            </a: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1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697C47-A182-C146-BC1E-03C534FD5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923F8-5CFF-3347-ACB7-7478B6D4BB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 smtClean="0"/>
              <a:t>course webpage</a:t>
            </a:r>
            <a:endParaRPr lang="de-DE" sz="32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E0DFEF-2098-294D-A052-7E066037F4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https://idiv-biodiversity.github.io/yDiv_building_packages_Rstudio_GitHub/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1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 first task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 pairs of two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Take five minutes </a:t>
            </a:r>
            <a:r>
              <a:rPr lang="en-US" dirty="0"/>
              <a:t>to </a:t>
            </a:r>
            <a:r>
              <a:rPr lang="en-US" dirty="0" smtClean="0"/>
              <a:t>get to know each other. </a:t>
            </a:r>
            <a:r>
              <a:rPr lang="en-US" dirty="0"/>
              <a:t>Where are you from, what is your PhD project about, and what do you use R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Present yourself with few sentences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Where are you from</a:t>
            </a:r>
            <a:r>
              <a:rPr lang="en-US" dirty="0" smtClean="0"/>
              <a:t>?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dirty="0"/>
              <a:t>What are you working on</a:t>
            </a:r>
            <a:r>
              <a:rPr lang="en-US" dirty="0" smtClean="0"/>
              <a:t>?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dirty="0"/>
              <a:t>What do you use R for</a:t>
            </a:r>
            <a:r>
              <a:rPr lang="en-US" dirty="0" smtClean="0"/>
              <a:t>?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b="1" dirty="0"/>
              <a:t>What do you expect from this course?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BCB9A-1FC9-B141-82B1-F720E2D6C81A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understand the structure of R-packages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2. use up-to-date methodology to provide R code </a:t>
            </a:r>
            <a:r>
              <a:rPr lang="en-US" dirty="0" smtClean="0"/>
              <a:t>							and </a:t>
            </a:r>
            <a:r>
              <a:rPr lang="en-US" dirty="0"/>
              <a:t>data as </a:t>
            </a:r>
            <a:r>
              <a:rPr lang="en-US" dirty="0" smtClean="0"/>
              <a:t>R-package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b</a:t>
            </a:r>
            <a:r>
              <a:rPr lang="en-US" dirty="0" smtClean="0"/>
              <a:t>e familiar with common </a:t>
            </a:r>
            <a:r>
              <a:rPr lang="en-US" dirty="0"/>
              <a:t>tools for </a:t>
            </a:r>
            <a:r>
              <a:rPr lang="en-US" dirty="0" smtClean="0"/>
              <a:t>packaging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0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dist="19050" dir="5400000" algn="t" rotWithShape="0">
            <a:prstClr val="black">
              <a:alpha val="20000"/>
            </a:prstClr>
          </a:outerShdw>
        </a:effectLst>
      </a:spPr>
      <a:bodyPr anchor="ctr"/>
      <a:lstStyle>
        <a:defPPr marL="0" indent="0" algn="ctr">
          <a:buNone/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Div_template_16-9" id="{DEFC2CCD-4E66-6744-9A19-392BB1193D32}" vid="{4BECF135-7FDE-2B44-9C2A-624BBB45AB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iDiv_template_16-9</Template>
  <TotalTime>0</TotalTime>
  <Words>175</Words>
  <Application>Microsoft Office PowerPoint</Application>
  <PresentationFormat>On-screen Show (16:9)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Verdana</vt:lpstr>
      <vt:lpstr>iDiv_Vorlage_PP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Zizka, Alexander</dc:creator>
  <cp:keywords/>
  <dc:description/>
  <cp:lastModifiedBy>Zizka, Alexander</cp:lastModifiedBy>
  <cp:revision>20</cp:revision>
  <dcterms:created xsi:type="dcterms:W3CDTF">2019-09-15T14:42:21Z</dcterms:created>
  <dcterms:modified xsi:type="dcterms:W3CDTF">2019-09-23T07:09:08Z</dcterms:modified>
  <cp:category/>
</cp:coreProperties>
</file>