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1C965-D06F-4AC1-B671-00D2A59A9E3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3C30CF-746F-4028-9BF5-B614328E3E09}">
      <dgm:prSet/>
      <dgm:spPr/>
      <dgm:t>
        <a:bodyPr/>
        <a:lstStyle/>
        <a:p>
          <a:r>
            <a:rPr lang="en-US" b="1"/>
            <a:t>Cluster 1:</a:t>
          </a:r>
          <a:r>
            <a:rPr lang="en-US"/>
            <a:t> Parks, scenic spaces, and general natural places.</a:t>
          </a:r>
        </a:p>
      </dgm:t>
    </dgm:pt>
    <dgm:pt modelId="{28A90972-5C53-43C1-A91B-E40DDCC5EF64}" type="parTrans" cxnId="{5BFD4866-0A71-4760-A9DB-7F300E868DFB}">
      <dgm:prSet/>
      <dgm:spPr/>
      <dgm:t>
        <a:bodyPr/>
        <a:lstStyle/>
        <a:p>
          <a:endParaRPr lang="en-US"/>
        </a:p>
      </dgm:t>
    </dgm:pt>
    <dgm:pt modelId="{C3252A84-FD88-42DA-BD7D-655506A40426}" type="sibTrans" cxnId="{5BFD4866-0A71-4760-A9DB-7F300E868DFB}">
      <dgm:prSet/>
      <dgm:spPr/>
      <dgm:t>
        <a:bodyPr/>
        <a:lstStyle/>
        <a:p>
          <a:endParaRPr lang="en-US"/>
        </a:p>
      </dgm:t>
    </dgm:pt>
    <dgm:pt modelId="{E7219C4B-63B4-4B20-8C04-979E61CCC421}">
      <dgm:prSet/>
      <dgm:spPr/>
      <dgm:t>
        <a:bodyPr/>
        <a:lstStyle/>
        <a:p>
          <a:r>
            <a:rPr lang="en-US" b="1"/>
            <a:t>Cluster 2:</a:t>
          </a:r>
          <a:r>
            <a:rPr lang="en-US"/>
            <a:t> High concentration of coffee shops and cafes.</a:t>
          </a:r>
        </a:p>
      </dgm:t>
    </dgm:pt>
    <dgm:pt modelId="{332C418B-C6CB-417D-93D2-F3FC06EF79E5}" type="parTrans" cxnId="{1BD322A0-713C-4AFA-903B-1FFC1F3A605C}">
      <dgm:prSet/>
      <dgm:spPr/>
      <dgm:t>
        <a:bodyPr/>
        <a:lstStyle/>
        <a:p>
          <a:endParaRPr lang="en-US"/>
        </a:p>
      </dgm:t>
    </dgm:pt>
    <dgm:pt modelId="{37623643-5C5E-4C84-8755-B244714152B0}" type="sibTrans" cxnId="{1BD322A0-713C-4AFA-903B-1FFC1F3A605C}">
      <dgm:prSet/>
      <dgm:spPr/>
      <dgm:t>
        <a:bodyPr/>
        <a:lstStyle/>
        <a:p>
          <a:endParaRPr lang="en-US"/>
        </a:p>
      </dgm:t>
    </dgm:pt>
    <dgm:pt modelId="{A38A006E-9796-4288-8C84-D1CBECF61472}">
      <dgm:prSet/>
      <dgm:spPr/>
      <dgm:t>
        <a:bodyPr/>
        <a:lstStyle/>
        <a:p>
          <a:r>
            <a:rPr lang="en-US" b="1"/>
            <a:t>Cluster 3:</a:t>
          </a:r>
          <a:r>
            <a:rPr lang="en-US"/>
            <a:t> Breweries, bars, and pizza places.</a:t>
          </a:r>
        </a:p>
      </dgm:t>
    </dgm:pt>
    <dgm:pt modelId="{5FF71C26-5FB3-4127-A28E-96ADAB7EB7FA}" type="parTrans" cxnId="{706B9324-979C-435F-BC60-C4BBC3F304E7}">
      <dgm:prSet/>
      <dgm:spPr/>
      <dgm:t>
        <a:bodyPr/>
        <a:lstStyle/>
        <a:p>
          <a:endParaRPr lang="en-US"/>
        </a:p>
      </dgm:t>
    </dgm:pt>
    <dgm:pt modelId="{1AE67593-579A-4830-8B16-31990F4237CF}" type="sibTrans" cxnId="{706B9324-979C-435F-BC60-C4BBC3F304E7}">
      <dgm:prSet/>
      <dgm:spPr/>
      <dgm:t>
        <a:bodyPr/>
        <a:lstStyle/>
        <a:p>
          <a:endParaRPr lang="en-US"/>
        </a:p>
      </dgm:t>
    </dgm:pt>
    <dgm:pt modelId="{9048794B-E939-488C-8410-325A6432475F}">
      <dgm:prSet/>
      <dgm:spPr/>
      <dgm:t>
        <a:bodyPr/>
        <a:lstStyle/>
        <a:p>
          <a:r>
            <a:rPr lang="en-US" b="1"/>
            <a:t>Cluster 6:</a:t>
          </a:r>
          <a:r>
            <a:rPr lang="en-US"/>
            <a:t> Many American restaurants as well as various other restaurant styles.</a:t>
          </a:r>
        </a:p>
      </dgm:t>
    </dgm:pt>
    <dgm:pt modelId="{CE108400-6571-4313-9A37-7407C5022511}" type="parTrans" cxnId="{9BDD76AE-8F9D-4AD1-9E97-571A1B9DA499}">
      <dgm:prSet/>
      <dgm:spPr/>
      <dgm:t>
        <a:bodyPr/>
        <a:lstStyle/>
        <a:p>
          <a:endParaRPr lang="en-US"/>
        </a:p>
      </dgm:t>
    </dgm:pt>
    <dgm:pt modelId="{AE86B194-8E2B-4483-B8C5-F5FF376FFCA7}" type="sibTrans" cxnId="{9BDD76AE-8F9D-4AD1-9E97-571A1B9DA499}">
      <dgm:prSet/>
      <dgm:spPr/>
      <dgm:t>
        <a:bodyPr/>
        <a:lstStyle/>
        <a:p>
          <a:endParaRPr lang="en-US"/>
        </a:p>
      </dgm:t>
    </dgm:pt>
    <dgm:pt modelId="{116CAE83-C1AA-44E8-BE91-4954850E1B4A}">
      <dgm:prSet/>
      <dgm:spPr/>
      <dgm:t>
        <a:bodyPr/>
        <a:lstStyle/>
        <a:p>
          <a:r>
            <a:rPr lang="en-US" b="1" dirty="0"/>
            <a:t>Cluster 7:</a:t>
          </a:r>
          <a:r>
            <a:rPr lang="en-US" dirty="0"/>
            <a:t> Lots of pizza and sandwich place</a:t>
          </a:r>
        </a:p>
      </dgm:t>
    </dgm:pt>
    <dgm:pt modelId="{189DA6AE-425F-419B-AF95-CF32787DA2DD}" type="parTrans" cxnId="{CF1051CE-61C4-4C1E-B734-CA37A9AB92D3}">
      <dgm:prSet/>
      <dgm:spPr/>
      <dgm:t>
        <a:bodyPr/>
        <a:lstStyle/>
        <a:p>
          <a:endParaRPr lang="en-US"/>
        </a:p>
      </dgm:t>
    </dgm:pt>
    <dgm:pt modelId="{187EF287-8B35-4BCB-9D40-BF6622B09B75}" type="sibTrans" cxnId="{CF1051CE-61C4-4C1E-B734-CA37A9AB92D3}">
      <dgm:prSet/>
      <dgm:spPr/>
      <dgm:t>
        <a:bodyPr/>
        <a:lstStyle/>
        <a:p>
          <a:endParaRPr lang="en-US"/>
        </a:p>
      </dgm:t>
    </dgm:pt>
    <dgm:pt modelId="{168B7C35-DC24-45AA-9DA0-C19A4EBCD7B2}">
      <dgm:prSet/>
      <dgm:spPr/>
      <dgm:t>
        <a:bodyPr/>
        <a:lstStyle/>
        <a:p>
          <a:r>
            <a:rPr lang="en-US" dirty="0"/>
            <a:t>Clusters 4, 5, and 8 only contained one university, so they were not useful for recommendations.</a:t>
          </a:r>
        </a:p>
      </dgm:t>
    </dgm:pt>
    <dgm:pt modelId="{C392BA18-1218-490C-A96D-76AE08442190}" type="parTrans" cxnId="{2FEBB4A3-1586-471E-9303-01421A6A1F76}">
      <dgm:prSet/>
      <dgm:spPr/>
      <dgm:t>
        <a:bodyPr/>
        <a:lstStyle/>
        <a:p>
          <a:endParaRPr lang="en-US"/>
        </a:p>
      </dgm:t>
    </dgm:pt>
    <dgm:pt modelId="{564A32D2-26E5-4727-AE78-01FF19347657}" type="sibTrans" cxnId="{2FEBB4A3-1586-471E-9303-01421A6A1F76}">
      <dgm:prSet/>
      <dgm:spPr/>
      <dgm:t>
        <a:bodyPr/>
        <a:lstStyle/>
        <a:p>
          <a:endParaRPr lang="en-US"/>
        </a:p>
      </dgm:t>
    </dgm:pt>
    <dgm:pt modelId="{1DB2B3ED-849A-497B-BAC3-C477B26C7FAD}" type="pres">
      <dgm:prSet presAssocID="{41C1C965-D06F-4AC1-B671-00D2A59A9E39}" presName="vert0" presStyleCnt="0">
        <dgm:presLayoutVars>
          <dgm:dir/>
          <dgm:animOne val="branch"/>
          <dgm:animLvl val="lvl"/>
        </dgm:presLayoutVars>
      </dgm:prSet>
      <dgm:spPr/>
    </dgm:pt>
    <dgm:pt modelId="{8CD5F377-0B62-439E-BA81-AF7099948304}" type="pres">
      <dgm:prSet presAssocID="{983C30CF-746F-4028-9BF5-B614328E3E09}" presName="thickLine" presStyleLbl="alignNode1" presStyleIdx="0" presStyleCnt="6"/>
      <dgm:spPr/>
    </dgm:pt>
    <dgm:pt modelId="{6DFB3B07-3CCC-4163-80EB-7287AEFC9C60}" type="pres">
      <dgm:prSet presAssocID="{983C30CF-746F-4028-9BF5-B614328E3E09}" presName="horz1" presStyleCnt="0"/>
      <dgm:spPr/>
    </dgm:pt>
    <dgm:pt modelId="{52C92423-E558-4CAA-BAA0-255984139E32}" type="pres">
      <dgm:prSet presAssocID="{983C30CF-746F-4028-9BF5-B614328E3E09}" presName="tx1" presStyleLbl="revTx" presStyleIdx="0" presStyleCnt="6"/>
      <dgm:spPr/>
    </dgm:pt>
    <dgm:pt modelId="{F638E8EA-F959-4177-B42F-92952C27124D}" type="pres">
      <dgm:prSet presAssocID="{983C30CF-746F-4028-9BF5-B614328E3E09}" presName="vert1" presStyleCnt="0"/>
      <dgm:spPr/>
    </dgm:pt>
    <dgm:pt modelId="{5A2A0F75-429D-4B70-8B6B-A2EBF051A710}" type="pres">
      <dgm:prSet presAssocID="{E7219C4B-63B4-4B20-8C04-979E61CCC421}" presName="thickLine" presStyleLbl="alignNode1" presStyleIdx="1" presStyleCnt="6"/>
      <dgm:spPr/>
    </dgm:pt>
    <dgm:pt modelId="{4E3FBF97-ACB7-4D07-AECD-244D278059C4}" type="pres">
      <dgm:prSet presAssocID="{E7219C4B-63B4-4B20-8C04-979E61CCC421}" presName="horz1" presStyleCnt="0"/>
      <dgm:spPr/>
    </dgm:pt>
    <dgm:pt modelId="{CDFAE770-A174-460C-930B-39A859AD3F26}" type="pres">
      <dgm:prSet presAssocID="{E7219C4B-63B4-4B20-8C04-979E61CCC421}" presName="tx1" presStyleLbl="revTx" presStyleIdx="1" presStyleCnt="6"/>
      <dgm:spPr/>
    </dgm:pt>
    <dgm:pt modelId="{9211CD30-7419-4252-A95F-38710B9C54FF}" type="pres">
      <dgm:prSet presAssocID="{E7219C4B-63B4-4B20-8C04-979E61CCC421}" presName="vert1" presStyleCnt="0"/>
      <dgm:spPr/>
    </dgm:pt>
    <dgm:pt modelId="{357FDC5F-0211-48F3-8BB4-7726D5C00492}" type="pres">
      <dgm:prSet presAssocID="{A38A006E-9796-4288-8C84-D1CBECF61472}" presName="thickLine" presStyleLbl="alignNode1" presStyleIdx="2" presStyleCnt="6"/>
      <dgm:spPr/>
    </dgm:pt>
    <dgm:pt modelId="{0AE36AF2-4EDA-4BA3-8AB4-4C57AC3A80DC}" type="pres">
      <dgm:prSet presAssocID="{A38A006E-9796-4288-8C84-D1CBECF61472}" presName="horz1" presStyleCnt="0"/>
      <dgm:spPr/>
    </dgm:pt>
    <dgm:pt modelId="{6C201CA4-E72A-4E45-9AC1-41FA6376F21C}" type="pres">
      <dgm:prSet presAssocID="{A38A006E-9796-4288-8C84-D1CBECF61472}" presName="tx1" presStyleLbl="revTx" presStyleIdx="2" presStyleCnt="6"/>
      <dgm:spPr/>
    </dgm:pt>
    <dgm:pt modelId="{873271A3-FC56-4B48-827C-96AAAD69C490}" type="pres">
      <dgm:prSet presAssocID="{A38A006E-9796-4288-8C84-D1CBECF61472}" presName="vert1" presStyleCnt="0"/>
      <dgm:spPr/>
    </dgm:pt>
    <dgm:pt modelId="{32C5FAE8-32DB-47DB-9CCB-53BBDBDE46B8}" type="pres">
      <dgm:prSet presAssocID="{9048794B-E939-488C-8410-325A6432475F}" presName="thickLine" presStyleLbl="alignNode1" presStyleIdx="3" presStyleCnt="6"/>
      <dgm:spPr/>
    </dgm:pt>
    <dgm:pt modelId="{8D54DADD-A29C-45C5-BE81-D089D1BCD387}" type="pres">
      <dgm:prSet presAssocID="{9048794B-E939-488C-8410-325A6432475F}" presName="horz1" presStyleCnt="0"/>
      <dgm:spPr/>
    </dgm:pt>
    <dgm:pt modelId="{19B98883-E34D-4C68-A404-93991A788637}" type="pres">
      <dgm:prSet presAssocID="{9048794B-E939-488C-8410-325A6432475F}" presName="tx1" presStyleLbl="revTx" presStyleIdx="3" presStyleCnt="6"/>
      <dgm:spPr/>
    </dgm:pt>
    <dgm:pt modelId="{677A3FDD-CC9F-4BC2-8E2D-FD3896A011D2}" type="pres">
      <dgm:prSet presAssocID="{9048794B-E939-488C-8410-325A6432475F}" presName="vert1" presStyleCnt="0"/>
      <dgm:spPr/>
    </dgm:pt>
    <dgm:pt modelId="{3398DACD-A2E3-4DAB-94ED-DAA8AE80D368}" type="pres">
      <dgm:prSet presAssocID="{116CAE83-C1AA-44E8-BE91-4954850E1B4A}" presName="thickLine" presStyleLbl="alignNode1" presStyleIdx="4" presStyleCnt="6"/>
      <dgm:spPr/>
    </dgm:pt>
    <dgm:pt modelId="{31BA1018-DE05-4311-A547-2B198875E32C}" type="pres">
      <dgm:prSet presAssocID="{116CAE83-C1AA-44E8-BE91-4954850E1B4A}" presName="horz1" presStyleCnt="0"/>
      <dgm:spPr/>
    </dgm:pt>
    <dgm:pt modelId="{96394628-F2C6-408C-840F-1809A45670F4}" type="pres">
      <dgm:prSet presAssocID="{116CAE83-C1AA-44E8-BE91-4954850E1B4A}" presName="tx1" presStyleLbl="revTx" presStyleIdx="4" presStyleCnt="6"/>
      <dgm:spPr/>
    </dgm:pt>
    <dgm:pt modelId="{65BEBC39-8037-4E87-912D-9C1E3EE79956}" type="pres">
      <dgm:prSet presAssocID="{116CAE83-C1AA-44E8-BE91-4954850E1B4A}" presName="vert1" presStyleCnt="0"/>
      <dgm:spPr/>
    </dgm:pt>
    <dgm:pt modelId="{3E1D7ED6-3C6A-4A64-9159-64C9FE8B0072}" type="pres">
      <dgm:prSet presAssocID="{168B7C35-DC24-45AA-9DA0-C19A4EBCD7B2}" presName="thickLine" presStyleLbl="alignNode1" presStyleIdx="5" presStyleCnt="6"/>
      <dgm:spPr/>
    </dgm:pt>
    <dgm:pt modelId="{F8613D83-6ADC-45A6-A757-8429A6305A4A}" type="pres">
      <dgm:prSet presAssocID="{168B7C35-DC24-45AA-9DA0-C19A4EBCD7B2}" presName="horz1" presStyleCnt="0"/>
      <dgm:spPr/>
    </dgm:pt>
    <dgm:pt modelId="{0E790EFA-C99F-441B-AA61-7E5DDD134ED4}" type="pres">
      <dgm:prSet presAssocID="{168B7C35-DC24-45AA-9DA0-C19A4EBCD7B2}" presName="tx1" presStyleLbl="revTx" presStyleIdx="5" presStyleCnt="6"/>
      <dgm:spPr/>
    </dgm:pt>
    <dgm:pt modelId="{48DAA133-D53D-4CCF-9BAE-02CF78BBE7DD}" type="pres">
      <dgm:prSet presAssocID="{168B7C35-DC24-45AA-9DA0-C19A4EBCD7B2}" presName="vert1" presStyleCnt="0"/>
      <dgm:spPr/>
    </dgm:pt>
  </dgm:ptLst>
  <dgm:cxnLst>
    <dgm:cxn modelId="{6C82861C-0643-40D0-95E7-7547DB13503A}" type="presOf" srcId="{168B7C35-DC24-45AA-9DA0-C19A4EBCD7B2}" destId="{0E790EFA-C99F-441B-AA61-7E5DDD134ED4}" srcOrd="0" destOrd="0" presId="urn:microsoft.com/office/officeart/2008/layout/LinedList"/>
    <dgm:cxn modelId="{706B9324-979C-435F-BC60-C4BBC3F304E7}" srcId="{41C1C965-D06F-4AC1-B671-00D2A59A9E39}" destId="{A38A006E-9796-4288-8C84-D1CBECF61472}" srcOrd="2" destOrd="0" parTransId="{5FF71C26-5FB3-4127-A28E-96ADAB7EB7FA}" sibTransId="{1AE67593-579A-4830-8B16-31990F4237CF}"/>
    <dgm:cxn modelId="{5BFD4866-0A71-4760-A9DB-7F300E868DFB}" srcId="{41C1C965-D06F-4AC1-B671-00D2A59A9E39}" destId="{983C30CF-746F-4028-9BF5-B614328E3E09}" srcOrd="0" destOrd="0" parTransId="{28A90972-5C53-43C1-A91B-E40DDCC5EF64}" sibTransId="{C3252A84-FD88-42DA-BD7D-655506A40426}"/>
    <dgm:cxn modelId="{BF5C204D-65F6-4FCC-A276-224014FBC336}" type="presOf" srcId="{9048794B-E939-488C-8410-325A6432475F}" destId="{19B98883-E34D-4C68-A404-93991A788637}" srcOrd="0" destOrd="0" presId="urn:microsoft.com/office/officeart/2008/layout/LinedList"/>
    <dgm:cxn modelId="{9E588A4E-1B3A-4C08-833E-DEAE7EDB6377}" type="presOf" srcId="{41C1C965-D06F-4AC1-B671-00D2A59A9E39}" destId="{1DB2B3ED-849A-497B-BAC3-C477B26C7FAD}" srcOrd="0" destOrd="0" presId="urn:microsoft.com/office/officeart/2008/layout/LinedList"/>
    <dgm:cxn modelId="{7086B073-2A87-4765-9C71-143269084954}" type="presOf" srcId="{116CAE83-C1AA-44E8-BE91-4954850E1B4A}" destId="{96394628-F2C6-408C-840F-1809A45670F4}" srcOrd="0" destOrd="0" presId="urn:microsoft.com/office/officeart/2008/layout/LinedList"/>
    <dgm:cxn modelId="{DE23E177-9A40-4DC4-BD73-8335B8095388}" type="presOf" srcId="{A38A006E-9796-4288-8C84-D1CBECF61472}" destId="{6C201CA4-E72A-4E45-9AC1-41FA6376F21C}" srcOrd="0" destOrd="0" presId="urn:microsoft.com/office/officeart/2008/layout/LinedList"/>
    <dgm:cxn modelId="{FE589E78-BF6E-4607-BB64-D10618F1BEE0}" type="presOf" srcId="{983C30CF-746F-4028-9BF5-B614328E3E09}" destId="{52C92423-E558-4CAA-BAA0-255984139E32}" srcOrd="0" destOrd="0" presId="urn:microsoft.com/office/officeart/2008/layout/LinedList"/>
    <dgm:cxn modelId="{1BD322A0-713C-4AFA-903B-1FFC1F3A605C}" srcId="{41C1C965-D06F-4AC1-B671-00D2A59A9E39}" destId="{E7219C4B-63B4-4B20-8C04-979E61CCC421}" srcOrd="1" destOrd="0" parTransId="{332C418B-C6CB-417D-93D2-F3FC06EF79E5}" sibTransId="{37623643-5C5E-4C84-8755-B244714152B0}"/>
    <dgm:cxn modelId="{2FEBB4A3-1586-471E-9303-01421A6A1F76}" srcId="{41C1C965-D06F-4AC1-B671-00D2A59A9E39}" destId="{168B7C35-DC24-45AA-9DA0-C19A4EBCD7B2}" srcOrd="5" destOrd="0" parTransId="{C392BA18-1218-490C-A96D-76AE08442190}" sibTransId="{564A32D2-26E5-4727-AE78-01FF19347657}"/>
    <dgm:cxn modelId="{340205AE-1466-4A73-BF2F-4207C23300A4}" type="presOf" srcId="{E7219C4B-63B4-4B20-8C04-979E61CCC421}" destId="{CDFAE770-A174-460C-930B-39A859AD3F26}" srcOrd="0" destOrd="0" presId="urn:microsoft.com/office/officeart/2008/layout/LinedList"/>
    <dgm:cxn modelId="{9BDD76AE-8F9D-4AD1-9E97-571A1B9DA499}" srcId="{41C1C965-D06F-4AC1-B671-00D2A59A9E39}" destId="{9048794B-E939-488C-8410-325A6432475F}" srcOrd="3" destOrd="0" parTransId="{CE108400-6571-4313-9A37-7407C5022511}" sibTransId="{AE86B194-8E2B-4483-B8C5-F5FF376FFCA7}"/>
    <dgm:cxn modelId="{CF1051CE-61C4-4C1E-B734-CA37A9AB92D3}" srcId="{41C1C965-D06F-4AC1-B671-00D2A59A9E39}" destId="{116CAE83-C1AA-44E8-BE91-4954850E1B4A}" srcOrd="4" destOrd="0" parTransId="{189DA6AE-425F-419B-AF95-CF32787DA2DD}" sibTransId="{187EF287-8B35-4BCB-9D40-BF6622B09B75}"/>
    <dgm:cxn modelId="{EF6D7EFD-5E34-4E98-82CE-87DC1D25F69E}" type="presParOf" srcId="{1DB2B3ED-849A-497B-BAC3-C477B26C7FAD}" destId="{8CD5F377-0B62-439E-BA81-AF7099948304}" srcOrd="0" destOrd="0" presId="urn:microsoft.com/office/officeart/2008/layout/LinedList"/>
    <dgm:cxn modelId="{D5DBBD8B-9BA2-41E3-BBBA-8FEC092668EE}" type="presParOf" srcId="{1DB2B3ED-849A-497B-BAC3-C477B26C7FAD}" destId="{6DFB3B07-3CCC-4163-80EB-7287AEFC9C60}" srcOrd="1" destOrd="0" presId="urn:microsoft.com/office/officeart/2008/layout/LinedList"/>
    <dgm:cxn modelId="{5CCE4C8E-94C6-43EC-A313-5FCB4D3A625D}" type="presParOf" srcId="{6DFB3B07-3CCC-4163-80EB-7287AEFC9C60}" destId="{52C92423-E558-4CAA-BAA0-255984139E32}" srcOrd="0" destOrd="0" presId="urn:microsoft.com/office/officeart/2008/layout/LinedList"/>
    <dgm:cxn modelId="{5CC078AF-9BF0-4478-B378-24E7F14C632A}" type="presParOf" srcId="{6DFB3B07-3CCC-4163-80EB-7287AEFC9C60}" destId="{F638E8EA-F959-4177-B42F-92952C27124D}" srcOrd="1" destOrd="0" presId="urn:microsoft.com/office/officeart/2008/layout/LinedList"/>
    <dgm:cxn modelId="{E10BFD20-4C40-49AA-BCA7-AD661352C338}" type="presParOf" srcId="{1DB2B3ED-849A-497B-BAC3-C477B26C7FAD}" destId="{5A2A0F75-429D-4B70-8B6B-A2EBF051A710}" srcOrd="2" destOrd="0" presId="urn:microsoft.com/office/officeart/2008/layout/LinedList"/>
    <dgm:cxn modelId="{275B2DC5-A69B-487B-8DE7-54D450402126}" type="presParOf" srcId="{1DB2B3ED-849A-497B-BAC3-C477B26C7FAD}" destId="{4E3FBF97-ACB7-4D07-AECD-244D278059C4}" srcOrd="3" destOrd="0" presId="urn:microsoft.com/office/officeart/2008/layout/LinedList"/>
    <dgm:cxn modelId="{2A621CE1-1116-4511-8E2A-32D97203E2B1}" type="presParOf" srcId="{4E3FBF97-ACB7-4D07-AECD-244D278059C4}" destId="{CDFAE770-A174-460C-930B-39A859AD3F26}" srcOrd="0" destOrd="0" presId="urn:microsoft.com/office/officeart/2008/layout/LinedList"/>
    <dgm:cxn modelId="{20B04F1F-8A84-4E30-A005-33DFF6B6BDCC}" type="presParOf" srcId="{4E3FBF97-ACB7-4D07-AECD-244D278059C4}" destId="{9211CD30-7419-4252-A95F-38710B9C54FF}" srcOrd="1" destOrd="0" presId="urn:microsoft.com/office/officeart/2008/layout/LinedList"/>
    <dgm:cxn modelId="{38C77457-2571-47BB-8B31-6FFEE7DF73E1}" type="presParOf" srcId="{1DB2B3ED-849A-497B-BAC3-C477B26C7FAD}" destId="{357FDC5F-0211-48F3-8BB4-7726D5C00492}" srcOrd="4" destOrd="0" presId="urn:microsoft.com/office/officeart/2008/layout/LinedList"/>
    <dgm:cxn modelId="{08F8DC37-CEC5-41D1-B2A4-0C1B26A07445}" type="presParOf" srcId="{1DB2B3ED-849A-497B-BAC3-C477B26C7FAD}" destId="{0AE36AF2-4EDA-4BA3-8AB4-4C57AC3A80DC}" srcOrd="5" destOrd="0" presId="urn:microsoft.com/office/officeart/2008/layout/LinedList"/>
    <dgm:cxn modelId="{FDED11C8-DB2C-4C5F-A083-4F04696AC57B}" type="presParOf" srcId="{0AE36AF2-4EDA-4BA3-8AB4-4C57AC3A80DC}" destId="{6C201CA4-E72A-4E45-9AC1-41FA6376F21C}" srcOrd="0" destOrd="0" presId="urn:microsoft.com/office/officeart/2008/layout/LinedList"/>
    <dgm:cxn modelId="{58E3E486-9349-4E90-B419-7A565A1E890E}" type="presParOf" srcId="{0AE36AF2-4EDA-4BA3-8AB4-4C57AC3A80DC}" destId="{873271A3-FC56-4B48-827C-96AAAD69C490}" srcOrd="1" destOrd="0" presId="urn:microsoft.com/office/officeart/2008/layout/LinedList"/>
    <dgm:cxn modelId="{F0D5727D-C336-41E0-BE8C-6402B426EF40}" type="presParOf" srcId="{1DB2B3ED-849A-497B-BAC3-C477B26C7FAD}" destId="{32C5FAE8-32DB-47DB-9CCB-53BBDBDE46B8}" srcOrd="6" destOrd="0" presId="urn:microsoft.com/office/officeart/2008/layout/LinedList"/>
    <dgm:cxn modelId="{0C7A82C0-CFA4-4233-9204-8F2177DDFDBF}" type="presParOf" srcId="{1DB2B3ED-849A-497B-BAC3-C477B26C7FAD}" destId="{8D54DADD-A29C-45C5-BE81-D089D1BCD387}" srcOrd="7" destOrd="0" presId="urn:microsoft.com/office/officeart/2008/layout/LinedList"/>
    <dgm:cxn modelId="{A78A104F-CCEC-455C-A6AA-5C1BF05BCDC4}" type="presParOf" srcId="{8D54DADD-A29C-45C5-BE81-D089D1BCD387}" destId="{19B98883-E34D-4C68-A404-93991A788637}" srcOrd="0" destOrd="0" presId="urn:microsoft.com/office/officeart/2008/layout/LinedList"/>
    <dgm:cxn modelId="{FFF47F18-4FE1-455B-BE03-444681F449DF}" type="presParOf" srcId="{8D54DADD-A29C-45C5-BE81-D089D1BCD387}" destId="{677A3FDD-CC9F-4BC2-8E2D-FD3896A011D2}" srcOrd="1" destOrd="0" presId="urn:microsoft.com/office/officeart/2008/layout/LinedList"/>
    <dgm:cxn modelId="{9A073E83-0294-4CBB-97CF-31D32A35BB4F}" type="presParOf" srcId="{1DB2B3ED-849A-497B-BAC3-C477B26C7FAD}" destId="{3398DACD-A2E3-4DAB-94ED-DAA8AE80D368}" srcOrd="8" destOrd="0" presId="urn:microsoft.com/office/officeart/2008/layout/LinedList"/>
    <dgm:cxn modelId="{5490C5F8-CCD2-46EE-8127-ABCDA0680D91}" type="presParOf" srcId="{1DB2B3ED-849A-497B-BAC3-C477B26C7FAD}" destId="{31BA1018-DE05-4311-A547-2B198875E32C}" srcOrd="9" destOrd="0" presId="urn:microsoft.com/office/officeart/2008/layout/LinedList"/>
    <dgm:cxn modelId="{BDB50044-187C-47A0-B162-6FBD5A0D771B}" type="presParOf" srcId="{31BA1018-DE05-4311-A547-2B198875E32C}" destId="{96394628-F2C6-408C-840F-1809A45670F4}" srcOrd="0" destOrd="0" presId="urn:microsoft.com/office/officeart/2008/layout/LinedList"/>
    <dgm:cxn modelId="{8CF6B610-CEF5-4CF4-9F29-3C970063803F}" type="presParOf" srcId="{31BA1018-DE05-4311-A547-2B198875E32C}" destId="{65BEBC39-8037-4E87-912D-9C1E3EE79956}" srcOrd="1" destOrd="0" presId="urn:microsoft.com/office/officeart/2008/layout/LinedList"/>
    <dgm:cxn modelId="{B0C5985C-1A21-4882-A9A3-CFCA6F42A6B3}" type="presParOf" srcId="{1DB2B3ED-849A-497B-BAC3-C477B26C7FAD}" destId="{3E1D7ED6-3C6A-4A64-9159-64C9FE8B0072}" srcOrd="10" destOrd="0" presId="urn:microsoft.com/office/officeart/2008/layout/LinedList"/>
    <dgm:cxn modelId="{291D5A12-A334-4EA8-A6BA-555782D7AE8D}" type="presParOf" srcId="{1DB2B3ED-849A-497B-BAC3-C477B26C7FAD}" destId="{F8613D83-6ADC-45A6-A757-8429A6305A4A}" srcOrd="11" destOrd="0" presId="urn:microsoft.com/office/officeart/2008/layout/LinedList"/>
    <dgm:cxn modelId="{7682586A-07D7-4C8E-9897-8E39C3D76424}" type="presParOf" srcId="{F8613D83-6ADC-45A6-A757-8429A6305A4A}" destId="{0E790EFA-C99F-441B-AA61-7E5DDD134ED4}" srcOrd="0" destOrd="0" presId="urn:microsoft.com/office/officeart/2008/layout/LinedList"/>
    <dgm:cxn modelId="{ED7D7D2E-AFF0-4410-B70F-1736E9C9AA84}" type="presParOf" srcId="{F8613D83-6ADC-45A6-A757-8429A6305A4A}" destId="{48DAA133-D53D-4CCF-9BAE-02CF78BBE7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5F377-0B62-439E-BA81-AF7099948304}">
      <dsp:nvSpPr>
        <dsp:cNvPr id="0" name=""/>
        <dsp:cNvSpPr/>
      </dsp:nvSpPr>
      <dsp:spPr>
        <a:xfrm>
          <a:off x="0" y="1668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92423-E558-4CAA-BAA0-255984139E32}">
      <dsp:nvSpPr>
        <dsp:cNvPr id="0" name=""/>
        <dsp:cNvSpPr/>
      </dsp:nvSpPr>
      <dsp:spPr>
        <a:xfrm>
          <a:off x="0" y="1668"/>
          <a:ext cx="8825659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Cluster 1:</a:t>
          </a:r>
          <a:r>
            <a:rPr lang="en-US" sz="1500" kern="1200"/>
            <a:t> Parks, scenic spaces, and general natural places.</a:t>
          </a:r>
        </a:p>
      </dsp:txBody>
      <dsp:txXfrm>
        <a:off x="0" y="1668"/>
        <a:ext cx="8825659" cy="568827"/>
      </dsp:txXfrm>
    </dsp:sp>
    <dsp:sp modelId="{5A2A0F75-429D-4B70-8B6B-A2EBF051A710}">
      <dsp:nvSpPr>
        <dsp:cNvPr id="0" name=""/>
        <dsp:cNvSpPr/>
      </dsp:nvSpPr>
      <dsp:spPr>
        <a:xfrm>
          <a:off x="0" y="570495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AE770-A174-460C-930B-39A859AD3F26}">
      <dsp:nvSpPr>
        <dsp:cNvPr id="0" name=""/>
        <dsp:cNvSpPr/>
      </dsp:nvSpPr>
      <dsp:spPr>
        <a:xfrm>
          <a:off x="0" y="570495"/>
          <a:ext cx="8825659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Cluster 2:</a:t>
          </a:r>
          <a:r>
            <a:rPr lang="en-US" sz="1500" kern="1200"/>
            <a:t> High concentration of coffee shops and cafes.</a:t>
          </a:r>
        </a:p>
      </dsp:txBody>
      <dsp:txXfrm>
        <a:off x="0" y="570495"/>
        <a:ext cx="8825659" cy="568827"/>
      </dsp:txXfrm>
    </dsp:sp>
    <dsp:sp modelId="{357FDC5F-0211-48F3-8BB4-7726D5C00492}">
      <dsp:nvSpPr>
        <dsp:cNvPr id="0" name=""/>
        <dsp:cNvSpPr/>
      </dsp:nvSpPr>
      <dsp:spPr>
        <a:xfrm>
          <a:off x="0" y="1139322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01CA4-E72A-4E45-9AC1-41FA6376F21C}">
      <dsp:nvSpPr>
        <dsp:cNvPr id="0" name=""/>
        <dsp:cNvSpPr/>
      </dsp:nvSpPr>
      <dsp:spPr>
        <a:xfrm>
          <a:off x="0" y="1139322"/>
          <a:ext cx="8825659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Cluster 3:</a:t>
          </a:r>
          <a:r>
            <a:rPr lang="en-US" sz="1500" kern="1200"/>
            <a:t> Breweries, bars, and pizza places.</a:t>
          </a:r>
        </a:p>
      </dsp:txBody>
      <dsp:txXfrm>
        <a:off x="0" y="1139322"/>
        <a:ext cx="8825659" cy="568827"/>
      </dsp:txXfrm>
    </dsp:sp>
    <dsp:sp modelId="{32C5FAE8-32DB-47DB-9CCB-53BBDBDE46B8}">
      <dsp:nvSpPr>
        <dsp:cNvPr id="0" name=""/>
        <dsp:cNvSpPr/>
      </dsp:nvSpPr>
      <dsp:spPr>
        <a:xfrm>
          <a:off x="0" y="1708149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98883-E34D-4C68-A404-93991A788637}">
      <dsp:nvSpPr>
        <dsp:cNvPr id="0" name=""/>
        <dsp:cNvSpPr/>
      </dsp:nvSpPr>
      <dsp:spPr>
        <a:xfrm>
          <a:off x="0" y="1708150"/>
          <a:ext cx="8825659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Cluster 6:</a:t>
          </a:r>
          <a:r>
            <a:rPr lang="en-US" sz="1500" kern="1200"/>
            <a:t> Many American restaurants as well as various other restaurant styles.</a:t>
          </a:r>
        </a:p>
      </dsp:txBody>
      <dsp:txXfrm>
        <a:off x="0" y="1708150"/>
        <a:ext cx="8825659" cy="568827"/>
      </dsp:txXfrm>
    </dsp:sp>
    <dsp:sp modelId="{3398DACD-A2E3-4DAB-94ED-DAA8AE80D368}">
      <dsp:nvSpPr>
        <dsp:cNvPr id="0" name=""/>
        <dsp:cNvSpPr/>
      </dsp:nvSpPr>
      <dsp:spPr>
        <a:xfrm>
          <a:off x="0" y="2276977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94628-F2C6-408C-840F-1809A45670F4}">
      <dsp:nvSpPr>
        <dsp:cNvPr id="0" name=""/>
        <dsp:cNvSpPr/>
      </dsp:nvSpPr>
      <dsp:spPr>
        <a:xfrm>
          <a:off x="0" y="2276977"/>
          <a:ext cx="8825659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Cluster 7:</a:t>
          </a:r>
          <a:r>
            <a:rPr lang="en-US" sz="1500" kern="1200" dirty="0"/>
            <a:t> Lots of pizza and sandwich place</a:t>
          </a:r>
        </a:p>
      </dsp:txBody>
      <dsp:txXfrm>
        <a:off x="0" y="2276977"/>
        <a:ext cx="8825659" cy="568827"/>
      </dsp:txXfrm>
    </dsp:sp>
    <dsp:sp modelId="{3E1D7ED6-3C6A-4A64-9159-64C9FE8B0072}">
      <dsp:nvSpPr>
        <dsp:cNvPr id="0" name=""/>
        <dsp:cNvSpPr/>
      </dsp:nvSpPr>
      <dsp:spPr>
        <a:xfrm>
          <a:off x="0" y="2845804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90EFA-C99F-441B-AA61-7E5DDD134ED4}">
      <dsp:nvSpPr>
        <dsp:cNvPr id="0" name=""/>
        <dsp:cNvSpPr/>
      </dsp:nvSpPr>
      <dsp:spPr>
        <a:xfrm>
          <a:off x="0" y="2845804"/>
          <a:ext cx="8825659" cy="56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Clusters 4, 5, and 8 only contained one university, so they were not useful for recommendations.</a:t>
          </a:r>
        </a:p>
      </dsp:txBody>
      <dsp:txXfrm>
        <a:off x="0" y="2845804"/>
        <a:ext cx="8825659" cy="568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maps" TargetMode="External"/><Relationship Id="rId2" Type="http://schemas.openxmlformats.org/officeDocument/2006/relationships/hyperlink" Target="https://www.4icu.org/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4DB2-16C2-46A1-A37B-7B827C4CC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2677648"/>
          </a:xfrm>
        </p:spPr>
        <p:txBody>
          <a:bodyPr/>
          <a:lstStyle/>
          <a:p>
            <a:r>
              <a:rPr lang="en-US" sz="40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Coursera Capstone Final Report: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CBA32-EB99-4931-A37B-5576B1D1C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96848"/>
            <a:ext cx="8825658" cy="861420"/>
          </a:xfrm>
        </p:spPr>
        <p:txBody>
          <a:bodyPr/>
          <a:lstStyle/>
          <a:p>
            <a:r>
              <a:rPr lang="en-US" sz="2400" b="1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Recommending Universities Based On Nearby Venues</a:t>
            </a:r>
          </a:p>
          <a:p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Isaiah Kaufman</a:t>
            </a:r>
            <a:endParaRPr lang="en-US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2F90-300C-423B-A23F-2F37FD35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A380-F9D0-418D-81EF-350F4DB9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Problem</a:t>
            </a:r>
            <a:r>
              <a:rPr lang="en-US" sz="18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 larger number of students transfer universities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Transfers are harmful to a university’s reputation and hurts them financially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Not liking the location is a common reason for transferring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Proposed Solution: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Create a model that recommends a university based on nearby venues compared to a location the user inputs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Could be used on site like Niche, which could increase traffic and boost advertising revenue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Universities may invest to target advertising and reduce costs from transfers</a:t>
            </a:r>
          </a:p>
        </p:txBody>
      </p:sp>
    </p:spTree>
    <p:extLst>
      <p:ext uri="{BB962C8B-B14F-4D97-AF65-F5344CB8AC3E}">
        <p14:creationId xmlns:p14="http://schemas.microsoft.com/office/powerpoint/2010/main" val="26758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787-A964-4D2C-8151-F33CC1EA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AC51-6710-4222-9A38-14301271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i="0" dirty="0" err="1">
                <a:effectLst/>
                <a:latin typeface="-apple-system"/>
              </a:rPr>
              <a:t>UniRank</a:t>
            </a:r>
            <a:r>
              <a:rPr lang="en-US" sz="2000" b="1" i="0" dirty="0">
                <a:effectLst/>
                <a:latin typeface="-apple-system"/>
              </a:rPr>
              <a:t> </a:t>
            </a:r>
            <a:r>
              <a:rPr lang="en-US" sz="1400" b="1" i="0" dirty="0">
                <a:effectLst/>
                <a:latin typeface="-apple-system"/>
              </a:rPr>
              <a:t>(</a:t>
            </a:r>
            <a:r>
              <a:rPr lang="en-US" sz="1400" b="1" i="0" u="none" strike="noStrike" dirty="0">
                <a:effectLst/>
                <a:latin typeface="-apple-system"/>
                <a:hlinkClick r:id="rId2"/>
              </a:rPr>
              <a:t>https://www.4icu.org/us/</a:t>
            </a:r>
            <a:r>
              <a:rPr lang="en-US" sz="1400" b="1" i="0" dirty="0">
                <a:effectLst/>
                <a:latin typeface="-apple-system"/>
              </a:rPr>
              <a:t>)</a:t>
            </a:r>
          </a:p>
          <a:p>
            <a:pPr lvl="1"/>
            <a:r>
              <a:rPr lang="en-US" sz="1800" b="1" i="0" dirty="0">
                <a:effectLst/>
                <a:latin typeface="-apple-system"/>
              </a:rPr>
              <a:t>Provides ranked list of accredited universities in the United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  <a:latin typeface="-apple-system"/>
              </a:rPr>
              <a:t>Bing Maps </a:t>
            </a:r>
            <a:r>
              <a:rPr lang="en-US" sz="1400" b="1" i="0" dirty="0">
                <a:effectLst/>
                <a:latin typeface="-apple-system"/>
              </a:rPr>
              <a:t>(</a:t>
            </a:r>
            <a:r>
              <a:rPr lang="en-US" sz="1400" b="1" i="0" u="none" strike="noStrike" dirty="0">
                <a:effectLst/>
                <a:latin typeface="-apple-system"/>
                <a:hlinkClick r:id="rId3"/>
              </a:rPr>
              <a:t>https://www.bing.com/maps</a:t>
            </a:r>
            <a:r>
              <a:rPr lang="en-US" sz="1400" b="1" i="0" dirty="0">
                <a:effectLst/>
                <a:latin typeface="-apple-system"/>
              </a:rPr>
              <a:t>)</a:t>
            </a:r>
          </a:p>
          <a:p>
            <a:pPr lvl="1"/>
            <a:r>
              <a:rPr lang="en-US" sz="1800" b="1" dirty="0">
                <a:latin typeface="-apple-system"/>
              </a:rPr>
              <a:t>Provides latitude and longitude for each </a:t>
            </a:r>
            <a:r>
              <a:rPr lang="en-US" sz="1800" b="1" dirty="0" err="1">
                <a:latin typeface="-apple-system"/>
              </a:rPr>
              <a:t>unversity</a:t>
            </a:r>
            <a:endParaRPr lang="en-US" sz="1800" b="1" i="0" dirty="0"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  <a:latin typeface="-apple-system"/>
              </a:rPr>
              <a:t>Foursquare </a:t>
            </a:r>
            <a:r>
              <a:rPr lang="en-US" sz="1400" b="1" i="0" dirty="0">
                <a:effectLst/>
                <a:latin typeface="-apple-system"/>
              </a:rPr>
              <a:t>(</a:t>
            </a:r>
            <a:r>
              <a:rPr lang="en-US" sz="1400" b="1" i="0" u="none" strike="noStrike" dirty="0">
                <a:effectLst/>
                <a:latin typeface="-apple-system"/>
                <a:hlinkClick r:id="rId4"/>
              </a:rPr>
              <a:t>https://developer.foursquare.com/</a:t>
            </a:r>
            <a:r>
              <a:rPr lang="en-US" sz="1400" b="1" i="0" dirty="0">
                <a:effectLst/>
                <a:latin typeface="-apple-system"/>
              </a:rPr>
              <a:t>)</a:t>
            </a:r>
          </a:p>
          <a:p>
            <a:pPr lvl="1"/>
            <a:r>
              <a:rPr lang="en-US" sz="1800" b="1" dirty="0">
                <a:latin typeface="-apple-system"/>
              </a:rPr>
              <a:t>Searches for venues near each university</a:t>
            </a:r>
            <a:endParaRPr lang="en-US" sz="1800" b="1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ACB-DFB7-4430-9329-666E4545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1EE4-102E-4E3B-9C8D-AE786E4E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UniRank</a:t>
            </a:r>
            <a:r>
              <a:rPr lang="en-US" dirty="0"/>
              <a:t>, Bing Maps, and </a:t>
            </a:r>
            <a:r>
              <a:rPr lang="en-US" dirty="0" err="1"/>
              <a:t>Frousquare</a:t>
            </a:r>
            <a:r>
              <a:rPr lang="en-US" dirty="0"/>
              <a:t> used to create list of universities with venues. </a:t>
            </a:r>
          </a:p>
          <a:p>
            <a:r>
              <a:rPr lang="en-US" dirty="0"/>
              <a:t>K means clustering used to cluster universities into 8 clusters based on venues.</a:t>
            </a:r>
          </a:p>
          <a:p>
            <a:r>
              <a:rPr lang="en-US" dirty="0" err="1"/>
              <a:t>JupyterDash</a:t>
            </a:r>
            <a:r>
              <a:rPr lang="en-US" dirty="0"/>
              <a:t> used to create dashboard to input the town to compare to universities.</a:t>
            </a:r>
          </a:p>
        </p:txBody>
      </p:sp>
    </p:spTree>
    <p:extLst>
      <p:ext uri="{BB962C8B-B14F-4D97-AF65-F5344CB8AC3E}">
        <p14:creationId xmlns:p14="http://schemas.microsoft.com/office/powerpoint/2010/main" val="21937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6352-307F-40F2-9FA5-2905DD59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Universities formed 5 clusters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9DC7165-1483-44DA-9551-20D0EE941C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7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3EBB4-12B5-4657-8BA4-F325AD2D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Clusters Mapped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647B8A1-1361-4A28-AB10-BB8F8CD1D8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679318"/>
            <a:ext cx="6391533" cy="349936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7F5A2-EA4C-4D58-9D0B-3F5A97B64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Red: Cluster 1</a:t>
            </a:r>
          </a:p>
          <a:p>
            <a:r>
              <a:rPr lang="en-US" dirty="0">
                <a:solidFill>
                  <a:srgbClr val="FFFFFF"/>
                </a:solidFill>
              </a:rPr>
              <a:t>Purple: Cluster 2</a:t>
            </a:r>
          </a:p>
          <a:p>
            <a:r>
              <a:rPr lang="en-US" dirty="0">
                <a:solidFill>
                  <a:srgbClr val="FFFFFF"/>
                </a:solidFill>
              </a:rPr>
              <a:t>Blue: Cluster 3</a:t>
            </a:r>
          </a:p>
          <a:p>
            <a:r>
              <a:rPr lang="en-US" dirty="0">
                <a:solidFill>
                  <a:srgbClr val="FFFFFF"/>
                </a:solidFill>
              </a:rPr>
              <a:t>Green: Cluster 6</a:t>
            </a:r>
          </a:p>
          <a:p>
            <a:r>
              <a:rPr lang="en-US" dirty="0">
                <a:solidFill>
                  <a:srgbClr val="FFFFFF"/>
                </a:solidFill>
              </a:rPr>
              <a:t>Yellow: Cluster 7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Clusters 4, 5, and 8 are light blue, turquoise, and orange, respectively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830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54FBC4-891B-4148-A912-7CB86AC1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Dash App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5F3B8-A693-4EB7-ADE4-1E2FAF54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053151" cy="3416300"/>
          </a:xfrm>
        </p:spPr>
        <p:txBody>
          <a:bodyPr anchor="t">
            <a:normAutofit/>
          </a:bodyPr>
          <a:lstStyle/>
          <a:p>
            <a:r>
              <a:rPr lang="en-US" sz="1400" dirty="0"/>
              <a:t>Dash app worked as planned, finding cluster for the inputted town and then printing top universities from that cluster: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</a:t>
            </a:r>
          </a:p>
          <a:p>
            <a:pPr marL="0" indent="0">
              <a:buNone/>
            </a:pPr>
            <a:r>
              <a:rPr lang="en-US" sz="1200" dirty="0"/>
              <a:t>     For example:</a:t>
            </a:r>
          </a:p>
          <a:p>
            <a:pPr marL="0" indent="0">
              <a:buNone/>
            </a:pPr>
            <a:r>
              <a:rPr lang="en-US" sz="1200" dirty="0"/>
              <a:t>	Lansing, MI is in cluster 2</a:t>
            </a:r>
          </a:p>
          <a:p>
            <a:pPr marL="0" indent="0">
              <a:buNone/>
            </a:pPr>
            <a:r>
              <a:rPr lang="en-US" sz="1200" dirty="0"/>
              <a:t>	Miami, FL is in cluster 5</a:t>
            </a:r>
            <a:endParaRPr lang="en-US" sz="1400" dirty="0"/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ADD21BF9-443F-4855-88EA-F5E1C63E8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r="-628" b="10"/>
          <a:stretch/>
        </p:blipFill>
        <p:spPr>
          <a:xfrm>
            <a:off x="4049522" y="2487775"/>
            <a:ext cx="3713585" cy="379108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A9331F4-34BB-4690-8CFC-AF0F589D3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r="-780" b="-10"/>
          <a:stretch/>
        </p:blipFill>
        <p:spPr>
          <a:xfrm>
            <a:off x="7893697" y="2487775"/>
            <a:ext cx="3713583" cy="3791088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71909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BCB7-A143-475F-B9DD-8E2ECAE6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F4EF-C4F6-486C-B408-B44C7A6BD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825158" cy="19964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Predicting the cluster of an inputted location can be used to make university recommendations</a:t>
            </a:r>
          </a:p>
          <a:p>
            <a:r>
              <a:rPr lang="en-US" dirty="0"/>
              <a:t>Could potentially improve student choices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88991-0D43-43EB-8C2D-D7EB5262C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18098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Drawbacks:</a:t>
            </a:r>
          </a:p>
          <a:p>
            <a:r>
              <a:rPr lang="en-US" dirty="0"/>
              <a:t>Only 5 possible recommendation lists</a:t>
            </a:r>
          </a:p>
          <a:p>
            <a:r>
              <a:rPr lang="en-US" dirty="0"/>
              <a:t>Clusters are not completely distinct, and universities in different clusters may be very similar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9234D-D2A9-48BD-89FA-84DCF7DC3416}"/>
              </a:ext>
            </a:extLst>
          </p:cNvPr>
          <p:cNvSpPr txBox="1">
            <a:spLocks/>
          </p:cNvSpPr>
          <p:nvPr/>
        </p:nvSpPr>
        <p:spPr>
          <a:xfrm>
            <a:off x="1156541" y="4769594"/>
            <a:ext cx="9878917" cy="1506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Improvements:</a:t>
            </a:r>
          </a:p>
          <a:p>
            <a:r>
              <a:rPr lang="en-US" dirty="0"/>
              <a:t>Weight important venues like parks and restaurants more heavily, and remove unhelpful venues like ATMs and intersections</a:t>
            </a:r>
          </a:p>
          <a:p>
            <a:r>
              <a:rPr lang="en-US" dirty="0"/>
              <a:t>Plot venue frequency values and use distance from inputted location to universities instead of clusters</a:t>
            </a:r>
          </a:p>
        </p:txBody>
      </p:sp>
    </p:spTree>
    <p:extLst>
      <p:ext uri="{BB962C8B-B14F-4D97-AF65-F5344CB8AC3E}">
        <p14:creationId xmlns:p14="http://schemas.microsoft.com/office/powerpoint/2010/main" val="346413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42D5-39F5-4C0F-A3E2-902BDD1B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75383A-A799-4C39-97C9-B5C6CEEC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university recommendations could increase online traffic to sites like Niche and reduce the number of transfers.</a:t>
            </a:r>
          </a:p>
          <a:p>
            <a:r>
              <a:rPr lang="en-US" dirty="0"/>
              <a:t>I created a model that clusters universities based on venues and then recommends universities based on the venues at an inputted location</a:t>
            </a:r>
          </a:p>
          <a:p>
            <a:r>
              <a:rPr lang="en-US" dirty="0"/>
              <a:t>The model is limited in its ability to recommend universities based on the clusters.</a:t>
            </a:r>
          </a:p>
          <a:p>
            <a:r>
              <a:rPr lang="en-US" dirty="0"/>
              <a:t>It could be possible to improve student choice using a model like this one.</a:t>
            </a:r>
          </a:p>
        </p:txBody>
      </p:sp>
    </p:spTree>
    <p:extLst>
      <p:ext uri="{BB962C8B-B14F-4D97-AF65-F5344CB8AC3E}">
        <p14:creationId xmlns:p14="http://schemas.microsoft.com/office/powerpoint/2010/main" val="66469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{05610914-3037-4E21-88CC-B9D8EFF16543}tf02900722</Template>
  <TotalTime>2705</TotalTime>
  <Words>513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Century Gothic</vt:lpstr>
      <vt:lpstr>Times New Roman</vt:lpstr>
      <vt:lpstr>Wingdings 3</vt:lpstr>
      <vt:lpstr>Ion Boardroom</vt:lpstr>
      <vt:lpstr>Coursera Capstone Final Report:</vt:lpstr>
      <vt:lpstr>Introduction</vt:lpstr>
      <vt:lpstr>Data Sources</vt:lpstr>
      <vt:lpstr>Methods</vt:lpstr>
      <vt:lpstr>Universities formed 5 clusters</vt:lpstr>
      <vt:lpstr>Clusters Mapped</vt:lpstr>
      <vt:lpstr>Dash App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Final Report:</dc:title>
  <dc:creator>Isaiah</dc:creator>
  <cp:lastModifiedBy>Isaiah</cp:lastModifiedBy>
  <cp:revision>3</cp:revision>
  <dcterms:created xsi:type="dcterms:W3CDTF">2021-07-14T01:51:20Z</dcterms:created>
  <dcterms:modified xsi:type="dcterms:W3CDTF">2021-07-16T00:16:07Z</dcterms:modified>
</cp:coreProperties>
</file>