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9" r:id="rId4"/>
    <p:sldId id="262" r:id="rId5"/>
    <p:sldId id="269" r:id="rId6"/>
    <p:sldId id="279" r:id="rId7"/>
    <p:sldId id="280" r:id="rId8"/>
    <p:sldId id="281" r:id="rId9"/>
    <p:sldId id="282" r:id="rId10"/>
    <p:sldId id="263" r:id="rId11"/>
    <p:sldId id="264" r:id="rId12"/>
    <p:sldId id="265" r:id="rId13"/>
    <p:sldId id="270" r:id="rId14"/>
    <p:sldId id="271" r:id="rId15"/>
    <p:sldId id="272" r:id="rId16"/>
    <p:sldId id="273" r:id="rId1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000000"/>
          </p15:clr>
        </p15:guide>
        <p15:guide id="2" pos="2880">
          <p15:clr>
            <a:srgbClr val="000000"/>
          </p15:clr>
        </p15:guide>
      </p15:sldGuideLst>
    </p:ext>
    <p:ext uri="{2D200454-40CA-4A62-9FC3-DE9A4176ACB9}">
      <p15:notesGuideLst xmlns:p15="http://schemas.microsoft.com/office/powerpoint/2012/main">
        <p15:guide id="1" orient="horz" pos="2846">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D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76" y="66"/>
      </p:cViewPr>
      <p:guideLst>
        <p:guide orient="horz" pos="2134"/>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46"/>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SH B S - 221039004 - MSISMPL" userId="af7603f2-db59-402d-801a-b48dd8af05a2" providerId="ADAL" clId="{72F1BDAF-85A0-4641-A51A-48FDDB27B119}"/>
    <pc:docChg chg="custSel modSld">
      <pc:chgData name="SANDESH B S - 221039004 - MSISMPL" userId="af7603f2-db59-402d-801a-b48dd8af05a2" providerId="ADAL" clId="{72F1BDAF-85A0-4641-A51A-48FDDB27B119}" dt="2022-11-11T05:26:07.203" v="6" actId="20577"/>
      <pc:docMkLst>
        <pc:docMk/>
      </pc:docMkLst>
      <pc:sldChg chg="modSp">
        <pc:chgData name="SANDESH B S - 221039004 - MSISMPL" userId="af7603f2-db59-402d-801a-b48dd8af05a2" providerId="ADAL" clId="{72F1BDAF-85A0-4641-A51A-48FDDB27B119}" dt="2022-11-11T05:26:07.203" v="6" actId="20577"/>
        <pc:sldMkLst>
          <pc:docMk/>
          <pc:sldMk cId="0" sldId="263"/>
        </pc:sldMkLst>
        <pc:spChg chg="mod">
          <ac:chgData name="SANDESH B S - 221039004 - MSISMPL" userId="af7603f2-db59-402d-801a-b48dd8af05a2" providerId="ADAL" clId="{72F1BDAF-85A0-4641-A51A-48FDDB27B119}" dt="2022-11-11T05:26:07.203" v="6" actId="20577"/>
          <ac:spMkLst>
            <pc:docMk/>
            <pc:sldMk cId="0" sldId="26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279E24-26C9-4028-974C-D1109146F40B}"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pic>
        <p:nvPicPr>
          <p:cNvPr id="3" name="Picture 2" descr="A picture containing drawing, food, table&#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2234238"/>
            <a:ext cx="8305800" cy="1066800"/>
          </a:xfrm>
        </p:spPr>
        <p:txBody>
          <a:bodyPr/>
          <a:lstStyle/>
          <a:p>
            <a:r>
              <a:rPr lang="en-US" sz="2800" b="1" dirty="0">
                <a:latin typeface="Times New Roman" panose="02020603050405020304" pitchFamily="18" charset="0"/>
                <a:cs typeface="Times New Roman" panose="02020603050405020304" pitchFamily="18" charset="0"/>
              </a:rPr>
              <a:t>DROWSY DRIVER DETECTION USING MACHINE LEARNING</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a:t>
            </a:fld>
            <a:endParaRPr lang="en-US"/>
          </a:p>
        </p:txBody>
      </p:sp>
      <p:sp>
        <p:nvSpPr>
          <p:cNvPr id="5" name="Rectangle 4"/>
          <p:cNvSpPr/>
          <p:nvPr/>
        </p:nvSpPr>
        <p:spPr>
          <a:xfrm>
            <a:off x="6281807" y="224135"/>
            <a:ext cx="2862194" cy="523220"/>
          </a:xfrm>
          <a:prstGeom prst="rect">
            <a:avLst/>
          </a:prstGeom>
        </p:spPr>
        <p:txBody>
          <a:bodyPr wrap="none">
            <a:spAutoFit/>
          </a:bodyPr>
          <a:lstStyle/>
          <a:p>
            <a:pPr algn="r">
              <a:spcBef>
                <a:spcPct val="50000"/>
              </a:spcBef>
            </a:pPr>
            <a:r>
              <a:rPr lang="en-US" sz="2800" b="1" dirty="0">
                <a:solidFill>
                  <a:srgbClr val="CC6600"/>
                </a:solidFill>
                <a:latin typeface="Calibri" panose="020F0502020204030204" pitchFamily="34" charset="0"/>
                <a:cs typeface="Calibri" panose="020F0502020204030204" pitchFamily="34" charset="0"/>
              </a:rPr>
              <a:t>Technical Seminar</a:t>
            </a:r>
          </a:p>
        </p:txBody>
      </p:sp>
      <p:sp>
        <p:nvSpPr>
          <p:cNvPr id="6" name="Rectangle 5"/>
          <p:cNvSpPr/>
          <p:nvPr/>
        </p:nvSpPr>
        <p:spPr>
          <a:xfrm>
            <a:off x="476250" y="5176161"/>
            <a:ext cx="8382000" cy="723275"/>
          </a:xfrm>
          <a:prstGeom prst="rect">
            <a:avLst/>
          </a:prstGeom>
        </p:spPr>
        <p:txBody>
          <a:bodyPr wrap="square">
            <a:spAutoFit/>
          </a:bodyPr>
          <a:lstStyle/>
          <a:p>
            <a:pPr algn="ctr">
              <a:spcBef>
                <a:spcPct val="50000"/>
              </a:spcBef>
            </a:pPr>
            <a:r>
              <a:rPr lang="en-US" sz="2000" b="1" i="1" dirty="0">
                <a:latin typeface="Calibri" panose="020F0502020204030204" pitchFamily="34" charset="0"/>
                <a:cs typeface="Calibri" panose="020F0502020204030204" pitchFamily="34" charset="0"/>
              </a:rPr>
              <a:t>Under the guidance of</a:t>
            </a:r>
          </a:p>
          <a:p>
            <a:pPr>
              <a:spcBef>
                <a:spcPct val="50000"/>
              </a:spcBef>
            </a:pPr>
            <a:endParaRPr lang="en-US" sz="1400" i="1" dirty="0"/>
          </a:p>
        </p:txBody>
      </p:sp>
      <p:sp>
        <p:nvSpPr>
          <p:cNvPr id="8" name="TextBox 7">
            <a:extLst>
              <a:ext uri="{FF2B5EF4-FFF2-40B4-BE49-F238E27FC236}">
                <a16:creationId xmlns:a16="http://schemas.microsoft.com/office/drawing/2014/main" id="{9992B46A-D125-DB58-40EC-3896C4CF23E2}"/>
              </a:ext>
            </a:extLst>
          </p:cNvPr>
          <p:cNvSpPr txBox="1"/>
          <p:nvPr/>
        </p:nvSpPr>
        <p:spPr>
          <a:xfrm>
            <a:off x="285750" y="5537798"/>
            <a:ext cx="8724899"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Dr. Mohan Kumar J </a:t>
            </a:r>
          </a:p>
          <a:p>
            <a:pPr algn="ctr"/>
            <a:r>
              <a:rPr lang="en-US" dirty="0">
                <a:latin typeface="Times New Roman" panose="02020603050405020304" pitchFamily="18" charset="0"/>
                <a:cs typeface="Times New Roman" panose="02020603050405020304" pitchFamily="18" charset="0"/>
              </a:rPr>
              <a:t>Associate Professor</a:t>
            </a:r>
          </a:p>
          <a:p>
            <a:pPr algn="ctr"/>
            <a:r>
              <a:rPr lang="en-US" dirty="0">
                <a:latin typeface="Times New Roman" panose="02020603050405020304" pitchFamily="18" charset="0"/>
                <a:cs typeface="Times New Roman" panose="02020603050405020304" pitchFamily="18" charset="0"/>
              </a:rPr>
              <a:t>Manipal School of Information Science</a:t>
            </a:r>
            <a:endParaRPr lang="en-IN"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6C7CFDF-FE4B-2944-AB13-39FAB2B9BA0B}"/>
              </a:ext>
            </a:extLst>
          </p:cNvPr>
          <p:cNvGraphicFramePr>
            <a:graphicFrameLocks noGrp="1"/>
          </p:cNvGraphicFramePr>
          <p:nvPr>
            <p:extLst>
              <p:ext uri="{D42A27DB-BD31-4B8C-83A1-F6EECF244321}">
                <p14:modId xmlns:p14="http://schemas.microsoft.com/office/powerpoint/2010/main" val="1551196988"/>
              </p:ext>
            </p:extLst>
          </p:nvPr>
        </p:nvGraphicFramePr>
        <p:xfrm>
          <a:off x="2245115" y="4066620"/>
          <a:ext cx="4882370" cy="741680"/>
        </p:xfrm>
        <a:graphic>
          <a:graphicData uri="http://schemas.openxmlformats.org/drawingml/2006/table">
            <a:tbl>
              <a:tblPr firstRow="1" bandRow="1"/>
              <a:tblGrid>
                <a:gridCol w="2638133">
                  <a:extLst>
                    <a:ext uri="{9D8B030D-6E8A-4147-A177-3AD203B41FA5}">
                      <a16:colId xmlns:a16="http://schemas.microsoft.com/office/drawing/2014/main" val="2738662060"/>
                    </a:ext>
                  </a:extLst>
                </a:gridCol>
                <a:gridCol w="2244237">
                  <a:extLst>
                    <a:ext uri="{9D8B030D-6E8A-4147-A177-3AD203B41FA5}">
                      <a16:colId xmlns:a16="http://schemas.microsoft.com/office/drawing/2014/main" val="678978540"/>
                    </a:ext>
                  </a:extLst>
                </a:gridCol>
              </a:tblGrid>
              <a:tr h="370840">
                <a:tc>
                  <a:txBody>
                    <a:bodyPr/>
                    <a:lstStyle/>
                    <a:p>
                      <a:pPr algn="ctr"/>
                      <a:r>
                        <a:rPr lang="en-US" b="1" dirty="0" err="1"/>
                        <a:t>Vishak</a:t>
                      </a:r>
                      <a:r>
                        <a:rPr lang="en-US" b="1" dirty="0"/>
                        <a:t> V Kotemane</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dirty="0"/>
                        <a:t>221039002</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6238"/>
                  </a:ext>
                </a:extLst>
              </a:tr>
              <a:tr h="370840">
                <a:tc>
                  <a:txBody>
                    <a:bodyPr/>
                    <a:lstStyle/>
                    <a:p>
                      <a:pPr algn="ctr"/>
                      <a:r>
                        <a:rPr lang="en-US" b="1" dirty="0"/>
                        <a:t>Sandesh B S </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dirty="0"/>
                        <a:t>221039004</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1558640"/>
                  </a:ext>
                </a:extLst>
              </a:tr>
            </a:tbl>
          </a:graphicData>
        </a:graphic>
      </p:graphicFrame>
      <p:pic>
        <p:nvPicPr>
          <p:cNvPr id="3" name="Picture 2" descr="Text&#10;&#10;Description automatically generated">
            <a:extLst>
              <a:ext uri="{FF2B5EF4-FFF2-40B4-BE49-F238E27FC236}">
                <a16:creationId xmlns:a16="http://schemas.microsoft.com/office/drawing/2014/main" id="{D36CFF24-47DC-B0CE-F307-4E0E18F27E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42" y="856569"/>
            <a:ext cx="7932714" cy="1322223"/>
          </a:xfrm>
          <a:prstGeom prst="rect">
            <a:avLst/>
          </a:prstGeom>
          <a:noFill/>
        </p:spPr>
      </p:pic>
      <p:sp>
        <p:nvSpPr>
          <p:cNvPr id="7" name="TextBox 6">
            <a:extLst>
              <a:ext uri="{FF2B5EF4-FFF2-40B4-BE49-F238E27FC236}">
                <a16:creationId xmlns:a16="http://schemas.microsoft.com/office/drawing/2014/main" id="{D32636B9-9482-A326-1C6A-AFD420B0BC59}"/>
              </a:ext>
            </a:extLst>
          </p:cNvPr>
          <p:cNvSpPr txBox="1"/>
          <p:nvPr/>
        </p:nvSpPr>
        <p:spPr>
          <a:xfrm>
            <a:off x="4637753" y="3596479"/>
            <a:ext cx="4283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r"/>
            <a:r>
              <a:rPr lang="en-US" sz="2800" b="1" dirty="0">
                <a:solidFill>
                  <a:srgbClr val="CC6600"/>
                </a:solidFill>
                <a:latin typeface="Times New Roman" panose="02020603050405020304" charset="0"/>
                <a:cs typeface="Times New Roman" panose="02020603050405020304" charset="0"/>
              </a:rPr>
              <a:t>4. Literature Review</a:t>
            </a:r>
            <a:endParaRPr lang="en-US" sz="4800" dirty="0">
              <a:latin typeface="Times New Roman" panose="02020603050405020304" charset="0"/>
              <a:cs typeface="Times New Roman" panose="02020603050405020304" charset="0"/>
            </a:endParaRPr>
          </a:p>
        </p:txBody>
      </p:sp>
      <p:sp>
        <p:nvSpPr>
          <p:cNvPr id="2" name="Content Placeholder 1">
            <a:extLst>
              <a:ext uri="{FF2B5EF4-FFF2-40B4-BE49-F238E27FC236}">
                <a16:creationId xmlns:a16="http://schemas.microsoft.com/office/drawing/2014/main" id="{34803738-80F6-3E1D-F3E7-0218363E849C}"/>
              </a:ext>
            </a:extLst>
          </p:cNvPr>
          <p:cNvSpPr>
            <a:spLocks noGrp="1"/>
          </p:cNvSpPr>
          <p:nvPr>
            <p:ph idx="1"/>
          </p:nvPr>
        </p:nvSpPr>
        <p:spPr>
          <a:xfrm>
            <a:off x="457200" y="894735"/>
            <a:ext cx="8229600" cy="5231429"/>
          </a:xfrm>
        </p:spPr>
        <p:txBody>
          <a:bodyPr/>
          <a:lstStyle/>
          <a:p>
            <a:pPr marL="0" indent="0">
              <a:buNone/>
            </a:pPr>
            <a:r>
              <a:rPr lang="en-US" sz="1800" dirty="0">
                <a:latin typeface="Times New Roman" panose="02020603050405020304" pitchFamily="18" charset="0"/>
                <a:ea typeface="Calibri" panose="020F0502020204030204" pitchFamily="34" charset="0"/>
              </a:rPr>
              <a:t>Paper [1]:</a:t>
            </a: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In this experiment large number of videos were taken and their accuracy in determining eye blinks and drowsiness was tested.</a:t>
            </a:r>
          </a:p>
          <a:p>
            <a:r>
              <a:rPr lang="en-US" sz="1800" dirty="0">
                <a:effectLst/>
                <a:latin typeface="Times New Roman" panose="02020603050405020304" pitchFamily="18" charset="0"/>
                <a:ea typeface="Calibri" panose="020F0502020204030204" pitchFamily="34" charset="0"/>
              </a:rPr>
              <a:t>When the webcam backlight was turned ON and the face is kept at an optimum distance, then the system is able to detect blinks as well as drowsiness with more than 95% accuracy</a:t>
            </a:r>
            <a:endParaRPr lang="en-US" sz="1800" dirty="0">
              <a:latin typeface="Times New Roman" panose="02020603050405020304" pitchFamily="18" charset="0"/>
              <a:ea typeface="Calibri" panose="020F0502020204030204" pitchFamily="34" charset="0"/>
            </a:endParaRPr>
          </a:p>
          <a:p>
            <a:pPr marL="0" indent="0">
              <a:buNone/>
            </a:pPr>
            <a:r>
              <a:rPr lang="en-US" sz="1800" dirty="0">
                <a:latin typeface="Times New Roman" panose="02020603050405020304" pitchFamily="18" charset="0"/>
                <a:ea typeface="Calibri" panose="020F0502020204030204" pitchFamily="34" charset="0"/>
              </a:rPr>
              <a:t>Paper [2]:</a:t>
            </a:r>
          </a:p>
          <a:p>
            <a:r>
              <a:rPr lang="en-US" sz="1800" dirty="0">
                <a:effectLst/>
                <a:latin typeface="Times New Roman" panose="02020603050405020304" pitchFamily="18" charset="0"/>
                <a:ea typeface="Calibri" panose="020F0502020204030204" pitchFamily="34" charset="0"/>
              </a:rPr>
              <a:t>the program can detect the face region, eye region, and open eye region. </a:t>
            </a:r>
          </a:p>
          <a:p>
            <a:r>
              <a:rPr lang="en-US" sz="1800" dirty="0">
                <a:latin typeface="Times New Roman" panose="02020603050405020304" pitchFamily="18" charset="0"/>
                <a:ea typeface="Calibri" panose="020F0502020204030204" pitchFamily="34" charset="0"/>
              </a:rPr>
              <a:t>When</a:t>
            </a:r>
            <a:r>
              <a:rPr lang="en-US" sz="1800" dirty="0">
                <a:effectLst/>
                <a:latin typeface="Times New Roman" panose="02020603050405020304" pitchFamily="18" charset="0"/>
                <a:ea typeface="Calibri" panose="020F0502020204030204" pitchFamily="34" charset="0"/>
              </a:rPr>
              <a:t> the eyes are closed, the open eye region is not detected, which returns zero.</a:t>
            </a:r>
          </a:p>
          <a:p>
            <a:r>
              <a:rPr lang="en-US" sz="1800" dirty="0">
                <a:latin typeface="Times New Roman" panose="02020603050405020304" pitchFamily="18" charset="0"/>
                <a:ea typeface="Calibri" panose="020F0502020204030204" pitchFamily="34" charset="0"/>
              </a:rPr>
              <a:t>Alcohol sensor was also used.</a:t>
            </a:r>
          </a:p>
          <a:p>
            <a:pPr marL="0" indent="0">
              <a:buNone/>
            </a:pPr>
            <a:r>
              <a:rPr lang="en-US" sz="1800" dirty="0">
                <a:latin typeface="Times New Roman" panose="02020603050405020304" pitchFamily="18" charset="0"/>
                <a:ea typeface="Calibri" panose="020F0502020204030204" pitchFamily="34" charset="0"/>
              </a:rPr>
              <a:t>Paper [3]:</a:t>
            </a:r>
          </a:p>
          <a:p>
            <a:r>
              <a:rPr lang="en-US" sz="1800" dirty="0" err="1">
                <a:effectLst/>
                <a:latin typeface="Times New Roman" panose="02020603050405020304" pitchFamily="18" charset="0"/>
                <a:ea typeface="Calibri" panose="020F0502020204030204" pitchFamily="34" charset="0"/>
              </a:rPr>
              <a:t>Haar</a:t>
            </a:r>
            <a:r>
              <a:rPr lang="en-US" sz="1800" dirty="0">
                <a:effectLst/>
                <a:latin typeface="Times New Roman" panose="02020603050405020304" pitchFamily="18" charset="0"/>
                <a:ea typeface="Calibri" panose="020F0502020204030204" pitchFamily="34" charset="0"/>
              </a:rPr>
              <a:t> Cascade is used with </a:t>
            </a:r>
            <a:r>
              <a:rPr lang="en-US" sz="1800" dirty="0" err="1">
                <a:effectLst/>
                <a:latin typeface="Times New Roman" panose="02020603050405020304" pitchFamily="18" charset="0"/>
                <a:ea typeface="Calibri" panose="020F0502020204030204" pitchFamily="34" charset="0"/>
              </a:rPr>
              <a:t>Adaboost</a:t>
            </a:r>
            <a:r>
              <a:rPr lang="en-US" sz="1800" dirty="0">
                <a:effectLst/>
                <a:latin typeface="Times New Roman" panose="02020603050405020304" pitchFamily="18" charset="0"/>
                <a:ea typeface="Calibri" panose="020F0502020204030204" pitchFamily="34" charset="0"/>
              </a:rPr>
              <a:t> training, a machine learning adaptive algorithm to improve the accuracy and performance of the system. </a:t>
            </a:r>
          </a:p>
          <a:p>
            <a:r>
              <a:rPr lang="en-US" sz="1800" dirty="0">
                <a:effectLst/>
                <a:latin typeface="Times New Roman" panose="02020603050405020304" pitchFamily="18" charset="0"/>
                <a:ea typeface="Calibri" panose="020F0502020204030204" pitchFamily="34" charset="0"/>
              </a:rPr>
              <a:t>This experiment has been done with </a:t>
            </a:r>
            <a:r>
              <a:rPr lang="en-US" sz="1800" dirty="0" err="1">
                <a:effectLst/>
                <a:latin typeface="Times New Roman" panose="02020603050405020304" pitchFamily="18" charset="0"/>
                <a:ea typeface="Calibri" panose="020F0502020204030204" pitchFamily="34" charset="0"/>
              </a:rPr>
              <a:t>Raspberrypi</a:t>
            </a:r>
            <a:r>
              <a:rPr lang="en-US" sz="1800" dirty="0">
                <a:effectLst/>
                <a:latin typeface="Times New Roman" panose="02020603050405020304" pitchFamily="18" charset="0"/>
                <a:ea typeface="Calibri" panose="020F0502020204030204" pitchFamily="34" charset="0"/>
              </a:rPr>
              <a:t>, Harr classifier cascades, and Circle Hough Transform in OpenCV.</a:t>
            </a:r>
            <a:endParaRPr lang="en-US" sz="1800" dirty="0">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10"/>
          </p:nvPr>
        </p:nvSpPr>
        <p:spPr/>
        <p:txBody>
          <a:bodyPr/>
          <a:lstStyle/>
          <a:p>
            <a:r>
              <a:rPr lang="en-US" b="1" dirty="0">
                <a:latin typeface="Times New Roman" panose="02020603050405020304" charset="0"/>
                <a:cs typeface="Times New Roman" panose="02020603050405020304"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11</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Block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C8F1884-B28F-9612-A4C4-3206AA6F2AE4}"/>
              </a:ext>
            </a:extLst>
          </p:cNvPr>
          <p:cNvSpPr/>
          <p:nvPr/>
        </p:nvSpPr>
        <p:spPr>
          <a:xfrm>
            <a:off x="457200" y="1619604"/>
            <a:ext cx="1425678" cy="855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500" dirty="0">
                <a:latin typeface="Times New Roman" panose="02020603050405020304" pitchFamily="18" charset="0"/>
                <a:cs typeface="Times New Roman" panose="02020603050405020304" pitchFamily="18" charset="0"/>
              </a:rPr>
              <a:t>Webcam On</a:t>
            </a:r>
          </a:p>
        </p:txBody>
      </p:sp>
      <p:sp>
        <p:nvSpPr>
          <p:cNvPr id="5" name="Rectangle 4">
            <a:extLst>
              <a:ext uri="{FF2B5EF4-FFF2-40B4-BE49-F238E27FC236}">
                <a16:creationId xmlns:a16="http://schemas.microsoft.com/office/drawing/2014/main" id="{91FF81C2-415C-B8AA-3651-62AC4E3F685E}"/>
              </a:ext>
            </a:extLst>
          </p:cNvPr>
          <p:cNvSpPr/>
          <p:nvPr/>
        </p:nvSpPr>
        <p:spPr>
          <a:xfrm>
            <a:off x="2655938" y="1619604"/>
            <a:ext cx="1425678" cy="855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500" dirty="0">
                <a:latin typeface="Times New Roman" panose="02020603050405020304" pitchFamily="18" charset="0"/>
                <a:cs typeface="Times New Roman" panose="02020603050405020304" pitchFamily="18" charset="0"/>
              </a:rPr>
              <a:t>Detect Face and eyes</a:t>
            </a:r>
          </a:p>
        </p:txBody>
      </p:sp>
      <p:sp>
        <p:nvSpPr>
          <p:cNvPr id="6" name="Rectangle 5">
            <a:extLst>
              <a:ext uri="{FF2B5EF4-FFF2-40B4-BE49-F238E27FC236}">
                <a16:creationId xmlns:a16="http://schemas.microsoft.com/office/drawing/2014/main" id="{45CE59A0-3172-D020-485A-95231458B7DB}"/>
              </a:ext>
            </a:extLst>
          </p:cNvPr>
          <p:cNvSpPr/>
          <p:nvPr/>
        </p:nvSpPr>
        <p:spPr>
          <a:xfrm>
            <a:off x="4960374" y="1619604"/>
            <a:ext cx="1425678" cy="855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500" dirty="0">
                <a:latin typeface="Times New Roman" panose="02020603050405020304" pitchFamily="18" charset="0"/>
                <a:cs typeface="Times New Roman" panose="02020603050405020304" pitchFamily="18" charset="0"/>
              </a:rPr>
              <a:t>Extract features of eyes </a:t>
            </a:r>
          </a:p>
        </p:txBody>
      </p:sp>
      <p:sp>
        <p:nvSpPr>
          <p:cNvPr id="7" name="Rectangle 6">
            <a:extLst>
              <a:ext uri="{FF2B5EF4-FFF2-40B4-BE49-F238E27FC236}">
                <a16:creationId xmlns:a16="http://schemas.microsoft.com/office/drawing/2014/main" id="{8E0C8EE8-9E5A-0CC2-E974-FBCDABF4507A}"/>
              </a:ext>
            </a:extLst>
          </p:cNvPr>
          <p:cNvSpPr/>
          <p:nvPr/>
        </p:nvSpPr>
        <p:spPr>
          <a:xfrm>
            <a:off x="7333023" y="3267209"/>
            <a:ext cx="1425678" cy="8554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500" dirty="0">
                <a:latin typeface="Times New Roman" panose="02020603050405020304" pitchFamily="18" charset="0"/>
                <a:cs typeface="Times New Roman" panose="02020603050405020304" pitchFamily="18" charset="0"/>
              </a:rPr>
              <a:t>Sound Alarm</a:t>
            </a:r>
          </a:p>
          <a:p>
            <a:pPr algn="ctr"/>
            <a:r>
              <a:rPr lang="en-IN" sz="1500" dirty="0">
                <a:latin typeface="Times New Roman" panose="02020603050405020304" pitchFamily="18" charset="0"/>
                <a:cs typeface="Times New Roman" panose="02020603050405020304" pitchFamily="18" charset="0"/>
              </a:rPr>
              <a:t>(Duration 3secs)</a:t>
            </a:r>
          </a:p>
        </p:txBody>
      </p:sp>
      <p:sp>
        <p:nvSpPr>
          <p:cNvPr id="8" name="Diamond 7">
            <a:extLst>
              <a:ext uri="{FF2B5EF4-FFF2-40B4-BE49-F238E27FC236}">
                <a16:creationId xmlns:a16="http://schemas.microsoft.com/office/drawing/2014/main" id="{9421CD5D-D898-AD9E-5878-667A9C3D14C1}"/>
              </a:ext>
            </a:extLst>
          </p:cNvPr>
          <p:cNvSpPr/>
          <p:nvPr/>
        </p:nvSpPr>
        <p:spPr>
          <a:xfrm>
            <a:off x="4960374" y="2902715"/>
            <a:ext cx="1659804" cy="1584397"/>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500" dirty="0">
                <a:latin typeface="Times New Roman" panose="02020603050405020304" pitchFamily="18" charset="0"/>
                <a:cs typeface="Times New Roman" panose="02020603050405020304" pitchFamily="18" charset="0"/>
              </a:rPr>
              <a:t>eyes =closed</a:t>
            </a:r>
          </a:p>
        </p:txBody>
      </p:sp>
      <p:cxnSp>
        <p:nvCxnSpPr>
          <p:cNvPr id="9" name="Straight Arrow Connector 8">
            <a:extLst>
              <a:ext uri="{FF2B5EF4-FFF2-40B4-BE49-F238E27FC236}">
                <a16:creationId xmlns:a16="http://schemas.microsoft.com/office/drawing/2014/main" id="{85C594E2-0913-4239-0B14-44ED0297EB31}"/>
              </a:ext>
            </a:extLst>
          </p:cNvPr>
          <p:cNvCxnSpPr>
            <a:stCxn id="3" idx="3"/>
            <a:endCxn id="5" idx="1"/>
          </p:cNvCxnSpPr>
          <p:nvPr/>
        </p:nvCxnSpPr>
        <p:spPr>
          <a:xfrm>
            <a:off x="1882878" y="2047308"/>
            <a:ext cx="773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7C9EAA8-B5D6-E281-3C68-EAC5963AF01B}"/>
              </a:ext>
            </a:extLst>
          </p:cNvPr>
          <p:cNvCxnSpPr>
            <a:stCxn id="5" idx="3"/>
            <a:endCxn id="6" idx="1"/>
          </p:cNvCxnSpPr>
          <p:nvPr/>
        </p:nvCxnSpPr>
        <p:spPr>
          <a:xfrm>
            <a:off x="4081616" y="2047308"/>
            <a:ext cx="878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D0EC10-5D7D-E5A4-3487-2E1111DC8934}"/>
              </a:ext>
            </a:extLst>
          </p:cNvPr>
          <p:cNvCxnSpPr>
            <a:cxnSpLocks/>
            <a:endCxn id="8" idx="0"/>
          </p:cNvCxnSpPr>
          <p:nvPr/>
        </p:nvCxnSpPr>
        <p:spPr>
          <a:xfrm>
            <a:off x="5790276" y="2465180"/>
            <a:ext cx="0" cy="437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83C1AE1-BE36-F283-BDB4-B769C4E2CCB0}"/>
              </a:ext>
            </a:extLst>
          </p:cNvPr>
          <p:cNvCxnSpPr>
            <a:cxnSpLocks/>
            <a:stCxn id="8" idx="3"/>
            <a:endCxn id="7" idx="1"/>
          </p:cNvCxnSpPr>
          <p:nvPr/>
        </p:nvCxnSpPr>
        <p:spPr>
          <a:xfrm flipV="1">
            <a:off x="6620178" y="3694913"/>
            <a:ext cx="7128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2EFAFB1-0786-DEA1-F572-BFC05DFF0D54}"/>
              </a:ext>
            </a:extLst>
          </p:cNvPr>
          <p:cNvCxnSpPr>
            <a:cxnSpLocks/>
            <a:endCxn id="3" idx="2"/>
          </p:cNvCxnSpPr>
          <p:nvPr/>
        </p:nvCxnSpPr>
        <p:spPr>
          <a:xfrm rot="10800000">
            <a:off x="1170040" y="2475012"/>
            <a:ext cx="6875821" cy="253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7C8D04-0BD8-B8BF-293D-EDCAED56A060}"/>
              </a:ext>
            </a:extLst>
          </p:cNvPr>
          <p:cNvCxnSpPr>
            <a:stCxn id="7" idx="2"/>
          </p:cNvCxnSpPr>
          <p:nvPr/>
        </p:nvCxnSpPr>
        <p:spPr>
          <a:xfrm>
            <a:off x="8045862" y="4122616"/>
            <a:ext cx="0" cy="951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EE8357-B626-D0BF-289F-92800251F52D}"/>
              </a:ext>
            </a:extLst>
          </p:cNvPr>
          <p:cNvCxnSpPr>
            <a:cxnSpLocks/>
            <a:stCxn id="8" idx="2"/>
          </p:cNvCxnSpPr>
          <p:nvPr/>
        </p:nvCxnSpPr>
        <p:spPr>
          <a:xfrm>
            <a:off x="5790276" y="4487112"/>
            <a:ext cx="0" cy="53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997D25-33E4-D668-64FD-EB411CCD908E}"/>
              </a:ext>
            </a:extLst>
          </p:cNvPr>
          <p:cNvSpPr txBox="1"/>
          <p:nvPr/>
        </p:nvSpPr>
        <p:spPr>
          <a:xfrm>
            <a:off x="6620178" y="3386341"/>
            <a:ext cx="599768"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TRUE</a:t>
            </a:r>
          </a:p>
        </p:txBody>
      </p:sp>
      <p:sp>
        <p:nvSpPr>
          <p:cNvPr id="17" name="TextBox 16">
            <a:extLst>
              <a:ext uri="{FF2B5EF4-FFF2-40B4-BE49-F238E27FC236}">
                <a16:creationId xmlns:a16="http://schemas.microsoft.com/office/drawing/2014/main" id="{6F9A3FA7-79D8-DCC6-4A95-ECD5FE122D83}"/>
              </a:ext>
            </a:extLst>
          </p:cNvPr>
          <p:cNvSpPr txBox="1"/>
          <p:nvPr/>
        </p:nvSpPr>
        <p:spPr>
          <a:xfrm flipH="1">
            <a:off x="5790275" y="4500547"/>
            <a:ext cx="667116"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FALSE</a:t>
            </a:r>
          </a:p>
        </p:txBody>
      </p:sp>
      <p:sp>
        <p:nvSpPr>
          <p:cNvPr id="18" name="TextBox 17">
            <a:extLst>
              <a:ext uri="{FF2B5EF4-FFF2-40B4-BE49-F238E27FC236}">
                <a16:creationId xmlns:a16="http://schemas.microsoft.com/office/drawing/2014/main" id="{4FFC22BF-4EAA-4BF7-7E24-EDDE7909310B}"/>
              </a:ext>
            </a:extLst>
          </p:cNvPr>
          <p:cNvSpPr txBox="1"/>
          <p:nvPr/>
        </p:nvSpPr>
        <p:spPr>
          <a:xfrm>
            <a:off x="2655938" y="5477871"/>
            <a:ext cx="3991896" cy="323165"/>
          </a:xfrm>
          <a:prstGeom prst="rect">
            <a:avLst/>
          </a:prstGeom>
          <a:noFill/>
        </p:spPr>
        <p:txBody>
          <a:bodyPr wrap="square" rtlCol="0">
            <a:spAutoFit/>
          </a:bodyPr>
          <a:lstStyle/>
          <a:p>
            <a:r>
              <a:rPr lang="en-IN" sz="1500" b="1" dirty="0">
                <a:latin typeface="Times New Roman" panose="02020603050405020304" pitchFamily="18" charset="0"/>
                <a:cs typeface="Times New Roman" panose="02020603050405020304" pitchFamily="18" charset="0"/>
              </a:rPr>
              <a:t>Figure 5: </a:t>
            </a:r>
            <a:r>
              <a:rPr lang="en-IN" sz="1500" dirty="0">
                <a:latin typeface="Times New Roman" panose="02020603050405020304" pitchFamily="18" charset="0"/>
                <a:cs typeface="Times New Roman" panose="02020603050405020304" pitchFamily="18" charset="0"/>
              </a:rPr>
              <a:t>Block diagram for webcam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r"/>
            <a:r>
              <a:rPr lang="en-US" sz="2800" b="1" dirty="0">
                <a:solidFill>
                  <a:srgbClr val="CC6600"/>
                </a:solidFill>
                <a:latin typeface="Calibri" panose="020F0502020204030204" pitchFamily="34" charset="0"/>
                <a:cs typeface="Calibri" panose="020F0502020204030204" pitchFamily="34" charset="0"/>
              </a:rPr>
              <a:t>6. </a:t>
            </a:r>
            <a:r>
              <a:rPr lang="en-IN" sz="2800" b="1" dirty="0">
                <a:solidFill>
                  <a:srgbClr val="CC6600"/>
                </a:solidFill>
                <a:latin typeface="Calibri" panose="020F0502020204030204" pitchFamily="34" charset="0"/>
                <a:cs typeface="Calibri" panose="020F0502020204030204" pitchFamily="34" charset="0"/>
              </a:rPr>
              <a:t>Completed Work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6C33B352-50A8-0B93-6013-26C5E9CA85A2}"/>
              </a:ext>
            </a:extLst>
          </p:cNvPr>
          <p:cNvSpPr>
            <a:spLocks noGrp="1"/>
          </p:cNvSpPr>
          <p:nvPr>
            <p:ph idx="1"/>
          </p:nvPr>
        </p:nvSpPr>
        <p:spPr>
          <a:xfrm>
            <a:off x="533400" y="942619"/>
            <a:ext cx="8229600" cy="5052737"/>
          </a:xfrm>
        </p:spPr>
        <p:txBody>
          <a:bodyPr/>
          <a:lstStyle/>
          <a:p>
            <a:r>
              <a:rPr lang="en-IN" sz="1800" b="1" dirty="0">
                <a:latin typeface="Times New Roman" panose="02020603050405020304" pitchFamily="18" charset="0"/>
                <a:cs typeface="Times New Roman" panose="02020603050405020304" pitchFamily="18" charset="0"/>
              </a:rPr>
              <a:t>SIMULATION RESULTS:</a:t>
            </a:r>
          </a:p>
          <a:p>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t>12</a:t>
            </a:fld>
            <a:endParaRPr lang="en-US" dirty="0"/>
          </a:p>
        </p:txBody>
      </p:sp>
      <p:pic>
        <p:nvPicPr>
          <p:cNvPr id="10" name="Picture 9">
            <a:extLst>
              <a:ext uri="{FF2B5EF4-FFF2-40B4-BE49-F238E27FC236}">
                <a16:creationId xmlns:a16="http://schemas.microsoft.com/office/drawing/2014/main" id="{3079B244-32E7-D0FC-B993-E467DC081AE4}"/>
              </a:ext>
            </a:extLst>
          </p:cNvPr>
          <p:cNvPicPr>
            <a:picLocks noChangeAspect="1"/>
          </p:cNvPicPr>
          <p:nvPr/>
        </p:nvPicPr>
        <p:blipFill rotWithShape="1">
          <a:blip r:embed="rId3"/>
          <a:srcRect b="17463"/>
          <a:stretch/>
        </p:blipFill>
        <p:spPr>
          <a:xfrm>
            <a:off x="776911" y="1538948"/>
            <a:ext cx="3795089" cy="4245626"/>
          </a:xfrm>
          <a:prstGeom prst="rect">
            <a:avLst/>
          </a:prstGeom>
        </p:spPr>
      </p:pic>
      <p:pic>
        <p:nvPicPr>
          <p:cNvPr id="11" name="Content Placeholder 5">
            <a:extLst>
              <a:ext uri="{FF2B5EF4-FFF2-40B4-BE49-F238E27FC236}">
                <a16:creationId xmlns:a16="http://schemas.microsoft.com/office/drawing/2014/main" id="{2F97B3D0-C18B-49CD-A2F5-8A197A7C7B86}"/>
              </a:ext>
            </a:extLst>
          </p:cNvPr>
          <p:cNvPicPr>
            <a:picLocks noChangeAspect="1"/>
          </p:cNvPicPr>
          <p:nvPr/>
        </p:nvPicPr>
        <p:blipFill>
          <a:blip r:embed="rId4"/>
          <a:stretch>
            <a:fillRect/>
          </a:stretch>
        </p:blipFill>
        <p:spPr>
          <a:xfrm>
            <a:off x="5140210" y="1543375"/>
            <a:ext cx="3546590" cy="4351338"/>
          </a:xfrm>
          <a:prstGeom prst="rect">
            <a:avLst/>
          </a:prstGeom>
        </p:spPr>
      </p:pic>
      <p:sp>
        <p:nvSpPr>
          <p:cNvPr id="13" name="TextBox 12">
            <a:extLst>
              <a:ext uri="{FF2B5EF4-FFF2-40B4-BE49-F238E27FC236}">
                <a16:creationId xmlns:a16="http://schemas.microsoft.com/office/drawing/2014/main" id="{9F86AA09-77CB-440F-F451-9F27D809D8EF}"/>
              </a:ext>
            </a:extLst>
          </p:cNvPr>
          <p:cNvSpPr txBox="1"/>
          <p:nvPr/>
        </p:nvSpPr>
        <p:spPr>
          <a:xfrm>
            <a:off x="898829" y="6080548"/>
            <a:ext cx="4601816" cy="323165"/>
          </a:xfrm>
          <a:prstGeom prst="rect">
            <a:avLst/>
          </a:prstGeom>
          <a:noFill/>
        </p:spPr>
        <p:txBody>
          <a:bodyPr wrap="square">
            <a:spAutoFit/>
          </a:bodyPr>
          <a:lstStyle/>
          <a:p>
            <a:r>
              <a:rPr lang="en-IN" sz="1500" b="1" dirty="0">
                <a:latin typeface="Times New Roman" panose="02020603050405020304" pitchFamily="18" charset="0"/>
                <a:cs typeface="Times New Roman" panose="02020603050405020304" pitchFamily="18" charset="0"/>
              </a:rPr>
              <a:t>Figure 6</a:t>
            </a:r>
            <a:r>
              <a:rPr lang="en-IN" sz="1500" dirty="0">
                <a:latin typeface="Times New Roman" panose="02020603050405020304" pitchFamily="18" charset="0"/>
                <a:cs typeface="Times New Roman" panose="02020603050405020304" pitchFamily="18" charset="0"/>
              </a:rPr>
              <a:t>: Detection of face successful</a:t>
            </a:r>
          </a:p>
        </p:txBody>
      </p:sp>
      <p:sp>
        <p:nvSpPr>
          <p:cNvPr id="16" name="TextBox 15">
            <a:extLst>
              <a:ext uri="{FF2B5EF4-FFF2-40B4-BE49-F238E27FC236}">
                <a16:creationId xmlns:a16="http://schemas.microsoft.com/office/drawing/2014/main" id="{B7F8080F-6C87-FC4B-05F7-E1431920FD73}"/>
              </a:ext>
            </a:extLst>
          </p:cNvPr>
          <p:cNvSpPr txBox="1"/>
          <p:nvPr/>
        </p:nvSpPr>
        <p:spPr>
          <a:xfrm>
            <a:off x="5355092" y="6062453"/>
            <a:ext cx="3116826" cy="323165"/>
          </a:xfrm>
          <a:prstGeom prst="rect">
            <a:avLst/>
          </a:prstGeom>
          <a:noFill/>
        </p:spPr>
        <p:txBody>
          <a:bodyPr wrap="square" rtlCol="0">
            <a:spAutoFit/>
          </a:bodyPr>
          <a:lstStyle/>
          <a:p>
            <a:r>
              <a:rPr lang="en-IN" sz="1500" b="1" dirty="0">
                <a:latin typeface="Times New Roman" panose="02020603050405020304" pitchFamily="18" charset="0"/>
                <a:cs typeface="Times New Roman" panose="02020603050405020304" pitchFamily="18" charset="0"/>
              </a:rPr>
              <a:t>Figure 7</a:t>
            </a:r>
            <a:r>
              <a:rPr lang="en-IN" sz="1500" dirty="0">
                <a:latin typeface="Times New Roman" panose="02020603050405020304" pitchFamily="18" charset="0"/>
                <a:cs typeface="Times New Roman" panose="02020603050405020304" pitchFamily="18" charset="0"/>
              </a:rPr>
              <a:t>: code output for closed eyes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r"/>
            <a:r>
              <a:rPr lang="en-US" sz="2400" b="1" i="1" dirty="0">
                <a:solidFill>
                  <a:srgbClr val="CC6600"/>
                </a:solidFill>
                <a:latin typeface="Courier New" panose="02070309020205020404" pitchFamily="49" charset="0"/>
              </a:rPr>
              <a:t>       </a:t>
            </a:r>
            <a:r>
              <a:rPr lang="en-US" sz="2800" b="1" dirty="0">
                <a:solidFill>
                  <a:srgbClr val="CC6600"/>
                </a:solidFill>
                <a:latin typeface="Calibri" panose="020F0502020204030204" pitchFamily="34" charset="0"/>
                <a:cs typeface="Calibri" panose="020F0502020204030204" pitchFamily="34" charset="0"/>
              </a:rPr>
              <a:t> </a:t>
            </a:r>
            <a:r>
              <a:rPr lang="en-US" sz="2800" b="1" dirty="0">
                <a:solidFill>
                  <a:srgbClr val="CC6600"/>
                </a:solidFill>
                <a:latin typeface="Times New Roman" panose="02020603050405020304" pitchFamily="18" charset="0"/>
                <a:cs typeface="Times New Roman" panose="02020603050405020304" pitchFamily="18" charset="0"/>
              </a:rPr>
              <a:t>7. </a:t>
            </a:r>
            <a:r>
              <a:rPr lang="en-US" sz="2800" b="1" dirty="0">
                <a:solidFill>
                  <a:srgbClr val="D47D26"/>
                </a:solidFill>
                <a:latin typeface="Times New Roman" panose="02020603050405020304" pitchFamily="18" charset="0"/>
                <a:ea typeface="Times New Roman" panose="02020603050405020304" pitchFamily="18" charset="0"/>
                <a:cs typeface="Times New Roman" panose="02020603050405020304" pitchFamily="18" charset="0"/>
              </a:rPr>
              <a:t>Inference</a:t>
            </a:r>
            <a:endParaRPr lang="en-US" dirty="0">
              <a:solidFill>
                <a:srgbClr val="D47D26"/>
              </a:solidFill>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38D42372-2C92-F9A7-210B-7ACA21B05C9A}"/>
              </a:ext>
            </a:extLst>
          </p:cNvPr>
          <p:cNvSpPr>
            <a:spLocks noGrp="1"/>
          </p:cNvSpPr>
          <p:nvPr>
            <p:ph idx="1"/>
          </p:nvPr>
        </p:nvSpPr>
        <p:spPr/>
        <p:txBody>
          <a:bodyPr/>
          <a:lstStyle/>
          <a:p>
            <a:pPr marL="285750" indent="-285750" algn="just">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driver's eyes are located, monitored, and used to quickly detect tiredness as part of the real-time drowsiness detection system.</a:t>
            </a:r>
          </a:p>
          <a:p>
            <a:pPr marL="285750" indent="-285750" algn="just">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This method enables the machine to recognize closed eyes (sleep condition).</a:t>
            </a:r>
          </a:p>
          <a:p>
            <a:pPr marL="285750" indent="-285750" algn="just">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After determining the sleep condition, the real-time system sounds an alert.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r"/>
            <a:r>
              <a:rPr lang="en-US" sz="2400" b="1" i="1" dirty="0">
                <a:solidFill>
                  <a:srgbClr val="CC6600"/>
                </a:solidFill>
                <a:latin typeface="Courier New" panose="02070309020205020404" pitchFamily="49" charset="0"/>
              </a:rPr>
              <a:t>       </a:t>
            </a:r>
            <a:r>
              <a:rPr lang="en-US" sz="2800" b="1" dirty="0">
                <a:solidFill>
                  <a:srgbClr val="CC6600"/>
                </a:solidFill>
                <a:latin typeface="Calibri" panose="020F0502020204030204" pitchFamily="34" charset="0"/>
                <a:cs typeface="Calibri" panose="020F0502020204030204" pitchFamily="34" charset="0"/>
              </a:rPr>
              <a:t> 8.References</a:t>
            </a:r>
            <a:endParaRPr lang="en-US"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42E01017-B020-83A9-4D75-67CA2BD11D4E}"/>
              </a:ext>
            </a:extLst>
          </p:cNvPr>
          <p:cNvSpPr>
            <a:spLocks noGrp="1"/>
          </p:cNvSpPr>
          <p:nvPr>
            <p:ph idx="1"/>
          </p:nvPr>
        </p:nvSpPr>
        <p:spPr/>
        <p:txBody>
          <a:bodyPr/>
          <a:lstStyle/>
          <a:p>
            <a:pPr>
              <a:lnSpc>
                <a:spcPct val="150000"/>
              </a:lnSpc>
              <a:buFont typeface="+mj-lt"/>
              <a:buAutoNum type="arabicPeriod"/>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Danisman</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T.,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Bilasco</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I.M.,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Djeraba</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 and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Ihaddadene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N., 2010, October. Drowsy driver detection system using eye blink patterns. In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2010 International Conference on Machine and Web Intelligence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(pp. 230-233). IEEE.</a:t>
            </a:r>
          </a:p>
          <a:p>
            <a:pPr>
              <a:lnSpc>
                <a:spcPct val="150000"/>
              </a:lnSpc>
              <a:buFont typeface="+mj-lt"/>
              <a:buAutoNum type="arabicPeriod"/>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Sarkar, D. and Chowdhury, A., 2014. A real time embedded system application for driver drowsiness and alcoholic intoxication detection.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Trends and Technology</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(9), pp.461-465.</a:t>
            </a:r>
          </a:p>
          <a:p>
            <a:pPr>
              <a:lnSpc>
                <a:spcPct val="150000"/>
              </a:lnSpc>
              <a:buFont typeface="+mj-lt"/>
              <a:buAutoNum type="arabicPeriod"/>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Musale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T. and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Pansambal</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B., 2016. Real Time Driver Drowsiness Detection system using Image processing.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Research in Engineering Application &amp; Management (IJREAM)</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(08).</a:t>
            </a:r>
          </a:p>
          <a:p>
            <a:pPr marL="0" indent="0">
              <a:buNone/>
            </a:pPr>
            <a:endParaRPr lang="en-IN" sz="1800" dirty="0">
              <a:effectLst/>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6172200" cy="533400"/>
          </a:xfrm>
        </p:spPr>
        <p:txBody>
          <a:bodyPr/>
          <a:lstStyle/>
          <a:p>
            <a:r>
              <a:rPr lang="en-US" sz="2400" dirty="0">
                <a:latin typeface="Times New Roman" panose="02020603050405020304" charset="0"/>
                <a:cs typeface="Times New Roman" panose="02020603050405020304" charset="0"/>
              </a:rPr>
              <a:t>                   </a:t>
            </a:r>
            <a:r>
              <a:rPr lang="en-US" sz="3600" b="1" dirty="0">
                <a:solidFill>
                  <a:srgbClr val="CC6600"/>
                </a:solidFill>
                <a:latin typeface="Times New Roman" panose="02020603050405020304" charset="0"/>
                <a:cs typeface="Times New Roman" panose="02020603050405020304" charset="0"/>
              </a:rPr>
              <a:t>Presentation Outline</a:t>
            </a:r>
            <a:br>
              <a:rPr lang="en-US" sz="2800" b="1" i="1" dirty="0">
                <a:solidFill>
                  <a:srgbClr val="CC6600"/>
                </a:solidFill>
                <a:latin typeface="Times New Roman" panose="02020603050405020304" charset="0"/>
                <a:cs typeface="Times New Roman" panose="02020603050405020304" charset="0"/>
              </a:rPr>
            </a:b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4800" y="1478016"/>
            <a:ext cx="8534400" cy="5715000"/>
          </a:xfrm>
        </p:spPr>
        <p:txBody>
          <a:bodyPr/>
          <a:lstStyle/>
          <a:p>
            <a:pPr>
              <a:spcBef>
                <a:spcPct val="50000"/>
              </a:spcBef>
              <a:spcAft>
                <a:spcPts val="600"/>
              </a:spcAft>
              <a:buFontTx/>
              <a:buAutoNum type="arabicPeriod"/>
            </a:pPr>
            <a:r>
              <a:rPr lang="en-US" sz="2000" kern="1200" dirty="0">
                <a:solidFill>
                  <a:schemeClr val="accent4">
                    <a:lumMod val="95000"/>
                    <a:lumOff val="5000"/>
                  </a:schemeClr>
                </a:solidFill>
                <a:latin typeface="Times New Roman" panose="02020603050405020304" charset="0"/>
                <a:cs typeface="Times New Roman" panose="02020603050405020304" charset="0"/>
              </a:rPr>
              <a:t>Introduction</a:t>
            </a:r>
          </a:p>
          <a:p>
            <a:pPr marL="0" indent="0">
              <a:spcBef>
                <a:spcPct val="50000"/>
              </a:spcBef>
              <a:spcAft>
                <a:spcPts val="600"/>
              </a:spcAft>
              <a:buNone/>
            </a:pPr>
            <a:r>
              <a:rPr lang="en-US" sz="2000" kern="1200" dirty="0">
                <a:solidFill>
                  <a:schemeClr val="accent4">
                    <a:lumMod val="95000"/>
                    <a:lumOff val="5000"/>
                  </a:schemeClr>
                </a:solidFill>
                <a:latin typeface="Times New Roman" panose="02020603050405020304" charset="0"/>
                <a:cs typeface="Times New Roman" panose="02020603050405020304" charset="0"/>
              </a:rPr>
              <a:t>2.   Objective</a:t>
            </a:r>
          </a:p>
          <a:p>
            <a:pPr marL="457200" indent="-457200">
              <a:spcBef>
                <a:spcPct val="50000"/>
              </a:spcBef>
              <a:spcAft>
                <a:spcPts val="600"/>
              </a:spcAft>
              <a:buFontTx/>
              <a:buAutoNum type="arabicPeriod" startAt="3"/>
            </a:pPr>
            <a:r>
              <a:rPr lang="en-US" sz="2000" kern="1200" dirty="0">
                <a:solidFill>
                  <a:schemeClr val="accent4">
                    <a:lumMod val="95000"/>
                    <a:lumOff val="5000"/>
                  </a:schemeClr>
                </a:solidFill>
                <a:latin typeface="Times New Roman" panose="02020603050405020304" charset="0"/>
                <a:cs typeface="Times New Roman" panose="02020603050405020304" charset="0"/>
              </a:rPr>
              <a:t>Methodology</a:t>
            </a:r>
          </a:p>
          <a:p>
            <a:pPr marL="457200" indent="-457200">
              <a:spcBef>
                <a:spcPct val="50000"/>
              </a:spcBef>
              <a:spcAft>
                <a:spcPts val="600"/>
              </a:spcAft>
              <a:buFontTx/>
              <a:buAutoNum type="arabicPeriod" startAt="3"/>
            </a:pPr>
            <a:r>
              <a:rPr lang="en-US" sz="2000" kern="1200" dirty="0">
                <a:solidFill>
                  <a:schemeClr val="accent4">
                    <a:lumMod val="95000"/>
                    <a:lumOff val="5000"/>
                  </a:schemeClr>
                </a:solidFill>
                <a:latin typeface="Times New Roman" panose="02020603050405020304" charset="0"/>
                <a:cs typeface="Times New Roman" panose="02020603050405020304" charset="0"/>
              </a:rPr>
              <a:t>Literature Review</a:t>
            </a:r>
          </a:p>
          <a:p>
            <a:pPr marL="457200" indent="-457200">
              <a:spcBef>
                <a:spcPct val="50000"/>
              </a:spcBef>
              <a:spcAft>
                <a:spcPts val="600"/>
              </a:spcAft>
              <a:buFontTx/>
              <a:buAutoNum type="arabicPeriod" startAt="3"/>
            </a:pPr>
            <a:r>
              <a:rPr lang="en-US" sz="2000" kern="1200" dirty="0">
                <a:solidFill>
                  <a:schemeClr val="accent4">
                    <a:lumMod val="95000"/>
                    <a:lumOff val="5000"/>
                  </a:schemeClr>
                </a:solidFill>
                <a:latin typeface="Times New Roman" panose="02020603050405020304" charset="0"/>
                <a:cs typeface="Times New Roman" panose="02020603050405020304" charset="0"/>
              </a:rPr>
              <a:t>Block Diagram </a:t>
            </a:r>
          </a:p>
          <a:p>
            <a:pPr marL="0" indent="0">
              <a:spcBef>
                <a:spcPct val="50000"/>
              </a:spcBef>
              <a:spcAft>
                <a:spcPts val="600"/>
              </a:spcAft>
              <a:buNone/>
            </a:pPr>
            <a:r>
              <a:rPr lang="en-US" sz="2000" kern="1200" dirty="0">
                <a:solidFill>
                  <a:schemeClr val="accent4">
                    <a:lumMod val="95000"/>
                    <a:lumOff val="5000"/>
                  </a:schemeClr>
                </a:solidFill>
                <a:latin typeface="Times New Roman" panose="02020603050405020304" charset="0"/>
                <a:cs typeface="Times New Roman" panose="02020603050405020304" charset="0"/>
              </a:rPr>
              <a:t>6.   Completed Work  </a:t>
            </a:r>
          </a:p>
          <a:p>
            <a:pPr marL="0" indent="0">
              <a:spcBef>
                <a:spcPct val="50000"/>
              </a:spcBef>
              <a:spcAft>
                <a:spcPts val="600"/>
              </a:spcAft>
              <a:buNone/>
            </a:pPr>
            <a:r>
              <a:rPr lang="en-US" sz="2000" kern="1200" dirty="0">
                <a:solidFill>
                  <a:schemeClr val="accent4">
                    <a:lumMod val="95000"/>
                    <a:lumOff val="5000"/>
                  </a:schemeClr>
                </a:solidFill>
                <a:latin typeface="Times New Roman" panose="02020603050405020304" charset="0"/>
                <a:cs typeface="Times New Roman" panose="02020603050405020304" charset="0"/>
              </a:rPr>
              <a:t>7.   Inference</a:t>
            </a:r>
          </a:p>
          <a:p>
            <a:pPr marL="0" indent="0">
              <a:spcBef>
                <a:spcPct val="50000"/>
              </a:spcBef>
              <a:spcAft>
                <a:spcPts val="600"/>
              </a:spcAft>
              <a:buNone/>
            </a:pPr>
            <a:r>
              <a:rPr lang="en-US" sz="2000" kern="1200" dirty="0">
                <a:solidFill>
                  <a:schemeClr val="accent4">
                    <a:lumMod val="95000"/>
                    <a:lumOff val="5000"/>
                  </a:schemeClr>
                </a:solidFill>
                <a:latin typeface="Times New Roman" panose="02020603050405020304" charset="0"/>
                <a:cs typeface="Times New Roman" panose="02020603050405020304" charset="0"/>
              </a:rPr>
              <a:t>8.   References</a:t>
            </a:r>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2</a:t>
            </a:fld>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9481D-78CD-6F46-471E-4902EE16A48C}"/>
              </a:ext>
            </a:extLst>
          </p:cNvPr>
          <p:cNvSpPr>
            <a:spLocks noGrp="1"/>
          </p:cNvSpPr>
          <p:nvPr>
            <p:ph idx="1"/>
          </p:nvPr>
        </p:nvSpPr>
        <p:spPr/>
        <p:txBody>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Serious accidents are frequently caused by driver fatigue and microsleep. However, the early symptoms of weariness can be recognized before a serious problem develops. Real-time drowsiness detection is a basic solution for this problem.</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Driver drowsiness is alerted using real-time image processing using open cv and python.</a:t>
            </a:r>
          </a:p>
          <a:p>
            <a:pPr marL="0" indent="0">
              <a:lnSpc>
                <a:spcPct val="200000"/>
              </a:lnSpc>
              <a:buNone/>
            </a:pPr>
            <a:endParaRPr lang="en-IN" sz="3200" dirty="0"/>
          </a:p>
          <a:p>
            <a:pPr>
              <a:lnSpc>
                <a:spcPct val="200000"/>
              </a:lnSpc>
            </a:pPr>
            <a:endParaRPr lang="en-IN" sz="3200" dirty="0"/>
          </a:p>
          <a:p>
            <a:pPr>
              <a:lnSpc>
                <a:spcPct val="200000"/>
              </a:lnSpc>
            </a:pPr>
            <a:endParaRPr lang="en-IN" sz="3200" dirty="0"/>
          </a:p>
          <a:p>
            <a:endParaRPr lang="en-IN" dirty="0"/>
          </a:p>
        </p:txBody>
      </p:sp>
      <p:sp>
        <p:nvSpPr>
          <p:cNvPr id="5" name="Slide Number Placeholder 4"/>
          <p:cNvSpPr>
            <a:spLocks noGrp="1"/>
          </p:cNvSpPr>
          <p:nvPr>
            <p:ph type="sldNum" sz="quarter" idx="10"/>
          </p:nvPr>
        </p:nvSpPr>
        <p:spPr/>
        <p:txBody>
          <a:bodyPr/>
          <a:lstStyle/>
          <a:p>
            <a:fld id="{B6F15528-21DE-4FAA-801E-634DDDAF4B2B}" type="slidenum">
              <a:rPr lang="en-US" smtClean="0"/>
              <a:t>3</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i="1" dirty="0">
                <a:solidFill>
                  <a:srgbClr val="CC6600"/>
                </a:solidFill>
                <a:latin typeface="Times New Roman" panose="02020603050405020304" charset="0"/>
                <a:cs typeface="Times New Roman" panose="02020603050405020304" charset="0"/>
              </a:rPr>
              <a:t>		  		                  </a:t>
            </a:r>
            <a:r>
              <a:rPr lang="en-US" sz="2800" b="1" dirty="0">
                <a:solidFill>
                  <a:srgbClr val="CC6600"/>
                </a:solidFill>
                <a:latin typeface="Times New Roman" panose="02020603050405020304" charset="0"/>
                <a:cs typeface="Times New Roman" panose="02020603050405020304" charset="0"/>
              </a:rPr>
              <a:t>1. Introduction</a:t>
            </a:r>
            <a:endParaRPr lang="en-US" sz="3200" b="1" dirty="0">
              <a:solidFill>
                <a:srgbClr val="CC6600"/>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400" b="1" i="1" dirty="0">
                <a:solidFill>
                  <a:srgbClr val="CC6600"/>
                </a:solidFill>
                <a:latin typeface="Times New Roman" panose="02020603050405020304" charset="0"/>
                <a:cs typeface="Times New Roman" panose="02020603050405020304" charset="0"/>
              </a:rPr>
              <a:t>      </a:t>
            </a:r>
            <a:r>
              <a:rPr lang="en-IN" altLang="en-US" sz="2400" b="1" i="1" dirty="0">
                <a:solidFill>
                  <a:srgbClr val="CC6600"/>
                </a:solidFill>
                <a:latin typeface="Times New Roman" panose="02020603050405020304" charset="0"/>
                <a:cs typeface="Times New Roman" panose="02020603050405020304" charset="0"/>
              </a:rPr>
              <a:t>					</a:t>
            </a:r>
            <a:r>
              <a:rPr lang="en-US" sz="2400" b="1" i="1" dirty="0">
                <a:solidFill>
                  <a:srgbClr val="CC6600"/>
                </a:solidFill>
                <a:latin typeface="Times New Roman" panose="02020603050405020304" charset="0"/>
                <a:cs typeface="Times New Roman" panose="02020603050405020304" charset="0"/>
              </a:rPr>
              <a:t> </a:t>
            </a:r>
            <a:r>
              <a:rPr lang="en-US" sz="2800" b="1" dirty="0">
                <a:solidFill>
                  <a:srgbClr val="CC6600"/>
                </a:solidFill>
                <a:latin typeface="Times New Roman" panose="02020603050405020304" charset="0"/>
                <a:cs typeface="Times New Roman" panose="02020603050405020304" charset="0"/>
              </a:rPr>
              <a:t>2. Objectives</a:t>
            </a:r>
            <a:endParaRPr lang="en-US" dirty="0">
              <a:latin typeface="Times New Roman" panose="02020603050405020304" charset="0"/>
              <a:cs typeface="Times New Roman" panose="02020603050405020304" charset="0"/>
            </a:endParaRPr>
          </a:p>
        </p:txBody>
      </p:sp>
      <p:sp>
        <p:nvSpPr>
          <p:cNvPr id="3" name="Content Placeholder 2">
            <a:extLst>
              <a:ext uri="{FF2B5EF4-FFF2-40B4-BE49-F238E27FC236}">
                <a16:creationId xmlns:a16="http://schemas.microsoft.com/office/drawing/2014/main" id="{8A8FB59A-696B-C050-8DF8-7C518C39D8D4}"/>
              </a:ext>
            </a:extLst>
          </p:cNvPr>
          <p:cNvSpPr>
            <a:spLocks noGrp="1"/>
          </p:cNvSpPr>
          <p:nvPr>
            <p:ph idx="1"/>
          </p:nvPr>
        </p:nvSpPr>
        <p:spPr/>
        <p:txBody>
          <a:bodyPr/>
          <a:lstStyle/>
          <a:p>
            <a:pPr>
              <a:lnSpc>
                <a:spcPct val="200000"/>
              </a:lnSpc>
            </a:pPr>
            <a:endParaRPr lang="en-IN" sz="1800" dirty="0"/>
          </a:p>
          <a:p>
            <a:pPr marL="0" indent="0" algn="just">
              <a:lnSpc>
                <a:spcPct val="200000"/>
              </a:lnSpc>
              <a:buNone/>
            </a:pPr>
            <a:r>
              <a:rPr lang="en-US" sz="1800" dirty="0">
                <a:latin typeface="Times New Roman" panose="02020603050405020304" pitchFamily="18" charset="0"/>
                <a:cs typeface="Times New Roman" panose="02020603050405020304" pitchFamily="18" charset="0"/>
              </a:rPr>
              <a:t>1. To learn the drowsy driver image concepts and OpenCV. </a:t>
            </a:r>
          </a:p>
          <a:p>
            <a:pPr marL="0" indent="0" algn="just">
              <a:lnSpc>
                <a:spcPct val="200000"/>
              </a:lnSpc>
              <a:buNone/>
            </a:pPr>
            <a:r>
              <a:rPr lang="en-US" sz="1800" dirty="0">
                <a:latin typeface="Times New Roman" panose="02020603050405020304" pitchFamily="18" charset="0"/>
                <a:cs typeface="Times New Roman" panose="02020603050405020304" pitchFamily="18" charset="0"/>
              </a:rPr>
              <a:t>2. To implement an algorithm for drowsy driver detection using OpenCV.</a:t>
            </a:r>
          </a:p>
          <a:p>
            <a:pPr marL="0" indent="0" algn="just">
              <a:lnSpc>
                <a:spcPct val="200000"/>
              </a:lnSpc>
              <a:buNone/>
            </a:pPr>
            <a:r>
              <a:rPr lang="en-US" sz="1800" dirty="0">
                <a:latin typeface="Times New Roman" panose="02020603050405020304" pitchFamily="18" charset="0"/>
                <a:cs typeface="Times New Roman" panose="02020603050405020304" pitchFamily="18" charset="0"/>
              </a:rPr>
              <a:t>3. To implement a machine learning model to identify the drowsy driver. </a:t>
            </a:r>
            <a:endParaRPr lang="en-IN" sz="1800" dirty="0">
              <a:latin typeface="Times New Roman" panose="02020603050405020304" pitchFamily="18" charset="0"/>
              <a:cs typeface="Times New Roman" panose="02020603050405020304" pitchFamily="18" charset="0"/>
            </a:endParaRPr>
          </a:p>
          <a:p>
            <a:pPr>
              <a:lnSpc>
                <a:spcPct val="200000"/>
              </a:lnSpc>
            </a:pPr>
            <a:endParaRPr lang="en-IN" sz="1800" dirty="0"/>
          </a:p>
          <a:p>
            <a:pPr>
              <a:lnSpc>
                <a:spcPct val="200000"/>
              </a:lnSpc>
            </a:pPr>
            <a:endParaRPr lang="en-IN" sz="1800" dirty="0"/>
          </a:p>
          <a:p>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4</a:t>
            </a:fld>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pPr algn="r"/>
            <a:r>
              <a:rPr lang="en-US" sz="2800" b="1" dirty="0">
                <a:solidFill>
                  <a:srgbClr val="CC6600"/>
                </a:solidFill>
                <a:latin typeface="Calibri" panose="020F0502020204030204" pitchFamily="34" charset="0"/>
                <a:cs typeface="Calibri" panose="020F0502020204030204" pitchFamily="34" charset="0"/>
              </a:rPr>
              <a:t>3.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67F1C859-6AC4-2B64-FD44-1907BE13DCEC}"/>
              </a:ext>
            </a:extLst>
          </p:cNvPr>
          <p:cNvSpPr>
            <a:spLocks noGrp="1"/>
          </p:cNvSpPr>
          <p:nvPr>
            <p:ph idx="1"/>
          </p:nvPr>
        </p:nvSpPr>
        <p:spPr>
          <a:xfrm>
            <a:off x="457200" y="950976"/>
            <a:ext cx="8229600" cy="5175187"/>
          </a:xfrm>
        </p:spPr>
        <p:txBody>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VIOLA-JONES ALGORITHM:</a:t>
            </a:r>
          </a:p>
          <a:p>
            <a:pPr fontAlgn="base">
              <a:lnSpc>
                <a:spcPct val="150000"/>
              </a:lnSpc>
            </a:pPr>
            <a:r>
              <a:rPr lang="en-US" sz="1800" b="0" i="0" dirty="0">
                <a:effectLst/>
                <a:latin typeface="Times New Roman" panose="02020603050405020304" pitchFamily="18" charset="0"/>
                <a:cs typeface="Times New Roman" panose="02020603050405020304" pitchFamily="18" charset="0"/>
              </a:rPr>
              <a:t>The program examines numerous tiny subregions of an image (this technique works on a grayscale image) and attempts to identify a face by looking for particular traits in each subregion. Due to the possibility of an image containing numerous faces of varied sizes, numerous places and scales must be checked. In their approach, Viola and Jones exploited </a:t>
            </a:r>
            <a:r>
              <a:rPr lang="en-US" sz="1800" b="0" i="0" dirty="0" err="1">
                <a:effectLst/>
                <a:latin typeface="Times New Roman" panose="02020603050405020304" pitchFamily="18" charset="0"/>
                <a:cs typeface="Times New Roman" panose="02020603050405020304" pitchFamily="18" charset="0"/>
              </a:rPr>
              <a:t>Haar</a:t>
            </a:r>
            <a:r>
              <a:rPr lang="en-US" sz="1800" b="0" i="0" dirty="0">
                <a:effectLst/>
                <a:latin typeface="Times New Roman" panose="02020603050405020304" pitchFamily="18" charset="0"/>
                <a:cs typeface="Times New Roman" panose="02020603050405020304" pitchFamily="18" charset="0"/>
              </a:rPr>
              <a:t>-like properties to find faces.</a:t>
            </a:r>
          </a:p>
          <a:p>
            <a:pPr fontAlgn="base">
              <a:lnSpc>
                <a:spcPct val="150000"/>
              </a:lnSpc>
            </a:pPr>
            <a:r>
              <a:rPr lang="en-US" sz="1800" b="0" i="0" dirty="0" err="1">
                <a:effectLst/>
                <a:latin typeface="Times New Roman" panose="02020603050405020304" pitchFamily="18" charset="0"/>
                <a:cs typeface="Times New Roman" panose="02020603050405020304" pitchFamily="18" charset="0"/>
              </a:rPr>
              <a:t>Haar</a:t>
            </a:r>
            <a:r>
              <a:rPr lang="en-US" sz="1800" b="0" i="0" dirty="0">
                <a:effectLst/>
                <a:latin typeface="Times New Roman" panose="02020603050405020304" pitchFamily="18" charset="0"/>
                <a:cs typeface="Times New Roman" panose="02020603050405020304" pitchFamily="18" charset="0"/>
              </a:rPr>
              <a:t>-like features are digital image features used in object recognition. All human faces share some universal properties of the human face. The eye region is darker than its neighbor pixels, and the nose region is brighter than the eye region.</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5" name="Slide Number Placeholder 4"/>
          <p:cNvSpPr>
            <a:spLocks noGrp="1"/>
          </p:cNvSpPr>
          <p:nvPr>
            <p:ph type="sldNum" sz="quarter" idx="10"/>
          </p:nvPr>
        </p:nvSpPr>
        <p:spPr/>
        <p:txBody>
          <a:bodyPr/>
          <a:lstStyle/>
          <a:p>
            <a:fld id="{B6F15528-21DE-4FAA-801E-634DDDAF4B2B}" type="slidenum">
              <a:rPr lang="en-US" smtClean="0"/>
              <a:t>5</a:t>
            </a:fld>
            <a:endParaRPr lang="en-US"/>
          </a:p>
        </p:txBody>
      </p:sp>
      <p:sp>
        <p:nvSpPr>
          <p:cNvPr id="3" name="Rectangle 2">
            <a:extLst>
              <a:ext uri="{FF2B5EF4-FFF2-40B4-BE49-F238E27FC236}">
                <a16:creationId xmlns:a16="http://schemas.microsoft.com/office/drawing/2014/main" id="{6AE06011-5AEF-1CA6-F0D3-AA32C1CFA476}"/>
              </a:ext>
            </a:extLst>
          </p:cNvPr>
          <p:cNvSpPr/>
          <p:nvPr/>
        </p:nvSpPr>
        <p:spPr>
          <a:xfrm>
            <a:off x="400741" y="5131693"/>
            <a:ext cx="1141771" cy="893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Input Image</a:t>
            </a:r>
          </a:p>
        </p:txBody>
      </p:sp>
      <p:sp>
        <p:nvSpPr>
          <p:cNvPr id="4" name="Rectangle 3">
            <a:extLst>
              <a:ext uri="{FF2B5EF4-FFF2-40B4-BE49-F238E27FC236}">
                <a16:creationId xmlns:a16="http://schemas.microsoft.com/office/drawing/2014/main" id="{8E96064E-6984-0B6E-7346-B080338F2CA1}"/>
              </a:ext>
            </a:extLst>
          </p:cNvPr>
          <p:cNvSpPr/>
          <p:nvPr/>
        </p:nvSpPr>
        <p:spPr>
          <a:xfrm>
            <a:off x="2223319" y="5133964"/>
            <a:ext cx="1141771" cy="893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Integral Image</a:t>
            </a:r>
          </a:p>
        </p:txBody>
      </p:sp>
      <p:sp>
        <p:nvSpPr>
          <p:cNvPr id="6" name="Rectangle 5">
            <a:extLst>
              <a:ext uri="{FF2B5EF4-FFF2-40B4-BE49-F238E27FC236}">
                <a16:creationId xmlns:a16="http://schemas.microsoft.com/office/drawing/2014/main" id="{9395C22D-87E9-2AF7-9975-AC0F22EE03D8}"/>
              </a:ext>
            </a:extLst>
          </p:cNvPr>
          <p:cNvSpPr/>
          <p:nvPr/>
        </p:nvSpPr>
        <p:spPr>
          <a:xfrm>
            <a:off x="4102356" y="5131694"/>
            <a:ext cx="1141771" cy="893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latin typeface="Times New Roman" panose="02020603050405020304" pitchFamily="18" charset="0"/>
                <a:cs typeface="Times New Roman" panose="02020603050405020304" pitchFamily="18" charset="0"/>
              </a:rPr>
              <a:t>Haar</a:t>
            </a:r>
            <a:r>
              <a:rPr lang="en-IN" dirty="0">
                <a:latin typeface="Times New Roman" panose="02020603050405020304" pitchFamily="18" charset="0"/>
                <a:cs typeface="Times New Roman" panose="02020603050405020304" pitchFamily="18" charset="0"/>
              </a:rPr>
              <a:t>-Feature Selection</a:t>
            </a:r>
          </a:p>
        </p:txBody>
      </p:sp>
      <p:sp>
        <p:nvSpPr>
          <p:cNvPr id="7" name="Rectangle 6">
            <a:extLst>
              <a:ext uri="{FF2B5EF4-FFF2-40B4-BE49-F238E27FC236}">
                <a16:creationId xmlns:a16="http://schemas.microsoft.com/office/drawing/2014/main" id="{EF4A6290-F74B-D6BF-93DA-27CC8CD7DA8B}"/>
              </a:ext>
            </a:extLst>
          </p:cNvPr>
          <p:cNvSpPr/>
          <p:nvPr/>
        </p:nvSpPr>
        <p:spPr>
          <a:xfrm>
            <a:off x="5985387" y="5133963"/>
            <a:ext cx="1141771" cy="893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AdaBoost classifier</a:t>
            </a:r>
          </a:p>
        </p:txBody>
      </p:sp>
      <p:sp>
        <p:nvSpPr>
          <p:cNvPr id="8" name="Rectangle 7">
            <a:extLst>
              <a:ext uri="{FF2B5EF4-FFF2-40B4-BE49-F238E27FC236}">
                <a16:creationId xmlns:a16="http://schemas.microsoft.com/office/drawing/2014/main" id="{83FC76AC-3C2F-87C5-1DC0-4F93C199C37B}"/>
              </a:ext>
            </a:extLst>
          </p:cNvPr>
          <p:cNvSpPr/>
          <p:nvPr/>
        </p:nvSpPr>
        <p:spPr>
          <a:xfrm>
            <a:off x="7729384" y="5133961"/>
            <a:ext cx="1141771" cy="8932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Cascading decision</a:t>
            </a:r>
          </a:p>
        </p:txBody>
      </p:sp>
      <p:cxnSp>
        <p:nvCxnSpPr>
          <p:cNvPr id="9" name="Straight Arrow Connector 8">
            <a:extLst>
              <a:ext uri="{FF2B5EF4-FFF2-40B4-BE49-F238E27FC236}">
                <a16:creationId xmlns:a16="http://schemas.microsoft.com/office/drawing/2014/main" id="{959A4465-53EF-421E-2012-C22467616BBF}"/>
              </a:ext>
            </a:extLst>
          </p:cNvPr>
          <p:cNvCxnSpPr>
            <a:stCxn id="3" idx="3"/>
            <a:endCxn id="4" idx="1"/>
          </p:cNvCxnSpPr>
          <p:nvPr/>
        </p:nvCxnSpPr>
        <p:spPr>
          <a:xfrm>
            <a:off x="1542512" y="5578299"/>
            <a:ext cx="680807" cy="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8BCA9A-0F94-E4CA-9BE4-67F6DE9D132E}"/>
              </a:ext>
            </a:extLst>
          </p:cNvPr>
          <p:cNvCxnSpPr>
            <a:stCxn id="4" idx="3"/>
            <a:endCxn id="6" idx="1"/>
          </p:cNvCxnSpPr>
          <p:nvPr/>
        </p:nvCxnSpPr>
        <p:spPr>
          <a:xfrm flipV="1">
            <a:off x="3365090" y="5578300"/>
            <a:ext cx="737266" cy="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FB6E6-EF47-146A-2EA5-647E829AF5A3}"/>
              </a:ext>
            </a:extLst>
          </p:cNvPr>
          <p:cNvCxnSpPr>
            <a:cxnSpLocks/>
            <a:stCxn id="6" idx="3"/>
            <a:endCxn id="7" idx="1"/>
          </p:cNvCxnSpPr>
          <p:nvPr/>
        </p:nvCxnSpPr>
        <p:spPr>
          <a:xfrm>
            <a:off x="5244127" y="5578300"/>
            <a:ext cx="741260" cy="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D30FF9-D917-0081-D763-FEB4BB2A4A96}"/>
              </a:ext>
            </a:extLst>
          </p:cNvPr>
          <p:cNvCxnSpPr>
            <a:stCxn id="7" idx="3"/>
            <a:endCxn id="8" idx="1"/>
          </p:cNvCxnSpPr>
          <p:nvPr/>
        </p:nvCxnSpPr>
        <p:spPr>
          <a:xfrm flipV="1">
            <a:off x="7127158" y="5580567"/>
            <a:ext cx="60222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962962-5544-1C9A-EA5E-6148248E7F3B}"/>
              </a:ext>
            </a:extLst>
          </p:cNvPr>
          <p:cNvSpPr txBox="1"/>
          <p:nvPr/>
        </p:nvSpPr>
        <p:spPr>
          <a:xfrm>
            <a:off x="2236839" y="6188159"/>
            <a:ext cx="4921425" cy="323165"/>
          </a:xfrm>
          <a:prstGeom prst="rect">
            <a:avLst/>
          </a:prstGeom>
          <a:noFill/>
        </p:spPr>
        <p:txBody>
          <a:bodyPr wrap="square" rtlCol="0">
            <a:spAutoFit/>
          </a:bodyPr>
          <a:lstStyle/>
          <a:p>
            <a:pPr algn="ctr"/>
            <a:r>
              <a:rPr lang="en-IN" sz="1500" b="1" dirty="0">
                <a:latin typeface="Times New Roman" panose="02020603050405020304" pitchFamily="18" charset="0"/>
                <a:cs typeface="Times New Roman" panose="02020603050405020304" pitchFamily="18" charset="0"/>
              </a:rPr>
              <a:t>Figure 1</a:t>
            </a:r>
            <a:r>
              <a:rPr lang="en-IN" sz="1500" dirty="0">
                <a:latin typeface="Times New Roman" panose="02020603050405020304" pitchFamily="18" charset="0"/>
                <a:cs typeface="Times New Roman" panose="02020603050405020304" pitchFamily="18" charset="0"/>
              </a:rPr>
              <a:t>: Viola Jones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E54CBC8-ADB5-83D0-7405-3CD2BE6E57C4}"/>
              </a:ext>
            </a:extLst>
          </p:cNvPr>
          <p:cNvSpPr>
            <a:spLocks noGrp="1"/>
          </p:cNvSpPr>
          <p:nvPr>
            <p:ph sz="half" idx="1"/>
          </p:nvPr>
        </p:nvSpPr>
        <p:spPr/>
        <p:txBody>
          <a:bodyPr/>
          <a:lstStyle/>
          <a:p>
            <a:r>
              <a:rPr lang="en-IN" sz="1800" b="1" dirty="0">
                <a:latin typeface="Times New Roman" panose="02020603050405020304" pitchFamily="18" charset="0"/>
                <a:cs typeface="Times New Roman" panose="02020603050405020304" pitchFamily="18" charset="0"/>
              </a:rPr>
              <a:t>Integral image</a:t>
            </a:r>
          </a:p>
          <a:p>
            <a:r>
              <a:rPr lang="en-US" sz="1800" b="0" i="0" dirty="0">
                <a:solidFill>
                  <a:srgbClr val="202122"/>
                </a:solidFill>
                <a:effectLst/>
                <a:latin typeface="Times New Roman" panose="02020603050405020304" pitchFamily="18" charset="0"/>
                <a:cs typeface="Times New Roman" panose="02020603050405020304" pitchFamily="18" charset="0"/>
              </a:rPr>
              <a:t>A </a:t>
            </a:r>
            <a:r>
              <a:rPr lang="en-US" sz="1800" b="1" i="0" dirty="0">
                <a:solidFill>
                  <a:srgbClr val="202122"/>
                </a:solidFill>
                <a:effectLst/>
                <a:latin typeface="Times New Roman" panose="02020603050405020304" pitchFamily="18" charset="0"/>
                <a:cs typeface="Times New Roman" panose="02020603050405020304" pitchFamily="18" charset="0"/>
              </a:rPr>
              <a:t>summed-area table</a:t>
            </a:r>
            <a:r>
              <a:rPr lang="en-US" sz="1800" b="0" i="0" dirty="0">
                <a:solidFill>
                  <a:srgbClr val="202122"/>
                </a:solidFill>
                <a:effectLst/>
                <a:latin typeface="Times New Roman" panose="02020603050405020304" pitchFamily="18" charset="0"/>
                <a:cs typeface="Times New Roman" panose="02020603050405020304" pitchFamily="18" charset="0"/>
              </a:rPr>
              <a:t> is a</a:t>
            </a:r>
            <a:r>
              <a:rPr lang="en-US" sz="1800" b="0" i="0" dirty="0">
                <a:effectLst/>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data structure</a:t>
            </a:r>
            <a:r>
              <a:rPr lang="en-US" sz="1800" b="0" i="0" dirty="0">
                <a:effectLst/>
                <a:latin typeface="Times New Roman" panose="02020603050405020304" pitchFamily="18" charset="0"/>
                <a:cs typeface="Times New Roman" panose="02020603050405020304" pitchFamily="18" charset="0"/>
              </a:rPr>
              <a:t> and </a:t>
            </a:r>
            <a:r>
              <a:rPr lang="en-US" sz="1800" b="0" i="0" u="none" strike="noStrike" dirty="0">
                <a:effectLst/>
                <a:latin typeface="Times New Roman" panose="02020603050405020304" pitchFamily="18" charset="0"/>
                <a:cs typeface="Times New Roman" panose="02020603050405020304" pitchFamily="18" charset="0"/>
              </a:rPr>
              <a:t>algorithm</a:t>
            </a:r>
            <a:r>
              <a:rPr lang="en-US" sz="1800" b="0" i="0" dirty="0">
                <a:effectLst/>
                <a:latin typeface="Times New Roman" panose="02020603050405020304" pitchFamily="18" charset="0"/>
                <a:cs typeface="Times New Roman" panose="02020603050405020304" pitchFamily="18" charset="0"/>
              </a:rPr>
              <a:t> </a:t>
            </a:r>
            <a:r>
              <a:rPr lang="en-US" sz="1800" b="0" i="0" dirty="0">
                <a:solidFill>
                  <a:srgbClr val="202122"/>
                </a:solidFill>
                <a:effectLst/>
                <a:latin typeface="Times New Roman" panose="02020603050405020304" pitchFamily="18" charset="0"/>
                <a:cs typeface="Times New Roman" panose="02020603050405020304" pitchFamily="18" charset="0"/>
              </a:rPr>
              <a:t>for quickly and efficiently generating the sum of values in a rectangular subset of a grid.</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where I(</a:t>
            </a:r>
            <a:r>
              <a:rPr lang="en-IN" sz="1800" dirty="0" err="1">
                <a:latin typeface="Times New Roman" panose="02020603050405020304" pitchFamily="18" charset="0"/>
                <a:cs typeface="Times New Roman" panose="02020603050405020304" pitchFamily="18" charset="0"/>
              </a:rPr>
              <a:t>x,y</a:t>
            </a:r>
            <a:r>
              <a:rPr lang="en-IN" sz="1800" dirty="0">
                <a:latin typeface="Times New Roman" panose="02020603050405020304" pitchFamily="18" charset="0"/>
                <a:cs typeface="Times New Roman" panose="02020603050405020304" pitchFamily="18" charset="0"/>
              </a:rPr>
              <a:t>) is the value of the pixel at (</a:t>
            </a:r>
            <a:r>
              <a:rPr lang="en-IN" sz="1800" dirty="0" err="1">
                <a:latin typeface="Times New Roman" panose="02020603050405020304" pitchFamily="18" charset="0"/>
                <a:cs typeface="Times New Roman" panose="02020603050405020304" pitchFamily="18" charset="0"/>
              </a:rPr>
              <a:t>x,y</a:t>
            </a:r>
            <a:r>
              <a:rPr lang="en-IN" sz="1800" dirty="0">
                <a:latin typeface="Times New Roman" panose="02020603050405020304" pitchFamily="18" charset="0"/>
                <a:cs typeface="Times New Roman" panose="02020603050405020304" pitchFamily="18" charset="0"/>
              </a:rPr>
              <a:t>).</a:t>
            </a:r>
          </a:p>
          <a:p>
            <a:endParaRPr lang="en-IN" sz="1800" dirty="0"/>
          </a:p>
        </p:txBody>
      </p:sp>
      <p:sp>
        <p:nvSpPr>
          <p:cNvPr id="4" name="Slide Number Placeholder 3">
            <a:extLst>
              <a:ext uri="{FF2B5EF4-FFF2-40B4-BE49-F238E27FC236}">
                <a16:creationId xmlns:a16="http://schemas.microsoft.com/office/drawing/2014/main" id="{67FFFD0F-5132-E5F7-C2AF-BA41F0E0E82A}"/>
              </a:ext>
            </a:extLst>
          </p:cNvPr>
          <p:cNvSpPr>
            <a:spLocks noGrp="1"/>
          </p:cNvSpPr>
          <p:nvPr>
            <p:ph type="sldNum" sz="quarter" idx="10"/>
          </p:nvPr>
        </p:nvSpPr>
        <p:spPr/>
        <p:txBody>
          <a:bodyPr/>
          <a:lstStyle/>
          <a:p>
            <a:fld id="{B6F15528-21DE-4FAA-801E-634DDDAF4B2B}" type="slidenum">
              <a:rPr lang="en-US" smtClean="0"/>
              <a:t>6</a:t>
            </a:fld>
            <a:endParaRPr lang="en-US"/>
          </a:p>
        </p:txBody>
      </p:sp>
      <p:pic>
        <p:nvPicPr>
          <p:cNvPr id="9" name="Picture 8">
            <a:extLst>
              <a:ext uri="{FF2B5EF4-FFF2-40B4-BE49-F238E27FC236}">
                <a16:creationId xmlns:a16="http://schemas.microsoft.com/office/drawing/2014/main" id="{20AF112B-CB98-0688-4D3B-7A128FB86BD0}"/>
              </a:ext>
            </a:extLst>
          </p:cNvPr>
          <p:cNvPicPr>
            <a:picLocks noChangeAspect="1"/>
          </p:cNvPicPr>
          <p:nvPr/>
        </p:nvPicPr>
        <p:blipFill>
          <a:blip r:embed="rId2"/>
          <a:stretch>
            <a:fillRect/>
          </a:stretch>
        </p:blipFill>
        <p:spPr>
          <a:xfrm>
            <a:off x="1302918" y="3603307"/>
            <a:ext cx="2347163" cy="739204"/>
          </a:xfrm>
          <a:prstGeom prst="rect">
            <a:avLst/>
          </a:prstGeom>
        </p:spPr>
      </p:pic>
      <p:pic>
        <p:nvPicPr>
          <p:cNvPr id="10" name="Picture 2" descr="Integral Image - MATLAB &amp; Simulink">
            <a:extLst>
              <a:ext uri="{FF2B5EF4-FFF2-40B4-BE49-F238E27FC236}">
                <a16:creationId xmlns:a16="http://schemas.microsoft.com/office/drawing/2014/main" id="{11186FFB-105D-988F-3EB7-8266869040D4}"/>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11370"/>
          <a:stretch/>
        </p:blipFill>
        <p:spPr bwMode="auto">
          <a:xfrm>
            <a:off x="4648201" y="2182368"/>
            <a:ext cx="4038599" cy="29992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D1D0299-EC12-365E-E281-22E16A7B8C58}"/>
              </a:ext>
            </a:extLst>
          </p:cNvPr>
          <p:cNvSpPr txBox="1"/>
          <p:nvPr/>
        </p:nvSpPr>
        <p:spPr>
          <a:xfrm>
            <a:off x="4648201" y="5544234"/>
            <a:ext cx="4621161" cy="323165"/>
          </a:xfrm>
          <a:prstGeom prst="rect">
            <a:avLst/>
          </a:prstGeom>
          <a:noFill/>
        </p:spPr>
        <p:txBody>
          <a:bodyPr wrap="square" rtlCol="0">
            <a:spAutoFit/>
          </a:bodyPr>
          <a:lstStyle/>
          <a:p>
            <a:r>
              <a:rPr lang="en-IN" sz="1500" b="1" dirty="0">
                <a:latin typeface="Times New Roman" panose="02020603050405020304" pitchFamily="18" charset="0"/>
                <a:cs typeface="Times New Roman" panose="02020603050405020304" pitchFamily="18" charset="0"/>
              </a:rPr>
              <a:t>Figure 2: </a:t>
            </a:r>
            <a:r>
              <a:rPr lang="en-IN" sz="1500" dirty="0">
                <a:latin typeface="Times New Roman" panose="02020603050405020304" pitchFamily="18" charset="0"/>
                <a:cs typeface="Times New Roman" panose="02020603050405020304" pitchFamily="18" charset="0"/>
              </a:rPr>
              <a:t>(a)Input image (b) Integral image</a:t>
            </a:r>
          </a:p>
        </p:txBody>
      </p:sp>
      <p:sp>
        <p:nvSpPr>
          <p:cNvPr id="12" name="TextBox 11">
            <a:extLst>
              <a:ext uri="{FF2B5EF4-FFF2-40B4-BE49-F238E27FC236}">
                <a16:creationId xmlns:a16="http://schemas.microsoft.com/office/drawing/2014/main" id="{032C3356-5A5C-88D9-20F6-7C32C0EA3B1D}"/>
              </a:ext>
            </a:extLst>
          </p:cNvPr>
          <p:cNvSpPr txBox="1"/>
          <p:nvPr/>
        </p:nvSpPr>
        <p:spPr>
          <a:xfrm>
            <a:off x="5336950" y="5201335"/>
            <a:ext cx="521109"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(a)</a:t>
            </a:r>
          </a:p>
        </p:txBody>
      </p:sp>
      <p:sp>
        <p:nvSpPr>
          <p:cNvPr id="13" name="TextBox 12">
            <a:extLst>
              <a:ext uri="{FF2B5EF4-FFF2-40B4-BE49-F238E27FC236}">
                <a16:creationId xmlns:a16="http://schemas.microsoft.com/office/drawing/2014/main" id="{B68101E6-8BAD-23DB-8424-50034D538535}"/>
              </a:ext>
            </a:extLst>
          </p:cNvPr>
          <p:cNvSpPr txBox="1"/>
          <p:nvPr/>
        </p:nvSpPr>
        <p:spPr>
          <a:xfrm>
            <a:off x="7361903" y="5231698"/>
            <a:ext cx="668594"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229711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54A17-D6A8-6ADC-5238-920D6F55047E}"/>
              </a:ext>
            </a:extLst>
          </p:cNvPr>
          <p:cNvSpPr>
            <a:spLocks noGrp="1"/>
          </p:cNvSpPr>
          <p:nvPr>
            <p:ph sz="half" idx="1"/>
          </p:nvPr>
        </p:nvSpPr>
        <p:spPr>
          <a:xfrm>
            <a:off x="457200" y="975360"/>
            <a:ext cx="4038600" cy="5150803"/>
          </a:xfrm>
        </p:spPr>
        <p:txBody>
          <a:bodyPr/>
          <a:lstStyle/>
          <a:p>
            <a:r>
              <a:rPr lang="en-US" sz="1800" b="1" dirty="0">
                <a:latin typeface="Times New Roman" panose="02020603050405020304" pitchFamily="18" charset="0"/>
                <a:cs typeface="Times New Roman" panose="02020603050405020304" pitchFamily="18" charset="0"/>
              </a:rPr>
              <a:t>SELECTING HAAR-LIKE FEATURES</a:t>
            </a:r>
            <a:r>
              <a:rPr lang="en-US" sz="18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 </a:t>
            </a:r>
            <a:r>
              <a:rPr lang="en-US" sz="1800" b="0" i="0" dirty="0" err="1">
                <a:effectLst/>
                <a:latin typeface="Times New Roman" panose="02020603050405020304" pitchFamily="18" charset="0"/>
                <a:cs typeface="Times New Roman" panose="02020603050405020304" pitchFamily="18" charset="0"/>
              </a:rPr>
              <a:t>Haar</a:t>
            </a:r>
            <a:r>
              <a:rPr lang="en-US" sz="1800" b="0" i="0" dirty="0">
                <a:effectLst/>
                <a:latin typeface="Times New Roman" panose="02020603050405020304" pitchFamily="18" charset="0"/>
                <a:cs typeface="Times New Roman" panose="02020603050405020304" pitchFamily="18" charset="0"/>
              </a:rPr>
              <a:t>-like feature considers adjacent rectangular regions at a specific location in a detection window, sums up the pixel intensities in each region, and calculates the difference between these sums. This difference is then used to </a:t>
            </a:r>
            <a:r>
              <a:rPr lang="en-US" sz="1800" b="0" i="0" u="none" strike="noStrike" dirty="0">
                <a:effectLst/>
                <a:latin typeface="Times New Roman" panose="02020603050405020304" pitchFamily="18" charset="0"/>
                <a:cs typeface="Times New Roman" panose="02020603050405020304" pitchFamily="18" charset="0"/>
              </a:rPr>
              <a:t>categorize</a:t>
            </a:r>
            <a:r>
              <a:rPr lang="en-US" sz="1800" b="0" i="0" dirty="0">
                <a:effectLst/>
                <a:latin typeface="Times New Roman" panose="02020603050405020304" pitchFamily="18" charset="0"/>
                <a:cs typeface="Times New Roman" panose="02020603050405020304" pitchFamily="18" charset="0"/>
              </a:rPr>
              <a:t> subsections of an image.</a:t>
            </a:r>
          </a:p>
          <a:p>
            <a:pPr marL="0" indent="0">
              <a:lnSpc>
                <a:spcPct val="150000"/>
              </a:lnSpc>
              <a:buNone/>
            </a:pP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Sum = I(C) + I(A)-I(B)-I(D)</a:t>
            </a:r>
          </a:p>
          <a:p>
            <a:pPr marL="0" indent="0">
              <a:lnSpc>
                <a:spcPct val="150000"/>
              </a:lnSpc>
              <a:buNone/>
            </a:pPr>
            <a:r>
              <a:rPr lang="en-IN" sz="1600" dirty="0">
                <a:latin typeface="Times New Roman" panose="02020603050405020304" pitchFamily="18" charset="0"/>
                <a:cs typeface="Times New Roman" panose="02020603050405020304" pitchFamily="18" charset="0"/>
              </a:rPr>
              <a:t>, where points A, B, C, and D belong to the integral image I, as shown in the figure</a:t>
            </a:r>
            <a:r>
              <a:rPr lang="en-IN" sz="1800" dirty="0">
                <a:latin typeface="Times New Roman" panose="02020603050405020304" pitchFamily="18" charset="0"/>
                <a:cs typeface="Times New Roman" panose="02020603050405020304" pitchFamily="18" charset="0"/>
              </a:rPr>
              <a:t>.</a:t>
            </a:r>
          </a:p>
          <a:p>
            <a:pPr>
              <a:lnSpc>
                <a:spcPct val="150000"/>
              </a:lnSpc>
            </a:pPr>
            <a:endParaRPr lang="en-IN" sz="1800" dirty="0"/>
          </a:p>
          <a:p>
            <a:endParaRPr lang="en-IN" sz="1800" dirty="0"/>
          </a:p>
        </p:txBody>
      </p:sp>
      <p:sp>
        <p:nvSpPr>
          <p:cNvPr id="5" name="Slide Number Placeholder 4">
            <a:extLst>
              <a:ext uri="{FF2B5EF4-FFF2-40B4-BE49-F238E27FC236}">
                <a16:creationId xmlns:a16="http://schemas.microsoft.com/office/drawing/2014/main" id="{66AA7A08-288C-1A0D-5A5E-86BE22CFE038}"/>
              </a:ext>
            </a:extLst>
          </p:cNvPr>
          <p:cNvSpPr>
            <a:spLocks noGrp="1"/>
          </p:cNvSpPr>
          <p:nvPr>
            <p:ph type="sldNum" sz="quarter" idx="10"/>
          </p:nvPr>
        </p:nvSpPr>
        <p:spPr/>
        <p:txBody>
          <a:bodyPr/>
          <a:lstStyle/>
          <a:p>
            <a:fld id="{B6F15528-21DE-4FAA-801E-634DDDAF4B2B}" type="slidenum">
              <a:rPr lang="en-US" smtClean="0"/>
              <a:t>7</a:t>
            </a:fld>
            <a:endParaRPr lang="en-US"/>
          </a:p>
        </p:txBody>
      </p:sp>
      <p:pic>
        <p:nvPicPr>
          <p:cNvPr id="6" name="Picture 14" descr="Shape&#10;&#10;Description automatically generated with low confidence">
            <a:extLst>
              <a:ext uri="{FF2B5EF4-FFF2-40B4-BE49-F238E27FC236}">
                <a16:creationId xmlns:a16="http://schemas.microsoft.com/office/drawing/2014/main" id="{2CB58214-56F0-B3CE-84F7-39C8E2F5491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48200" y="2348706"/>
            <a:ext cx="4038600" cy="302895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63B598-04F4-8D4D-E70B-2E06A52362B2}"/>
              </a:ext>
            </a:extLst>
          </p:cNvPr>
          <p:cNvSpPr txBox="1"/>
          <p:nvPr/>
        </p:nvSpPr>
        <p:spPr>
          <a:xfrm>
            <a:off x="4648200" y="5596096"/>
            <a:ext cx="4601816" cy="323165"/>
          </a:xfrm>
          <a:prstGeom prst="rect">
            <a:avLst/>
          </a:prstGeom>
          <a:noFill/>
        </p:spPr>
        <p:txBody>
          <a:bodyPr wrap="square">
            <a:spAutoFit/>
          </a:bodyPr>
          <a:lstStyle/>
          <a:p>
            <a:r>
              <a:rPr lang="en-IN" sz="1500" b="1" dirty="0">
                <a:latin typeface="Times New Roman" panose="02020603050405020304" pitchFamily="18" charset="0"/>
                <a:cs typeface="Times New Roman" panose="02020603050405020304" pitchFamily="18" charset="0"/>
              </a:rPr>
              <a:t>Figure 3: </a:t>
            </a:r>
            <a:r>
              <a:rPr lang="en-IN" sz="1500" dirty="0">
                <a:latin typeface="Times New Roman" panose="02020603050405020304" pitchFamily="18" charset="0"/>
                <a:cs typeface="Times New Roman" panose="02020603050405020304" pitchFamily="18" charset="0"/>
              </a:rPr>
              <a:t>Finding sum of shaded region</a:t>
            </a:r>
          </a:p>
        </p:txBody>
      </p:sp>
    </p:spTree>
    <p:extLst>
      <p:ext uri="{BB962C8B-B14F-4D97-AF65-F5344CB8AC3E}">
        <p14:creationId xmlns:p14="http://schemas.microsoft.com/office/powerpoint/2010/main" val="208964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1C81B0F-5191-323B-151C-09BCE4D9A799}"/>
              </a:ext>
            </a:extLst>
          </p:cNvPr>
          <p:cNvSpPr>
            <a:spLocks noGrp="1"/>
          </p:cNvSpPr>
          <p:nvPr>
            <p:ph idx="1"/>
          </p:nvPr>
        </p:nvSpPr>
        <p:spPr/>
        <p:txBody>
          <a:bodyPr/>
          <a:lstStyle/>
          <a:p>
            <a:pPr>
              <a:lnSpc>
                <a:spcPct val="150000"/>
              </a:lnSpc>
            </a:pPr>
            <a:r>
              <a:rPr lang="en-IN" sz="1800" b="1" dirty="0">
                <a:latin typeface="Times New Roman" panose="02020603050405020304" pitchFamily="18" charset="0"/>
                <a:cs typeface="Times New Roman" panose="02020603050405020304" pitchFamily="18" charset="0"/>
              </a:rPr>
              <a:t>AdaBoost Classifier:</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AdaBoost is used during the training phase of the Viola-Jones object detection algorithm to choose a subset of features and build the classifier.</a:t>
            </a:r>
          </a:p>
          <a:p>
            <a:pPr>
              <a:lnSpc>
                <a:spcPct val="150000"/>
              </a:lnSpc>
            </a:pPr>
            <a:r>
              <a:rPr lang="en-US" sz="1800" dirty="0">
                <a:latin typeface="Times New Roman" panose="02020603050405020304" pitchFamily="18" charset="0"/>
                <a:cs typeface="Times New Roman" panose="02020603050405020304" pitchFamily="18" charset="0"/>
              </a:rPr>
              <a:t>A vast collection of photos is created, whose dimensions match those of the detection window.</a:t>
            </a:r>
          </a:p>
          <a:p>
            <a:pPr>
              <a:lnSpc>
                <a:spcPct val="150000"/>
              </a:lnSpc>
            </a:pPr>
            <a:r>
              <a:rPr lang="en-US" sz="1800" dirty="0">
                <a:latin typeface="Times New Roman" panose="02020603050405020304" pitchFamily="18" charset="0"/>
                <a:cs typeface="Times New Roman" panose="02020603050405020304" pitchFamily="18" charset="0"/>
              </a:rPr>
              <a:t> Both positive and negative examples for the desired filter (such as just front views of faces) must be included in this set (nonfaces).</a:t>
            </a: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5" name="Slide Number Placeholder 4">
            <a:extLst>
              <a:ext uri="{FF2B5EF4-FFF2-40B4-BE49-F238E27FC236}">
                <a16:creationId xmlns:a16="http://schemas.microsoft.com/office/drawing/2014/main" id="{B7FC5DBE-636D-B711-E8CF-A0AFF508ED43}"/>
              </a:ext>
            </a:extLst>
          </p:cNvPr>
          <p:cNvSpPr>
            <a:spLocks noGrp="1"/>
          </p:cNvSpPr>
          <p:nvPr>
            <p:ph type="sldNum" sz="quarter" idx="10"/>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406858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38C18C0-A6A2-F16C-4F2A-F3A35731D7A2}"/>
              </a:ext>
            </a:extLst>
          </p:cNvPr>
          <p:cNvSpPr>
            <a:spLocks noGrp="1"/>
          </p:cNvSpPr>
          <p:nvPr>
            <p:ph sz="half" idx="1"/>
          </p:nvPr>
        </p:nvSpPr>
        <p:spPr/>
        <p:txBody>
          <a:bodyPr/>
          <a:lstStyle/>
          <a:p>
            <a:r>
              <a:rPr lang="en-IN" sz="1800" b="1" dirty="0">
                <a:latin typeface="Times New Roman" panose="02020603050405020304" pitchFamily="18" charset="0"/>
                <a:cs typeface="Times New Roman" panose="02020603050405020304" pitchFamily="18" charset="0"/>
              </a:rPr>
              <a:t>Cascading decision:</a:t>
            </a:r>
            <a:endParaRPr lang="en-US" sz="1800" b="0" i="1" dirty="0">
              <a:solidFill>
                <a:srgbClr val="333333"/>
              </a:solidFill>
              <a:effectLst/>
              <a:latin typeface="Times New Roman" panose="02020603050405020304" pitchFamily="18" charset="0"/>
              <a:cs typeface="Times New Roman" panose="02020603050405020304" pitchFamily="18" charset="0"/>
            </a:endParaRPr>
          </a:p>
          <a:p>
            <a:r>
              <a:rPr lang="en-US" sz="1800" b="0" i="0" dirty="0">
                <a:solidFill>
                  <a:srgbClr val="333333"/>
                </a:solidFill>
                <a:effectLst/>
                <a:latin typeface="Times New Roman" panose="02020603050405020304" pitchFamily="18" charset="0"/>
                <a:cs typeface="Times New Roman" panose="02020603050405020304" pitchFamily="18" charset="0"/>
              </a:rPr>
              <a:t>The classifier decision is defined as:</a:t>
            </a:r>
            <a:endParaRPr lang="en-US" sz="1800" i="1" dirty="0">
              <a:solidFill>
                <a:srgbClr val="333333"/>
              </a:solidFill>
              <a:latin typeface="Times New Roman" panose="02020603050405020304" pitchFamily="18" charset="0"/>
              <a:cs typeface="Times New Roman" panose="02020603050405020304" pitchFamily="18" charset="0"/>
            </a:endParaRPr>
          </a:p>
          <a:p>
            <a:endParaRPr lang="en-US" sz="1800" b="0" i="1" dirty="0">
              <a:solidFill>
                <a:srgbClr val="333333"/>
              </a:solidFill>
              <a:effectLst/>
              <a:latin typeface="Times New Roman" panose="02020603050405020304" pitchFamily="18" charset="0"/>
              <a:cs typeface="Times New Roman" panose="02020603050405020304" pitchFamily="18" charset="0"/>
            </a:endParaRPr>
          </a:p>
          <a:p>
            <a:endParaRPr lang="en-US" sz="1800" i="1" dirty="0">
              <a:solidFill>
                <a:srgbClr val="333333"/>
              </a:solidFill>
              <a:latin typeface="Times New Roman" panose="02020603050405020304" pitchFamily="18" charset="0"/>
              <a:cs typeface="Times New Roman" panose="02020603050405020304" pitchFamily="18" charset="0"/>
            </a:endParaRPr>
          </a:p>
          <a:p>
            <a:endParaRPr lang="en-US" sz="1800" b="0" i="1" dirty="0">
              <a:solidFill>
                <a:srgbClr val="333333"/>
              </a:solidFill>
              <a:effectLst/>
              <a:latin typeface="Times New Roman" panose="02020603050405020304" pitchFamily="18" charset="0"/>
              <a:cs typeface="Times New Roman" panose="02020603050405020304" pitchFamily="18" charset="0"/>
            </a:endParaRPr>
          </a:p>
          <a:p>
            <a:endParaRPr lang="en-US" sz="1800" b="0" i="1"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sz="1800" b="0" i="1" dirty="0" err="1">
                <a:solidFill>
                  <a:srgbClr val="333333"/>
                </a:solidFill>
                <a:effectLst/>
                <a:latin typeface="Times New Roman" panose="02020603050405020304" pitchFamily="18" charset="0"/>
                <a:cs typeface="Times New Roman" panose="02020603050405020304" pitchFamily="18" charset="0"/>
              </a:rPr>
              <a:t>f</a:t>
            </a:r>
            <a:r>
              <a:rPr lang="en-US" sz="1800" b="0" i="1" baseline="-25000" dirty="0" err="1">
                <a:solidFill>
                  <a:srgbClr val="333333"/>
                </a:solidFill>
                <a:effectLst/>
                <a:latin typeface="Times New Roman" panose="02020603050405020304" pitchFamily="18" charset="0"/>
                <a:cs typeface="Times New Roman" panose="02020603050405020304" pitchFamily="18" charset="0"/>
              </a:rPr>
              <a:t>m,i</a:t>
            </a:r>
            <a:r>
              <a:rPr lang="en-US" sz="1800" b="0" i="0" dirty="0">
                <a:solidFill>
                  <a:srgbClr val="333333"/>
                </a:solidFill>
                <a:effectLst/>
                <a:latin typeface="Times New Roman" panose="02020603050405020304" pitchFamily="18" charset="0"/>
                <a:cs typeface="Times New Roman" panose="02020603050405020304" pitchFamily="18" charset="0"/>
              </a:rPr>
              <a:t> is the weighted sum of the 2-D integrals.  is the decision threshold for the </a:t>
            </a:r>
            <a:r>
              <a:rPr lang="en-US" sz="1800" b="0" i="1" dirty="0" err="1">
                <a:solidFill>
                  <a:srgbClr val="333333"/>
                </a:solidFill>
                <a:effectLst/>
                <a:latin typeface="Times New Roman" panose="02020603050405020304" pitchFamily="18" charset="0"/>
                <a:cs typeface="Times New Roman" panose="02020603050405020304" pitchFamily="18" charset="0"/>
              </a:rPr>
              <a:t>i</a:t>
            </a:r>
            <a:r>
              <a:rPr lang="en-US" sz="1800" b="0" i="0" dirty="0" err="1">
                <a:solidFill>
                  <a:srgbClr val="333333"/>
                </a:solidFill>
                <a:effectLst/>
                <a:latin typeface="Times New Roman" panose="02020603050405020304" pitchFamily="18" charset="0"/>
                <a:cs typeface="Times New Roman" panose="02020603050405020304" pitchFamily="18" charset="0"/>
              </a:rPr>
              <a:t>-th</a:t>
            </a:r>
            <a:r>
              <a:rPr lang="en-US" sz="1800" b="0" i="0" dirty="0">
                <a:solidFill>
                  <a:srgbClr val="333333"/>
                </a:solidFill>
                <a:effectLst/>
                <a:latin typeface="Times New Roman" panose="02020603050405020304" pitchFamily="18" charset="0"/>
                <a:cs typeface="Times New Roman" panose="02020603050405020304" pitchFamily="18" charset="0"/>
              </a:rPr>
              <a:t> feature extractor.  </a:t>
            </a:r>
            <a:r>
              <a:rPr lang="en-US" sz="1800" b="0" i="1" dirty="0">
                <a:solidFill>
                  <a:srgbClr val="333333"/>
                </a:solidFill>
                <a:effectLst/>
                <a:latin typeface="Times New Roman" panose="02020603050405020304" pitchFamily="18" charset="0"/>
                <a:cs typeface="Times New Roman" panose="02020603050405020304" pitchFamily="18" charset="0"/>
              </a:rPr>
              <a:t>α</a:t>
            </a:r>
            <a:r>
              <a:rPr lang="en-US" sz="1800" b="0" i="1" baseline="-25000" dirty="0" err="1">
                <a:solidFill>
                  <a:srgbClr val="333333"/>
                </a:solidFill>
                <a:effectLst/>
                <a:latin typeface="Times New Roman" panose="02020603050405020304" pitchFamily="18" charset="0"/>
                <a:cs typeface="Times New Roman" panose="02020603050405020304" pitchFamily="18" charset="0"/>
              </a:rPr>
              <a:t>m,i</a:t>
            </a:r>
            <a:r>
              <a:rPr lang="en-US" sz="1800" b="0" i="0" dirty="0">
                <a:solidFill>
                  <a:srgbClr val="333333"/>
                </a:solidFill>
                <a:effectLst/>
                <a:latin typeface="Times New Roman" panose="02020603050405020304" pitchFamily="18" charset="0"/>
                <a:cs typeface="Times New Roman" panose="02020603050405020304" pitchFamily="18" charset="0"/>
              </a:rPr>
              <a:t> and </a:t>
            </a:r>
            <a:r>
              <a:rPr lang="en-US" sz="1800" b="0" i="1" dirty="0">
                <a:solidFill>
                  <a:srgbClr val="333333"/>
                </a:solidFill>
                <a:effectLst/>
                <a:latin typeface="Times New Roman" panose="02020603050405020304" pitchFamily="18" charset="0"/>
                <a:cs typeface="Times New Roman" panose="02020603050405020304" pitchFamily="18" charset="0"/>
              </a:rPr>
              <a:t>β</a:t>
            </a:r>
            <a:r>
              <a:rPr lang="en-US" sz="1800" b="0" i="1" baseline="-25000" dirty="0" err="1">
                <a:solidFill>
                  <a:srgbClr val="333333"/>
                </a:solidFill>
                <a:effectLst/>
                <a:latin typeface="Times New Roman" panose="02020603050405020304" pitchFamily="18" charset="0"/>
                <a:cs typeface="Times New Roman" panose="02020603050405020304" pitchFamily="18" charset="0"/>
              </a:rPr>
              <a:t>m,i</a:t>
            </a:r>
            <a:r>
              <a:rPr lang="en-US" sz="1800" b="0" i="0" dirty="0">
                <a:solidFill>
                  <a:srgbClr val="333333"/>
                </a:solidFill>
                <a:effectLst/>
                <a:latin typeface="Times New Roman" panose="02020603050405020304" pitchFamily="18" charset="0"/>
                <a:cs typeface="Times New Roman" panose="02020603050405020304" pitchFamily="18" charset="0"/>
              </a:rPr>
              <a:t> are constant values associated with the </a:t>
            </a:r>
            <a:r>
              <a:rPr lang="en-US" sz="1800" b="0" i="1" dirty="0" err="1">
                <a:solidFill>
                  <a:srgbClr val="333333"/>
                </a:solidFill>
                <a:effectLst/>
                <a:latin typeface="Times New Roman" panose="02020603050405020304" pitchFamily="18" charset="0"/>
                <a:cs typeface="Times New Roman" panose="02020603050405020304" pitchFamily="18" charset="0"/>
              </a:rPr>
              <a:t>i</a:t>
            </a:r>
            <a:r>
              <a:rPr lang="en-US" sz="1800" b="0" i="0" dirty="0" err="1">
                <a:solidFill>
                  <a:srgbClr val="333333"/>
                </a:solidFill>
                <a:effectLst/>
                <a:latin typeface="Times New Roman" panose="02020603050405020304" pitchFamily="18" charset="0"/>
                <a:cs typeface="Times New Roman" panose="02020603050405020304" pitchFamily="18" charset="0"/>
              </a:rPr>
              <a:t>-th</a:t>
            </a:r>
            <a:r>
              <a:rPr lang="en-US" sz="1800" b="0" i="0" dirty="0">
                <a:solidFill>
                  <a:srgbClr val="333333"/>
                </a:solidFill>
                <a:effectLst/>
                <a:latin typeface="Times New Roman" panose="02020603050405020304" pitchFamily="18" charset="0"/>
                <a:cs typeface="Times New Roman" panose="02020603050405020304" pitchFamily="18" charset="0"/>
              </a:rPr>
              <a:t> feature extractor.  </a:t>
            </a:r>
            <a:r>
              <a:rPr lang="en-US" sz="1800" b="0" i="1" dirty="0" err="1">
                <a:solidFill>
                  <a:srgbClr val="333333"/>
                </a:solidFill>
                <a:effectLst/>
                <a:latin typeface="Times New Roman" panose="02020603050405020304" pitchFamily="18" charset="0"/>
                <a:cs typeface="Times New Roman" panose="02020603050405020304" pitchFamily="18" charset="0"/>
              </a:rPr>
              <a:t>θ</a:t>
            </a:r>
            <a:r>
              <a:rPr lang="en-US" sz="1800" b="0" i="1" baseline="-25000" dirty="0" err="1">
                <a:solidFill>
                  <a:srgbClr val="333333"/>
                </a:solidFill>
                <a:effectLst/>
                <a:latin typeface="Times New Roman" panose="02020603050405020304" pitchFamily="18" charset="0"/>
                <a:cs typeface="Times New Roman" panose="02020603050405020304" pitchFamily="18" charset="0"/>
              </a:rPr>
              <a:t>m</a:t>
            </a:r>
            <a:r>
              <a:rPr lang="en-US" sz="1800" b="0" i="0" dirty="0">
                <a:solidFill>
                  <a:srgbClr val="333333"/>
                </a:solidFill>
                <a:effectLst/>
                <a:latin typeface="Times New Roman" panose="02020603050405020304" pitchFamily="18" charset="0"/>
                <a:cs typeface="Times New Roman" panose="02020603050405020304" pitchFamily="18" charset="0"/>
              </a:rPr>
              <a:t> is the decision threshold for the </a:t>
            </a:r>
            <a:r>
              <a:rPr lang="en-US" sz="1800" b="0" i="1" dirty="0">
                <a:solidFill>
                  <a:srgbClr val="333333"/>
                </a:solidFill>
                <a:effectLst/>
                <a:latin typeface="Times New Roman" panose="02020603050405020304" pitchFamily="18" charset="0"/>
                <a:cs typeface="Times New Roman" panose="02020603050405020304" pitchFamily="18" charset="0"/>
              </a:rPr>
              <a:t>m</a:t>
            </a:r>
            <a:r>
              <a:rPr lang="en-US" sz="1800" b="0" i="0" dirty="0">
                <a:solidFill>
                  <a:srgbClr val="333333"/>
                </a:solidFill>
                <a:effectLst/>
                <a:latin typeface="Times New Roman" panose="02020603050405020304" pitchFamily="18" charset="0"/>
                <a:cs typeface="Times New Roman" panose="02020603050405020304" pitchFamily="18" charset="0"/>
              </a:rPr>
              <a:t>-</a:t>
            </a:r>
            <a:r>
              <a:rPr lang="en-US" sz="1800" b="0" i="0" dirty="0" err="1">
                <a:solidFill>
                  <a:srgbClr val="333333"/>
                </a:solidFill>
                <a:effectLst/>
                <a:latin typeface="Times New Roman" panose="02020603050405020304" pitchFamily="18" charset="0"/>
                <a:cs typeface="Times New Roman" panose="02020603050405020304" pitchFamily="18" charset="0"/>
              </a:rPr>
              <a:t>th</a:t>
            </a:r>
            <a:r>
              <a:rPr lang="en-US" sz="1800" b="0" i="0" dirty="0">
                <a:solidFill>
                  <a:srgbClr val="333333"/>
                </a:solidFill>
                <a:effectLst/>
                <a:latin typeface="Times New Roman" panose="02020603050405020304" pitchFamily="18" charset="0"/>
                <a:cs typeface="Times New Roman" panose="02020603050405020304" pitchFamily="18" charset="0"/>
              </a:rPr>
              <a:t> classifier.</a:t>
            </a:r>
            <a:endParaRPr lang="en-US" sz="1800" dirty="0">
              <a:latin typeface="Times New Roman" panose="02020603050405020304" pitchFamily="18" charset="0"/>
              <a:cs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37ED2F41-FF07-BFEF-2339-16F120D52FFF}"/>
              </a:ext>
            </a:extLst>
          </p:cNvPr>
          <p:cNvSpPr>
            <a:spLocks noGrp="1"/>
          </p:cNvSpPr>
          <p:nvPr>
            <p:ph type="sldNum" sz="quarter" idx="10"/>
          </p:nvPr>
        </p:nvSpPr>
        <p:spPr/>
        <p:txBody>
          <a:bodyPr/>
          <a:lstStyle/>
          <a:p>
            <a:fld id="{B6F15528-21DE-4FAA-801E-634DDDAF4B2B}" type="slidenum">
              <a:rPr lang="en-US" smtClean="0"/>
              <a:t>9</a:t>
            </a:fld>
            <a:endParaRPr lang="en-US" dirty="0"/>
          </a:p>
        </p:txBody>
      </p:sp>
      <p:pic>
        <p:nvPicPr>
          <p:cNvPr id="8" name="Picture 4" descr="viola-jones-classifier-eq1">
            <a:extLst>
              <a:ext uri="{FF2B5EF4-FFF2-40B4-BE49-F238E27FC236}">
                <a16:creationId xmlns:a16="http://schemas.microsoft.com/office/drawing/2014/main" id="{FB59D95C-6FF9-9D9E-36A1-4CB56224BE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9506" y="2416893"/>
            <a:ext cx="1661093" cy="10121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7E55FAC-56ED-EE59-F456-A14A8B9790A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3483668"/>
            <a:ext cx="4038600" cy="7590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AC9945E-5262-6B72-3C15-917A50F49D54}"/>
              </a:ext>
            </a:extLst>
          </p:cNvPr>
          <p:cNvSpPr txBox="1"/>
          <p:nvPr/>
        </p:nvSpPr>
        <p:spPr>
          <a:xfrm>
            <a:off x="4572000" y="4710554"/>
            <a:ext cx="4601816"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Figure 4</a:t>
            </a:r>
            <a:r>
              <a:rPr lang="en-IN" sz="1800" dirty="0">
                <a:latin typeface="Times New Roman" panose="02020603050405020304" pitchFamily="18" charset="0"/>
                <a:cs typeface="Times New Roman" panose="02020603050405020304" pitchFamily="18" charset="0"/>
              </a:rPr>
              <a:t>: Object detection via Viola Filter</a:t>
            </a:r>
          </a:p>
        </p:txBody>
      </p:sp>
    </p:spTree>
    <p:extLst>
      <p:ext uri="{BB962C8B-B14F-4D97-AF65-F5344CB8AC3E}">
        <p14:creationId xmlns:p14="http://schemas.microsoft.com/office/powerpoint/2010/main" val="3048471720"/>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1049</Words>
  <Application>Microsoft Office PowerPoint</Application>
  <PresentationFormat>On-screen Show (4:3)</PresentationFormat>
  <Paragraphs>133</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Tunga</vt:lpstr>
      <vt:lpstr>Theme1</vt:lpstr>
      <vt:lpstr>DROWSY DRIVER DETECTION USING MACHINE LEARNING</vt:lpstr>
      <vt:lpstr>                   Presentation Outline </vt:lpstr>
      <vt:lpstr>PowerPoint Presentation</vt:lpstr>
      <vt:lpstr>            2. Objectives</vt:lpstr>
      <vt:lpstr>3. Methodology  </vt:lpstr>
      <vt:lpstr>PowerPoint Presentation</vt:lpstr>
      <vt:lpstr>PowerPoint Presentation</vt:lpstr>
      <vt:lpstr>PowerPoint Presentation</vt:lpstr>
      <vt:lpstr>PowerPoint Presentation</vt:lpstr>
      <vt:lpstr>4. Literature Review</vt:lpstr>
      <vt:lpstr>PowerPoint Presentation</vt:lpstr>
      <vt:lpstr>6. Completed Work  </vt:lpstr>
      <vt:lpstr>        7. Inference</vt:lpstr>
      <vt:lpstr>        8.References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of Smart Home System Base on  LoRa  </dc:title>
  <cp:lastModifiedBy>SANDESH B S - 221039004 - MSISMPL</cp:lastModifiedBy>
  <cp:revision>15</cp:revision>
  <dcterms:modified xsi:type="dcterms:W3CDTF">2022-11-11T05:26:11Z</dcterms:modified>
</cp:coreProperties>
</file>