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1" r:id="rId37"/>
    <p:sldId id="294" r:id="rId38"/>
    <p:sldId id="295" r:id="rId39"/>
    <p:sldId id="296" r:id="rId40"/>
    <p:sldId id="297" r:id="rId41"/>
    <p:sldId id="298" r:id="rId42"/>
    <p:sldId id="300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2" r:id="rId65"/>
    <p:sldId id="323" r:id="rId66"/>
    <p:sldId id="3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17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7C3A134-F1C3-464B-BF47-54DC2DE08F52}" type="datetimeFigureOut">
              <a:rPr lang="en-US" smtClean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772816"/>
            <a:ext cx="8136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_____              </a:t>
            </a:r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    __)   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(, /  |  /)        (, )   /     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/---| (/           /   / _ + 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/    |_/ )_        (___/_(//_)_ o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(_/            /     )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(__ / 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</a:p>
          <a:p>
            <a:endParaRPr lang="en-US" sz="2800" dirty="0">
              <a:solidFill>
                <a:srgbClr val="E661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_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3769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b="1" dirty="0" smtClean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b="1" dirty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92D050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196875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0899" y="5704432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[5−1]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ru-RU" sz="3200" spc="-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28800"/>
              </p:ext>
            </p:extLst>
          </p:nvPr>
        </p:nvGraphicFramePr>
        <p:xfrm>
          <a:off x="683568" y="2564904"/>
          <a:ext cx="7924800" cy="73152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2100" dirty="0" smtClean="0">
                        <a:solidFill>
                          <a:srgbClr val="B060B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423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b="1" dirty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00C4C4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b="1" dirty="0" smtClean="0">
                          <a:solidFill>
                            <a:srgbClr val="00C4C4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196875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0899" y="5704432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[5−1]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16937"/>
              </p:ext>
            </p:extLst>
          </p:nvPr>
        </p:nvGraphicFramePr>
        <p:xfrm>
          <a:off x="683568" y="2564904"/>
          <a:ext cx="7924800" cy="73152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endParaRPr lang="en-US" sz="2100" b="1" dirty="0" smtClean="0">
                        <a:solidFill>
                          <a:srgbClr val="E6617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  <a:endParaRPr lang="en-US" sz="210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5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196875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0899" y="5704432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[5−1]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7850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ysClr val="windowText" lastClr="000000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 flipV="1">
            <a:off x="2251822" y="4149080"/>
            <a:ext cx="0" cy="28752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035736" y="4149080"/>
            <a:ext cx="0" cy="28752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310481" y="4301480"/>
            <a:ext cx="1671677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915816" y="3717032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077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64027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67897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45251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b="1" dirty="0" smtClean="0">
                          <a:effectLst>
                            <a:glow rad="660400">
                              <a:srgbClr val="E66170">
                                <a:alpha val="85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7779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b="1" dirty="0" smtClean="0">
                          <a:effectLst>
                            <a:glow rad="660400">
                              <a:srgbClr val="E66170">
                                <a:alpha val="85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 rot="3026649">
            <a:off x="2457320" y="320822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127000" sx="127000" sy="127000" algn="ctr" rotWithShape="0">
                    <a:schemeClr val="bg1">
                      <a:alpha val="73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endParaRPr lang="ru-RU" sz="3200" dirty="0">
              <a:effectLst>
                <a:outerShdw blurRad="127000" sx="127000" sy="127000" algn="ctr" rotWithShape="0">
                  <a:schemeClr val="bg1">
                    <a:alpha val="73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843808" y="3589566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11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76279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b="1" dirty="0" smtClean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4756" y="5704432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27446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b="1" dirty="0" smtClean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b="1" dirty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92D050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94166"/>
              </p:ext>
            </p:extLst>
          </p:nvPr>
        </p:nvGraphicFramePr>
        <p:xfrm>
          <a:off x="683568" y="2564904"/>
          <a:ext cx="7924800" cy="73152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2100" dirty="0" smtClean="0">
                        <a:solidFill>
                          <a:srgbClr val="B060B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1870809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4833" y="5704432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[0−1]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7450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b="1" dirty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00C4C4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b="1" dirty="0" smtClean="0">
                          <a:solidFill>
                            <a:srgbClr val="00C4C4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974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60400"/>
              </p:ext>
            </p:extLst>
          </p:nvPr>
        </p:nvGraphicFramePr>
        <p:xfrm>
          <a:off x="683568" y="2564904"/>
          <a:ext cx="7924800" cy="73152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endParaRPr lang="en-US" sz="2100" b="1" dirty="0" smtClean="0">
                        <a:solidFill>
                          <a:srgbClr val="E6617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  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  <a:endParaRPr lang="en-US" sz="210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7" name="Прямая со стрелкой 46"/>
          <p:cNvCxnSpPr/>
          <p:nvPr/>
        </p:nvCxnSpPr>
        <p:spPr>
          <a:xfrm flipV="1">
            <a:off x="1870809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4833" y="5704432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[0−1]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9742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53693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ysClr val="windowText" lastClr="000000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 flipV="1">
            <a:off x="2251822" y="4149080"/>
            <a:ext cx="0" cy="28752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035736" y="4149080"/>
            <a:ext cx="0" cy="28752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310481" y="4301480"/>
            <a:ext cx="1671677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915816" y="3717032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2800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V="1">
            <a:off x="1870809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14833" y="5704432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[0−1]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58874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723629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72462" y="5288934"/>
            <a:ext cx="2691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aes_params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569" y="469741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61967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8816" y="4697415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nrounds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3889" y="469837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4560" y="4698379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roundkeys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5821" y="4698379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113318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987824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48849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723629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72462" y="5288934"/>
            <a:ext cx="2691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aes_params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569" y="469741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61967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8816" y="4697415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nrounds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3889" y="469837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4560" y="4698379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roundkeys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5821" y="4698379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113318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987824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83568" y="5453700"/>
            <a:ext cx="2088232" cy="1172677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55576" y="5517232"/>
            <a:ext cx="19543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AES 128</a:t>
            </a:r>
          </a:p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AES 192</a:t>
            </a:r>
          </a:p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AES 256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83568" y="5158156"/>
            <a:ext cx="936104" cy="295544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771800" y="5158156"/>
            <a:ext cx="216024" cy="295544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47101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723629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72462" y="5288934"/>
            <a:ext cx="2691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aes_params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569" y="469741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61967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8816" y="4697415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nrounds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3889" y="469837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4560" y="4698379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roundkeys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5821" y="4698379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113318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987824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83568" y="5453700"/>
            <a:ext cx="2088232" cy="1172677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83568" y="5158156"/>
            <a:ext cx="936104" cy="295544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771800" y="5158156"/>
            <a:ext cx="216024" cy="295544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532011" y="5461807"/>
            <a:ext cx="1928421" cy="1172677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598936" y="5517232"/>
            <a:ext cx="18069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128-bit</a:t>
            </a:r>
          </a:p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192-bit</a:t>
            </a:r>
          </a:p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256-bit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5517232"/>
            <a:ext cx="19543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AES 128</a:t>
            </a:r>
          </a:p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AES 192</a:t>
            </a:r>
          </a:p>
          <a:p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AES 256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>
            <a:off x="6532011" y="5158156"/>
            <a:ext cx="704285" cy="303651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198814" y="5157192"/>
            <a:ext cx="261618" cy="304615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7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3977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723629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72462" y="5288934"/>
            <a:ext cx="2691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aes_params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569" y="469741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61967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8816" y="4697415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nrounds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3889" y="469837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4560" y="4698379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roundkeys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5821" y="4698379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113318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987824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263940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8722401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189961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9632855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0100415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0566007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033567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476461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1944021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2412565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2880125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8370821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83535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21797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915406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465467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98367" y="5288934"/>
            <a:ext cx="2691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aes_params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853260" y="469741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-2151157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072013" y="4697415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nrounds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696940" y="469837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3731" y="4698379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roundkeys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54992" y="4698379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42489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-783005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492365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95082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1838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128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2884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79443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26199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770488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817244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6409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91085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955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00190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048459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095215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139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459924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196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33950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915406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465467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98367" y="5288934"/>
            <a:ext cx="2691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aes_params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853260" y="4697415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-2151157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072013" y="4697415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nrounds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696940" y="4698379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3731" y="4698379"/>
            <a:ext cx="1511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roundkeys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54992" y="4698379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ru-RU" sz="21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42489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-783005" y="4654100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492365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95082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1838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128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2884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79443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26199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770488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817244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6409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91085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955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00190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048459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0952156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139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459924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196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31479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ru-RU" sz="3200" spc="-5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182566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61774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3758" y="342900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5726" y="182566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678" y="261774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836" y="342900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3798" y="470598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8951" y="549806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5726" y="182566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678" y="261774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12-round AES with 192 bit key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836" y="342900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14-round AES with 256 bit key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3798" y="470598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8951" y="549806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14-round AES with 128 bit key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72081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5726" y="182566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678" y="261774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12-round AES with 192 bit key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836" y="342900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14-round AES with 256 bit key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3798" y="4705980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-round AES with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key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8951" y="549806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14-round AES with 128 bit key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2852936"/>
            <a:ext cx="7237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Known plaintext situation</a:t>
            </a:r>
          </a:p>
          <a:p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2-round AES</a:t>
            </a:r>
            <a:endParaRPr lang="ru-RU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928" y="3801234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4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928" y="3801234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SB   </a:t>
            </a:r>
            <a:endParaRPr lang="ru-RU" sz="4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0202" y="3801234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4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0202" y="380123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SR    </a:t>
            </a:r>
            <a:endParaRPr lang="ru-RU" sz="4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486" y="495336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5928" y="3801234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SB   </a:t>
            </a:r>
            <a:endParaRPr lang="ru-RU" sz="4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486" y="495336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MC    </a:t>
            </a:r>
            <a:endParaRPr lang="ru-RU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0202" y="380123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SR    </a:t>
            </a:r>
            <a:endParaRPr lang="ru-RU" sz="4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928" y="3801234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SB   </a:t>
            </a:r>
            <a:endParaRPr lang="ru-RU" sz="4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6760" y="4953362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4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486" y="495336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MC    </a:t>
            </a:r>
            <a:endParaRPr lang="ru-RU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6760" y="4953362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AK     </a:t>
            </a:r>
            <a:endParaRPr lang="ru-RU" sz="4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0202" y="380123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SR    </a:t>
            </a:r>
            <a:endParaRPr lang="ru-RU" sz="4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928" y="3801234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SB   </a:t>
            </a:r>
            <a:endParaRPr lang="ru-RU" sz="4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↔ 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5928" y="3722256"/>
            <a:ext cx="63914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endParaRPr lang="en-US" sz="40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0073" y="335699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one round   </a:t>
            </a:r>
            <a:endParaRPr lang="ru-RU" sz="2800" u="sng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7561" y="522920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last round </a:t>
            </a:r>
            <a:endParaRPr lang="ru-RU" sz="2800" u="sng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869" y="1772816"/>
            <a:ext cx="3752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→→→C</a:t>
            </a:r>
            <a:r>
              <a:rPr lang="en-US" sz="6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6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8748"/>
            <a:ext cx="7401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4800" baseline="-25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4149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8748"/>
            <a:ext cx="7401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endParaRPr lang="en-US" sz="4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4800" baseline="-25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6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4800" baseline="-25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4800" baseline="-25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753" y="4365104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→</a:t>
            </a:r>
          </a:p>
          <a:p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→ ... →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−AK</a:t>
            </a:r>
            <a:r>
              <a:rPr lang="en-US" sz="48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000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83054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AMCK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56287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83054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AMCK</a:t>
            </a:r>
            <a:r>
              <a:rPr lang="en-US" sz="48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F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ASRK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ASRK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F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ASRK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A(SR</a:t>
            </a:r>
            <a:r>
              <a:rPr lang="en-US" sz="4800" baseline="30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ASRK</a:t>
            </a:r>
            <a:r>
              <a:rPr lang="en-US" sz="48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A(SR</a:t>
            </a:r>
            <a:r>
              <a:rPr lang="en-US" sz="4800" baseline="30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48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)K</a:t>
            </a:r>
            <a:r>
              <a:rPr lang="en-US" sz="48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57886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b="1" dirty="0" smtClean="0">
                          <a:effectLst>
                            <a:glow rad="660400">
                              <a:srgbClr val="E66170">
                                <a:alpha val="85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1768748"/>
            <a:ext cx="7739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000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>
                <a:solidFill>
                  <a:srgbClr val="00B0F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</a:t>
            </a:r>
            <a:endParaRPr lang="en-US" sz="48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4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4800" dirty="0">
                <a:solidFill>
                  <a:srgbClr val="00B0F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US" sz="4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48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ru-RU" sz="48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564179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MixColumns</a:t>
            </a:r>
            <a:endParaRPr lang="ru-RU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56417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AddRoundKey</a:t>
            </a:r>
            <a:endParaRPr lang="ru-RU" sz="3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6016" y="4941168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ShiftRows</a:t>
            </a:r>
            <a:endParaRPr lang="ru-RU" sz="3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728" y="49411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SubBytes</a:t>
            </a:r>
            <a:endParaRPr lang="ru-RU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5656" y="4869160"/>
            <a:ext cx="6192688" cy="1656184"/>
          </a:xfrm>
          <a:prstGeom prst="rect">
            <a:avLst/>
          </a:prstGeom>
          <a:solidFill>
            <a:srgbClr val="00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92911" y="2034714"/>
            <a:ext cx="8571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endParaRPr lang="ru-RU" sz="5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11" y="2034714"/>
            <a:ext cx="8571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endParaRPr lang="ru-RU" sz="5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0065" y="4725144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128-bit AES →</a:t>
            </a:r>
            <a:endParaRPr 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32-bit block ciphers :(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11" y="2034714"/>
            <a:ext cx="8571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endParaRPr lang="ru-RU" sz="5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065" y="4725144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128-bit AES →</a:t>
            </a:r>
            <a:endParaRPr 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32-bit block ciphers :(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11" y="2034714"/>
            <a:ext cx="8571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</a:t>
            </a: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54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effectLst>
                  <a:glow rad="825500">
                    <a:schemeClr val="tx1">
                      <a:lumMod val="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→ </a:t>
            </a:r>
            <a:r>
              <a:rPr lang="en-US" sz="5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</a:t>
            </a:r>
            <a:r>
              <a:rPr lang="en-US" sz="54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5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54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′</a:t>
            </a:r>
            <a:endParaRPr lang="ru-RU" sz="5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5013176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3600" u="sng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leetchicken</a:t>
            </a:r>
            <a:r>
              <a:rPr lang="en-US" sz="36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600" u="sng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belluminar</a:t>
            </a:r>
            <a:endParaRPr lang="ru-RU" sz="3600" u="sng" dirty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3600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leetchicken</a:t>
            </a:r>
            <a:r>
              <a:rPr lang="en-US" sz="36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600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belluminar</a:t>
            </a:r>
            <a:endParaRPr lang="ru-RU" sz="3600" dirty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CRYPTO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5013176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3600" u="sng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leetchicken</a:t>
            </a:r>
            <a:r>
              <a:rPr lang="en-US" sz="36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600" u="sng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belluminar</a:t>
            </a:r>
            <a:endParaRPr lang="ru-RU" sz="3600" u="sng" dirty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3600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leetchicken</a:t>
            </a:r>
            <a:r>
              <a:rPr lang="en-US" sz="36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600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belluminar</a:t>
            </a:r>
            <a:endParaRPr lang="ru-RU" sz="3600" dirty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32430" y="1916832"/>
            <a:ext cx="67249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8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4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AES Master Key</a:t>
            </a:r>
            <a:endParaRPr lang="ru-RU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6629" y="3140968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Symbolic AES in Z3 :D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38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43575" y="3789040"/>
            <a:ext cx="39164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</a:p>
          <a:p>
            <a:r>
              <a:rPr lang="en-US" sz="44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400" u="sng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leetchicken</a:t>
            </a:r>
            <a:endParaRPr lang="en-US" sz="4400" u="sng" dirty="0" smtClean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400" u="sng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400" u="sng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belluminar</a:t>
            </a:r>
            <a:endParaRPr lang="ru-RU" sz="4400" u="sng" dirty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575" y="3789040"/>
            <a:ext cx="39164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</a:p>
          <a:p>
            <a:r>
              <a:rPr lang="en-US" sz="44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400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leetchicken</a:t>
            </a:r>
            <a:endParaRPr lang="en-US" sz="4400" dirty="0" smtClean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400" dirty="0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400" dirty="0" err="1" smtClean="0">
                <a:uFill>
                  <a:solidFill>
                    <a:schemeClr val="bg1">
                      <a:lumMod val="50000"/>
                      <a:lumOff val="50000"/>
                    </a:schemeClr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belluminar</a:t>
            </a:r>
            <a:endParaRPr lang="ru-RU" sz="4400" dirty="0">
              <a:uFill>
                <a:solidFill>
                  <a:schemeClr val="bg1">
                    <a:lumMod val="50000"/>
                    <a:lumOff val="50000"/>
                  </a:schemeClr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26064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_____              </a:t>
            </a:r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    __)   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(, /  |  /)        (, )   /     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/---| (/           /   / _ + 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/    |_/ )_        (___/_(//_)_ o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(_/            /     )   /</a:t>
            </a:r>
          </a:p>
          <a:p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800" b="1" dirty="0">
                <a:solidFill>
                  <a:srgbClr val="E661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(__ / 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7" name="Picture 3" descr="F:\chk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4152">
            <a:off x="5927948" y="4451542"/>
            <a:ext cx="3155504" cy="3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46349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b="1" dirty="0" smtClean="0">
                          <a:effectLst>
                            <a:glow rad="660400">
                              <a:srgbClr val="E66170">
                                <a:alpha val="85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effectLst>
                  <a:glow rad="698500">
                    <a:srgbClr val="E66170">
                      <a:alpha val="84000"/>
                    </a:srgb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ru-RU" sz="3200" spc="-500" dirty="0">
              <a:effectLst>
                <a:glow rad="698500">
                  <a:srgbClr val="E66170">
                    <a:alpha val="84000"/>
                  </a:srgb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55348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b="1" dirty="0" smtClean="0">
                          <a:effectLst>
                            <a:glow rad="660400">
                              <a:srgbClr val="E66170">
                                <a:alpha val="85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V="1">
            <a:off x="2353256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5970" y="5704432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ru-RU" sz="3200" spc="-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3026649">
            <a:off x="2457320" y="320822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127000" sx="127000" sy="127000" algn="ctr" rotWithShape="0">
                    <a:schemeClr val="bg1">
                      <a:alpha val="73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endParaRPr lang="ru-RU" sz="3200" dirty="0">
              <a:effectLst>
                <a:outerShdw blurRad="127000" sx="127000" sy="127000" algn="ctr" rotWithShape="0">
                  <a:schemeClr val="bg1">
                    <a:alpha val="73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43808" y="3589566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95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4448" y="260648"/>
            <a:ext cx="442779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0" dirty="0" smtClean="0">
                <a:latin typeface="Candara" panose="020E0502030303020204" pitchFamily="34" charset="0"/>
              </a:rPr>
              <a:t>PWN</a:t>
            </a:r>
            <a:endParaRPr lang="ru-RU" sz="4800" b="1" spc="5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41733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 underflow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22736"/>
              </p:ext>
            </p:extLst>
          </p:nvPr>
        </p:nvGraphicFramePr>
        <p:xfrm>
          <a:off x="679648" y="2564904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fastcall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read_sz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b="1" dirty="0" smtClean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smtClean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92D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100" b="1" dirty="0">
                          <a:solidFill>
                            <a:srgbClr val="D2CD86"/>
                          </a:solidFill>
                          <a:effectLst>
                            <a:glow rad="698500">
                              <a:srgbClr val="E66170">
                                <a:alpha val="84000"/>
                              </a:srgb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1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dirty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</a:t>
                      </a:r>
                      <a:r>
                        <a:rPr lang="en-US" sz="2100" dirty="0" smtClean="0">
                          <a:solidFill>
                            <a:srgbClr val="00C4C4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b="1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100" b="1" dirty="0" smtClean="0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2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rgbClr val="E6617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2100" dirty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1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2100" dirty="0" smtClean="0">
                          <a:solidFill>
                            <a:srgbClr val="D2CD8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1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100" dirty="0" smtClean="0">
                          <a:solidFill>
                            <a:srgbClr val="B060B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1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5423" y="4653136"/>
            <a:ext cx="7343390" cy="504056"/>
          </a:xfrm>
          <a:prstGeom prst="rect">
            <a:avLst/>
          </a:prstGeom>
          <a:noFill/>
          <a:ln w="28575">
            <a:solidFill>
              <a:srgbClr val="E66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1388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814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00404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4716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91450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382062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84765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31521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75810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70023" y="53012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61523" y="5704432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222433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91898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15749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625050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06794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35504" y="4653136"/>
            <a:ext cx="0" cy="504056"/>
          </a:xfrm>
          <a:prstGeom prst="line">
            <a:avLst/>
          </a:prstGeom>
          <a:ln w="19050">
            <a:solidFill>
              <a:srgbClr val="E66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34850" y="4626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5567" y="46127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7685" y="461277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3928" y="461277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4633" y="462666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ru-RU" sz="3200" spc="-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237</TotalTime>
  <Words>2239</Words>
  <Application>Microsoft Office PowerPoint</Application>
  <PresentationFormat>Экран (4:3)</PresentationFormat>
  <Paragraphs>707</Paragraphs>
  <Slides>66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Горизонт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vos</dc:creator>
  <cp:lastModifiedBy>vos</cp:lastModifiedBy>
  <cp:revision>27</cp:revision>
  <dcterms:created xsi:type="dcterms:W3CDTF">2016-06-02T15:22:49Z</dcterms:created>
  <dcterms:modified xsi:type="dcterms:W3CDTF">2016-06-02T19:20:56Z</dcterms:modified>
</cp:coreProperties>
</file>