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1"/>
          <c:y val="0.0648918"/>
          <c:w val="0.8809"/>
          <c:h val="0.829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691DA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50800" dist="25400" dir="540000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84820" dir="5400000">
                        <a:srgbClr val="000000">
                          <a:alpha val="38160"/>
                        </a:srgbClr>
                      </a:outerShdw>
                    </a:effectLst>
                    <a:latin typeface="Helvetica Neue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600000.000000</c:v>
                </c:pt>
                <c:pt idx="1">
                  <c:v>100000.000000</c:v>
                </c:pt>
                <c:pt idx="2">
                  <c:v>10000.000000</c:v>
                </c:pt>
                <c:pt idx="3">
                  <c:v>650.000000</c:v>
                </c:pt>
                <c:pt idx="4">
                  <c:v>25.000000</c:v>
                </c:pt>
                <c:pt idx="5">
                  <c:v>3.000000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939392">
                <a:alpha val="80000"/>
              </a:srgbClr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effectLst>
                  <a:outerShdw sx="100000" sy="100000" kx="0" ky="0" algn="tl" rotWithShape="1" blurRad="127000" dist="67856" dir="5400000">
                    <a:srgbClr val="000000">
                      <a:alpha val="38160"/>
                    </a:srgbClr>
                  </a:outerShdw>
                </a:effectLst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39392">
                  <a:alpha val="80000"/>
                </a:srgb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effectLst>
                  <a:outerShdw sx="100000" sy="100000" kx="0" ky="0" algn="tl" rotWithShape="1" blurRad="127000" dist="67856" dir="5400000">
                    <a:srgbClr val="000000">
                      <a:alpha val="38160"/>
                    </a:srgbClr>
                  </a:outerShdw>
                </a:effectLst>
                <a:latin typeface="Helvetica Neue"/>
              </a:defRPr>
            </a:pPr>
          </a:p>
        </c:txPr>
        <c:crossAx val="2094734552"/>
        <c:crosses val="autoZero"/>
        <c:crossBetween val="between"/>
        <c:majorUnit val="150000"/>
        <c:minorUnit val="75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738"/>
          <c:y val="0.0648918"/>
          <c:w val="0.86762"/>
          <c:h val="0.829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691DA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50800" dist="25400" dir="540000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84820" dir="5400000">
                        <a:srgbClr val="000000">
                          <a:alpha val="38160"/>
                        </a:srgbClr>
                      </a:outerShdw>
                    </a:effectLst>
                    <a:latin typeface="Helvetica Neue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1000000.000000</c:v>
                </c:pt>
                <c:pt idx="1">
                  <c:v>800000.000000</c:v>
                </c:pt>
                <c:pt idx="2">
                  <c:v>250000.000000</c:v>
                </c:pt>
                <c:pt idx="3">
                  <c:v>65000.000000</c:v>
                </c:pt>
                <c:pt idx="4">
                  <c:v>1800.000000</c:v>
                </c:pt>
                <c:pt idx="5">
                  <c:v>420.000000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939392">
                <a:alpha val="80000"/>
              </a:srgbClr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effectLst>
                  <a:outerShdw sx="100000" sy="100000" kx="0" ky="0" algn="tl" rotWithShape="1" blurRad="127000" dist="67856" dir="5400000">
                    <a:srgbClr val="000000">
                      <a:alpha val="38160"/>
                    </a:srgbClr>
                  </a:outerShdw>
                </a:effectLst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39392">
                  <a:alpha val="80000"/>
                </a:srgb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effectLst>
                  <a:outerShdw sx="100000" sy="100000" kx="0" ky="0" algn="tl" rotWithShape="1" blurRad="127000" dist="67856" dir="5400000">
                    <a:srgbClr val="000000">
                      <a:alpha val="38160"/>
                    </a:srgbClr>
                  </a:outerShdw>
                </a:effectLst>
                <a:latin typeface="Helvetica Neue"/>
              </a:defRPr>
            </a:pPr>
          </a:p>
        </c:txPr>
        <c:crossAx val="2094734552"/>
        <c:crosses val="autoZero"/>
        <c:crossBetween val="between"/>
        <c:majorUnit val="250000"/>
        <c:minorUnit val="125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100 percent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way to create reliable exploits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480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IDEA!</a:t>
            </a:r>
          </a:p>
          <a:p>
            <a:pPr defTabSz="438150">
              <a:defRPr sz="480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conditional execution based on version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Normal programming → PC (program counter)</a:t>
            </a:r>
          </a:p>
          <a:p>
            <a:pPr marL="0" indent="0">
              <a:buSzTx/>
              <a:buNone/>
            </a:pPr>
            <a:r>
              <a:t>ROP → SP (stack pointer)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0x605c107b: ret  ;</a:t>
            </a:r>
          </a:p>
          <a:p>
            <a:pPr marL="0" indent="0">
              <a:buSzTx/>
              <a:buNone/>
            </a:pPr>
            <a:r>
              <a:t>0x605c107b: pop ebp ; ret  ;</a:t>
            </a:r>
          </a:p>
        </p:txBody>
      </p:sp>
      <p:sp>
        <p:nvSpPr>
          <p:cNvPr id="147" name="Shape 147"/>
          <p:cNvSpPr/>
          <p:nvPr/>
        </p:nvSpPr>
        <p:spPr>
          <a:xfrm>
            <a:off x="7120453" y="4987287"/>
            <a:ext cx="2574047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jmp in lib1</a:t>
            </a:r>
          </a:p>
        </p:txBody>
      </p:sp>
      <p:sp>
        <p:nvSpPr>
          <p:cNvPr id="148" name="Shape 148"/>
          <p:cNvSpPr/>
          <p:nvPr/>
        </p:nvSpPr>
        <p:spPr>
          <a:xfrm>
            <a:off x="7123723" y="5558408"/>
            <a:ext cx="2574047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49" name="Shape 149"/>
          <p:cNvSpPr/>
          <p:nvPr/>
        </p:nvSpPr>
        <p:spPr>
          <a:xfrm>
            <a:off x="9864590" y="4987395"/>
            <a:ext cx="2574047" cy="5514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ebp</a:t>
            </a:r>
          </a:p>
        </p:txBody>
      </p:sp>
      <p:sp>
        <p:nvSpPr>
          <p:cNvPr id="150" name="Shape 150"/>
          <p:cNvSpPr/>
          <p:nvPr/>
        </p:nvSpPr>
        <p:spPr>
          <a:xfrm>
            <a:off x="9867860" y="5558516"/>
            <a:ext cx="2574047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jmp in lib2</a:t>
            </a:r>
          </a:p>
        </p:txBody>
      </p:sp>
      <p:sp>
        <p:nvSpPr>
          <p:cNvPr id="151" name="Shape 151"/>
          <p:cNvSpPr/>
          <p:nvPr/>
        </p:nvSpPr>
        <p:spPr>
          <a:xfrm>
            <a:off x="8002874" y="4086580"/>
            <a:ext cx="74257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lib1</a:t>
            </a:r>
          </a:p>
        </p:txBody>
      </p:sp>
      <p:sp>
        <p:nvSpPr>
          <p:cNvPr id="152" name="Shape 152"/>
          <p:cNvSpPr/>
          <p:nvPr/>
        </p:nvSpPr>
        <p:spPr>
          <a:xfrm>
            <a:off x="10683565" y="4127950"/>
            <a:ext cx="74257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lib2</a:t>
            </a:r>
          </a:p>
        </p:txBody>
      </p:sp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480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IDEA!</a:t>
            </a:r>
          </a:p>
          <a:p>
            <a:pPr defTabSz="438150">
              <a:defRPr sz="480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conditional execution based on version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execution branches</a:t>
            </a:r>
            <a:br/>
            <a:r>
              <a:t>(change SP)</a:t>
            </a:r>
          </a:p>
        </p:txBody>
      </p:sp>
      <p:sp>
        <p:nvSpPr>
          <p:cNvPr id="156" name="Shape 156"/>
          <p:cNvSpPr/>
          <p:nvPr/>
        </p:nvSpPr>
        <p:spPr>
          <a:xfrm>
            <a:off x="4805540" y="3365373"/>
            <a:ext cx="3562599" cy="5514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add esp, 0x4 ; ret</a:t>
            </a:r>
          </a:p>
        </p:txBody>
      </p:sp>
      <p:sp>
        <p:nvSpPr>
          <p:cNvPr id="157" name="Shape 157"/>
          <p:cNvSpPr/>
          <p:nvPr/>
        </p:nvSpPr>
        <p:spPr>
          <a:xfrm>
            <a:off x="4808809" y="3936494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add esp, 0x10; ret</a:t>
            </a:r>
          </a:p>
        </p:txBody>
      </p:sp>
      <p:sp>
        <p:nvSpPr>
          <p:cNvPr id="158" name="Shape 158"/>
          <p:cNvSpPr/>
          <p:nvPr/>
        </p:nvSpPr>
        <p:spPr>
          <a:xfrm>
            <a:off x="4803107" y="4507614"/>
            <a:ext cx="3562599" cy="5514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gadget 1</a:t>
            </a:r>
          </a:p>
        </p:txBody>
      </p:sp>
      <p:sp>
        <p:nvSpPr>
          <p:cNvPr id="159" name="Shape 159"/>
          <p:cNvSpPr/>
          <p:nvPr/>
        </p:nvSpPr>
        <p:spPr>
          <a:xfrm>
            <a:off x="4812150" y="5078735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60" name="Shape 160"/>
          <p:cNvSpPr/>
          <p:nvPr/>
        </p:nvSpPr>
        <p:spPr>
          <a:xfrm>
            <a:off x="4812150" y="5649855"/>
            <a:ext cx="3562599" cy="5514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61" name="Shape 161"/>
          <p:cNvSpPr/>
          <p:nvPr/>
        </p:nvSpPr>
        <p:spPr>
          <a:xfrm>
            <a:off x="4812150" y="6220976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gadget 2</a:t>
            </a:r>
          </a:p>
        </p:txBody>
      </p:sp>
      <p:sp>
        <p:nvSpPr>
          <p:cNvPr id="162" name="Shape 162"/>
          <p:cNvSpPr/>
          <p:nvPr/>
        </p:nvSpPr>
        <p:spPr>
          <a:xfrm>
            <a:off x="8360228" y="3676931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9207302" y="3667247"/>
            <a:ext cx="1" cy="11289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64" name="Shape 164"/>
          <p:cNvSpPr/>
          <p:nvPr/>
        </p:nvSpPr>
        <p:spPr>
          <a:xfrm flipH="1">
            <a:off x="8335358" y="4783315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3953603" y="4212195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3951720" y="6504499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67" name="Shape 167"/>
          <p:cNvSpPr/>
          <p:nvPr/>
        </p:nvSpPr>
        <p:spPr>
          <a:xfrm flipV="1">
            <a:off x="3967138" y="4198778"/>
            <a:ext cx="1" cy="23079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step</a:t>
            </a:r>
          </a:p>
        </p:txBody>
      </p:sp>
      <p:sp>
        <p:nvSpPr>
          <p:cNvPr id="170" name="Shape 170"/>
          <p:cNvSpPr/>
          <p:nvPr/>
        </p:nvSpPr>
        <p:spPr>
          <a:xfrm>
            <a:off x="1156436" y="3368705"/>
            <a:ext cx="10909580" cy="4177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/>
            <a:r>
              <a:t>ver_1: 0x600019bd -&gt; pop esi; ret ;</a:t>
            </a:r>
          </a:p>
          <a:p>
            <a:pPr algn="just"/>
            <a:r>
              <a:t>ver_2: 0x600019bd -&gt; pop esi; ret ;</a:t>
            </a:r>
          </a:p>
          <a:p>
            <a:pPr algn="just"/>
            <a:r>
              <a:t>ver_3: 0x600019bd -&gt; pop esi; ret ;</a:t>
            </a:r>
          </a:p>
          <a:p>
            <a:pPr algn="just"/>
            <a:r>
              <a:t>ver_4: 0x600019bd -&gt; add byte ptr [eax], al; ret ;</a:t>
            </a:r>
          </a:p>
          <a:p>
            <a:pPr algn="just"/>
            <a:r>
              <a:t>ver_5: 0x600019bd -&gt; add byte ptr [eax], al; ret ;</a:t>
            </a:r>
          </a:p>
          <a:p>
            <a:pPr algn="just"/>
            <a:r>
              <a:t>ver_6: 0x600019bd -&gt; add byte ptr [eax], al; ret ;</a:t>
            </a:r>
          </a:p>
          <a:p>
            <a:pPr algn="just"/>
            <a:r>
              <a:t>ver_7: 0x600019bd -&gt; add byte ptr [eax], al; ret 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 depends on version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6411530" y="2355480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INIT</a:t>
            </a:r>
          </a:p>
        </p:txBody>
      </p:sp>
      <p:sp>
        <p:nvSpPr>
          <p:cNvPr id="174" name="Shape 174"/>
          <p:cNvSpPr/>
          <p:nvPr/>
        </p:nvSpPr>
        <p:spPr>
          <a:xfrm>
            <a:off x="3183058" y="4151147"/>
            <a:ext cx="212566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1,2,3,4</a:t>
            </a:r>
          </a:p>
        </p:txBody>
      </p:sp>
      <p:sp>
        <p:nvSpPr>
          <p:cNvPr id="175" name="Shape 175"/>
          <p:cNvSpPr/>
          <p:nvPr/>
        </p:nvSpPr>
        <p:spPr>
          <a:xfrm>
            <a:off x="8896466" y="4060495"/>
            <a:ext cx="2125660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5,6,7</a:t>
            </a:r>
          </a:p>
        </p:txBody>
      </p:sp>
      <p:sp>
        <p:nvSpPr>
          <p:cNvPr id="176" name="Shape 176"/>
          <p:cNvSpPr/>
          <p:nvPr/>
        </p:nvSpPr>
        <p:spPr>
          <a:xfrm>
            <a:off x="1224188" y="5964952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" name="Shape 177"/>
          <p:cNvSpPr/>
          <p:nvPr/>
        </p:nvSpPr>
        <p:spPr>
          <a:xfrm>
            <a:off x="3214223" y="5995682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" name="Shape 178"/>
          <p:cNvSpPr/>
          <p:nvPr/>
        </p:nvSpPr>
        <p:spPr>
          <a:xfrm>
            <a:off x="4815522" y="5964952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3,4</a:t>
            </a:r>
          </a:p>
        </p:txBody>
      </p:sp>
      <p:sp>
        <p:nvSpPr>
          <p:cNvPr id="179" name="Shape 179"/>
          <p:cNvSpPr/>
          <p:nvPr/>
        </p:nvSpPr>
        <p:spPr>
          <a:xfrm>
            <a:off x="3817986" y="7778757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0" name="Shape 180"/>
          <p:cNvSpPr/>
          <p:nvPr/>
        </p:nvSpPr>
        <p:spPr>
          <a:xfrm>
            <a:off x="5831269" y="7778757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1" name="Shape 181"/>
          <p:cNvSpPr/>
          <p:nvPr/>
        </p:nvSpPr>
        <p:spPr>
          <a:xfrm>
            <a:off x="7499900" y="5892474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2" name="Shape 182"/>
          <p:cNvSpPr/>
          <p:nvPr/>
        </p:nvSpPr>
        <p:spPr>
          <a:xfrm>
            <a:off x="11200060" y="5838061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3" name="Shape 183"/>
          <p:cNvSpPr/>
          <p:nvPr/>
        </p:nvSpPr>
        <p:spPr>
          <a:xfrm>
            <a:off x="9349980" y="5892474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4" name="Shape 184"/>
          <p:cNvSpPr/>
          <p:nvPr/>
        </p:nvSpPr>
        <p:spPr>
          <a:xfrm>
            <a:off x="7546783" y="3392152"/>
            <a:ext cx="1536020" cy="9323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85" name="Shape 185"/>
          <p:cNvSpPr/>
          <p:nvPr/>
        </p:nvSpPr>
        <p:spPr>
          <a:xfrm flipH="1">
            <a:off x="5274012" y="3371694"/>
            <a:ext cx="1261932" cy="1094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10771799" y="5094402"/>
            <a:ext cx="802817" cy="8028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9912891" y="5369251"/>
            <a:ext cx="1" cy="4844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88" name="Shape 188"/>
          <p:cNvSpPr/>
          <p:nvPr/>
        </p:nvSpPr>
        <p:spPr>
          <a:xfrm flipH="1">
            <a:off x="8332564" y="5138197"/>
            <a:ext cx="721419" cy="721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4819431" y="5312266"/>
            <a:ext cx="445519" cy="6507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5722841" y="7156700"/>
            <a:ext cx="409296" cy="6461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91" name="Shape 191"/>
          <p:cNvSpPr/>
          <p:nvPr/>
        </p:nvSpPr>
        <p:spPr>
          <a:xfrm flipH="1">
            <a:off x="4810295" y="7155097"/>
            <a:ext cx="362418" cy="727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3840659" y="5469681"/>
            <a:ext cx="1" cy="4648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93" name="Shape 193"/>
          <p:cNvSpPr/>
          <p:nvPr/>
        </p:nvSpPr>
        <p:spPr>
          <a:xfrm flipH="1">
            <a:off x="2228779" y="5276328"/>
            <a:ext cx="1263222" cy="8402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 across seven versions</a:t>
            </a:r>
          </a:p>
        </p:txBody>
      </p:sp>
      <p:sp>
        <p:nvSpPr>
          <p:cNvPr id="196" name="Shape 196"/>
          <p:cNvSpPr/>
          <p:nvPr/>
        </p:nvSpPr>
        <p:spPr>
          <a:xfrm>
            <a:off x="4682836" y="2162993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initial split</a:t>
            </a:r>
          </a:p>
        </p:txBody>
      </p:sp>
      <p:sp>
        <p:nvSpPr>
          <p:cNvPr id="197" name="Shape 197"/>
          <p:cNvSpPr/>
          <p:nvPr/>
        </p:nvSpPr>
        <p:spPr>
          <a:xfrm>
            <a:off x="4686106" y="2734114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add esp,C; pop psi</a:t>
            </a:r>
          </a:p>
        </p:txBody>
      </p:sp>
      <p:sp>
        <p:nvSpPr>
          <p:cNvPr id="198" name="Shape 198"/>
          <p:cNvSpPr/>
          <p:nvPr/>
        </p:nvSpPr>
        <p:spPr>
          <a:xfrm>
            <a:off x="4680404" y="3305234"/>
            <a:ext cx="3562599" cy="5514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split 5,6,7</a:t>
            </a:r>
          </a:p>
        </p:txBody>
      </p:sp>
      <p:sp>
        <p:nvSpPr>
          <p:cNvPr id="199" name="Shape 199"/>
          <p:cNvSpPr/>
          <p:nvPr/>
        </p:nvSpPr>
        <p:spPr>
          <a:xfrm>
            <a:off x="4689446" y="3876355"/>
            <a:ext cx="3562600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jmp 5 </a:t>
            </a:r>
          </a:p>
        </p:txBody>
      </p:sp>
      <p:sp>
        <p:nvSpPr>
          <p:cNvPr id="200" name="Shape 200"/>
          <p:cNvSpPr/>
          <p:nvPr/>
        </p:nvSpPr>
        <p:spPr>
          <a:xfrm>
            <a:off x="4689446" y="4447475"/>
            <a:ext cx="3562600" cy="5514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jmp 6</a:t>
            </a:r>
          </a:p>
        </p:txBody>
      </p:sp>
      <p:sp>
        <p:nvSpPr>
          <p:cNvPr id="201" name="Shape 201"/>
          <p:cNvSpPr/>
          <p:nvPr/>
        </p:nvSpPr>
        <p:spPr>
          <a:xfrm>
            <a:off x="4689446" y="5018596"/>
            <a:ext cx="3562600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jmp 7</a:t>
            </a:r>
          </a:p>
        </p:txBody>
      </p:sp>
      <p:sp>
        <p:nvSpPr>
          <p:cNvPr id="202" name="Shape 202"/>
          <p:cNvSpPr/>
          <p:nvPr/>
        </p:nvSpPr>
        <p:spPr>
          <a:xfrm>
            <a:off x="8255662" y="2510826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9102737" y="2501142"/>
            <a:ext cx="1" cy="11289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04" name="Shape 204"/>
          <p:cNvSpPr/>
          <p:nvPr/>
        </p:nvSpPr>
        <p:spPr>
          <a:xfrm flipH="1">
            <a:off x="8230792" y="3617211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3811965" y="2456449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3822805" y="3012735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832073" y="2464903"/>
            <a:ext cx="1" cy="5514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685582" y="5589717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split 1,2,3,4</a:t>
            </a:r>
          </a:p>
        </p:txBody>
      </p:sp>
      <p:sp>
        <p:nvSpPr>
          <p:cNvPr id="209" name="Shape 209"/>
          <p:cNvSpPr/>
          <p:nvPr/>
        </p:nvSpPr>
        <p:spPr>
          <a:xfrm>
            <a:off x="3818940" y="5896072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3819215" y="3123266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11" name="Shape 211"/>
          <p:cNvSpPr/>
          <p:nvPr/>
        </p:nvSpPr>
        <p:spPr>
          <a:xfrm flipH="1">
            <a:off x="3832073" y="3135243"/>
            <a:ext cx="1" cy="27600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4692240" y="6167499"/>
            <a:ext cx="3562600" cy="5514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jmp 1</a:t>
            </a:r>
          </a:p>
        </p:txBody>
      </p:sp>
      <p:sp>
        <p:nvSpPr>
          <p:cNvPr id="213" name="Shape 213"/>
          <p:cNvSpPr/>
          <p:nvPr/>
        </p:nvSpPr>
        <p:spPr>
          <a:xfrm>
            <a:off x="4695035" y="6745324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jmp 2</a:t>
            </a:r>
          </a:p>
        </p:txBody>
      </p:sp>
      <p:sp>
        <p:nvSpPr>
          <p:cNvPr id="214" name="Shape 214"/>
          <p:cNvSpPr/>
          <p:nvPr/>
        </p:nvSpPr>
        <p:spPr>
          <a:xfrm>
            <a:off x="4697829" y="7315778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15" name="Shape 215"/>
          <p:cNvSpPr/>
          <p:nvPr/>
        </p:nvSpPr>
        <p:spPr>
          <a:xfrm>
            <a:off x="4697798" y="7886899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split 3,4</a:t>
            </a:r>
          </a:p>
        </p:txBody>
      </p:sp>
      <p:sp>
        <p:nvSpPr>
          <p:cNvPr id="216" name="Shape 216"/>
          <p:cNvSpPr/>
          <p:nvPr/>
        </p:nvSpPr>
        <p:spPr>
          <a:xfrm>
            <a:off x="4695035" y="8458019"/>
            <a:ext cx="3562599" cy="5514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jmp 3</a:t>
            </a:r>
          </a:p>
        </p:txBody>
      </p:sp>
      <p:sp>
        <p:nvSpPr>
          <p:cNvPr id="217" name="Shape 217"/>
          <p:cNvSpPr/>
          <p:nvPr/>
        </p:nvSpPr>
        <p:spPr>
          <a:xfrm>
            <a:off x="4697829" y="9023143"/>
            <a:ext cx="3562599" cy="5514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jmp 4</a:t>
            </a:r>
          </a:p>
        </p:txBody>
      </p:sp>
      <p:sp>
        <p:nvSpPr>
          <p:cNvPr id="218" name="Shape 218"/>
          <p:cNvSpPr/>
          <p:nvPr/>
        </p:nvSpPr>
        <p:spPr>
          <a:xfrm>
            <a:off x="8258457" y="5820635"/>
            <a:ext cx="8599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4231638" y="3580935"/>
            <a:ext cx="45766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4226062" y="3574871"/>
            <a:ext cx="1" cy="17590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4228701" y="4149136"/>
            <a:ext cx="4576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4224456" y="4723176"/>
            <a:ext cx="4576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4224456" y="5322324"/>
            <a:ext cx="4576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9102737" y="5818068"/>
            <a:ext cx="1" cy="235570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5" name="Shape 225"/>
          <p:cNvSpPr/>
          <p:nvPr/>
        </p:nvSpPr>
        <p:spPr>
          <a:xfrm flipH="1">
            <a:off x="8246701" y="6439890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6" name="Shape 226"/>
          <p:cNvSpPr/>
          <p:nvPr/>
        </p:nvSpPr>
        <p:spPr>
          <a:xfrm flipH="1">
            <a:off x="8230868" y="7011010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7" name="Shape 227"/>
          <p:cNvSpPr/>
          <p:nvPr/>
        </p:nvSpPr>
        <p:spPr>
          <a:xfrm flipH="1">
            <a:off x="8230868" y="8171948"/>
            <a:ext cx="8599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4238040" y="8188199"/>
            <a:ext cx="45766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4232463" y="8175500"/>
            <a:ext cx="1" cy="11610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4235103" y="8756400"/>
            <a:ext cx="4576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4230858" y="9330440"/>
            <a:ext cx="4576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35673" y="1911999"/>
            <a:ext cx="11462640" cy="5929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versions: 1, 2, 3, 4</a:t>
            </a:r>
          </a:p>
          <a:p>
            <a:pPr algn="just"/>
            <a:r>
              <a:t>0x60580c63: add esp, 0x18 ; ret  ;</a:t>
            </a:r>
          </a:p>
          <a:p>
            <a:pPr algn="just"/>
            <a:r>
              <a:t>0x60580c63: add esp, 0x18 ; ret  ;</a:t>
            </a:r>
          </a:p>
          <a:p>
            <a:pPr algn="just"/>
            <a:r>
              <a:t>0x60580c63: mov eax, 0x00002711 ; pop esi ; ret  ;</a:t>
            </a:r>
          </a:p>
          <a:p>
            <a:pPr algn="just"/>
            <a:r>
              <a:t>0x60580c63: ret  ;</a:t>
            </a:r>
          </a:p>
          <a:p>
            <a:pPr algn="just"/>
          </a:p>
          <a:p>
            <a:pPr algn="just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versions: 5,6,7</a:t>
            </a:r>
          </a:p>
          <a:p>
            <a:pPr algn="just"/>
            <a:r>
              <a:t>0x605c107b: ret  ;</a:t>
            </a:r>
          </a:p>
          <a:p>
            <a:pPr algn="just"/>
            <a:r>
              <a:t>0x605c107b: pop ebp ; ret  ;</a:t>
            </a:r>
          </a:p>
          <a:p>
            <a:pPr algn="just"/>
            <a:r>
              <a:t>0x605c107b: pop esi ; pop ebp ; ret  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Payload</a:t>
            </a:r>
          </a:p>
        </p:txBody>
      </p:sp>
      <p:sp>
        <p:nvSpPr>
          <p:cNvPr id="236" name="Shape 236"/>
          <p:cNvSpPr/>
          <p:nvPr/>
        </p:nvSpPr>
        <p:spPr>
          <a:xfrm>
            <a:off x="481520" y="3651250"/>
            <a:ext cx="12064406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0x6000e839 -&gt; pop eax; ret ; </a:t>
            </a:r>
          </a:p>
          <a:p>
            <a:pPr algn="just"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offset to cmd</a:t>
            </a:r>
          </a:p>
          <a:p>
            <a:pPr algn="just"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0x6053a216 -&gt; add eax, esp; ret ; </a:t>
            </a:r>
          </a:p>
          <a:p>
            <a:pPr algn="just"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0x6009a56f -&gt; xchg eax, edi; ret ; </a:t>
            </a:r>
          </a:p>
          <a:p>
            <a:pPr algn="just"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0x602B1E80 -&gt; push 1; push edi; call ds:WinExec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pic>
        <p:nvPicPr>
          <p:cNvPr id="239" name="uh6efkl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491057">
            <a:off x="7796000" y="5671071"/>
            <a:ext cx="5109249" cy="5109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creen Shot 2016-06-03 at 05.32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1372" y="178888"/>
            <a:ext cx="9763156" cy="9402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4270" y="0"/>
            <a:ext cx="911626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roots of challenge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Everybody knows how to write a </a:t>
            </a:r>
            <a:r>
              <a:rPr i="1"/>
              <a:t>shellcode</a:t>
            </a:r>
            <a:r>
              <a:t> that works on many architectures</a:t>
            </a:r>
          </a:p>
          <a:p>
            <a:pPr/>
            <a:r>
              <a:t>Everybody knows how to write a </a:t>
            </a:r>
            <a:r>
              <a:rPr i="1"/>
              <a:t>shellcode</a:t>
            </a:r>
            <a:r>
              <a:t> that works on many OSes</a:t>
            </a:r>
          </a:p>
          <a:p>
            <a:pPr/>
            <a:r>
              <a:t>What is else?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roots of challenge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Everybody knows how to write a </a:t>
            </a:r>
            <a:r>
              <a:rPr i="1"/>
              <a:t>shellcode</a:t>
            </a:r>
            <a:r>
              <a:t> that works on many architectures</a:t>
            </a:r>
          </a:p>
          <a:p>
            <a:pPr/>
            <a:r>
              <a:t>Everybody knows how to write a </a:t>
            </a:r>
            <a:r>
              <a:rPr i="1"/>
              <a:t>shellcode</a:t>
            </a:r>
            <a:r>
              <a:t> that works on many OSes</a:t>
            </a:r>
          </a:p>
          <a:p>
            <a:pPr/>
            <a:r>
              <a:t>What is else? Universal </a:t>
            </a:r>
            <a:r>
              <a:rPr i="1"/>
              <a:t>ROP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ROP for multiple</a:t>
            </a:r>
          </a:p>
          <a:p>
            <a:pPr/>
            <a:r>
              <a:t>library versions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ideas?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and very expected way: use gadgets that are same in both libraries</a:t>
            </a:r>
          </a:p>
          <a:p>
            <a:pPr/>
            <a:r>
              <a:t>but… how many gadgets are same across all the versions?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gadgets</a:t>
            </a:r>
          </a:p>
        </p:txBody>
      </p:sp>
      <p:graphicFrame>
        <p:nvGraphicFramePr>
          <p:cNvPr id="138" name="Chart 138"/>
          <p:cNvGraphicFramePr/>
          <p:nvPr/>
        </p:nvGraphicFramePr>
        <p:xfrm>
          <a:off x="598539" y="2518628"/>
          <a:ext cx="11135517" cy="554408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</a:t>
            </a:r>
            <a:r>
              <a:rPr i="1"/>
              <a:t>valid</a:t>
            </a:r>
            <a:r>
              <a:t> gadgets</a:t>
            </a:r>
          </a:p>
        </p:txBody>
      </p:sp>
      <p:graphicFrame>
        <p:nvGraphicFramePr>
          <p:cNvPr id="141" name="Chart 141"/>
          <p:cNvGraphicFramePr/>
          <p:nvPr/>
        </p:nvGraphicFramePr>
        <p:xfrm>
          <a:off x="429070" y="2518628"/>
          <a:ext cx="11304985" cy="554408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