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68"/>
  </p:notesMasterIdLst>
  <p:handoutMasterIdLst>
    <p:handoutMasterId r:id="rId69"/>
  </p:handoutMasterIdLst>
  <p:sldIdLst>
    <p:sldId id="256" r:id="rId2"/>
    <p:sldId id="340" r:id="rId3"/>
    <p:sldId id="341" r:id="rId4"/>
    <p:sldId id="257" r:id="rId5"/>
    <p:sldId id="258" r:id="rId6"/>
    <p:sldId id="259" r:id="rId7"/>
    <p:sldId id="325" r:id="rId8"/>
    <p:sldId id="326" r:id="rId9"/>
    <p:sldId id="265" r:id="rId10"/>
    <p:sldId id="307" r:id="rId11"/>
    <p:sldId id="308" r:id="rId12"/>
    <p:sldId id="261" r:id="rId13"/>
    <p:sldId id="312" r:id="rId14"/>
    <p:sldId id="313" r:id="rId15"/>
    <p:sldId id="314" r:id="rId16"/>
    <p:sldId id="315" r:id="rId17"/>
    <p:sldId id="274" r:id="rId18"/>
    <p:sldId id="316" r:id="rId19"/>
    <p:sldId id="336" r:id="rId20"/>
    <p:sldId id="327" r:id="rId21"/>
    <p:sldId id="328" r:id="rId22"/>
    <p:sldId id="268" r:id="rId23"/>
    <p:sldId id="269" r:id="rId24"/>
    <p:sldId id="272" r:id="rId25"/>
    <p:sldId id="318" r:id="rId26"/>
    <p:sldId id="317" r:id="rId27"/>
    <p:sldId id="273" r:id="rId28"/>
    <p:sldId id="277" r:id="rId29"/>
    <p:sldId id="329" r:id="rId30"/>
    <p:sldId id="278" r:id="rId31"/>
    <p:sldId id="280" r:id="rId32"/>
    <p:sldId id="281" r:id="rId33"/>
    <p:sldId id="282" r:id="rId34"/>
    <p:sldId id="283" r:id="rId35"/>
    <p:sldId id="284" r:id="rId36"/>
    <p:sldId id="319" r:id="rId37"/>
    <p:sldId id="330" r:id="rId38"/>
    <p:sldId id="331" r:id="rId39"/>
    <p:sldId id="332" r:id="rId40"/>
    <p:sldId id="333" r:id="rId41"/>
    <p:sldId id="334" r:id="rId42"/>
    <p:sldId id="335" r:id="rId43"/>
    <p:sldId id="286" r:id="rId44"/>
    <p:sldId id="320" r:id="rId45"/>
    <p:sldId id="321" r:id="rId46"/>
    <p:sldId id="322" r:id="rId47"/>
    <p:sldId id="287" r:id="rId48"/>
    <p:sldId id="288" r:id="rId49"/>
    <p:sldId id="337" r:id="rId50"/>
    <p:sldId id="339" r:id="rId51"/>
    <p:sldId id="306" r:id="rId52"/>
    <p:sldId id="289" r:id="rId53"/>
    <p:sldId id="303" r:id="rId54"/>
    <p:sldId id="304" r:id="rId55"/>
    <p:sldId id="290" r:id="rId56"/>
    <p:sldId id="324" r:id="rId57"/>
    <p:sldId id="301" r:id="rId58"/>
    <p:sldId id="323" r:id="rId59"/>
    <p:sldId id="293" r:id="rId60"/>
    <p:sldId id="294" r:id="rId61"/>
    <p:sldId id="295" r:id="rId62"/>
    <p:sldId id="296" r:id="rId63"/>
    <p:sldId id="305" r:id="rId64"/>
    <p:sldId id="297" r:id="rId65"/>
    <p:sldId id="275" r:id="rId66"/>
    <p:sldId id="276" r:id="rId67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249"/>
    <a:srgbClr val="0033CC"/>
    <a:srgbClr val="777777"/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600" autoAdjust="0"/>
  </p:normalViewPr>
  <p:slideViewPr>
    <p:cSldViewPr>
      <p:cViewPr varScale="1">
        <p:scale>
          <a:sx n="79" d="100"/>
          <a:sy n="79" d="100"/>
        </p:scale>
        <p:origin x="156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  <a:sp3d/>
          </c:spPr>
          <c:invertIfNegative val="0"/>
          <c:cat>
            <c:numRef>
              <c:f>Sheet1!$A$2:$A$16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8</c:v>
                </c:pt>
                <c:pt idx="5">
                  <c:v>25</c:v>
                </c:pt>
                <c:pt idx="6">
                  <c:v>23</c:v>
                </c:pt>
                <c:pt idx="7">
                  <c:v>12</c:v>
                </c:pt>
                <c:pt idx="8">
                  <c:v>6</c:v>
                </c:pt>
                <c:pt idx="9">
                  <c:v>5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34-4A6D-A060-E6651B355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0934424"/>
        <c:axId val="240929328"/>
        <c:axId val="0"/>
      </c:bar3DChart>
      <c:catAx>
        <c:axId val="240934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40929328"/>
        <c:crosses val="autoZero"/>
        <c:auto val="1"/>
        <c:lblAlgn val="ctr"/>
        <c:lblOffset val="100"/>
        <c:noMultiLvlLbl val="0"/>
      </c:catAx>
      <c:valAx>
        <c:axId val="24092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40934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  <a:sp3d/>
          </c:spPr>
          <c:invertIfNegative val="0"/>
          <c:cat>
            <c:numRef>
              <c:f>Sheet1!$A$2:$A$16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8</c:v>
                </c:pt>
                <c:pt idx="5">
                  <c:v>25</c:v>
                </c:pt>
                <c:pt idx="6">
                  <c:v>23</c:v>
                </c:pt>
                <c:pt idx="7">
                  <c:v>12</c:v>
                </c:pt>
                <c:pt idx="8">
                  <c:v>6</c:v>
                </c:pt>
                <c:pt idx="9">
                  <c:v>5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D5-4798-86C8-8CCFB3F29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0931680"/>
        <c:axId val="240929720"/>
        <c:axId val="0"/>
      </c:bar3DChart>
      <c:catAx>
        <c:axId val="24093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40929720"/>
        <c:crosses val="autoZero"/>
        <c:auto val="1"/>
        <c:lblAlgn val="ctr"/>
        <c:lblOffset val="100"/>
        <c:noMultiLvlLbl val="0"/>
      </c:catAx>
      <c:valAx>
        <c:axId val="240929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4093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  <a:sp3d/>
          </c:spPr>
          <c:invertIfNegative val="0"/>
          <c:cat>
            <c:numRef>
              <c:f>Sheet1!$A$2:$A$16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8</c:v>
                </c:pt>
                <c:pt idx="5">
                  <c:v>25</c:v>
                </c:pt>
                <c:pt idx="6">
                  <c:v>23</c:v>
                </c:pt>
                <c:pt idx="7">
                  <c:v>12</c:v>
                </c:pt>
                <c:pt idx="8">
                  <c:v>6</c:v>
                </c:pt>
                <c:pt idx="9">
                  <c:v>5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DB-41CA-9C7A-9A4FCEAAD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0932464"/>
        <c:axId val="240927760"/>
        <c:axId val="0"/>
      </c:bar3DChart>
      <c:catAx>
        <c:axId val="24093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40927760"/>
        <c:crosses val="autoZero"/>
        <c:auto val="1"/>
        <c:lblAlgn val="ctr"/>
        <c:lblOffset val="100"/>
        <c:noMultiLvlLbl val="0"/>
      </c:catAx>
      <c:valAx>
        <c:axId val="24092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4093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2">
    <c:autoUpdate val="0"/>
  </c:externalData>
  <c:userShapes r:id="rId3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jpeg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8.wmf"/><Relationship Id="rId6" Type="http://schemas.openxmlformats.org/officeDocument/2006/relationships/image" Target="../media/image62.wmf"/><Relationship Id="rId5" Type="http://schemas.openxmlformats.org/officeDocument/2006/relationships/image" Target="../media/image29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0.06492</cdr:x>
      <cdr:y>0.03506</cdr:y>
    </cdr:from>
    <cdr:to>
      <cdr:x>0.95835</cdr:x>
      <cdr:y>0.81116</cdr:y>
    </cdr:to>
    <cdr:sp macro="" textlink="">
      <cdr:nvSpPr>
        <cdr:cNvPr id="4" name="Freeform 3"/>
        <cdr:cNvSpPr/>
      </cdr:nvSpPr>
      <cdr:spPr>
        <a:xfrm xmlns:a="http://schemas.openxmlformats.org/drawingml/2006/main">
          <a:off x="369333" y="118167"/>
          <a:ext cx="5082362" cy="2615609"/>
        </a:xfrm>
        <a:custGeom xmlns:a="http://schemas.openxmlformats.org/drawingml/2006/main">
          <a:avLst/>
          <a:gdLst>
            <a:gd name="connsiteX0" fmla="*/ 5082362 w 5082362"/>
            <a:gd name="connsiteY0" fmla="*/ 2615609 h 2615609"/>
            <a:gd name="connsiteX1" fmla="*/ 4906925 w 5082362"/>
            <a:gd name="connsiteY1" fmla="*/ 2578395 h 2615609"/>
            <a:gd name="connsiteX2" fmla="*/ 4800600 w 5082362"/>
            <a:gd name="connsiteY2" fmla="*/ 2573079 h 2615609"/>
            <a:gd name="connsiteX3" fmla="*/ 4752753 w 5082362"/>
            <a:gd name="connsiteY3" fmla="*/ 2562446 h 2615609"/>
            <a:gd name="connsiteX4" fmla="*/ 4667693 w 5082362"/>
            <a:gd name="connsiteY4" fmla="*/ 2557130 h 2615609"/>
            <a:gd name="connsiteX5" fmla="*/ 4646427 w 5082362"/>
            <a:gd name="connsiteY5" fmla="*/ 2551814 h 2615609"/>
            <a:gd name="connsiteX6" fmla="*/ 4582632 w 5082362"/>
            <a:gd name="connsiteY6" fmla="*/ 2541181 h 2615609"/>
            <a:gd name="connsiteX7" fmla="*/ 4561367 w 5082362"/>
            <a:gd name="connsiteY7" fmla="*/ 2535865 h 2615609"/>
            <a:gd name="connsiteX8" fmla="*/ 4524153 w 5082362"/>
            <a:gd name="connsiteY8" fmla="*/ 2525232 h 2615609"/>
            <a:gd name="connsiteX9" fmla="*/ 4465674 w 5082362"/>
            <a:gd name="connsiteY9" fmla="*/ 2509284 h 2615609"/>
            <a:gd name="connsiteX10" fmla="*/ 4444409 w 5082362"/>
            <a:gd name="connsiteY10" fmla="*/ 2498651 h 2615609"/>
            <a:gd name="connsiteX11" fmla="*/ 4412511 w 5082362"/>
            <a:gd name="connsiteY11" fmla="*/ 2493335 h 2615609"/>
            <a:gd name="connsiteX12" fmla="*/ 4385930 w 5082362"/>
            <a:gd name="connsiteY12" fmla="*/ 2482702 h 2615609"/>
            <a:gd name="connsiteX13" fmla="*/ 4364665 w 5082362"/>
            <a:gd name="connsiteY13" fmla="*/ 2477386 h 2615609"/>
            <a:gd name="connsiteX14" fmla="*/ 4348716 w 5082362"/>
            <a:gd name="connsiteY14" fmla="*/ 2472070 h 2615609"/>
            <a:gd name="connsiteX15" fmla="*/ 4327451 w 5082362"/>
            <a:gd name="connsiteY15" fmla="*/ 2466753 h 2615609"/>
            <a:gd name="connsiteX16" fmla="*/ 4290237 w 5082362"/>
            <a:gd name="connsiteY16" fmla="*/ 2456121 h 2615609"/>
            <a:gd name="connsiteX17" fmla="*/ 4253023 w 5082362"/>
            <a:gd name="connsiteY17" fmla="*/ 2440172 h 2615609"/>
            <a:gd name="connsiteX18" fmla="*/ 4215809 w 5082362"/>
            <a:gd name="connsiteY18" fmla="*/ 2418907 h 2615609"/>
            <a:gd name="connsiteX19" fmla="*/ 4199860 w 5082362"/>
            <a:gd name="connsiteY19" fmla="*/ 2408274 h 2615609"/>
            <a:gd name="connsiteX20" fmla="*/ 4157330 w 5082362"/>
            <a:gd name="connsiteY20" fmla="*/ 2387009 h 2615609"/>
            <a:gd name="connsiteX21" fmla="*/ 4098851 w 5082362"/>
            <a:gd name="connsiteY21" fmla="*/ 2333846 h 2615609"/>
            <a:gd name="connsiteX22" fmla="*/ 4061637 w 5082362"/>
            <a:gd name="connsiteY22" fmla="*/ 2317898 h 2615609"/>
            <a:gd name="connsiteX23" fmla="*/ 4045688 w 5082362"/>
            <a:gd name="connsiteY23" fmla="*/ 2301949 h 2615609"/>
            <a:gd name="connsiteX24" fmla="*/ 3965944 w 5082362"/>
            <a:gd name="connsiteY24" fmla="*/ 2243470 h 2615609"/>
            <a:gd name="connsiteX25" fmla="*/ 3928730 w 5082362"/>
            <a:gd name="connsiteY25" fmla="*/ 2206256 h 2615609"/>
            <a:gd name="connsiteX26" fmla="*/ 3912781 w 5082362"/>
            <a:gd name="connsiteY26" fmla="*/ 2200939 h 2615609"/>
            <a:gd name="connsiteX27" fmla="*/ 3891516 w 5082362"/>
            <a:gd name="connsiteY27" fmla="*/ 2179674 h 2615609"/>
            <a:gd name="connsiteX28" fmla="*/ 3870251 w 5082362"/>
            <a:gd name="connsiteY28" fmla="*/ 2169042 h 2615609"/>
            <a:gd name="connsiteX29" fmla="*/ 3859618 w 5082362"/>
            <a:gd name="connsiteY29" fmla="*/ 2153093 h 2615609"/>
            <a:gd name="connsiteX30" fmla="*/ 3827721 w 5082362"/>
            <a:gd name="connsiteY30" fmla="*/ 2126511 h 2615609"/>
            <a:gd name="connsiteX31" fmla="*/ 3811772 w 5082362"/>
            <a:gd name="connsiteY31" fmla="*/ 2115879 h 2615609"/>
            <a:gd name="connsiteX32" fmla="*/ 3758609 w 5082362"/>
            <a:gd name="connsiteY32" fmla="*/ 2073349 h 2615609"/>
            <a:gd name="connsiteX33" fmla="*/ 3705446 w 5082362"/>
            <a:gd name="connsiteY33" fmla="*/ 2020186 h 2615609"/>
            <a:gd name="connsiteX34" fmla="*/ 3673548 w 5082362"/>
            <a:gd name="connsiteY34" fmla="*/ 1982972 h 2615609"/>
            <a:gd name="connsiteX35" fmla="*/ 3657600 w 5082362"/>
            <a:gd name="connsiteY35" fmla="*/ 1967023 h 2615609"/>
            <a:gd name="connsiteX36" fmla="*/ 3641651 w 5082362"/>
            <a:gd name="connsiteY36" fmla="*/ 1940442 h 2615609"/>
            <a:gd name="connsiteX37" fmla="*/ 3604437 w 5082362"/>
            <a:gd name="connsiteY37" fmla="*/ 1903228 h 2615609"/>
            <a:gd name="connsiteX38" fmla="*/ 3567223 w 5082362"/>
            <a:gd name="connsiteY38" fmla="*/ 1855381 h 2615609"/>
            <a:gd name="connsiteX39" fmla="*/ 3545958 w 5082362"/>
            <a:gd name="connsiteY39" fmla="*/ 1834116 h 2615609"/>
            <a:gd name="connsiteX40" fmla="*/ 3535325 w 5082362"/>
            <a:gd name="connsiteY40" fmla="*/ 1812851 h 2615609"/>
            <a:gd name="connsiteX41" fmla="*/ 3524693 w 5082362"/>
            <a:gd name="connsiteY41" fmla="*/ 1796902 h 2615609"/>
            <a:gd name="connsiteX42" fmla="*/ 3503427 w 5082362"/>
            <a:gd name="connsiteY42" fmla="*/ 1754372 h 2615609"/>
            <a:gd name="connsiteX43" fmla="*/ 3482162 w 5082362"/>
            <a:gd name="connsiteY43" fmla="*/ 1722474 h 2615609"/>
            <a:gd name="connsiteX44" fmla="*/ 3471530 w 5082362"/>
            <a:gd name="connsiteY44" fmla="*/ 1701209 h 2615609"/>
            <a:gd name="connsiteX45" fmla="*/ 3439632 w 5082362"/>
            <a:gd name="connsiteY45" fmla="*/ 1658679 h 2615609"/>
            <a:gd name="connsiteX46" fmla="*/ 3423683 w 5082362"/>
            <a:gd name="connsiteY46" fmla="*/ 1626781 h 2615609"/>
            <a:gd name="connsiteX47" fmla="*/ 3397102 w 5082362"/>
            <a:gd name="connsiteY47" fmla="*/ 1589567 h 2615609"/>
            <a:gd name="connsiteX48" fmla="*/ 3375837 w 5082362"/>
            <a:gd name="connsiteY48" fmla="*/ 1557670 h 2615609"/>
            <a:gd name="connsiteX49" fmla="*/ 3365204 w 5082362"/>
            <a:gd name="connsiteY49" fmla="*/ 1541721 h 2615609"/>
            <a:gd name="connsiteX50" fmla="*/ 3338623 w 5082362"/>
            <a:gd name="connsiteY50" fmla="*/ 1488558 h 2615609"/>
            <a:gd name="connsiteX51" fmla="*/ 3327990 w 5082362"/>
            <a:gd name="connsiteY51" fmla="*/ 1461977 h 2615609"/>
            <a:gd name="connsiteX52" fmla="*/ 3322674 w 5082362"/>
            <a:gd name="connsiteY52" fmla="*/ 1446028 h 2615609"/>
            <a:gd name="connsiteX53" fmla="*/ 3301409 w 5082362"/>
            <a:gd name="connsiteY53" fmla="*/ 1419446 h 2615609"/>
            <a:gd name="connsiteX54" fmla="*/ 3285460 w 5082362"/>
            <a:gd name="connsiteY54" fmla="*/ 1382232 h 2615609"/>
            <a:gd name="connsiteX55" fmla="*/ 3274827 w 5082362"/>
            <a:gd name="connsiteY55" fmla="*/ 1355651 h 2615609"/>
            <a:gd name="connsiteX56" fmla="*/ 3264195 w 5082362"/>
            <a:gd name="connsiteY56" fmla="*/ 1339702 h 2615609"/>
            <a:gd name="connsiteX57" fmla="*/ 3248246 w 5082362"/>
            <a:gd name="connsiteY57" fmla="*/ 1297172 h 2615609"/>
            <a:gd name="connsiteX58" fmla="*/ 3226981 w 5082362"/>
            <a:gd name="connsiteY58" fmla="*/ 1254642 h 2615609"/>
            <a:gd name="connsiteX59" fmla="*/ 3216348 w 5082362"/>
            <a:gd name="connsiteY59" fmla="*/ 1233377 h 2615609"/>
            <a:gd name="connsiteX60" fmla="*/ 3211032 w 5082362"/>
            <a:gd name="connsiteY60" fmla="*/ 1217428 h 2615609"/>
            <a:gd name="connsiteX61" fmla="*/ 3195083 w 5082362"/>
            <a:gd name="connsiteY61" fmla="*/ 1190846 h 2615609"/>
            <a:gd name="connsiteX62" fmla="*/ 3168502 w 5082362"/>
            <a:gd name="connsiteY62" fmla="*/ 1121735 h 2615609"/>
            <a:gd name="connsiteX63" fmla="*/ 3163186 w 5082362"/>
            <a:gd name="connsiteY63" fmla="*/ 1095153 h 2615609"/>
            <a:gd name="connsiteX64" fmla="*/ 3152553 w 5082362"/>
            <a:gd name="connsiteY64" fmla="*/ 1068572 h 2615609"/>
            <a:gd name="connsiteX65" fmla="*/ 3141921 w 5082362"/>
            <a:gd name="connsiteY65" fmla="*/ 1031358 h 2615609"/>
            <a:gd name="connsiteX66" fmla="*/ 3120655 w 5082362"/>
            <a:gd name="connsiteY66" fmla="*/ 956930 h 2615609"/>
            <a:gd name="connsiteX67" fmla="*/ 3110023 w 5082362"/>
            <a:gd name="connsiteY67" fmla="*/ 930349 h 2615609"/>
            <a:gd name="connsiteX68" fmla="*/ 3072809 w 5082362"/>
            <a:gd name="connsiteY68" fmla="*/ 866553 h 2615609"/>
            <a:gd name="connsiteX69" fmla="*/ 3062176 w 5082362"/>
            <a:gd name="connsiteY69" fmla="*/ 839972 h 2615609"/>
            <a:gd name="connsiteX70" fmla="*/ 3056860 w 5082362"/>
            <a:gd name="connsiteY70" fmla="*/ 818707 h 2615609"/>
            <a:gd name="connsiteX71" fmla="*/ 3046227 w 5082362"/>
            <a:gd name="connsiteY71" fmla="*/ 802758 h 2615609"/>
            <a:gd name="connsiteX72" fmla="*/ 3035595 w 5082362"/>
            <a:gd name="connsiteY72" fmla="*/ 781493 h 2615609"/>
            <a:gd name="connsiteX73" fmla="*/ 3019646 w 5082362"/>
            <a:gd name="connsiteY73" fmla="*/ 754911 h 2615609"/>
            <a:gd name="connsiteX74" fmla="*/ 3003697 w 5082362"/>
            <a:gd name="connsiteY74" fmla="*/ 717698 h 2615609"/>
            <a:gd name="connsiteX75" fmla="*/ 2982432 w 5082362"/>
            <a:gd name="connsiteY75" fmla="*/ 675167 h 2615609"/>
            <a:gd name="connsiteX76" fmla="*/ 2966483 w 5082362"/>
            <a:gd name="connsiteY76" fmla="*/ 627321 h 2615609"/>
            <a:gd name="connsiteX77" fmla="*/ 2950534 w 5082362"/>
            <a:gd name="connsiteY77" fmla="*/ 584791 h 2615609"/>
            <a:gd name="connsiteX78" fmla="*/ 2934586 w 5082362"/>
            <a:gd name="connsiteY78" fmla="*/ 542260 h 2615609"/>
            <a:gd name="connsiteX79" fmla="*/ 2923953 w 5082362"/>
            <a:gd name="connsiteY79" fmla="*/ 510363 h 2615609"/>
            <a:gd name="connsiteX80" fmla="*/ 2908004 w 5082362"/>
            <a:gd name="connsiteY80" fmla="*/ 483781 h 2615609"/>
            <a:gd name="connsiteX81" fmla="*/ 2902688 w 5082362"/>
            <a:gd name="connsiteY81" fmla="*/ 467832 h 2615609"/>
            <a:gd name="connsiteX82" fmla="*/ 2881423 w 5082362"/>
            <a:gd name="connsiteY82" fmla="*/ 441251 h 2615609"/>
            <a:gd name="connsiteX83" fmla="*/ 2849525 w 5082362"/>
            <a:gd name="connsiteY83" fmla="*/ 409353 h 2615609"/>
            <a:gd name="connsiteX84" fmla="*/ 2822944 w 5082362"/>
            <a:gd name="connsiteY84" fmla="*/ 372139 h 2615609"/>
            <a:gd name="connsiteX85" fmla="*/ 2817627 w 5082362"/>
            <a:gd name="connsiteY85" fmla="*/ 356191 h 2615609"/>
            <a:gd name="connsiteX86" fmla="*/ 2801679 w 5082362"/>
            <a:gd name="connsiteY86" fmla="*/ 334925 h 2615609"/>
            <a:gd name="connsiteX87" fmla="*/ 2775097 w 5082362"/>
            <a:gd name="connsiteY87" fmla="*/ 303028 h 2615609"/>
            <a:gd name="connsiteX88" fmla="*/ 2743200 w 5082362"/>
            <a:gd name="connsiteY88" fmla="*/ 260498 h 2615609"/>
            <a:gd name="connsiteX89" fmla="*/ 2695353 w 5082362"/>
            <a:gd name="connsiteY89" fmla="*/ 207335 h 2615609"/>
            <a:gd name="connsiteX90" fmla="*/ 2679404 w 5082362"/>
            <a:gd name="connsiteY90" fmla="*/ 191386 h 2615609"/>
            <a:gd name="connsiteX91" fmla="*/ 2663455 w 5082362"/>
            <a:gd name="connsiteY91" fmla="*/ 180753 h 2615609"/>
            <a:gd name="connsiteX92" fmla="*/ 2636874 w 5082362"/>
            <a:gd name="connsiteY92" fmla="*/ 154172 h 2615609"/>
            <a:gd name="connsiteX93" fmla="*/ 2604976 w 5082362"/>
            <a:gd name="connsiteY93" fmla="*/ 143539 h 2615609"/>
            <a:gd name="connsiteX94" fmla="*/ 2562446 w 5082362"/>
            <a:gd name="connsiteY94" fmla="*/ 111642 h 2615609"/>
            <a:gd name="connsiteX95" fmla="*/ 2519916 w 5082362"/>
            <a:gd name="connsiteY95" fmla="*/ 90377 h 2615609"/>
            <a:gd name="connsiteX96" fmla="*/ 2503967 w 5082362"/>
            <a:gd name="connsiteY96" fmla="*/ 85060 h 2615609"/>
            <a:gd name="connsiteX97" fmla="*/ 2450804 w 5082362"/>
            <a:gd name="connsiteY97" fmla="*/ 53163 h 2615609"/>
            <a:gd name="connsiteX98" fmla="*/ 2408274 w 5082362"/>
            <a:gd name="connsiteY98" fmla="*/ 42530 h 2615609"/>
            <a:gd name="connsiteX99" fmla="*/ 2349795 w 5082362"/>
            <a:gd name="connsiteY99" fmla="*/ 26581 h 2615609"/>
            <a:gd name="connsiteX100" fmla="*/ 2317897 w 5082362"/>
            <a:gd name="connsiteY100" fmla="*/ 21265 h 2615609"/>
            <a:gd name="connsiteX101" fmla="*/ 2301948 w 5082362"/>
            <a:gd name="connsiteY101" fmla="*/ 10632 h 2615609"/>
            <a:gd name="connsiteX102" fmla="*/ 2270051 w 5082362"/>
            <a:gd name="connsiteY102" fmla="*/ 5316 h 2615609"/>
            <a:gd name="connsiteX103" fmla="*/ 2243469 w 5082362"/>
            <a:gd name="connsiteY103" fmla="*/ 0 h 2615609"/>
            <a:gd name="connsiteX104" fmla="*/ 1924493 w 5082362"/>
            <a:gd name="connsiteY104" fmla="*/ 26581 h 2615609"/>
            <a:gd name="connsiteX105" fmla="*/ 1903227 w 5082362"/>
            <a:gd name="connsiteY105" fmla="*/ 31898 h 2615609"/>
            <a:gd name="connsiteX106" fmla="*/ 1876646 w 5082362"/>
            <a:gd name="connsiteY106" fmla="*/ 37214 h 2615609"/>
            <a:gd name="connsiteX107" fmla="*/ 1834116 w 5082362"/>
            <a:gd name="connsiteY107" fmla="*/ 63795 h 2615609"/>
            <a:gd name="connsiteX108" fmla="*/ 1796902 w 5082362"/>
            <a:gd name="connsiteY108" fmla="*/ 90377 h 2615609"/>
            <a:gd name="connsiteX109" fmla="*/ 1759688 w 5082362"/>
            <a:gd name="connsiteY109" fmla="*/ 127591 h 2615609"/>
            <a:gd name="connsiteX110" fmla="*/ 1738423 w 5082362"/>
            <a:gd name="connsiteY110" fmla="*/ 148856 h 2615609"/>
            <a:gd name="connsiteX111" fmla="*/ 1711841 w 5082362"/>
            <a:gd name="connsiteY111" fmla="*/ 196702 h 2615609"/>
            <a:gd name="connsiteX112" fmla="*/ 1674627 w 5082362"/>
            <a:gd name="connsiteY112" fmla="*/ 265814 h 2615609"/>
            <a:gd name="connsiteX113" fmla="*/ 1663995 w 5082362"/>
            <a:gd name="connsiteY113" fmla="*/ 287079 h 2615609"/>
            <a:gd name="connsiteX114" fmla="*/ 1658679 w 5082362"/>
            <a:gd name="connsiteY114" fmla="*/ 303028 h 2615609"/>
            <a:gd name="connsiteX115" fmla="*/ 1637414 w 5082362"/>
            <a:gd name="connsiteY115" fmla="*/ 356191 h 2615609"/>
            <a:gd name="connsiteX116" fmla="*/ 1626781 w 5082362"/>
            <a:gd name="connsiteY116" fmla="*/ 393405 h 2615609"/>
            <a:gd name="connsiteX117" fmla="*/ 1616148 w 5082362"/>
            <a:gd name="connsiteY117" fmla="*/ 462516 h 2615609"/>
            <a:gd name="connsiteX118" fmla="*/ 1605516 w 5082362"/>
            <a:gd name="connsiteY118" fmla="*/ 489098 h 2615609"/>
            <a:gd name="connsiteX119" fmla="*/ 1600200 w 5082362"/>
            <a:gd name="connsiteY119" fmla="*/ 515679 h 2615609"/>
            <a:gd name="connsiteX120" fmla="*/ 1594883 w 5082362"/>
            <a:gd name="connsiteY120" fmla="*/ 536944 h 2615609"/>
            <a:gd name="connsiteX121" fmla="*/ 1589567 w 5082362"/>
            <a:gd name="connsiteY121" fmla="*/ 552893 h 2615609"/>
            <a:gd name="connsiteX122" fmla="*/ 1584251 w 5082362"/>
            <a:gd name="connsiteY122" fmla="*/ 579474 h 2615609"/>
            <a:gd name="connsiteX123" fmla="*/ 1573618 w 5082362"/>
            <a:gd name="connsiteY123" fmla="*/ 600739 h 2615609"/>
            <a:gd name="connsiteX124" fmla="*/ 1568302 w 5082362"/>
            <a:gd name="connsiteY124" fmla="*/ 627321 h 2615609"/>
            <a:gd name="connsiteX125" fmla="*/ 1557669 w 5082362"/>
            <a:gd name="connsiteY125" fmla="*/ 643270 h 2615609"/>
            <a:gd name="connsiteX126" fmla="*/ 1547037 w 5082362"/>
            <a:gd name="connsiteY126" fmla="*/ 696432 h 2615609"/>
            <a:gd name="connsiteX127" fmla="*/ 1536404 w 5082362"/>
            <a:gd name="connsiteY127" fmla="*/ 744279 h 2615609"/>
            <a:gd name="connsiteX128" fmla="*/ 1520455 w 5082362"/>
            <a:gd name="connsiteY128" fmla="*/ 813391 h 2615609"/>
            <a:gd name="connsiteX129" fmla="*/ 1509823 w 5082362"/>
            <a:gd name="connsiteY129" fmla="*/ 866553 h 2615609"/>
            <a:gd name="connsiteX130" fmla="*/ 1499190 w 5082362"/>
            <a:gd name="connsiteY130" fmla="*/ 893135 h 2615609"/>
            <a:gd name="connsiteX131" fmla="*/ 1493874 w 5082362"/>
            <a:gd name="connsiteY131" fmla="*/ 935665 h 2615609"/>
            <a:gd name="connsiteX132" fmla="*/ 1472609 w 5082362"/>
            <a:gd name="connsiteY132" fmla="*/ 999460 h 2615609"/>
            <a:gd name="connsiteX133" fmla="*/ 1467293 w 5082362"/>
            <a:gd name="connsiteY133" fmla="*/ 1020725 h 2615609"/>
            <a:gd name="connsiteX134" fmla="*/ 1456660 w 5082362"/>
            <a:gd name="connsiteY134" fmla="*/ 1041991 h 2615609"/>
            <a:gd name="connsiteX135" fmla="*/ 1440711 w 5082362"/>
            <a:gd name="connsiteY135" fmla="*/ 1079205 h 2615609"/>
            <a:gd name="connsiteX136" fmla="*/ 1424762 w 5082362"/>
            <a:gd name="connsiteY136" fmla="*/ 1121735 h 2615609"/>
            <a:gd name="connsiteX137" fmla="*/ 1419446 w 5082362"/>
            <a:gd name="connsiteY137" fmla="*/ 1148316 h 2615609"/>
            <a:gd name="connsiteX138" fmla="*/ 1414130 w 5082362"/>
            <a:gd name="connsiteY138" fmla="*/ 1190846 h 2615609"/>
            <a:gd name="connsiteX139" fmla="*/ 1403497 w 5082362"/>
            <a:gd name="connsiteY139" fmla="*/ 1206795 h 2615609"/>
            <a:gd name="connsiteX140" fmla="*/ 1392865 w 5082362"/>
            <a:gd name="connsiteY140" fmla="*/ 1244009 h 2615609"/>
            <a:gd name="connsiteX141" fmla="*/ 1371600 w 5082362"/>
            <a:gd name="connsiteY141" fmla="*/ 1291856 h 2615609"/>
            <a:gd name="connsiteX142" fmla="*/ 1360967 w 5082362"/>
            <a:gd name="connsiteY142" fmla="*/ 1323753 h 2615609"/>
            <a:gd name="connsiteX143" fmla="*/ 1345018 w 5082362"/>
            <a:gd name="connsiteY143" fmla="*/ 1350335 h 2615609"/>
            <a:gd name="connsiteX144" fmla="*/ 1302488 w 5082362"/>
            <a:gd name="connsiteY144" fmla="*/ 1440711 h 2615609"/>
            <a:gd name="connsiteX145" fmla="*/ 1286539 w 5082362"/>
            <a:gd name="connsiteY145" fmla="*/ 1483242 h 2615609"/>
            <a:gd name="connsiteX146" fmla="*/ 1265274 w 5082362"/>
            <a:gd name="connsiteY146" fmla="*/ 1509823 h 2615609"/>
            <a:gd name="connsiteX147" fmla="*/ 1244009 w 5082362"/>
            <a:gd name="connsiteY147" fmla="*/ 1552353 h 2615609"/>
            <a:gd name="connsiteX148" fmla="*/ 1222744 w 5082362"/>
            <a:gd name="connsiteY148" fmla="*/ 1584251 h 2615609"/>
            <a:gd name="connsiteX149" fmla="*/ 1206795 w 5082362"/>
            <a:gd name="connsiteY149" fmla="*/ 1605516 h 2615609"/>
            <a:gd name="connsiteX150" fmla="*/ 1174897 w 5082362"/>
            <a:gd name="connsiteY150" fmla="*/ 1674628 h 2615609"/>
            <a:gd name="connsiteX151" fmla="*/ 1084521 w 5082362"/>
            <a:gd name="connsiteY151" fmla="*/ 1791586 h 2615609"/>
            <a:gd name="connsiteX152" fmla="*/ 1073888 w 5082362"/>
            <a:gd name="connsiteY152" fmla="*/ 1807535 h 2615609"/>
            <a:gd name="connsiteX153" fmla="*/ 1026041 w 5082362"/>
            <a:gd name="connsiteY153" fmla="*/ 1855381 h 2615609"/>
            <a:gd name="connsiteX154" fmla="*/ 988827 w 5082362"/>
            <a:gd name="connsiteY154" fmla="*/ 1908544 h 2615609"/>
            <a:gd name="connsiteX155" fmla="*/ 946297 w 5082362"/>
            <a:gd name="connsiteY155" fmla="*/ 1956391 h 2615609"/>
            <a:gd name="connsiteX156" fmla="*/ 893134 w 5082362"/>
            <a:gd name="connsiteY156" fmla="*/ 2014870 h 2615609"/>
            <a:gd name="connsiteX157" fmla="*/ 871869 w 5082362"/>
            <a:gd name="connsiteY157" fmla="*/ 2030818 h 2615609"/>
            <a:gd name="connsiteX158" fmla="*/ 834655 w 5082362"/>
            <a:gd name="connsiteY158" fmla="*/ 2068032 h 2615609"/>
            <a:gd name="connsiteX159" fmla="*/ 813390 w 5082362"/>
            <a:gd name="connsiteY159" fmla="*/ 2089298 h 2615609"/>
            <a:gd name="connsiteX160" fmla="*/ 770860 w 5082362"/>
            <a:gd name="connsiteY160" fmla="*/ 2121195 h 2615609"/>
            <a:gd name="connsiteX161" fmla="*/ 754911 w 5082362"/>
            <a:gd name="connsiteY161" fmla="*/ 2131828 h 2615609"/>
            <a:gd name="connsiteX162" fmla="*/ 738962 w 5082362"/>
            <a:gd name="connsiteY162" fmla="*/ 2153093 h 2615609"/>
            <a:gd name="connsiteX163" fmla="*/ 653902 w 5082362"/>
            <a:gd name="connsiteY163" fmla="*/ 2216888 h 2615609"/>
            <a:gd name="connsiteX164" fmla="*/ 622004 w 5082362"/>
            <a:gd name="connsiteY164" fmla="*/ 2238153 h 2615609"/>
            <a:gd name="connsiteX165" fmla="*/ 568841 w 5082362"/>
            <a:gd name="connsiteY165" fmla="*/ 2259418 h 2615609"/>
            <a:gd name="connsiteX166" fmla="*/ 547576 w 5082362"/>
            <a:gd name="connsiteY166" fmla="*/ 2270051 h 2615609"/>
            <a:gd name="connsiteX167" fmla="*/ 510362 w 5082362"/>
            <a:gd name="connsiteY167" fmla="*/ 2291316 h 2615609"/>
            <a:gd name="connsiteX168" fmla="*/ 494414 w 5082362"/>
            <a:gd name="connsiteY168" fmla="*/ 2296632 h 2615609"/>
            <a:gd name="connsiteX169" fmla="*/ 457200 w 5082362"/>
            <a:gd name="connsiteY169" fmla="*/ 2317898 h 2615609"/>
            <a:gd name="connsiteX170" fmla="*/ 409353 w 5082362"/>
            <a:gd name="connsiteY170" fmla="*/ 2333846 h 2615609"/>
            <a:gd name="connsiteX171" fmla="*/ 372139 w 5082362"/>
            <a:gd name="connsiteY171" fmla="*/ 2355111 h 2615609"/>
            <a:gd name="connsiteX172" fmla="*/ 318976 w 5082362"/>
            <a:gd name="connsiteY172" fmla="*/ 2397642 h 2615609"/>
            <a:gd name="connsiteX173" fmla="*/ 271130 w 5082362"/>
            <a:gd name="connsiteY173" fmla="*/ 2418907 h 2615609"/>
            <a:gd name="connsiteX174" fmla="*/ 233916 w 5082362"/>
            <a:gd name="connsiteY174" fmla="*/ 2440172 h 2615609"/>
            <a:gd name="connsiteX175" fmla="*/ 191386 w 5082362"/>
            <a:gd name="connsiteY175" fmla="*/ 2472070 h 2615609"/>
            <a:gd name="connsiteX176" fmla="*/ 154172 w 5082362"/>
            <a:gd name="connsiteY176" fmla="*/ 2482702 h 2615609"/>
            <a:gd name="connsiteX177" fmla="*/ 106325 w 5082362"/>
            <a:gd name="connsiteY177" fmla="*/ 2498651 h 2615609"/>
            <a:gd name="connsiteX178" fmla="*/ 90376 w 5082362"/>
            <a:gd name="connsiteY178" fmla="*/ 2503967 h 2615609"/>
            <a:gd name="connsiteX179" fmla="*/ 42530 w 5082362"/>
            <a:gd name="connsiteY179" fmla="*/ 2514600 h 2615609"/>
            <a:gd name="connsiteX180" fmla="*/ 5316 w 5082362"/>
            <a:gd name="connsiteY180" fmla="*/ 2535865 h 2615609"/>
            <a:gd name="connsiteX181" fmla="*/ 0 w 5082362"/>
            <a:gd name="connsiteY181" fmla="*/ 2541181 h 2615609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  <a:cxn ang="0">
              <a:pos x="connsiteX28" y="connsiteY28"/>
            </a:cxn>
            <a:cxn ang="0">
              <a:pos x="connsiteX29" y="connsiteY29"/>
            </a:cxn>
            <a:cxn ang="0">
              <a:pos x="connsiteX30" y="connsiteY30"/>
            </a:cxn>
            <a:cxn ang="0">
              <a:pos x="connsiteX31" y="connsiteY31"/>
            </a:cxn>
            <a:cxn ang="0">
              <a:pos x="connsiteX32" y="connsiteY32"/>
            </a:cxn>
            <a:cxn ang="0">
              <a:pos x="connsiteX33" y="connsiteY33"/>
            </a:cxn>
            <a:cxn ang="0">
              <a:pos x="connsiteX34" y="connsiteY34"/>
            </a:cxn>
            <a:cxn ang="0">
              <a:pos x="connsiteX35" y="connsiteY35"/>
            </a:cxn>
            <a:cxn ang="0">
              <a:pos x="connsiteX36" y="connsiteY36"/>
            </a:cxn>
            <a:cxn ang="0">
              <a:pos x="connsiteX37" y="connsiteY37"/>
            </a:cxn>
            <a:cxn ang="0">
              <a:pos x="connsiteX38" y="connsiteY38"/>
            </a:cxn>
            <a:cxn ang="0">
              <a:pos x="connsiteX39" y="connsiteY39"/>
            </a:cxn>
            <a:cxn ang="0">
              <a:pos x="connsiteX40" y="connsiteY40"/>
            </a:cxn>
            <a:cxn ang="0">
              <a:pos x="connsiteX41" y="connsiteY41"/>
            </a:cxn>
            <a:cxn ang="0">
              <a:pos x="connsiteX42" y="connsiteY42"/>
            </a:cxn>
            <a:cxn ang="0">
              <a:pos x="connsiteX43" y="connsiteY43"/>
            </a:cxn>
            <a:cxn ang="0">
              <a:pos x="connsiteX44" y="connsiteY44"/>
            </a:cxn>
            <a:cxn ang="0">
              <a:pos x="connsiteX45" y="connsiteY45"/>
            </a:cxn>
            <a:cxn ang="0">
              <a:pos x="connsiteX46" y="connsiteY46"/>
            </a:cxn>
            <a:cxn ang="0">
              <a:pos x="connsiteX47" y="connsiteY47"/>
            </a:cxn>
            <a:cxn ang="0">
              <a:pos x="connsiteX48" y="connsiteY48"/>
            </a:cxn>
            <a:cxn ang="0">
              <a:pos x="connsiteX49" y="connsiteY49"/>
            </a:cxn>
            <a:cxn ang="0">
              <a:pos x="connsiteX50" y="connsiteY50"/>
            </a:cxn>
            <a:cxn ang="0">
              <a:pos x="connsiteX51" y="connsiteY51"/>
            </a:cxn>
            <a:cxn ang="0">
              <a:pos x="connsiteX52" y="connsiteY52"/>
            </a:cxn>
            <a:cxn ang="0">
              <a:pos x="connsiteX53" y="connsiteY53"/>
            </a:cxn>
            <a:cxn ang="0">
              <a:pos x="connsiteX54" y="connsiteY54"/>
            </a:cxn>
            <a:cxn ang="0">
              <a:pos x="connsiteX55" y="connsiteY55"/>
            </a:cxn>
            <a:cxn ang="0">
              <a:pos x="connsiteX56" y="connsiteY56"/>
            </a:cxn>
            <a:cxn ang="0">
              <a:pos x="connsiteX57" y="connsiteY57"/>
            </a:cxn>
            <a:cxn ang="0">
              <a:pos x="connsiteX58" y="connsiteY58"/>
            </a:cxn>
            <a:cxn ang="0">
              <a:pos x="connsiteX59" y="connsiteY59"/>
            </a:cxn>
            <a:cxn ang="0">
              <a:pos x="connsiteX60" y="connsiteY60"/>
            </a:cxn>
            <a:cxn ang="0">
              <a:pos x="connsiteX61" y="connsiteY61"/>
            </a:cxn>
            <a:cxn ang="0">
              <a:pos x="connsiteX62" y="connsiteY62"/>
            </a:cxn>
            <a:cxn ang="0">
              <a:pos x="connsiteX63" y="connsiteY63"/>
            </a:cxn>
            <a:cxn ang="0">
              <a:pos x="connsiteX64" y="connsiteY64"/>
            </a:cxn>
            <a:cxn ang="0">
              <a:pos x="connsiteX65" y="connsiteY65"/>
            </a:cxn>
            <a:cxn ang="0">
              <a:pos x="connsiteX66" y="connsiteY66"/>
            </a:cxn>
            <a:cxn ang="0">
              <a:pos x="connsiteX67" y="connsiteY67"/>
            </a:cxn>
            <a:cxn ang="0">
              <a:pos x="connsiteX68" y="connsiteY68"/>
            </a:cxn>
            <a:cxn ang="0">
              <a:pos x="connsiteX69" y="connsiteY69"/>
            </a:cxn>
            <a:cxn ang="0">
              <a:pos x="connsiteX70" y="connsiteY70"/>
            </a:cxn>
            <a:cxn ang="0">
              <a:pos x="connsiteX71" y="connsiteY71"/>
            </a:cxn>
            <a:cxn ang="0">
              <a:pos x="connsiteX72" y="connsiteY72"/>
            </a:cxn>
            <a:cxn ang="0">
              <a:pos x="connsiteX73" y="connsiteY73"/>
            </a:cxn>
            <a:cxn ang="0">
              <a:pos x="connsiteX74" y="connsiteY74"/>
            </a:cxn>
            <a:cxn ang="0">
              <a:pos x="connsiteX75" y="connsiteY75"/>
            </a:cxn>
            <a:cxn ang="0">
              <a:pos x="connsiteX76" y="connsiteY76"/>
            </a:cxn>
            <a:cxn ang="0">
              <a:pos x="connsiteX77" y="connsiteY77"/>
            </a:cxn>
            <a:cxn ang="0">
              <a:pos x="connsiteX78" y="connsiteY78"/>
            </a:cxn>
            <a:cxn ang="0">
              <a:pos x="connsiteX79" y="connsiteY79"/>
            </a:cxn>
            <a:cxn ang="0">
              <a:pos x="connsiteX80" y="connsiteY80"/>
            </a:cxn>
            <a:cxn ang="0">
              <a:pos x="connsiteX81" y="connsiteY81"/>
            </a:cxn>
            <a:cxn ang="0">
              <a:pos x="connsiteX82" y="connsiteY82"/>
            </a:cxn>
            <a:cxn ang="0">
              <a:pos x="connsiteX83" y="connsiteY83"/>
            </a:cxn>
            <a:cxn ang="0">
              <a:pos x="connsiteX84" y="connsiteY84"/>
            </a:cxn>
            <a:cxn ang="0">
              <a:pos x="connsiteX85" y="connsiteY85"/>
            </a:cxn>
            <a:cxn ang="0">
              <a:pos x="connsiteX86" y="connsiteY86"/>
            </a:cxn>
            <a:cxn ang="0">
              <a:pos x="connsiteX87" y="connsiteY87"/>
            </a:cxn>
            <a:cxn ang="0">
              <a:pos x="connsiteX88" y="connsiteY88"/>
            </a:cxn>
            <a:cxn ang="0">
              <a:pos x="connsiteX89" y="connsiteY89"/>
            </a:cxn>
            <a:cxn ang="0">
              <a:pos x="connsiteX90" y="connsiteY90"/>
            </a:cxn>
            <a:cxn ang="0">
              <a:pos x="connsiteX91" y="connsiteY91"/>
            </a:cxn>
            <a:cxn ang="0">
              <a:pos x="connsiteX92" y="connsiteY92"/>
            </a:cxn>
            <a:cxn ang="0">
              <a:pos x="connsiteX93" y="connsiteY93"/>
            </a:cxn>
            <a:cxn ang="0">
              <a:pos x="connsiteX94" y="connsiteY94"/>
            </a:cxn>
            <a:cxn ang="0">
              <a:pos x="connsiteX95" y="connsiteY95"/>
            </a:cxn>
            <a:cxn ang="0">
              <a:pos x="connsiteX96" y="connsiteY96"/>
            </a:cxn>
            <a:cxn ang="0">
              <a:pos x="connsiteX97" y="connsiteY97"/>
            </a:cxn>
            <a:cxn ang="0">
              <a:pos x="connsiteX98" y="connsiteY98"/>
            </a:cxn>
            <a:cxn ang="0">
              <a:pos x="connsiteX99" y="connsiteY99"/>
            </a:cxn>
            <a:cxn ang="0">
              <a:pos x="connsiteX100" y="connsiteY100"/>
            </a:cxn>
            <a:cxn ang="0">
              <a:pos x="connsiteX101" y="connsiteY101"/>
            </a:cxn>
            <a:cxn ang="0">
              <a:pos x="connsiteX102" y="connsiteY102"/>
            </a:cxn>
            <a:cxn ang="0">
              <a:pos x="connsiteX103" y="connsiteY103"/>
            </a:cxn>
            <a:cxn ang="0">
              <a:pos x="connsiteX104" y="connsiteY104"/>
            </a:cxn>
            <a:cxn ang="0">
              <a:pos x="connsiteX105" y="connsiteY105"/>
            </a:cxn>
            <a:cxn ang="0">
              <a:pos x="connsiteX106" y="connsiteY106"/>
            </a:cxn>
            <a:cxn ang="0">
              <a:pos x="connsiteX107" y="connsiteY107"/>
            </a:cxn>
            <a:cxn ang="0">
              <a:pos x="connsiteX108" y="connsiteY108"/>
            </a:cxn>
            <a:cxn ang="0">
              <a:pos x="connsiteX109" y="connsiteY109"/>
            </a:cxn>
            <a:cxn ang="0">
              <a:pos x="connsiteX110" y="connsiteY110"/>
            </a:cxn>
            <a:cxn ang="0">
              <a:pos x="connsiteX111" y="connsiteY111"/>
            </a:cxn>
            <a:cxn ang="0">
              <a:pos x="connsiteX112" y="connsiteY112"/>
            </a:cxn>
            <a:cxn ang="0">
              <a:pos x="connsiteX113" y="connsiteY113"/>
            </a:cxn>
            <a:cxn ang="0">
              <a:pos x="connsiteX114" y="connsiteY114"/>
            </a:cxn>
            <a:cxn ang="0">
              <a:pos x="connsiteX115" y="connsiteY115"/>
            </a:cxn>
            <a:cxn ang="0">
              <a:pos x="connsiteX116" y="connsiteY116"/>
            </a:cxn>
            <a:cxn ang="0">
              <a:pos x="connsiteX117" y="connsiteY117"/>
            </a:cxn>
            <a:cxn ang="0">
              <a:pos x="connsiteX118" y="connsiteY118"/>
            </a:cxn>
            <a:cxn ang="0">
              <a:pos x="connsiteX119" y="connsiteY119"/>
            </a:cxn>
            <a:cxn ang="0">
              <a:pos x="connsiteX120" y="connsiteY120"/>
            </a:cxn>
            <a:cxn ang="0">
              <a:pos x="connsiteX121" y="connsiteY121"/>
            </a:cxn>
            <a:cxn ang="0">
              <a:pos x="connsiteX122" y="connsiteY122"/>
            </a:cxn>
            <a:cxn ang="0">
              <a:pos x="connsiteX123" y="connsiteY123"/>
            </a:cxn>
            <a:cxn ang="0">
              <a:pos x="connsiteX124" y="connsiteY124"/>
            </a:cxn>
            <a:cxn ang="0">
              <a:pos x="connsiteX125" y="connsiteY125"/>
            </a:cxn>
            <a:cxn ang="0">
              <a:pos x="connsiteX126" y="connsiteY126"/>
            </a:cxn>
            <a:cxn ang="0">
              <a:pos x="connsiteX127" y="connsiteY127"/>
            </a:cxn>
            <a:cxn ang="0">
              <a:pos x="connsiteX128" y="connsiteY128"/>
            </a:cxn>
            <a:cxn ang="0">
              <a:pos x="connsiteX129" y="connsiteY129"/>
            </a:cxn>
            <a:cxn ang="0">
              <a:pos x="connsiteX130" y="connsiteY130"/>
            </a:cxn>
            <a:cxn ang="0">
              <a:pos x="connsiteX131" y="connsiteY131"/>
            </a:cxn>
            <a:cxn ang="0">
              <a:pos x="connsiteX132" y="connsiteY132"/>
            </a:cxn>
            <a:cxn ang="0">
              <a:pos x="connsiteX133" y="connsiteY133"/>
            </a:cxn>
            <a:cxn ang="0">
              <a:pos x="connsiteX134" y="connsiteY134"/>
            </a:cxn>
            <a:cxn ang="0">
              <a:pos x="connsiteX135" y="connsiteY135"/>
            </a:cxn>
            <a:cxn ang="0">
              <a:pos x="connsiteX136" y="connsiteY136"/>
            </a:cxn>
            <a:cxn ang="0">
              <a:pos x="connsiteX137" y="connsiteY137"/>
            </a:cxn>
            <a:cxn ang="0">
              <a:pos x="connsiteX138" y="connsiteY138"/>
            </a:cxn>
            <a:cxn ang="0">
              <a:pos x="connsiteX139" y="connsiteY139"/>
            </a:cxn>
            <a:cxn ang="0">
              <a:pos x="connsiteX140" y="connsiteY140"/>
            </a:cxn>
            <a:cxn ang="0">
              <a:pos x="connsiteX141" y="connsiteY141"/>
            </a:cxn>
            <a:cxn ang="0">
              <a:pos x="connsiteX142" y="connsiteY142"/>
            </a:cxn>
            <a:cxn ang="0">
              <a:pos x="connsiteX143" y="connsiteY143"/>
            </a:cxn>
            <a:cxn ang="0">
              <a:pos x="connsiteX144" y="connsiteY144"/>
            </a:cxn>
            <a:cxn ang="0">
              <a:pos x="connsiteX145" y="connsiteY145"/>
            </a:cxn>
            <a:cxn ang="0">
              <a:pos x="connsiteX146" y="connsiteY146"/>
            </a:cxn>
            <a:cxn ang="0">
              <a:pos x="connsiteX147" y="connsiteY147"/>
            </a:cxn>
            <a:cxn ang="0">
              <a:pos x="connsiteX148" y="connsiteY148"/>
            </a:cxn>
            <a:cxn ang="0">
              <a:pos x="connsiteX149" y="connsiteY149"/>
            </a:cxn>
            <a:cxn ang="0">
              <a:pos x="connsiteX150" y="connsiteY150"/>
            </a:cxn>
            <a:cxn ang="0">
              <a:pos x="connsiteX151" y="connsiteY151"/>
            </a:cxn>
            <a:cxn ang="0">
              <a:pos x="connsiteX152" y="connsiteY152"/>
            </a:cxn>
            <a:cxn ang="0">
              <a:pos x="connsiteX153" y="connsiteY153"/>
            </a:cxn>
            <a:cxn ang="0">
              <a:pos x="connsiteX154" y="connsiteY154"/>
            </a:cxn>
            <a:cxn ang="0">
              <a:pos x="connsiteX155" y="connsiteY155"/>
            </a:cxn>
            <a:cxn ang="0">
              <a:pos x="connsiteX156" y="connsiteY156"/>
            </a:cxn>
            <a:cxn ang="0">
              <a:pos x="connsiteX157" y="connsiteY157"/>
            </a:cxn>
            <a:cxn ang="0">
              <a:pos x="connsiteX158" y="connsiteY158"/>
            </a:cxn>
            <a:cxn ang="0">
              <a:pos x="connsiteX159" y="connsiteY159"/>
            </a:cxn>
            <a:cxn ang="0">
              <a:pos x="connsiteX160" y="connsiteY160"/>
            </a:cxn>
            <a:cxn ang="0">
              <a:pos x="connsiteX161" y="connsiteY161"/>
            </a:cxn>
            <a:cxn ang="0">
              <a:pos x="connsiteX162" y="connsiteY162"/>
            </a:cxn>
            <a:cxn ang="0">
              <a:pos x="connsiteX163" y="connsiteY163"/>
            </a:cxn>
            <a:cxn ang="0">
              <a:pos x="connsiteX164" y="connsiteY164"/>
            </a:cxn>
            <a:cxn ang="0">
              <a:pos x="connsiteX165" y="connsiteY165"/>
            </a:cxn>
            <a:cxn ang="0">
              <a:pos x="connsiteX166" y="connsiteY166"/>
            </a:cxn>
            <a:cxn ang="0">
              <a:pos x="connsiteX167" y="connsiteY167"/>
            </a:cxn>
            <a:cxn ang="0">
              <a:pos x="connsiteX168" y="connsiteY168"/>
            </a:cxn>
            <a:cxn ang="0">
              <a:pos x="connsiteX169" y="connsiteY169"/>
            </a:cxn>
            <a:cxn ang="0">
              <a:pos x="connsiteX170" y="connsiteY170"/>
            </a:cxn>
            <a:cxn ang="0">
              <a:pos x="connsiteX171" y="connsiteY171"/>
            </a:cxn>
            <a:cxn ang="0">
              <a:pos x="connsiteX172" y="connsiteY172"/>
            </a:cxn>
            <a:cxn ang="0">
              <a:pos x="connsiteX173" y="connsiteY173"/>
            </a:cxn>
            <a:cxn ang="0">
              <a:pos x="connsiteX174" y="connsiteY174"/>
            </a:cxn>
            <a:cxn ang="0">
              <a:pos x="connsiteX175" y="connsiteY175"/>
            </a:cxn>
            <a:cxn ang="0">
              <a:pos x="connsiteX176" y="connsiteY176"/>
            </a:cxn>
            <a:cxn ang="0">
              <a:pos x="connsiteX177" y="connsiteY177"/>
            </a:cxn>
            <a:cxn ang="0">
              <a:pos x="connsiteX178" y="connsiteY178"/>
            </a:cxn>
            <a:cxn ang="0">
              <a:pos x="connsiteX179" y="connsiteY179"/>
            </a:cxn>
            <a:cxn ang="0">
              <a:pos x="connsiteX180" y="connsiteY180"/>
            </a:cxn>
            <a:cxn ang="0">
              <a:pos x="connsiteX181" y="connsiteY181"/>
            </a:cxn>
          </a:cxnLst>
          <a:rect l="l" t="t" r="r" b="b"/>
          <a:pathLst>
            <a:path w="5082362" h="2615609">
              <a:moveTo>
                <a:pt x="5082362" y="2615609"/>
              </a:moveTo>
              <a:cubicBezTo>
                <a:pt x="5023883" y="2603204"/>
                <a:pt x="4966036" y="2587317"/>
                <a:pt x="4906925" y="2578395"/>
              </a:cubicBezTo>
              <a:cubicBezTo>
                <a:pt x="4871837" y="2573099"/>
                <a:pt x="4835973" y="2575909"/>
                <a:pt x="4800600" y="2573079"/>
              </a:cubicBezTo>
              <a:cubicBezTo>
                <a:pt x="4690742" y="2564291"/>
                <a:pt x="4844328" y="2571604"/>
                <a:pt x="4752753" y="2562446"/>
              </a:cubicBezTo>
              <a:cubicBezTo>
                <a:pt x="4724485" y="2559619"/>
                <a:pt x="4696046" y="2558902"/>
                <a:pt x="4667693" y="2557130"/>
              </a:cubicBezTo>
              <a:cubicBezTo>
                <a:pt x="4660604" y="2555358"/>
                <a:pt x="4653609" y="2553161"/>
                <a:pt x="4646427" y="2551814"/>
              </a:cubicBezTo>
              <a:cubicBezTo>
                <a:pt x="4625238" y="2547841"/>
                <a:pt x="4603547" y="2546409"/>
                <a:pt x="4582632" y="2541181"/>
              </a:cubicBezTo>
              <a:cubicBezTo>
                <a:pt x="4575544" y="2539409"/>
                <a:pt x="4568392" y="2537872"/>
                <a:pt x="4561367" y="2535865"/>
              </a:cubicBezTo>
              <a:cubicBezTo>
                <a:pt x="4507939" y="2520601"/>
                <a:pt x="4590683" y="2541867"/>
                <a:pt x="4524153" y="2525232"/>
              </a:cubicBezTo>
              <a:cubicBezTo>
                <a:pt x="4489758" y="2502304"/>
                <a:pt x="4529208" y="2525168"/>
                <a:pt x="4465674" y="2509284"/>
              </a:cubicBezTo>
              <a:cubicBezTo>
                <a:pt x="4457986" y="2507362"/>
                <a:pt x="4452000" y="2500928"/>
                <a:pt x="4444409" y="2498651"/>
              </a:cubicBezTo>
              <a:cubicBezTo>
                <a:pt x="4434084" y="2495554"/>
                <a:pt x="4423144" y="2495107"/>
                <a:pt x="4412511" y="2493335"/>
              </a:cubicBezTo>
              <a:cubicBezTo>
                <a:pt x="4403651" y="2489791"/>
                <a:pt x="4394983" y="2485720"/>
                <a:pt x="4385930" y="2482702"/>
              </a:cubicBezTo>
              <a:cubicBezTo>
                <a:pt x="4378998" y="2480391"/>
                <a:pt x="4371690" y="2479393"/>
                <a:pt x="4364665" y="2477386"/>
              </a:cubicBezTo>
              <a:cubicBezTo>
                <a:pt x="4359277" y="2475847"/>
                <a:pt x="4354104" y="2473610"/>
                <a:pt x="4348716" y="2472070"/>
              </a:cubicBezTo>
              <a:cubicBezTo>
                <a:pt x="4341691" y="2470063"/>
                <a:pt x="4334476" y="2468760"/>
                <a:pt x="4327451" y="2466753"/>
              </a:cubicBezTo>
              <a:cubicBezTo>
                <a:pt x="4274104" y="2451510"/>
                <a:pt x="4356662" y="2472726"/>
                <a:pt x="4290237" y="2456121"/>
              </a:cubicBezTo>
              <a:cubicBezTo>
                <a:pt x="4232186" y="2417419"/>
                <a:pt x="4321679" y="2474500"/>
                <a:pt x="4253023" y="2440172"/>
              </a:cubicBezTo>
              <a:cubicBezTo>
                <a:pt x="4188656" y="2407988"/>
                <a:pt x="4264589" y="2435166"/>
                <a:pt x="4215809" y="2418907"/>
              </a:cubicBezTo>
              <a:cubicBezTo>
                <a:pt x="4210493" y="2415363"/>
                <a:pt x="4205575" y="2411131"/>
                <a:pt x="4199860" y="2408274"/>
              </a:cubicBezTo>
              <a:cubicBezTo>
                <a:pt x="4177268" y="2396978"/>
                <a:pt x="4174576" y="2401791"/>
                <a:pt x="4157330" y="2387009"/>
              </a:cubicBezTo>
              <a:cubicBezTo>
                <a:pt x="4115921" y="2351515"/>
                <a:pt x="4157678" y="2376629"/>
                <a:pt x="4098851" y="2333846"/>
              </a:cubicBezTo>
              <a:cubicBezTo>
                <a:pt x="4087734" y="2325761"/>
                <a:pt x="4074384" y="2322147"/>
                <a:pt x="4061637" y="2317898"/>
              </a:cubicBezTo>
              <a:cubicBezTo>
                <a:pt x="4056321" y="2312582"/>
                <a:pt x="4051623" y="2306565"/>
                <a:pt x="4045688" y="2301949"/>
              </a:cubicBezTo>
              <a:cubicBezTo>
                <a:pt x="4022157" y="2283647"/>
                <a:pt x="3984066" y="2266123"/>
                <a:pt x="3965944" y="2243470"/>
              </a:cubicBezTo>
              <a:cubicBezTo>
                <a:pt x="3950705" y="2224421"/>
                <a:pt x="3948480" y="2216131"/>
                <a:pt x="3928730" y="2206256"/>
              </a:cubicBezTo>
              <a:cubicBezTo>
                <a:pt x="3923718" y="2203750"/>
                <a:pt x="3918097" y="2202711"/>
                <a:pt x="3912781" y="2200939"/>
              </a:cubicBezTo>
              <a:cubicBezTo>
                <a:pt x="3905693" y="2193851"/>
                <a:pt x="3899536" y="2185689"/>
                <a:pt x="3891516" y="2179674"/>
              </a:cubicBezTo>
              <a:cubicBezTo>
                <a:pt x="3885176" y="2174919"/>
                <a:pt x="3876339" y="2174115"/>
                <a:pt x="3870251" y="2169042"/>
              </a:cubicBezTo>
              <a:cubicBezTo>
                <a:pt x="3865342" y="2164952"/>
                <a:pt x="3864136" y="2157611"/>
                <a:pt x="3859618" y="2153093"/>
              </a:cubicBezTo>
              <a:cubicBezTo>
                <a:pt x="3849831" y="2143306"/>
                <a:pt x="3838646" y="2135008"/>
                <a:pt x="3827721" y="2126511"/>
              </a:cubicBezTo>
              <a:cubicBezTo>
                <a:pt x="3822678" y="2122588"/>
                <a:pt x="3816547" y="2120124"/>
                <a:pt x="3811772" y="2115879"/>
              </a:cubicBezTo>
              <a:cubicBezTo>
                <a:pt x="3763554" y="2073020"/>
                <a:pt x="3798971" y="2093529"/>
                <a:pt x="3758609" y="2073349"/>
              </a:cubicBezTo>
              <a:cubicBezTo>
                <a:pt x="3717955" y="2021079"/>
                <a:pt x="3740563" y="2031891"/>
                <a:pt x="3705446" y="2020186"/>
              </a:cubicBezTo>
              <a:cubicBezTo>
                <a:pt x="3641569" y="1956309"/>
                <a:pt x="3714022" y="2031542"/>
                <a:pt x="3673548" y="1982972"/>
              </a:cubicBezTo>
              <a:cubicBezTo>
                <a:pt x="3668735" y="1977196"/>
                <a:pt x="3662111" y="1973038"/>
                <a:pt x="3657600" y="1967023"/>
              </a:cubicBezTo>
              <a:cubicBezTo>
                <a:pt x="3651400" y="1958757"/>
                <a:pt x="3648266" y="1948380"/>
                <a:pt x="3641651" y="1940442"/>
              </a:cubicBezTo>
              <a:cubicBezTo>
                <a:pt x="3630420" y="1926965"/>
                <a:pt x="3614168" y="1917824"/>
                <a:pt x="3604437" y="1903228"/>
              </a:cubicBezTo>
              <a:cubicBezTo>
                <a:pt x="3589364" y="1880619"/>
                <a:pt x="3590882" y="1881669"/>
                <a:pt x="3567223" y="1855381"/>
              </a:cubicBezTo>
              <a:cubicBezTo>
                <a:pt x="3560517" y="1847930"/>
                <a:pt x="3551973" y="1842135"/>
                <a:pt x="3545958" y="1834116"/>
              </a:cubicBezTo>
              <a:cubicBezTo>
                <a:pt x="3541203" y="1827776"/>
                <a:pt x="3539257" y="1819732"/>
                <a:pt x="3535325" y="1812851"/>
              </a:cubicBezTo>
              <a:cubicBezTo>
                <a:pt x="3532155" y="1807304"/>
                <a:pt x="3527753" y="1802511"/>
                <a:pt x="3524693" y="1796902"/>
              </a:cubicBezTo>
              <a:cubicBezTo>
                <a:pt x="3517103" y="1782987"/>
                <a:pt x="3512219" y="1767560"/>
                <a:pt x="3503427" y="1754372"/>
              </a:cubicBezTo>
              <a:cubicBezTo>
                <a:pt x="3496339" y="1743739"/>
                <a:pt x="3487877" y="1733904"/>
                <a:pt x="3482162" y="1722474"/>
              </a:cubicBezTo>
              <a:cubicBezTo>
                <a:pt x="3478618" y="1715386"/>
                <a:pt x="3475926" y="1707803"/>
                <a:pt x="3471530" y="1701209"/>
              </a:cubicBezTo>
              <a:cubicBezTo>
                <a:pt x="3461700" y="1686464"/>
                <a:pt x="3447557" y="1674529"/>
                <a:pt x="3439632" y="1658679"/>
              </a:cubicBezTo>
              <a:cubicBezTo>
                <a:pt x="3434316" y="1648046"/>
                <a:pt x="3429456" y="1637173"/>
                <a:pt x="3423683" y="1626781"/>
              </a:cubicBezTo>
              <a:cubicBezTo>
                <a:pt x="3417032" y="1614809"/>
                <a:pt x="3404549" y="1600205"/>
                <a:pt x="3397102" y="1589567"/>
              </a:cubicBezTo>
              <a:cubicBezTo>
                <a:pt x="3389774" y="1579098"/>
                <a:pt x="3382925" y="1568302"/>
                <a:pt x="3375837" y="1557670"/>
              </a:cubicBezTo>
              <a:lnTo>
                <a:pt x="3365204" y="1541721"/>
              </a:lnTo>
              <a:cubicBezTo>
                <a:pt x="3340620" y="1467964"/>
                <a:pt x="3370112" y="1545236"/>
                <a:pt x="3338623" y="1488558"/>
              </a:cubicBezTo>
              <a:cubicBezTo>
                <a:pt x="3333988" y="1480216"/>
                <a:pt x="3331341" y="1470912"/>
                <a:pt x="3327990" y="1461977"/>
              </a:cubicBezTo>
              <a:cubicBezTo>
                <a:pt x="3326022" y="1456730"/>
                <a:pt x="3325644" y="1450780"/>
                <a:pt x="3322674" y="1446028"/>
              </a:cubicBezTo>
              <a:cubicBezTo>
                <a:pt x="3316660" y="1436406"/>
                <a:pt x="3307703" y="1428887"/>
                <a:pt x="3301409" y="1419446"/>
              </a:cubicBezTo>
              <a:cubicBezTo>
                <a:pt x="3290737" y="1403438"/>
                <a:pt x="3291537" y="1398438"/>
                <a:pt x="3285460" y="1382232"/>
              </a:cubicBezTo>
              <a:cubicBezTo>
                <a:pt x="3282109" y="1373297"/>
                <a:pt x="3279095" y="1364186"/>
                <a:pt x="3274827" y="1355651"/>
              </a:cubicBezTo>
              <a:cubicBezTo>
                <a:pt x="3271970" y="1349936"/>
                <a:pt x="3266839" y="1345519"/>
                <a:pt x="3264195" y="1339702"/>
              </a:cubicBezTo>
              <a:cubicBezTo>
                <a:pt x="3257930" y="1325918"/>
                <a:pt x="3254315" y="1311043"/>
                <a:pt x="3248246" y="1297172"/>
              </a:cubicBezTo>
              <a:cubicBezTo>
                <a:pt x="3241893" y="1282651"/>
                <a:pt x="3234069" y="1268819"/>
                <a:pt x="3226981" y="1254642"/>
              </a:cubicBezTo>
              <a:cubicBezTo>
                <a:pt x="3223437" y="1247554"/>
                <a:pt x="3218854" y="1240895"/>
                <a:pt x="3216348" y="1233377"/>
              </a:cubicBezTo>
              <a:cubicBezTo>
                <a:pt x="3214576" y="1228061"/>
                <a:pt x="3213538" y="1222440"/>
                <a:pt x="3211032" y="1217428"/>
              </a:cubicBezTo>
              <a:cubicBezTo>
                <a:pt x="3206411" y="1208186"/>
                <a:pt x="3199280" y="1200289"/>
                <a:pt x="3195083" y="1190846"/>
              </a:cubicBezTo>
              <a:cubicBezTo>
                <a:pt x="3185059" y="1168291"/>
                <a:pt x="3168502" y="1121735"/>
                <a:pt x="3168502" y="1121735"/>
              </a:cubicBezTo>
              <a:cubicBezTo>
                <a:pt x="3166730" y="1112874"/>
                <a:pt x="3165783" y="1103808"/>
                <a:pt x="3163186" y="1095153"/>
              </a:cubicBezTo>
              <a:cubicBezTo>
                <a:pt x="3160444" y="1086013"/>
                <a:pt x="3155571" y="1077625"/>
                <a:pt x="3152553" y="1068572"/>
              </a:cubicBezTo>
              <a:cubicBezTo>
                <a:pt x="3148473" y="1056333"/>
                <a:pt x="3145245" y="1043823"/>
                <a:pt x="3141921" y="1031358"/>
              </a:cubicBezTo>
              <a:cubicBezTo>
                <a:pt x="3133854" y="1001108"/>
                <a:pt x="3131856" y="984933"/>
                <a:pt x="3120655" y="956930"/>
              </a:cubicBezTo>
              <a:cubicBezTo>
                <a:pt x="3117111" y="948070"/>
                <a:pt x="3114657" y="938691"/>
                <a:pt x="3110023" y="930349"/>
              </a:cubicBezTo>
              <a:cubicBezTo>
                <a:pt x="3077658" y="872091"/>
                <a:pt x="3110390" y="960501"/>
                <a:pt x="3072809" y="866553"/>
              </a:cubicBezTo>
              <a:cubicBezTo>
                <a:pt x="3069265" y="857693"/>
                <a:pt x="3065194" y="849025"/>
                <a:pt x="3062176" y="839972"/>
              </a:cubicBezTo>
              <a:cubicBezTo>
                <a:pt x="3059865" y="833040"/>
                <a:pt x="3059738" y="825423"/>
                <a:pt x="3056860" y="818707"/>
              </a:cubicBezTo>
              <a:cubicBezTo>
                <a:pt x="3054343" y="812834"/>
                <a:pt x="3049397" y="808306"/>
                <a:pt x="3046227" y="802758"/>
              </a:cubicBezTo>
              <a:cubicBezTo>
                <a:pt x="3042295" y="795877"/>
                <a:pt x="3039444" y="788421"/>
                <a:pt x="3035595" y="781493"/>
              </a:cubicBezTo>
              <a:cubicBezTo>
                <a:pt x="3030577" y="772460"/>
                <a:pt x="3024962" y="763772"/>
                <a:pt x="3019646" y="754911"/>
              </a:cubicBezTo>
              <a:cubicBezTo>
                <a:pt x="3010196" y="717109"/>
                <a:pt x="3020643" y="748766"/>
                <a:pt x="3003697" y="717698"/>
              </a:cubicBezTo>
              <a:cubicBezTo>
                <a:pt x="2996107" y="703783"/>
                <a:pt x="2982432" y="675167"/>
                <a:pt x="2982432" y="675167"/>
              </a:cubicBezTo>
              <a:cubicBezTo>
                <a:pt x="2970782" y="616913"/>
                <a:pt x="2985350" y="677631"/>
                <a:pt x="2966483" y="627321"/>
              </a:cubicBezTo>
              <a:cubicBezTo>
                <a:pt x="2944768" y="569414"/>
                <a:pt x="2980138" y="643996"/>
                <a:pt x="2950534" y="584791"/>
              </a:cubicBezTo>
              <a:cubicBezTo>
                <a:pt x="2937933" y="521780"/>
                <a:pt x="2954495" y="587056"/>
                <a:pt x="2934586" y="542260"/>
              </a:cubicBezTo>
              <a:cubicBezTo>
                <a:pt x="2930034" y="532018"/>
                <a:pt x="2927497" y="520995"/>
                <a:pt x="2923953" y="510363"/>
              </a:cubicBezTo>
              <a:cubicBezTo>
                <a:pt x="2920685" y="500560"/>
                <a:pt x="2912625" y="493023"/>
                <a:pt x="2908004" y="483781"/>
              </a:cubicBezTo>
              <a:cubicBezTo>
                <a:pt x="2905498" y="478769"/>
                <a:pt x="2905658" y="472584"/>
                <a:pt x="2902688" y="467832"/>
              </a:cubicBezTo>
              <a:cubicBezTo>
                <a:pt x="2896674" y="458210"/>
                <a:pt x="2889056" y="449647"/>
                <a:pt x="2881423" y="441251"/>
              </a:cubicBezTo>
              <a:cubicBezTo>
                <a:pt x="2871308" y="430125"/>
                <a:pt x="2857866" y="421864"/>
                <a:pt x="2849525" y="409353"/>
              </a:cubicBezTo>
              <a:cubicBezTo>
                <a:pt x="2833978" y="386032"/>
                <a:pt x="2842726" y="398516"/>
                <a:pt x="2822944" y="372139"/>
              </a:cubicBezTo>
              <a:cubicBezTo>
                <a:pt x="2821172" y="366823"/>
                <a:pt x="2820407" y="361056"/>
                <a:pt x="2817627" y="356191"/>
              </a:cubicBezTo>
              <a:cubicBezTo>
                <a:pt x="2813231" y="348498"/>
                <a:pt x="2806829" y="342135"/>
                <a:pt x="2801679" y="334925"/>
              </a:cubicBezTo>
              <a:cubicBezTo>
                <a:pt x="2783181" y="309027"/>
                <a:pt x="2799912" y="327843"/>
                <a:pt x="2775097" y="303028"/>
              </a:cubicBezTo>
              <a:cubicBezTo>
                <a:pt x="2756442" y="265716"/>
                <a:pt x="2774547" y="296324"/>
                <a:pt x="2743200" y="260498"/>
              </a:cubicBezTo>
              <a:cubicBezTo>
                <a:pt x="2684939" y="193912"/>
                <a:pt x="2790011" y="301991"/>
                <a:pt x="2695353" y="207335"/>
              </a:cubicBezTo>
              <a:cubicBezTo>
                <a:pt x="2690037" y="202019"/>
                <a:pt x="2685660" y="195557"/>
                <a:pt x="2679404" y="191386"/>
              </a:cubicBezTo>
              <a:cubicBezTo>
                <a:pt x="2674088" y="187842"/>
                <a:pt x="2668264" y="184961"/>
                <a:pt x="2663455" y="180753"/>
              </a:cubicBezTo>
              <a:cubicBezTo>
                <a:pt x="2654025" y="172502"/>
                <a:pt x="2647445" y="160899"/>
                <a:pt x="2636874" y="154172"/>
              </a:cubicBezTo>
              <a:cubicBezTo>
                <a:pt x="2627418" y="148155"/>
                <a:pt x="2615609" y="147083"/>
                <a:pt x="2604976" y="143539"/>
              </a:cubicBezTo>
              <a:cubicBezTo>
                <a:pt x="2590799" y="132907"/>
                <a:pt x="2578296" y="119567"/>
                <a:pt x="2562446" y="111642"/>
              </a:cubicBezTo>
              <a:cubicBezTo>
                <a:pt x="2548269" y="104554"/>
                <a:pt x="2534952" y="95390"/>
                <a:pt x="2519916" y="90377"/>
              </a:cubicBezTo>
              <a:cubicBezTo>
                <a:pt x="2514600" y="88605"/>
                <a:pt x="2508866" y="87782"/>
                <a:pt x="2503967" y="85060"/>
              </a:cubicBezTo>
              <a:cubicBezTo>
                <a:pt x="2485766" y="74948"/>
                <a:pt x="2470915" y="59867"/>
                <a:pt x="2450804" y="53163"/>
              </a:cubicBezTo>
              <a:cubicBezTo>
                <a:pt x="2436941" y="48542"/>
                <a:pt x="2422137" y="47151"/>
                <a:pt x="2408274" y="42530"/>
              </a:cubicBezTo>
              <a:cubicBezTo>
                <a:pt x="2387662" y="35660"/>
                <a:pt x="2373770" y="30577"/>
                <a:pt x="2349795" y="26581"/>
              </a:cubicBezTo>
              <a:lnTo>
                <a:pt x="2317897" y="21265"/>
              </a:lnTo>
              <a:cubicBezTo>
                <a:pt x="2312581" y="17721"/>
                <a:pt x="2308010" y="12653"/>
                <a:pt x="2301948" y="10632"/>
              </a:cubicBezTo>
              <a:cubicBezTo>
                <a:pt x="2291722" y="7223"/>
                <a:pt x="2280656" y="7244"/>
                <a:pt x="2270051" y="5316"/>
              </a:cubicBezTo>
              <a:cubicBezTo>
                <a:pt x="2261161" y="3700"/>
                <a:pt x="2252330" y="1772"/>
                <a:pt x="2243469" y="0"/>
              </a:cubicBezTo>
              <a:lnTo>
                <a:pt x="1924493" y="26581"/>
              </a:lnTo>
              <a:cubicBezTo>
                <a:pt x="1917218" y="27263"/>
                <a:pt x="1910360" y="30313"/>
                <a:pt x="1903227" y="31898"/>
              </a:cubicBezTo>
              <a:cubicBezTo>
                <a:pt x="1894406" y="33858"/>
                <a:pt x="1885506" y="35442"/>
                <a:pt x="1876646" y="37214"/>
              </a:cubicBezTo>
              <a:cubicBezTo>
                <a:pt x="1843342" y="53865"/>
                <a:pt x="1866320" y="40791"/>
                <a:pt x="1834116" y="63795"/>
              </a:cubicBezTo>
              <a:cubicBezTo>
                <a:pt x="1820628" y="73429"/>
                <a:pt x="1809642" y="78795"/>
                <a:pt x="1796902" y="90377"/>
              </a:cubicBezTo>
              <a:cubicBezTo>
                <a:pt x="1783921" y="102178"/>
                <a:pt x="1772093" y="115186"/>
                <a:pt x="1759688" y="127591"/>
              </a:cubicBezTo>
              <a:cubicBezTo>
                <a:pt x="1752600" y="134679"/>
                <a:pt x="1743581" y="140260"/>
                <a:pt x="1738423" y="148856"/>
              </a:cubicBezTo>
              <a:cubicBezTo>
                <a:pt x="1688604" y="231886"/>
                <a:pt x="1749946" y="128112"/>
                <a:pt x="1711841" y="196702"/>
              </a:cubicBezTo>
              <a:cubicBezTo>
                <a:pt x="1671679" y="268995"/>
                <a:pt x="1725148" y="164773"/>
                <a:pt x="1674627" y="265814"/>
              </a:cubicBezTo>
              <a:cubicBezTo>
                <a:pt x="1671083" y="272902"/>
                <a:pt x="1666501" y="279561"/>
                <a:pt x="1663995" y="287079"/>
              </a:cubicBezTo>
              <a:cubicBezTo>
                <a:pt x="1662223" y="292395"/>
                <a:pt x="1660691" y="297798"/>
                <a:pt x="1658679" y="303028"/>
              </a:cubicBezTo>
              <a:cubicBezTo>
                <a:pt x="1651828" y="320842"/>
                <a:pt x="1642658" y="337839"/>
                <a:pt x="1637414" y="356191"/>
              </a:cubicBezTo>
              <a:lnTo>
                <a:pt x="1626781" y="393405"/>
              </a:lnTo>
              <a:cubicBezTo>
                <a:pt x="1624027" y="418192"/>
                <a:pt x="1623823" y="439490"/>
                <a:pt x="1616148" y="462516"/>
              </a:cubicBezTo>
              <a:cubicBezTo>
                <a:pt x="1613130" y="471569"/>
                <a:pt x="1608258" y="479957"/>
                <a:pt x="1605516" y="489098"/>
              </a:cubicBezTo>
              <a:cubicBezTo>
                <a:pt x="1602920" y="497753"/>
                <a:pt x="1602160" y="506858"/>
                <a:pt x="1600200" y="515679"/>
              </a:cubicBezTo>
              <a:cubicBezTo>
                <a:pt x="1598615" y="522812"/>
                <a:pt x="1596890" y="529919"/>
                <a:pt x="1594883" y="536944"/>
              </a:cubicBezTo>
              <a:cubicBezTo>
                <a:pt x="1593343" y="542332"/>
                <a:pt x="1590926" y="547456"/>
                <a:pt x="1589567" y="552893"/>
              </a:cubicBezTo>
              <a:cubicBezTo>
                <a:pt x="1587376" y="561659"/>
                <a:pt x="1587108" y="570902"/>
                <a:pt x="1584251" y="579474"/>
              </a:cubicBezTo>
              <a:cubicBezTo>
                <a:pt x="1581745" y="586992"/>
                <a:pt x="1577162" y="593651"/>
                <a:pt x="1573618" y="600739"/>
              </a:cubicBezTo>
              <a:cubicBezTo>
                <a:pt x="1571846" y="609600"/>
                <a:pt x="1571475" y="618860"/>
                <a:pt x="1568302" y="627321"/>
              </a:cubicBezTo>
              <a:cubicBezTo>
                <a:pt x="1566059" y="633304"/>
                <a:pt x="1559548" y="637163"/>
                <a:pt x="1557669" y="643270"/>
              </a:cubicBezTo>
              <a:cubicBezTo>
                <a:pt x="1552354" y="660542"/>
                <a:pt x="1550823" y="678762"/>
                <a:pt x="1547037" y="696432"/>
              </a:cubicBezTo>
              <a:cubicBezTo>
                <a:pt x="1541268" y="723355"/>
                <a:pt x="1541004" y="714378"/>
                <a:pt x="1536404" y="744279"/>
              </a:cubicBezTo>
              <a:cubicBezTo>
                <a:pt x="1527466" y="802375"/>
                <a:pt x="1538023" y="769472"/>
                <a:pt x="1520455" y="813391"/>
              </a:cubicBezTo>
              <a:cubicBezTo>
                <a:pt x="1516911" y="831112"/>
                <a:pt x="1514479" y="849092"/>
                <a:pt x="1509823" y="866553"/>
              </a:cubicBezTo>
              <a:cubicBezTo>
                <a:pt x="1507364" y="875774"/>
                <a:pt x="1501336" y="883836"/>
                <a:pt x="1499190" y="893135"/>
              </a:cubicBezTo>
              <a:cubicBezTo>
                <a:pt x="1495977" y="907056"/>
                <a:pt x="1497339" y="921805"/>
                <a:pt x="1493874" y="935665"/>
              </a:cubicBezTo>
              <a:cubicBezTo>
                <a:pt x="1488438" y="957411"/>
                <a:pt x="1478045" y="977714"/>
                <a:pt x="1472609" y="999460"/>
              </a:cubicBezTo>
              <a:cubicBezTo>
                <a:pt x="1470837" y="1006548"/>
                <a:pt x="1469858" y="1013884"/>
                <a:pt x="1467293" y="1020725"/>
              </a:cubicBezTo>
              <a:cubicBezTo>
                <a:pt x="1464510" y="1028146"/>
                <a:pt x="1459940" y="1034776"/>
                <a:pt x="1456660" y="1041991"/>
              </a:cubicBezTo>
              <a:cubicBezTo>
                <a:pt x="1451075" y="1054277"/>
                <a:pt x="1445323" y="1066522"/>
                <a:pt x="1440711" y="1079205"/>
              </a:cubicBezTo>
              <a:cubicBezTo>
                <a:pt x="1421410" y="1132284"/>
                <a:pt x="1451747" y="1067767"/>
                <a:pt x="1424762" y="1121735"/>
              </a:cubicBezTo>
              <a:cubicBezTo>
                <a:pt x="1422990" y="1130595"/>
                <a:pt x="1420820" y="1139385"/>
                <a:pt x="1419446" y="1148316"/>
              </a:cubicBezTo>
              <a:cubicBezTo>
                <a:pt x="1417274" y="1162437"/>
                <a:pt x="1417889" y="1177062"/>
                <a:pt x="1414130" y="1190846"/>
              </a:cubicBezTo>
              <a:cubicBezTo>
                <a:pt x="1412449" y="1197010"/>
                <a:pt x="1407041" y="1201479"/>
                <a:pt x="1403497" y="1206795"/>
              </a:cubicBezTo>
              <a:cubicBezTo>
                <a:pt x="1399953" y="1219200"/>
                <a:pt x="1396945" y="1231770"/>
                <a:pt x="1392865" y="1244009"/>
              </a:cubicBezTo>
              <a:cubicBezTo>
                <a:pt x="1374930" y="1297815"/>
                <a:pt x="1390119" y="1245558"/>
                <a:pt x="1371600" y="1291856"/>
              </a:cubicBezTo>
              <a:cubicBezTo>
                <a:pt x="1367438" y="1302262"/>
                <a:pt x="1365605" y="1313550"/>
                <a:pt x="1360967" y="1323753"/>
              </a:cubicBezTo>
              <a:cubicBezTo>
                <a:pt x="1356691" y="1333160"/>
                <a:pt x="1349215" y="1340892"/>
                <a:pt x="1345018" y="1350335"/>
              </a:cubicBezTo>
              <a:cubicBezTo>
                <a:pt x="1303893" y="1442867"/>
                <a:pt x="1337326" y="1394262"/>
                <a:pt x="1302488" y="1440711"/>
              </a:cubicBezTo>
              <a:cubicBezTo>
                <a:pt x="1297813" y="1459414"/>
                <a:pt x="1297660" y="1466560"/>
                <a:pt x="1286539" y="1483242"/>
              </a:cubicBezTo>
              <a:cubicBezTo>
                <a:pt x="1280245" y="1492683"/>
                <a:pt x="1271221" y="1500159"/>
                <a:pt x="1265274" y="1509823"/>
              </a:cubicBezTo>
              <a:cubicBezTo>
                <a:pt x="1256967" y="1523322"/>
                <a:pt x="1251873" y="1538591"/>
                <a:pt x="1244009" y="1552353"/>
              </a:cubicBezTo>
              <a:cubicBezTo>
                <a:pt x="1237669" y="1563448"/>
                <a:pt x="1230072" y="1573782"/>
                <a:pt x="1222744" y="1584251"/>
              </a:cubicBezTo>
              <a:cubicBezTo>
                <a:pt x="1217663" y="1591510"/>
                <a:pt x="1210758" y="1597591"/>
                <a:pt x="1206795" y="1605516"/>
              </a:cubicBezTo>
              <a:cubicBezTo>
                <a:pt x="1178871" y="1661362"/>
                <a:pt x="1204332" y="1632578"/>
                <a:pt x="1174897" y="1674628"/>
              </a:cubicBezTo>
              <a:cubicBezTo>
                <a:pt x="1081315" y="1808317"/>
                <a:pt x="1150480" y="1709137"/>
                <a:pt x="1084521" y="1791586"/>
              </a:cubicBezTo>
              <a:cubicBezTo>
                <a:pt x="1080530" y="1796575"/>
                <a:pt x="1078206" y="1802825"/>
                <a:pt x="1073888" y="1807535"/>
              </a:cubicBezTo>
              <a:cubicBezTo>
                <a:pt x="1058647" y="1824161"/>
                <a:pt x="1040131" y="1837768"/>
                <a:pt x="1026041" y="1855381"/>
              </a:cubicBezTo>
              <a:cubicBezTo>
                <a:pt x="942491" y="1959821"/>
                <a:pt x="1061454" y="1808681"/>
                <a:pt x="988827" y="1908544"/>
              </a:cubicBezTo>
              <a:cubicBezTo>
                <a:pt x="955719" y="1954068"/>
                <a:pt x="972964" y="1926391"/>
                <a:pt x="946297" y="1956391"/>
              </a:cubicBezTo>
              <a:cubicBezTo>
                <a:pt x="919608" y="1986416"/>
                <a:pt x="922338" y="1988912"/>
                <a:pt x="893134" y="2014870"/>
              </a:cubicBezTo>
              <a:cubicBezTo>
                <a:pt x="886512" y="2020756"/>
                <a:pt x="878425" y="2024858"/>
                <a:pt x="871869" y="2030818"/>
              </a:cubicBezTo>
              <a:cubicBezTo>
                <a:pt x="858888" y="2042619"/>
                <a:pt x="847060" y="2055627"/>
                <a:pt x="834655" y="2068032"/>
              </a:cubicBezTo>
              <a:cubicBezTo>
                <a:pt x="827567" y="2075121"/>
                <a:pt x="821986" y="2084141"/>
                <a:pt x="813390" y="2089298"/>
              </a:cubicBezTo>
              <a:cubicBezTo>
                <a:pt x="757538" y="2122808"/>
                <a:pt x="810723" y="2087975"/>
                <a:pt x="770860" y="2121195"/>
              </a:cubicBezTo>
              <a:cubicBezTo>
                <a:pt x="765951" y="2125285"/>
                <a:pt x="759429" y="2127310"/>
                <a:pt x="754911" y="2131828"/>
              </a:cubicBezTo>
              <a:cubicBezTo>
                <a:pt x="748646" y="2138093"/>
                <a:pt x="745455" y="2147064"/>
                <a:pt x="738962" y="2153093"/>
              </a:cubicBezTo>
              <a:cubicBezTo>
                <a:pt x="682991" y="2205066"/>
                <a:pt x="697770" y="2188972"/>
                <a:pt x="653902" y="2216888"/>
              </a:cubicBezTo>
              <a:cubicBezTo>
                <a:pt x="643121" y="2223749"/>
                <a:pt x="632962" y="2231578"/>
                <a:pt x="622004" y="2238153"/>
              </a:cubicBezTo>
              <a:cubicBezTo>
                <a:pt x="575530" y="2266038"/>
                <a:pt x="629732" y="2228971"/>
                <a:pt x="568841" y="2259418"/>
              </a:cubicBezTo>
              <a:cubicBezTo>
                <a:pt x="561753" y="2262962"/>
                <a:pt x="554533" y="2266256"/>
                <a:pt x="547576" y="2270051"/>
              </a:cubicBezTo>
              <a:cubicBezTo>
                <a:pt x="535033" y="2276892"/>
                <a:pt x="523141" y="2284927"/>
                <a:pt x="510362" y="2291316"/>
              </a:cubicBezTo>
              <a:cubicBezTo>
                <a:pt x="505350" y="2293822"/>
                <a:pt x="499730" y="2294860"/>
                <a:pt x="494414" y="2296632"/>
              </a:cubicBezTo>
              <a:cubicBezTo>
                <a:pt x="480771" y="2305728"/>
                <a:pt x="473141" y="2311767"/>
                <a:pt x="457200" y="2317898"/>
              </a:cubicBezTo>
              <a:cubicBezTo>
                <a:pt x="441509" y="2323933"/>
                <a:pt x="424755" y="2327108"/>
                <a:pt x="409353" y="2333846"/>
              </a:cubicBezTo>
              <a:cubicBezTo>
                <a:pt x="396264" y="2339572"/>
                <a:pt x="384307" y="2347623"/>
                <a:pt x="372139" y="2355111"/>
              </a:cubicBezTo>
              <a:cubicBezTo>
                <a:pt x="275485" y="2414591"/>
                <a:pt x="393532" y="2341726"/>
                <a:pt x="318976" y="2397642"/>
              </a:cubicBezTo>
              <a:cubicBezTo>
                <a:pt x="307707" y="2406094"/>
                <a:pt x="282754" y="2413095"/>
                <a:pt x="271130" y="2418907"/>
              </a:cubicBezTo>
              <a:cubicBezTo>
                <a:pt x="258351" y="2425296"/>
                <a:pt x="245804" y="2432247"/>
                <a:pt x="233916" y="2440172"/>
              </a:cubicBezTo>
              <a:cubicBezTo>
                <a:pt x="219171" y="2450002"/>
                <a:pt x="206336" y="2462556"/>
                <a:pt x="191386" y="2472070"/>
              </a:cubicBezTo>
              <a:cubicBezTo>
                <a:pt x="186452" y="2475210"/>
                <a:pt x="157475" y="2481876"/>
                <a:pt x="154172" y="2482702"/>
              </a:cubicBezTo>
              <a:cubicBezTo>
                <a:pt x="118800" y="2500389"/>
                <a:pt x="147547" y="2488346"/>
                <a:pt x="106325" y="2498651"/>
              </a:cubicBezTo>
              <a:cubicBezTo>
                <a:pt x="100888" y="2500010"/>
                <a:pt x="95764" y="2502427"/>
                <a:pt x="90376" y="2503967"/>
              </a:cubicBezTo>
              <a:cubicBezTo>
                <a:pt x="72847" y="2508976"/>
                <a:pt x="60815" y="2510943"/>
                <a:pt x="42530" y="2514600"/>
              </a:cubicBezTo>
              <a:cubicBezTo>
                <a:pt x="24868" y="2523431"/>
                <a:pt x="20346" y="2524592"/>
                <a:pt x="5316" y="2535865"/>
              </a:cubicBezTo>
              <a:cubicBezTo>
                <a:pt x="3311" y="2537369"/>
                <a:pt x="1772" y="2539409"/>
                <a:pt x="0" y="2541181"/>
              </a:cubicBezTo>
            </a:path>
          </a:pathLst>
        </a:custGeom>
        <a:noFill xmlns:a="http://schemas.openxmlformats.org/drawingml/2006/main"/>
        <a:ln xmlns:a="http://schemas.openxmlformats.org/drawingml/2006/main"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0.06492</cdr:x>
      <cdr:y>0.03506</cdr:y>
    </cdr:from>
    <cdr:to>
      <cdr:x>0.95835</cdr:x>
      <cdr:y>0.81116</cdr:y>
    </cdr:to>
    <cdr:sp macro="" textlink="">
      <cdr:nvSpPr>
        <cdr:cNvPr id="4" name="Freeform 3"/>
        <cdr:cNvSpPr/>
      </cdr:nvSpPr>
      <cdr:spPr>
        <a:xfrm xmlns:a="http://schemas.openxmlformats.org/drawingml/2006/main">
          <a:off x="369333" y="118167"/>
          <a:ext cx="5082362" cy="2615609"/>
        </a:xfrm>
        <a:custGeom xmlns:a="http://schemas.openxmlformats.org/drawingml/2006/main">
          <a:avLst/>
          <a:gdLst>
            <a:gd name="connsiteX0" fmla="*/ 5082362 w 5082362"/>
            <a:gd name="connsiteY0" fmla="*/ 2615609 h 2615609"/>
            <a:gd name="connsiteX1" fmla="*/ 4906925 w 5082362"/>
            <a:gd name="connsiteY1" fmla="*/ 2578395 h 2615609"/>
            <a:gd name="connsiteX2" fmla="*/ 4800600 w 5082362"/>
            <a:gd name="connsiteY2" fmla="*/ 2573079 h 2615609"/>
            <a:gd name="connsiteX3" fmla="*/ 4752753 w 5082362"/>
            <a:gd name="connsiteY3" fmla="*/ 2562446 h 2615609"/>
            <a:gd name="connsiteX4" fmla="*/ 4667693 w 5082362"/>
            <a:gd name="connsiteY4" fmla="*/ 2557130 h 2615609"/>
            <a:gd name="connsiteX5" fmla="*/ 4646427 w 5082362"/>
            <a:gd name="connsiteY5" fmla="*/ 2551814 h 2615609"/>
            <a:gd name="connsiteX6" fmla="*/ 4582632 w 5082362"/>
            <a:gd name="connsiteY6" fmla="*/ 2541181 h 2615609"/>
            <a:gd name="connsiteX7" fmla="*/ 4561367 w 5082362"/>
            <a:gd name="connsiteY7" fmla="*/ 2535865 h 2615609"/>
            <a:gd name="connsiteX8" fmla="*/ 4524153 w 5082362"/>
            <a:gd name="connsiteY8" fmla="*/ 2525232 h 2615609"/>
            <a:gd name="connsiteX9" fmla="*/ 4465674 w 5082362"/>
            <a:gd name="connsiteY9" fmla="*/ 2509284 h 2615609"/>
            <a:gd name="connsiteX10" fmla="*/ 4444409 w 5082362"/>
            <a:gd name="connsiteY10" fmla="*/ 2498651 h 2615609"/>
            <a:gd name="connsiteX11" fmla="*/ 4412511 w 5082362"/>
            <a:gd name="connsiteY11" fmla="*/ 2493335 h 2615609"/>
            <a:gd name="connsiteX12" fmla="*/ 4385930 w 5082362"/>
            <a:gd name="connsiteY12" fmla="*/ 2482702 h 2615609"/>
            <a:gd name="connsiteX13" fmla="*/ 4364665 w 5082362"/>
            <a:gd name="connsiteY13" fmla="*/ 2477386 h 2615609"/>
            <a:gd name="connsiteX14" fmla="*/ 4348716 w 5082362"/>
            <a:gd name="connsiteY14" fmla="*/ 2472070 h 2615609"/>
            <a:gd name="connsiteX15" fmla="*/ 4327451 w 5082362"/>
            <a:gd name="connsiteY15" fmla="*/ 2466753 h 2615609"/>
            <a:gd name="connsiteX16" fmla="*/ 4290237 w 5082362"/>
            <a:gd name="connsiteY16" fmla="*/ 2456121 h 2615609"/>
            <a:gd name="connsiteX17" fmla="*/ 4253023 w 5082362"/>
            <a:gd name="connsiteY17" fmla="*/ 2440172 h 2615609"/>
            <a:gd name="connsiteX18" fmla="*/ 4215809 w 5082362"/>
            <a:gd name="connsiteY18" fmla="*/ 2418907 h 2615609"/>
            <a:gd name="connsiteX19" fmla="*/ 4199860 w 5082362"/>
            <a:gd name="connsiteY19" fmla="*/ 2408274 h 2615609"/>
            <a:gd name="connsiteX20" fmla="*/ 4157330 w 5082362"/>
            <a:gd name="connsiteY20" fmla="*/ 2387009 h 2615609"/>
            <a:gd name="connsiteX21" fmla="*/ 4098851 w 5082362"/>
            <a:gd name="connsiteY21" fmla="*/ 2333846 h 2615609"/>
            <a:gd name="connsiteX22" fmla="*/ 4061637 w 5082362"/>
            <a:gd name="connsiteY22" fmla="*/ 2317898 h 2615609"/>
            <a:gd name="connsiteX23" fmla="*/ 4045688 w 5082362"/>
            <a:gd name="connsiteY23" fmla="*/ 2301949 h 2615609"/>
            <a:gd name="connsiteX24" fmla="*/ 3965944 w 5082362"/>
            <a:gd name="connsiteY24" fmla="*/ 2243470 h 2615609"/>
            <a:gd name="connsiteX25" fmla="*/ 3928730 w 5082362"/>
            <a:gd name="connsiteY25" fmla="*/ 2206256 h 2615609"/>
            <a:gd name="connsiteX26" fmla="*/ 3912781 w 5082362"/>
            <a:gd name="connsiteY26" fmla="*/ 2200939 h 2615609"/>
            <a:gd name="connsiteX27" fmla="*/ 3891516 w 5082362"/>
            <a:gd name="connsiteY27" fmla="*/ 2179674 h 2615609"/>
            <a:gd name="connsiteX28" fmla="*/ 3870251 w 5082362"/>
            <a:gd name="connsiteY28" fmla="*/ 2169042 h 2615609"/>
            <a:gd name="connsiteX29" fmla="*/ 3859618 w 5082362"/>
            <a:gd name="connsiteY29" fmla="*/ 2153093 h 2615609"/>
            <a:gd name="connsiteX30" fmla="*/ 3827721 w 5082362"/>
            <a:gd name="connsiteY30" fmla="*/ 2126511 h 2615609"/>
            <a:gd name="connsiteX31" fmla="*/ 3811772 w 5082362"/>
            <a:gd name="connsiteY31" fmla="*/ 2115879 h 2615609"/>
            <a:gd name="connsiteX32" fmla="*/ 3758609 w 5082362"/>
            <a:gd name="connsiteY32" fmla="*/ 2073349 h 2615609"/>
            <a:gd name="connsiteX33" fmla="*/ 3705446 w 5082362"/>
            <a:gd name="connsiteY33" fmla="*/ 2020186 h 2615609"/>
            <a:gd name="connsiteX34" fmla="*/ 3673548 w 5082362"/>
            <a:gd name="connsiteY34" fmla="*/ 1982972 h 2615609"/>
            <a:gd name="connsiteX35" fmla="*/ 3657600 w 5082362"/>
            <a:gd name="connsiteY35" fmla="*/ 1967023 h 2615609"/>
            <a:gd name="connsiteX36" fmla="*/ 3641651 w 5082362"/>
            <a:gd name="connsiteY36" fmla="*/ 1940442 h 2615609"/>
            <a:gd name="connsiteX37" fmla="*/ 3604437 w 5082362"/>
            <a:gd name="connsiteY37" fmla="*/ 1903228 h 2615609"/>
            <a:gd name="connsiteX38" fmla="*/ 3567223 w 5082362"/>
            <a:gd name="connsiteY38" fmla="*/ 1855381 h 2615609"/>
            <a:gd name="connsiteX39" fmla="*/ 3545958 w 5082362"/>
            <a:gd name="connsiteY39" fmla="*/ 1834116 h 2615609"/>
            <a:gd name="connsiteX40" fmla="*/ 3535325 w 5082362"/>
            <a:gd name="connsiteY40" fmla="*/ 1812851 h 2615609"/>
            <a:gd name="connsiteX41" fmla="*/ 3524693 w 5082362"/>
            <a:gd name="connsiteY41" fmla="*/ 1796902 h 2615609"/>
            <a:gd name="connsiteX42" fmla="*/ 3503427 w 5082362"/>
            <a:gd name="connsiteY42" fmla="*/ 1754372 h 2615609"/>
            <a:gd name="connsiteX43" fmla="*/ 3482162 w 5082362"/>
            <a:gd name="connsiteY43" fmla="*/ 1722474 h 2615609"/>
            <a:gd name="connsiteX44" fmla="*/ 3471530 w 5082362"/>
            <a:gd name="connsiteY44" fmla="*/ 1701209 h 2615609"/>
            <a:gd name="connsiteX45" fmla="*/ 3439632 w 5082362"/>
            <a:gd name="connsiteY45" fmla="*/ 1658679 h 2615609"/>
            <a:gd name="connsiteX46" fmla="*/ 3423683 w 5082362"/>
            <a:gd name="connsiteY46" fmla="*/ 1626781 h 2615609"/>
            <a:gd name="connsiteX47" fmla="*/ 3397102 w 5082362"/>
            <a:gd name="connsiteY47" fmla="*/ 1589567 h 2615609"/>
            <a:gd name="connsiteX48" fmla="*/ 3375837 w 5082362"/>
            <a:gd name="connsiteY48" fmla="*/ 1557670 h 2615609"/>
            <a:gd name="connsiteX49" fmla="*/ 3365204 w 5082362"/>
            <a:gd name="connsiteY49" fmla="*/ 1541721 h 2615609"/>
            <a:gd name="connsiteX50" fmla="*/ 3338623 w 5082362"/>
            <a:gd name="connsiteY50" fmla="*/ 1488558 h 2615609"/>
            <a:gd name="connsiteX51" fmla="*/ 3327990 w 5082362"/>
            <a:gd name="connsiteY51" fmla="*/ 1461977 h 2615609"/>
            <a:gd name="connsiteX52" fmla="*/ 3322674 w 5082362"/>
            <a:gd name="connsiteY52" fmla="*/ 1446028 h 2615609"/>
            <a:gd name="connsiteX53" fmla="*/ 3301409 w 5082362"/>
            <a:gd name="connsiteY53" fmla="*/ 1419446 h 2615609"/>
            <a:gd name="connsiteX54" fmla="*/ 3285460 w 5082362"/>
            <a:gd name="connsiteY54" fmla="*/ 1382232 h 2615609"/>
            <a:gd name="connsiteX55" fmla="*/ 3274827 w 5082362"/>
            <a:gd name="connsiteY55" fmla="*/ 1355651 h 2615609"/>
            <a:gd name="connsiteX56" fmla="*/ 3264195 w 5082362"/>
            <a:gd name="connsiteY56" fmla="*/ 1339702 h 2615609"/>
            <a:gd name="connsiteX57" fmla="*/ 3248246 w 5082362"/>
            <a:gd name="connsiteY57" fmla="*/ 1297172 h 2615609"/>
            <a:gd name="connsiteX58" fmla="*/ 3226981 w 5082362"/>
            <a:gd name="connsiteY58" fmla="*/ 1254642 h 2615609"/>
            <a:gd name="connsiteX59" fmla="*/ 3216348 w 5082362"/>
            <a:gd name="connsiteY59" fmla="*/ 1233377 h 2615609"/>
            <a:gd name="connsiteX60" fmla="*/ 3211032 w 5082362"/>
            <a:gd name="connsiteY60" fmla="*/ 1217428 h 2615609"/>
            <a:gd name="connsiteX61" fmla="*/ 3195083 w 5082362"/>
            <a:gd name="connsiteY61" fmla="*/ 1190846 h 2615609"/>
            <a:gd name="connsiteX62" fmla="*/ 3168502 w 5082362"/>
            <a:gd name="connsiteY62" fmla="*/ 1121735 h 2615609"/>
            <a:gd name="connsiteX63" fmla="*/ 3163186 w 5082362"/>
            <a:gd name="connsiteY63" fmla="*/ 1095153 h 2615609"/>
            <a:gd name="connsiteX64" fmla="*/ 3152553 w 5082362"/>
            <a:gd name="connsiteY64" fmla="*/ 1068572 h 2615609"/>
            <a:gd name="connsiteX65" fmla="*/ 3141921 w 5082362"/>
            <a:gd name="connsiteY65" fmla="*/ 1031358 h 2615609"/>
            <a:gd name="connsiteX66" fmla="*/ 3120655 w 5082362"/>
            <a:gd name="connsiteY66" fmla="*/ 956930 h 2615609"/>
            <a:gd name="connsiteX67" fmla="*/ 3110023 w 5082362"/>
            <a:gd name="connsiteY67" fmla="*/ 930349 h 2615609"/>
            <a:gd name="connsiteX68" fmla="*/ 3072809 w 5082362"/>
            <a:gd name="connsiteY68" fmla="*/ 866553 h 2615609"/>
            <a:gd name="connsiteX69" fmla="*/ 3062176 w 5082362"/>
            <a:gd name="connsiteY69" fmla="*/ 839972 h 2615609"/>
            <a:gd name="connsiteX70" fmla="*/ 3056860 w 5082362"/>
            <a:gd name="connsiteY70" fmla="*/ 818707 h 2615609"/>
            <a:gd name="connsiteX71" fmla="*/ 3046227 w 5082362"/>
            <a:gd name="connsiteY71" fmla="*/ 802758 h 2615609"/>
            <a:gd name="connsiteX72" fmla="*/ 3035595 w 5082362"/>
            <a:gd name="connsiteY72" fmla="*/ 781493 h 2615609"/>
            <a:gd name="connsiteX73" fmla="*/ 3019646 w 5082362"/>
            <a:gd name="connsiteY73" fmla="*/ 754911 h 2615609"/>
            <a:gd name="connsiteX74" fmla="*/ 3003697 w 5082362"/>
            <a:gd name="connsiteY74" fmla="*/ 717698 h 2615609"/>
            <a:gd name="connsiteX75" fmla="*/ 2982432 w 5082362"/>
            <a:gd name="connsiteY75" fmla="*/ 675167 h 2615609"/>
            <a:gd name="connsiteX76" fmla="*/ 2966483 w 5082362"/>
            <a:gd name="connsiteY76" fmla="*/ 627321 h 2615609"/>
            <a:gd name="connsiteX77" fmla="*/ 2950534 w 5082362"/>
            <a:gd name="connsiteY77" fmla="*/ 584791 h 2615609"/>
            <a:gd name="connsiteX78" fmla="*/ 2934586 w 5082362"/>
            <a:gd name="connsiteY78" fmla="*/ 542260 h 2615609"/>
            <a:gd name="connsiteX79" fmla="*/ 2923953 w 5082362"/>
            <a:gd name="connsiteY79" fmla="*/ 510363 h 2615609"/>
            <a:gd name="connsiteX80" fmla="*/ 2908004 w 5082362"/>
            <a:gd name="connsiteY80" fmla="*/ 483781 h 2615609"/>
            <a:gd name="connsiteX81" fmla="*/ 2902688 w 5082362"/>
            <a:gd name="connsiteY81" fmla="*/ 467832 h 2615609"/>
            <a:gd name="connsiteX82" fmla="*/ 2881423 w 5082362"/>
            <a:gd name="connsiteY82" fmla="*/ 441251 h 2615609"/>
            <a:gd name="connsiteX83" fmla="*/ 2849525 w 5082362"/>
            <a:gd name="connsiteY83" fmla="*/ 409353 h 2615609"/>
            <a:gd name="connsiteX84" fmla="*/ 2822944 w 5082362"/>
            <a:gd name="connsiteY84" fmla="*/ 372139 h 2615609"/>
            <a:gd name="connsiteX85" fmla="*/ 2817627 w 5082362"/>
            <a:gd name="connsiteY85" fmla="*/ 356191 h 2615609"/>
            <a:gd name="connsiteX86" fmla="*/ 2801679 w 5082362"/>
            <a:gd name="connsiteY86" fmla="*/ 334925 h 2615609"/>
            <a:gd name="connsiteX87" fmla="*/ 2775097 w 5082362"/>
            <a:gd name="connsiteY87" fmla="*/ 303028 h 2615609"/>
            <a:gd name="connsiteX88" fmla="*/ 2743200 w 5082362"/>
            <a:gd name="connsiteY88" fmla="*/ 260498 h 2615609"/>
            <a:gd name="connsiteX89" fmla="*/ 2695353 w 5082362"/>
            <a:gd name="connsiteY89" fmla="*/ 207335 h 2615609"/>
            <a:gd name="connsiteX90" fmla="*/ 2679404 w 5082362"/>
            <a:gd name="connsiteY90" fmla="*/ 191386 h 2615609"/>
            <a:gd name="connsiteX91" fmla="*/ 2663455 w 5082362"/>
            <a:gd name="connsiteY91" fmla="*/ 180753 h 2615609"/>
            <a:gd name="connsiteX92" fmla="*/ 2636874 w 5082362"/>
            <a:gd name="connsiteY92" fmla="*/ 154172 h 2615609"/>
            <a:gd name="connsiteX93" fmla="*/ 2604976 w 5082362"/>
            <a:gd name="connsiteY93" fmla="*/ 143539 h 2615609"/>
            <a:gd name="connsiteX94" fmla="*/ 2562446 w 5082362"/>
            <a:gd name="connsiteY94" fmla="*/ 111642 h 2615609"/>
            <a:gd name="connsiteX95" fmla="*/ 2519916 w 5082362"/>
            <a:gd name="connsiteY95" fmla="*/ 90377 h 2615609"/>
            <a:gd name="connsiteX96" fmla="*/ 2503967 w 5082362"/>
            <a:gd name="connsiteY96" fmla="*/ 85060 h 2615609"/>
            <a:gd name="connsiteX97" fmla="*/ 2450804 w 5082362"/>
            <a:gd name="connsiteY97" fmla="*/ 53163 h 2615609"/>
            <a:gd name="connsiteX98" fmla="*/ 2408274 w 5082362"/>
            <a:gd name="connsiteY98" fmla="*/ 42530 h 2615609"/>
            <a:gd name="connsiteX99" fmla="*/ 2349795 w 5082362"/>
            <a:gd name="connsiteY99" fmla="*/ 26581 h 2615609"/>
            <a:gd name="connsiteX100" fmla="*/ 2317897 w 5082362"/>
            <a:gd name="connsiteY100" fmla="*/ 21265 h 2615609"/>
            <a:gd name="connsiteX101" fmla="*/ 2301948 w 5082362"/>
            <a:gd name="connsiteY101" fmla="*/ 10632 h 2615609"/>
            <a:gd name="connsiteX102" fmla="*/ 2270051 w 5082362"/>
            <a:gd name="connsiteY102" fmla="*/ 5316 h 2615609"/>
            <a:gd name="connsiteX103" fmla="*/ 2243469 w 5082362"/>
            <a:gd name="connsiteY103" fmla="*/ 0 h 2615609"/>
            <a:gd name="connsiteX104" fmla="*/ 1924493 w 5082362"/>
            <a:gd name="connsiteY104" fmla="*/ 26581 h 2615609"/>
            <a:gd name="connsiteX105" fmla="*/ 1903227 w 5082362"/>
            <a:gd name="connsiteY105" fmla="*/ 31898 h 2615609"/>
            <a:gd name="connsiteX106" fmla="*/ 1876646 w 5082362"/>
            <a:gd name="connsiteY106" fmla="*/ 37214 h 2615609"/>
            <a:gd name="connsiteX107" fmla="*/ 1834116 w 5082362"/>
            <a:gd name="connsiteY107" fmla="*/ 63795 h 2615609"/>
            <a:gd name="connsiteX108" fmla="*/ 1796902 w 5082362"/>
            <a:gd name="connsiteY108" fmla="*/ 90377 h 2615609"/>
            <a:gd name="connsiteX109" fmla="*/ 1759688 w 5082362"/>
            <a:gd name="connsiteY109" fmla="*/ 127591 h 2615609"/>
            <a:gd name="connsiteX110" fmla="*/ 1738423 w 5082362"/>
            <a:gd name="connsiteY110" fmla="*/ 148856 h 2615609"/>
            <a:gd name="connsiteX111" fmla="*/ 1711841 w 5082362"/>
            <a:gd name="connsiteY111" fmla="*/ 196702 h 2615609"/>
            <a:gd name="connsiteX112" fmla="*/ 1674627 w 5082362"/>
            <a:gd name="connsiteY112" fmla="*/ 265814 h 2615609"/>
            <a:gd name="connsiteX113" fmla="*/ 1663995 w 5082362"/>
            <a:gd name="connsiteY113" fmla="*/ 287079 h 2615609"/>
            <a:gd name="connsiteX114" fmla="*/ 1658679 w 5082362"/>
            <a:gd name="connsiteY114" fmla="*/ 303028 h 2615609"/>
            <a:gd name="connsiteX115" fmla="*/ 1637414 w 5082362"/>
            <a:gd name="connsiteY115" fmla="*/ 356191 h 2615609"/>
            <a:gd name="connsiteX116" fmla="*/ 1626781 w 5082362"/>
            <a:gd name="connsiteY116" fmla="*/ 393405 h 2615609"/>
            <a:gd name="connsiteX117" fmla="*/ 1616148 w 5082362"/>
            <a:gd name="connsiteY117" fmla="*/ 462516 h 2615609"/>
            <a:gd name="connsiteX118" fmla="*/ 1605516 w 5082362"/>
            <a:gd name="connsiteY118" fmla="*/ 489098 h 2615609"/>
            <a:gd name="connsiteX119" fmla="*/ 1600200 w 5082362"/>
            <a:gd name="connsiteY119" fmla="*/ 515679 h 2615609"/>
            <a:gd name="connsiteX120" fmla="*/ 1594883 w 5082362"/>
            <a:gd name="connsiteY120" fmla="*/ 536944 h 2615609"/>
            <a:gd name="connsiteX121" fmla="*/ 1589567 w 5082362"/>
            <a:gd name="connsiteY121" fmla="*/ 552893 h 2615609"/>
            <a:gd name="connsiteX122" fmla="*/ 1584251 w 5082362"/>
            <a:gd name="connsiteY122" fmla="*/ 579474 h 2615609"/>
            <a:gd name="connsiteX123" fmla="*/ 1573618 w 5082362"/>
            <a:gd name="connsiteY123" fmla="*/ 600739 h 2615609"/>
            <a:gd name="connsiteX124" fmla="*/ 1568302 w 5082362"/>
            <a:gd name="connsiteY124" fmla="*/ 627321 h 2615609"/>
            <a:gd name="connsiteX125" fmla="*/ 1557669 w 5082362"/>
            <a:gd name="connsiteY125" fmla="*/ 643270 h 2615609"/>
            <a:gd name="connsiteX126" fmla="*/ 1547037 w 5082362"/>
            <a:gd name="connsiteY126" fmla="*/ 696432 h 2615609"/>
            <a:gd name="connsiteX127" fmla="*/ 1536404 w 5082362"/>
            <a:gd name="connsiteY127" fmla="*/ 744279 h 2615609"/>
            <a:gd name="connsiteX128" fmla="*/ 1520455 w 5082362"/>
            <a:gd name="connsiteY128" fmla="*/ 813391 h 2615609"/>
            <a:gd name="connsiteX129" fmla="*/ 1509823 w 5082362"/>
            <a:gd name="connsiteY129" fmla="*/ 866553 h 2615609"/>
            <a:gd name="connsiteX130" fmla="*/ 1499190 w 5082362"/>
            <a:gd name="connsiteY130" fmla="*/ 893135 h 2615609"/>
            <a:gd name="connsiteX131" fmla="*/ 1493874 w 5082362"/>
            <a:gd name="connsiteY131" fmla="*/ 935665 h 2615609"/>
            <a:gd name="connsiteX132" fmla="*/ 1472609 w 5082362"/>
            <a:gd name="connsiteY132" fmla="*/ 999460 h 2615609"/>
            <a:gd name="connsiteX133" fmla="*/ 1467293 w 5082362"/>
            <a:gd name="connsiteY133" fmla="*/ 1020725 h 2615609"/>
            <a:gd name="connsiteX134" fmla="*/ 1456660 w 5082362"/>
            <a:gd name="connsiteY134" fmla="*/ 1041991 h 2615609"/>
            <a:gd name="connsiteX135" fmla="*/ 1440711 w 5082362"/>
            <a:gd name="connsiteY135" fmla="*/ 1079205 h 2615609"/>
            <a:gd name="connsiteX136" fmla="*/ 1424762 w 5082362"/>
            <a:gd name="connsiteY136" fmla="*/ 1121735 h 2615609"/>
            <a:gd name="connsiteX137" fmla="*/ 1419446 w 5082362"/>
            <a:gd name="connsiteY137" fmla="*/ 1148316 h 2615609"/>
            <a:gd name="connsiteX138" fmla="*/ 1414130 w 5082362"/>
            <a:gd name="connsiteY138" fmla="*/ 1190846 h 2615609"/>
            <a:gd name="connsiteX139" fmla="*/ 1403497 w 5082362"/>
            <a:gd name="connsiteY139" fmla="*/ 1206795 h 2615609"/>
            <a:gd name="connsiteX140" fmla="*/ 1392865 w 5082362"/>
            <a:gd name="connsiteY140" fmla="*/ 1244009 h 2615609"/>
            <a:gd name="connsiteX141" fmla="*/ 1371600 w 5082362"/>
            <a:gd name="connsiteY141" fmla="*/ 1291856 h 2615609"/>
            <a:gd name="connsiteX142" fmla="*/ 1360967 w 5082362"/>
            <a:gd name="connsiteY142" fmla="*/ 1323753 h 2615609"/>
            <a:gd name="connsiteX143" fmla="*/ 1345018 w 5082362"/>
            <a:gd name="connsiteY143" fmla="*/ 1350335 h 2615609"/>
            <a:gd name="connsiteX144" fmla="*/ 1302488 w 5082362"/>
            <a:gd name="connsiteY144" fmla="*/ 1440711 h 2615609"/>
            <a:gd name="connsiteX145" fmla="*/ 1286539 w 5082362"/>
            <a:gd name="connsiteY145" fmla="*/ 1483242 h 2615609"/>
            <a:gd name="connsiteX146" fmla="*/ 1265274 w 5082362"/>
            <a:gd name="connsiteY146" fmla="*/ 1509823 h 2615609"/>
            <a:gd name="connsiteX147" fmla="*/ 1244009 w 5082362"/>
            <a:gd name="connsiteY147" fmla="*/ 1552353 h 2615609"/>
            <a:gd name="connsiteX148" fmla="*/ 1222744 w 5082362"/>
            <a:gd name="connsiteY148" fmla="*/ 1584251 h 2615609"/>
            <a:gd name="connsiteX149" fmla="*/ 1206795 w 5082362"/>
            <a:gd name="connsiteY149" fmla="*/ 1605516 h 2615609"/>
            <a:gd name="connsiteX150" fmla="*/ 1174897 w 5082362"/>
            <a:gd name="connsiteY150" fmla="*/ 1674628 h 2615609"/>
            <a:gd name="connsiteX151" fmla="*/ 1084521 w 5082362"/>
            <a:gd name="connsiteY151" fmla="*/ 1791586 h 2615609"/>
            <a:gd name="connsiteX152" fmla="*/ 1073888 w 5082362"/>
            <a:gd name="connsiteY152" fmla="*/ 1807535 h 2615609"/>
            <a:gd name="connsiteX153" fmla="*/ 1026041 w 5082362"/>
            <a:gd name="connsiteY153" fmla="*/ 1855381 h 2615609"/>
            <a:gd name="connsiteX154" fmla="*/ 988827 w 5082362"/>
            <a:gd name="connsiteY154" fmla="*/ 1908544 h 2615609"/>
            <a:gd name="connsiteX155" fmla="*/ 946297 w 5082362"/>
            <a:gd name="connsiteY155" fmla="*/ 1956391 h 2615609"/>
            <a:gd name="connsiteX156" fmla="*/ 893134 w 5082362"/>
            <a:gd name="connsiteY156" fmla="*/ 2014870 h 2615609"/>
            <a:gd name="connsiteX157" fmla="*/ 871869 w 5082362"/>
            <a:gd name="connsiteY157" fmla="*/ 2030818 h 2615609"/>
            <a:gd name="connsiteX158" fmla="*/ 834655 w 5082362"/>
            <a:gd name="connsiteY158" fmla="*/ 2068032 h 2615609"/>
            <a:gd name="connsiteX159" fmla="*/ 813390 w 5082362"/>
            <a:gd name="connsiteY159" fmla="*/ 2089298 h 2615609"/>
            <a:gd name="connsiteX160" fmla="*/ 770860 w 5082362"/>
            <a:gd name="connsiteY160" fmla="*/ 2121195 h 2615609"/>
            <a:gd name="connsiteX161" fmla="*/ 754911 w 5082362"/>
            <a:gd name="connsiteY161" fmla="*/ 2131828 h 2615609"/>
            <a:gd name="connsiteX162" fmla="*/ 738962 w 5082362"/>
            <a:gd name="connsiteY162" fmla="*/ 2153093 h 2615609"/>
            <a:gd name="connsiteX163" fmla="*/ 653902 w 5082362"/>
            <a:gd name="connsiteY163" fmla="*/ 2216888 h 2615609"/>
            <a:gd name="connsiteX164" fmla="*/ 622004 w 5082362"/>
            <a:gd name="connsiteY164" fmla="*/ 2238153 h 2615609"/>
            <a:gd name="connsiteX165" fmla="*/ 568841 w 5082362"/>
            <a:gd name="connsiteY165" fmla="*/ 2259418 h 2615609"/>
            <a:gd name="connsiteX166" fmla="*/ 547576 w 5082362"/>
            <a:gd name="connsiteY166" fmla="*/ 2270051 h 2615609"/>
            <a:gd name="connsiteX167" fmla="*/ 510362 w 5082362"/>
            <a:gd name="connsiteY167" fmla="*/ 2291316 h 2615609"/>
            <a:gd name="connsiteX168" fmla="*/ 494414 w 5082362"/>
            <a:gd name="connsiteY168" fmla="*/ 2296632 h 2615609"/>
            <a:gd name="connsiteX169" fmla="*/ 457200 w 5082362"/>
            <a:gd name="connsiteY169" fmla="*/ 2317898 h 2615609"/>
            <a:gd name="connsiteX170" fmla="*/ 409353 w 5082362"/>
            <a:gd name="connsiteY170" fmla="*/ 2333846 h 2615609"/>
            <a:gd name="connsiteX171" fmla="*/ 372139 w 5082362"/>
            <a:gd name="connsiteY171" fmla="*/ 2355111 h 2615609"/>
            <a:gd name="connsiteX172" fmla="*/ 318976 w 5082362"/>
            <a:gd name="connsiteY172" fmla="*/ 2397642 h 2615609"/>
            <a:gd name="connsiteX173" fmla="*/ 271130 w 5082362"/>
            <a:gd name="connsiteY173" fmla="*/ 2418907 h 2615609"/>
            <a:gd name="connsiteX174" fmla="*/ 233916 w 5082362"/>
            <a:gd name="connsiteY174" fmla="*/ 2440172 h 2615609"/>
            <a:gd name="connsiteX175" fmla="*/ 191386 w 5082362"/>
            <a:gd name="connsiteY175" fmla="*/ 2472070 h 2615609"/>
            <a:gd name="connsiteX176" fmla="*/ 154172 w 5082362"/>
            <a:gd name="connsiteY176" fmla="*/ 2482702 h 2615609"/>
            <a:gd name="connsiteX177" fmla="*/ 106325 w 5082362"/>
            <a:gd name="connsiteY177" fmla="*/ 2498651 h 2615609"/>
            <a:gd name="connsiteX178" fmla="*/ 90376 w 5082362"/>
            <a:gd name="connsiteY178" fmla="*/ 2503967 h 2615609"/>
            <a:gd name="connsiteX179" fmla="*/ 42530 w 5082362"/>
            <a:gd name="connsiteY179" fmla="*/ 2514600 h 2615609"/>
            <a:gd name="connsiteX180" fmla="*/ 5316 w 5082362"/>
            <a:gd name="connsiteY180" fmla="*/ 2535865 h 2615609"/>
            <a:gd name="connsiteX181" fmla="*/ 0 w 5082362"/>
            <a:gd name="connsiteY181" fmla="*/ 2541181 h 2615609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  <a:cxn ang="0">
              <a:pos x="connsiteX28" y="connsiteY28"/>
            </a:cxn>
            <a:cxn ang="0">
              <a:pos x="connsiteX29" y="connsiteY29"/>
            </a:cxn>
            <a:cxn ang="0">
              <a:pos x="connsiteX30" y="connsiteY30"/>
            </a:cxn>
            <a:cxn ang="0">
              <a:pos x="connsiteX31" y="connsiteY31"/>
            </a:cxn>
            <a:cxn ang="0">
              <a:pos x="connsiteX32" y="connsiteY32"/>
            </a:cxn>
            <a:cxn ang="0">
              <a:pos x="connsiteX33" y="connsiteY33"/>
            </a:cxn>
            <a:cxn ang="0">
              <a:pos x="connsiteX34" y="connsiteY34"/>
            </a:cxn>
            <a:cxn ang="0">
              <a:pos x="connsiteX35" y="connsiteY35"/>
            </a:cxn>
            <a:cxn ang="0">
              <a:pos x="connsiteX36" y="connsiteY36"/>
            </a:cxn>
            <a:cxn ang="0">
              <a:pos x="connsiteX37" y="connsiteY37"/>
            </a:cxn>
            <a:cxn ang="0">
              <a:pos x="connsiteX38" y="connsiteY38"/>
            </a:cxn>
            <a:cxn ang="0">
              <a:pos x="connsiteX39" y="connsiteY39"/>
            </a:cxn>
            <a:cxn ang="0">
              <a:pos x="connsiteX40" y="connsiteY40"/>
            </a:cxn>
            <a:cxn ang="0">
              <a:pos x="connsiteX41" y="connsiteY41"/>
            </a:cxn>
            <a:cxn ang="0">
              <a:pos x="connsiteX42" y="connsiteY42"/>
            </a:cxn>
            <a:cxn ang="0">
              <a:pos x="connsiteX43" y="connsiteY43"/>
            </a:cxn>
            <a:cxn ang="0">
              <a:pos x="connsiteX44" y="connsiteY44"/>
            </a:cxn>
            <a:cxn ang="0">
              <a:pos x="connsiteX45" y="connsiteY45"/>
            </a:cxn>
            <a:cxn ang="0">
              <a:pos x="connsiteX46" y="connsiteY46"/>
            </a:cxn>
            <a:cxn ang="0">
              <a:pos x="connsiteX47" y="connsiteY47"/>
            </a:cxn>
            <a:cxn ang="0">
              <a:pos x="connsiteX48" y="connsiteY48"/>
            </a:cxn>
            <a:cxn ang="0">
              <a:pos x="connsiteX49" y="connsiteY49"/>
            </a:cxn>
            <a:cxn ang="0">
              <a:pos x="connsiteX50" y="connsiteY50"/>
            </a:cxn>
            <a:cxn ang="0">
              <a:pos x="connsiteX51" y="connsiteY51"/>
            </a:cxn>
            <a:cxn ang="0">
              <a:pos x="connsiteX52" y="connsiteY52"/>
            </a:cxn>
            <a:cxn ang="0">
              <a:pos x="connsiteX53" y="connsiteY53"/>
            </a:cxn>
            <a:cxn ang="0">
              <a:pos x="connsiteX54" y="connsiteY54"/>
            </a:cxn>
            <a:cxn ang="0">
              <a:pos x="connsiteX55" y="connsiteY55"/>
            </a:cxn>
            <a:cxn ang="0">
              <a:pos x="connsiteX56" y="connsiteY56"/>
            </a:cxn>
            <a:cxn ang="0">
              <a:pos x="connsiteX57" y="connsiteY57"/>
            </a:cxn>
            <a:cxn ang="0">
              <a:pos x="connsiteX58" y="connsiteY58"/>
            </a:cxn>
            <a:cxn ang="0">
              <a:pos x="connsiteX59" y="connsiteY59"/>
            </a:cxn>
            <a:cxn ang="0">
              <a:pos x="connsiteX60" y="connsiteY60"/>
            </a:cxn>
            <a:cxn ang="0">
              <a:pos x="connsiteX61" y="connsiteY61"/>
            </a:cxn>
            <a:cxn ang="0">
              <a:pos x="connsiteX62" y="connsiteY62"/>
            </a:cxn>
            <a:cxn ang="0">
              <a:pos x="connsiteX63" y="connsiteY63"/>
            </a:cxn>
            <a:cxn ang="0">
              <a:pos x="connsiteX64" y="connsiteY64"/>
            </a:cxn>
            <a:cxn ang="0">
              <a:pos x="connsiteX65" y="connsiteY65"/>
            </a:cxn>
            <a:cxn ang="0">
              <a:pos x="connsiteX66" y="connsiteY66"/>
            </a:cxn>
            <a:cxn ang="0">
              <a:pos x="connsiteX67" y="connsiteY67"/>
            </a:cxn>
            <a:cxn ang="0">
              <a:pos x="connsiteX68" y="connsiteY68"/>
            </a:cxn>
            <a:cxn ang="0">
              <a:pos x="connsiteX69" y="connsiteY69"/>
            </a:cxn>
            <a:cxn ang="0">
              <a:pos x="connsiteX70" y="connsiteY70"/>
            </a:cxn>
            <a:cxn ang="0">
              <a:pos x="connsiteX71" y="connsiteY71"/>
            </a:cxn>
            <a:cxn ang="0">
              <a:pos x="connsiteX72" y="connsiteY72"/>
            </a:cxn>
            <a:cxn ang="0">
              <a:pos x="connsiteX73" y="connsiteY73"/>
            </a:cxn>
            <a:cxn ang="0">
              <a:pos x="connsiteX74" y="connsiteY74"/>
            </a:cxn>
            <a:cxn ang="0">
              <a:pos x="connsiteX75" y="connsiteY75"/>
            </a:cxn>
            <a:cxn ang="0">
              <a:pos x="connsiteX76" y="connsiteY76"/>
            </a:cxn>
            <a:cxn ang="0">
              <a:pos x="connsiteX77" y="connsiteY77"/>
            </a:cxn>
            <a:cxn ang="0">
              <a:pos x="connsiteX78" y="connsiteY78"/>
            </a:cxn>
            <a:cxn ang="0">
              <a:pos x="connsiteX79" y="connsiteY79"/>
            </a:cxn>
            <a:cxn ang="0">
              <a:pos x="connsiteX80" y="connsiteY80"/>
            </a:cxn>
            <a:cxn ang="0">
              <a:pos x="connsiteX81" y="connsiteY81"/>
            </a:cxn>
            <a:cxn ang="0">
              <a:pos x="connsiteX82" y="connsiteY82"/>
            </a:cxn>
            <a:cxn ang="0">
              <a:pos x="connsiteX83" y="connsiteY83"/>
            </a:cxn>
            <a:cxn ang="0">
              <a:pos x="connsiteX84" y="connsiteY84"/>
            </a:cxn>
            <a:cxn ang="0">
              <a:pos x="connsiteX85" y="connsiteY85"/>
            </a:cxn>
            <a:cxn ang="0">
              <a:pos x="connsiteX86" y="connsiteY86"/>
            </a:cxn>
            <a:cxn ang="0">
              <a:pos x="connsiteX87" y="connsiteY87"/>
            </a:cxn>
            <a:cxn ang="0">
              <a:pos x="connsiteX88" y="connsiteY88"/>
            </a:cxn>
            <a:cxn ang="0">
              <a:pos x="connsiteX89" y="connsiteY89"/>
            </a:cxn>
            <a:cxn ang="0">
              <a:pos x="connsiteX90" y="connsiteY90"/>
            </a:cxn>
            <a:cxn ang="0">
              <a:pos x="connsiteX91" y="connsiteY91"/>
            </a:cxn>
            <a:cxn ang="0">
              <a:pos x="connsiteX92" y="connsiteY92"/>
            </a:cxn>
            <a:cxn ang="0">
              <a:pos x="connsiteX93" y="connsiteY93"/>
            </a:cxn>
            <a:cxn ang="0">
              <a:pos x="connsiteX94" y="connsiteY94"/>
            </a:cxn>
            <a:cxn ang="0">
              <a:pos x="connsiteX95" y="connsiteY95"/>
            </a:cxn>
            <a:cxn ang="0">
              <a:pos x="connsiteX96" y="connsiteY96"/>
            </a:cxn>
            <a:cxn ang="0">
              <a:pos x="connsiteX97" y="connsiteY97"/>
            </a:cxn>
            <a:cxn ang="0">
              <a:pos x="connsiteX98" y="connsiteY98"/>
            </a:cxn>
            <a:cxn ang="0">
              <a:pos x="connsiteX99" y="connsiteY99"/>
            </a:cxn>
            <a:cxn ang="0">
              <a:pos x="connsiteX100" y="connsiteY100"/>
            </a:cxn>
            <a:cxn ang="0">
              <a:pos x="connsiteX101" y="connsiteY101"/>
            </a:cxn>
            <a:cxn ang="0">
              <a:pos x="connsiteX102" y="connsiteY102"/>
            </a:cxn>
            <a:cxn ang="0">
              <a:pos x="connsiteX103" y="connsiteY103"/>
            </a:cxn>
            <a:cxn ang="0">
              <a:pos x="connsiteX104" y="connsiteY104"/>
            </a:cxn>
            <a:cxn ang="0">
              <a:pos x="connsiteX105" y="connsiteY105"/>
            </a:cxn>
            <a:cxn ang="0">
              <a:pos x="connsiteX106" y="connsiteY106"/>
            </a:cxn>
            <a:cxn ang="0">
              <a:pos x="connsiteX107" y="connsiteY107"/>
            </a:cxn>
            <a:cxn ang="0">
              <a:pos x="connsiteX108" y="connsiteY108"/>
            </a:cxn>
            <a:cxn ang="0">
              <a:pos x="connsiteX109" y="connsiteY109"/>
            </a:cxn>
            <a:cxn ang="0">
              <a:pos x="connsiteX110" y="connsiteY110"/>
            </a:cxn>
            <a:cxn ang="0">
              <a:pos x="connsiteX111" y="connsiteY111"/>
            </a:cxn>
            <a:cxn ang="0">
              <a:pos x="connsiteX112" y="connsiteY112"/>
            </a:cxn>
            <a:cxn ang="0">
              <a:pos x="connsiteX113" y="connsiteY113"/>
            </a:cxn>
            <a:cxn ang="0">
              <a:pos x="connsiteX114" y="connsiteY114"/>
            </a:cxn>
            <a:cxn ang="0">
              <a:pos x="connsiteX115" y="connsiteY115"/>
            </a:cxn>
            <a:cxn ang="0">
              <a:pos x="connsiteX116" y="connsiteY116"/>
            </a:cxn>
            <a:cxn ang="0">
              <a:pos x="connsiteX117" y="connsiteY117"/>
            </a:cxn>
            <a:cxn ang="0">
              <a:pos x="connsiteX118" y="connsiteY118"/>
            </a:cxn>
            <a:cxn ang="0">
              <a:pos x="connsiteX119" y="connsiteY119"/>
            </a:cxn>
            <a:cxn ang="0">
              <a:pos x="connsiteX120" y="connsiteY120"/>
            </a:cxn>
            <a:cxn ang="0">
              <a:pos x="connsiteX121" y="connsiteY121"/>
            </a:cxn>
            <a:cxn ang="0">
              <a:pos x="connsiteX122" y="connsiteY122"/>
            </a:cxn>
            <a:cxn ang="0">
              <a:pos x="connsiteX123" y="connsiteY123"/>
            </a:cxn>
            <a:cxn ang="0">
              <a:pos x="connsiteX124" y="connsiteY124"/>
            </a:cxn>
            <a:cxn ang="0">
              <a:pos x="connsiteX125" y="connsiteY125"/>
            </a:cxn>
            <a:cxn ang="0">
              <a:pos x="connsiteX126" y="connsiteY126"/>
            </a:cxn>
            <a:cxn ang="0">
              <a:pos x="connsiteX127" y="connsiteY127"/>
            </a:cxn>
            <a:cxn ang="0">
              <a:pos x="connsiteX128" y="connsiteY128"/>
            </a:cxn>
            <a:cxn ang="0">
              <a:pos x="connsiteX129" y="connsiteY129"/>
            </a:cxn>
            <a:cxn ang="0">
              <a:pos x="connsiteX130" y="connsiteY130"/>
            </a:cxn>
            <a:cxn ang="0">
              <a:pos x="connsiteX131" y="connsiteY131"/>
            </a:cxn>
            <a:cxn ang="0">
              <a:pos x="connsiteX132" y="connsiteY132"/>
            </a:cxn>
            <a:cxn ang="0">
              <a:pos x="connsiteX133" y="connsiteY133"/>
            </a:cxn>
            <a:cxn ang="0">
              <a:pos x="connsiteX134" y="connsiteY134"/>
            </a:cxn>
            <a:cxn ang="0">
              <a:pos x="connsiteX135" y="connsiteY135"/>
            </a:cxn>
            <a:cxn ang="0">
              <a:pos x="connsiteX136" y="connsiteY136"/>
            </a:cxn>
            <a:cxn ang="0">
              <a:pos x="connsiteX137" y="connsiteY137"/>
            </a:cxn>
            <a:cxn ang="0">
              <a:pos x="connsiteX138" y="connsiteY138"/>
            </a:cxn>
            <a:cxn ang="0">
              <a:pos x="connsiteX139" y="connsiteY139"/>
            </a:cxn>
            <a:cxn ang="0">
              <a:pos x="connsiteX140" y="connsiteY140"/>
            </a:cxn>
            <a:cxn ang="0">
              <a:pos x="connsiteX141" y="connsiteY141"/>
            </a:cxn>
            <a:cxn ang="0">
              <a:pos x="connsiteX142" y="connsiteY142"/>
            </a:cxn>
            <a:cxn ang="0">
              <a:pos x="connsiteX143" y="connsiteY143"/>
            </a:cxn>
            <a:cxn ang="0">
              <a:pos x="connsiteX144" y="connsiteY144"/>
            </a:cxn>
            <a:cxn ang="0">
              <a:pos x="connsiteX145" y="connsiteY145"/>
            </a:cxn>
            <a:cxn ang="0">
              <a:pos x="connsiteX146" y="connsiteY146"/>
            </a:cxn>
            <a:cxn ang="0">
              <a:pos x="connsiteX147" y="connsiteY147"/>
            </a:cxn>
            <a:cxn ang="0">
              <a:pos x="connsiteX148" y="connsiteY148"/>
            </a:cxn>
            <a:cxn ang="0">
              <a:pos x="connsiteX149" y="connsiteY149"/>
            </a:cxn>
            <a:cxn ang="0">
              <a:pos x="connsiteX150" y="connsiteY150"/>
            </a:cxn>
            <a:cxn ang="0">
              <a:pos x="connsiteX151" y="connsiteY151"/>
            </a:cxn>
            <a:cxn ang="0">
              <a:pos x="connsiteX152" y="connsiteY152"/>
            </a:cxn>
            <a:cxn ang="0">
              <a:pos x="connsiteX153" y="connsiteY153"/>
            </a:cxn>
            <a:cxn ang="0">
              <a:pos x="connsiteX154" y="connsiteY154"/>
            </a:cxn>
            <a:cxn ang="0">
              <a:pos x="connsiteX155" y="connsiteY155"/>
            </a:cxn>
            <a:cxn ang="0">
              <a:pos x="connsiteX156" y="connsiteY156"/>
            </a:cxn>
            <a:cxn ang="0">
              <a:pos x="connsiteX157" y="connsiteY157"/>
            </a:cxn>
            <a:cxn ang="0">
              <a:pos x="connsiteX158" y="connsiteY158"/>
            </a:cxn>
            <a:cxn ang="0">
              <a:pos x="connsiteX159" y="connsiteY159"/>
            </a:cxn>
            <a:cxn ang="0">
              <a:pos x="connsiteX160" y="connsiteY160"/>
            </a:cxn>
            <a:cxn ang="0">
              <a:pos x="connsiteX161" y="connsiteY161"/>
            </a:cxn>
            <a:cxn ang="0">
              <a:pos x="connsiteX162" y="connsiteY162"/>
            </a:cxn>
            <a:cxn ang="0">
              <a:pos x="connsiteX163" y="connsiteY163"/>
            </a:cxn>
            <a:cxn ang="0">
              <a:pos x="connsiteX164" y="connsiteY164"/>
            </a:cxn>
            <a:cxn ang="0">
              <a:pos x="connsiteX165" y="connsiteY165"/>
            </a:cxn>
            <a:cxn ang="0">
              <a:pos x="connsiteX166" y="connsiteY166"/>
            </a:cxn>
            <a:cxn ang="0">
              <a:pos x="connsiteX167" y="connsiteY167"/>
            </a:cxn>
            <a:cxn ang="0">
              <a:pos x="connsiteX168" y="connsiteY168"/>
            </a:cxn>
            <a:cxn ang="0">
              <a:pos x="connsiteX169" y="connsiteY169"/>
            </a:cxn>
            <a:cxn ang="0">
              <a:pos x="connsiteX170" y="connsiteY170"/>
            </a:cxn>
            <a:cxn ang="0">
              <a:pos x="connsiteX171" y="connsiteY171"/>
            </a:cxn>
            <a:cxn ang="0">
              <a:pos x="connsiteX172" y="connsiteY172"/>
            </a:cxn>
            <a:cxn ang="0">
              <a:pos x="connsiteX173" y="connsiteY173"/>
            </a:cxn>
            <a:cxn ang="0">
              <a:pos x="connsiteX174" y="connsiteY174"/>
            </a:cxn>
            <a:cxn ang="0">
              <a:pos x="connsiteX175" y="connsiteY175"/>
            </a:cxn>
            <a:cxn ang="0">
              <a:pos x="connsiteX176" y="connsiteY176"/>
            </a:cxn>
            <a:cxn ang="0">
              <a:pos x="connsiteX177" y="connsiteY177"/>
            </a:cxn>
            <a:cxn ang="0">
              <a:pos x="connsiteX178" y="connsiteY178"/>
            </a:cxn>
            <a:cxn ang="0">
              <a:pos x="connsiteX179" y="connsiteY179"/>
            </a:cxn>
            <a:cxn ang="0">
              <a:pos x="connsiteX180" y="connsiteY180"/>
            </a:cxn>
            <a:cxn ang="0">
              <a:pos x="connsiteX181" y="connsiteY181"/>
            </a:cxn>
          </a:cxnLst>
          <a:rect l="l" t="t" r="r" b="b"/>
          <a:pathLst>
            <a:path w="5082362" h="2615609">
              <a:moveTo>
                <a:pt x="5082362" y="2615609"/>
              </a:moveTo>
              <a:cubicBezTo>
                <a:pt x="5023883" y="2603204"/>
                <a:pt x="4966036" y="2587317"/>
                <a:pt x="4906925" y="2578395"/>
              </a:cubicBezTo>
              <a:cubicBezTo>
                <a:pt x="4871837" y="2573099"/>
                <a:pt x="4835973" y="2575909"/>
                <a:pt x="4800600" y="2573079"/>
              </a:cubicBezTo>
              <a:cubicBezTo>
                <a:pt x="4690742" y="2564291"/>
                <a:pt x="4844328" y="2571604"/>
                <a:pt x="4752753" y="2562446"/>
              </a:cubicBezTo>
              <a:cubicBezTo>
                <a:pt x="4724485" y="2559619"/>
                <a:pt x="4696046" y="2558902"/>
                <a:pt x="4667693" y="2557130"/>
              </a:cubicBezTo>
              <a:cubicBezTo>
                <a:pt x="4660604" y="2555358"/>
                <a:pt x="4653609" y="2553161"/>
                <a:pt x="4646427" y="2551814"/>
              </a:cubicBezTo>
              <a:cubicBezTo>
                <a:pt x="4625238" y="2547841"/>
                <a:pt x="4603547" y="2546409"/>
                <a:pt x="4582632" y="2541181"/>
              </a:cubicBezTo>
              <a:cubicBezTo>
                <a:pt x="4575544" y="2539409"/>
                <a:pt x="4568392" y="2537872"/>
                <a:pt x="4561367" y="2535865"/>
              </a:cubicBezTo>
              <a:cubicBezTo>
                <a:pt x="4507939" y="2520601"/>
                <a:pt x="4590683" y="2541867"/>
                <a:pt x="4524153" y="2525232"/>
              </a:cubicBezTo>
              <a:cubicBezTo>
                <a:pt x="4489758" y="2502304"/>
                <a:pt x="4529208" y="2525168"/>
                <a:pt x="4465674" y="2509284"/>
              </a:cubicBezTo>
              <a:cubicBezTo>
                <a:pt x="4457986" y="2507362"/>
                <a:pt x="4452000" y="2500928"/>
                <a:pt x="4444409" y="2498651"/>
              </a:cubicBezTo>
              <a:cubicBezTo>
                <a:pt x="4434084" y="2495554"/>
                <a:pt x="4423144" y="2495107"/>
                <a:pt x="4412511" y="2493335"/>
              </a:cubicBezTo>
              <a:cubicBezTo>
                <a:pt x="4403651" y="2489791"/>
                <a:pt x="4394983" y="2485720"/>
                <a:pt x="4385930" y="2482702"/>
              </a:cubicBezTo>
              <a:cubicBezTo>
                <a:pt x="4378998" y="2480391"/>
                <a:pt x="4371690" y="2479393"/>
                <a:pt x="4364665" y="2477386"/>
              </a:cubicBezTo>
              <a:cubicBezTo>
                <a:pt x="4359277" y="2475847"/>
                <a:pt x="4354104" y="2473610"/>
                <a:pt x="4348716" y="2472070"/>
              </a:cubicBezTo>
              <a:cubicBezTo>
                <a:pt x="4341691" y="2470063"/>
                <a:pt x="4334476" y="2468760"/>
                <a:pt x="4327451" y="2466753"/>
              </a:cubicBezTo>
              <a:cubicBezTo>
                <a:pt x="4274104" y="2451510"/>
                <a:pt x="4356662" y="2472726"/>
                <a:pt x="4290237" y="2456121"/>
              </a:cubicBezTo>
              <a:cubicBezTo>
                <a:pt x="4232186" y="2417419"/>
                <a:pt x="4321679" y="2474500"/>
                <a:pt x="4253023" y="2440172"/>
              </a:cubicBezTo>
              <a:cubicBezTo>
                <a:pt x="4188656" y="2407988"/>
                <a:pt x="4264589" y="2435166"/>
                <a:pt x="4215809" y="2418907"/>
              </a:cubicBezTo>
              <a:cubicBezTo>
                <a:pt x="4210493" y="2415363"/>
                <a:pt x="4205575" y="2411131"/>
                <a:pt x="4199860" y="2408274"/>
              </a:cubicBezTo>
              <a:cubicBezTo>
                <a:pt x="4177268" y="2396978"/>
                <a:pt x="4174576" y="2401791"/>
                <a:pt x="4157330" y="2387009"/>
              </a:cubicBezTo>
              <a:cubicBezTo>
                <a:pt x="4115921" y="2351515"/>
                <a:pt x="4157678" y="2376629"/>
                <a:pt x="4098851" y="2333846"/>
              </a:cubicBezTo>
              <a:cubicBezTo>
                <a:pt x="4087734" y="2325761"/>
                <a:pt x="4074384" y="2322147"/>
                <a:pt x="4061637" y="2317898"/>
              </a:cubicBezTo>
              <a:cubicBezTo>
                <a:pt x="4056321" y="2312582"/>
                <a:pt x="4051623" y="2306565"/>
                <a:pt x="4045688" y="2301949"/>
              </a:cubicBezTo>
              <a:cubicBezTo>
                <a:pt x="4022157" y="2283647"/>
                <a:pt x="3984066" y="2266123"/>
                <a:pt x="3965944" y="2243470"/>
              </a:cubicBezTo>
              <a:cubicBezTo>
                <a:pt x="3950705" y="2224421"/>
                <a:pt x="3948480" y="2216131"/>
                <a:pt x="3928730" y="2206256"/>
              </a:cubicBezTo>
              <a:cubicBezTo>
                <a:pt x="3923718" y="2203750"/>
                <a:pt x="3918097" y="2202711"/>
                <a:pt x="3912781" y="2200939"/>
              </a:cubicBezTo>
              <a:cubicBezTo>
                <a:pt x="3905693" y="2193851"/>
                <a:pt x="3899536" y="2185689"/>
                <a:pt x="3891516" y="2179674"/>
              </a:cubicBezTo>
              <a:cubicBezTo>
                <a:pt x="3885176" y="2174919"/>
                <a:pt x="3876339" y="2174115"/>
                <a:pt x="3870251" y="2169042"/>
              </a:cubicBezTo>
              <a:cubicBezTo>
                <a:pt x="3865342" y="2164952"/>
                <a:pt x="3864136" y="2157611"/>
                <a:pt x="3859618" y="2153093"/>
              </a:cubicBezTo>
              <a:cubicBezTo>
                <a:pt x="3849831" y="2143306"/>
                <a:pt x="3838646" y="2135008"/>
                <a:pt x="3827721" y="2126511"/>
              </a:cubicBezTo>
              <a:cubicBezTo>
                <a:pt x="3822678" y="2122588"/>
                <a:pt x="3816547" y="2120124"/>
                <a:pt x="3811772" y="2115879"/>
              </a:cubicBezTo>
              <a:cubicBezTo>
                <a:pt x="3763554" y="2073020"/>
                <a:pt x="3798971" y="2093529"/>
                <a:pt x="3758609" y="2073349"/>
              </a:cubicBezTo>
              <a:cubicBezTo>
                <a:pt x="3717955" y="2021079"/>
                <a:pt x="3740563" y="2031891"/>
                <a:pt x="3705446" y="2020186"/>
              </a:cubicBezTo>
              <a:cubicBezTo>
                <a:pt x="3641569" y="1956309"/>
                <a:pt x="3714022" y="2031542"/>
                <a:pt x="3673548" y="1982972"/>
              </a:cubicBezTo>
              <a:cubicBezTo>
                <a:pt x="3668735" y="1977196"/>
                <a:pt x="3662111" y="1973038"/>
                <a:pt x="3657600" y="1967023"/>
              </a:cubicBezTo>
              <a:cubicBezTo>
                <a:pt x="3651400" y="1958757"/>
                <a:pt x="3648266" y="1948380"/>
                <a:pt x="3641651" y="1940442"/>
              </a:cubicBezTo>
              <a:cubicBezTo>
                <a:pt x="3630420" y="1926965"/>
                <a:pt x="3614168" y="1917824"/>
                <a:pt x="3604437" y="1903228"/>
              </a:cubicBezTo>
              <a:cubicBezTo>
                <a:pt x="3589364" y="1880619"/>
                <a:pt x="3590882" y="1881669"/>
                <a:pt x="3567223" y="1855381"/>
              </a:cubicBezTo>
              <a:cubicBezTo>
                <a:pt x="3560517" y="1847930"/>
                <a:pt x="3551973" y="1842135"/>
                <a:pt x="3545958" y="1834116"/>
              </a:cubicBezTo>
              <a:cubicBezTo>
                <a:pt x="3541203" y="1827776"/>
                <a:pt x="3539257" y="1819732"/>
                <a:pt x="3535325" y="1812851"/>
              </a:cubicBezTo>
              <a:cubicBezTo>
                <a:pt x="3532155" y="1807304"/>
                <a:pt x="3527753" y="1802511"/>
                <a:pt x="3524693" y="1796902"/>
              </a:cubicBezTo>
              <a:cubicBezTo>
                <a:pt x="3517103" y="1782987"/>
                <a:pt x="3512219" y="1767560"/>
                <a:pt x="3503427" y="1754372"/>
              </a:cubicBezTo>
              <a:cubicBezTo>
                <a:pt x="3496339" y="1743739"/>
                <a:pt x="3487877" y="1733904"/>
                <a:pt x="3482162" y="1722474"/>
              </a:cubicBezTo>
              <a:cubicBezTo>
                <a:pt x="3478618" y="1715386"/>
                <a:pt x="3475926" y="1707803"/>
                <a:pt x="3471530" y="1701209"/>
              </a:cubicBezTo>
              <a:cubicBezTo>
                <a:pt x="3461700" y="1686464"/>
                <a:pt x="3447557" y="1674529"/>
                <a:pt x="3439632" y="1658679"/>
              </a:cubicBezTo>
              <a:cubicBezTo>
                <a:pt x="3434316" y="1648046"/>
                <a:pt x="3429456" y="1637173"/>
                <a:pt x="3423683" y="1626781"/>
              </a:cubicBezTo>
              <a:cubicBezTo>
                <a:pt x="3417032" y="1614809"/>
                <a:pt x="3404549" y="1600205"/>
                <a:pt x="3397102" y="1589567"/>
              </a:cubicBezTo>
              <a:cubicBezTo>
                <a:pt x="3389774" y="1579098"/>
                <a:pt x="3382925" y="1568302"/>
                <a:pt x="3375837" y="1557670"/>
              </a:cubicBezTo>
              <a:lnTo>
                <a:pt x="3365204" y="1541721"/>
              </a:lnTo>
              <a:cubicBezTo>
                <a:pt x="3340620" y="1467964"/>
                <a:pt x="3370112" y="1545236"/>
                <a:pt x="3338623" y="1488558"/>
              </a:cubicBezTo>
              <a:cubicBezTo>
                <a:pt x="3333988" y="1480216"/>
                <a:pt x="3331341" y="1470912"/>
                <a:pt x="3327990" y="1461977"/>
              </a:cubicBezTo>
              <a:cubicBezTo>
                <a:pt x="3326022" y="1456730"/>
                <a:pt x="3325644" y="1450780"/>
                <a:pt x="3322674" y="1446028"/>
              </a:cubicBezTo>
              <a:cubicBezTo>
                <a:pt x="3316660" y="1436406"/>
                <a:pt x="3307703" y="1428887"/>
                <a:pt x="3301409" y="1419446"/>
              </a:cubicBezTo>
              <a:cubicBezTo>
                <a:pt x="3290737" y="1403438"/>
                <a:pt x="3291537" y="1398438"/>
                <a:pt x="3285460" y="1382232"/>
              </a:cubicBezTo>
              <a:cubicBezTo>
                <a:pt x="3282109" y="1373297"/>
                <a:pt x="3279095" y="1364186"/>
                <a:pt x="3274827" y="1355651"/>
              </a:cubicBezTo>
              <a:cubicBezTo>
                <a:pt x="3271970" y="1349936"/>
                <a:pt x="3266839" y="1345519"/>
                <a:pt x="3264195" y="1339702"/>
              </a:cubicBezTo>
              <a:cubicBezTo>
                <a:pt x="3257930" y="1325918"/>
                <a:pt x="3254315" y="1311043"/>
                <a:pt x="3248246" y="1297172"/>
              </a:cubicBezTo>
              <a:cubicBezTo>
                <a:pt x="3241893" y="1282651"/>
                <a:pt x="3234069" y="1268819"/>
                <a:pt x="3226981" y="1254642"/>
              </a:cubicBezTo>
              <a:cubicBezTo>
                <a:pt x="3223437" y="1247554"/>
                <a:pt x="3218854" y="1240895"/>
                <a:pt x="3216348" y="1233377"/>
              </a:cubicBezTo>
              <a:cubicBezTo>
                <a:pt x="3214576" y="1228061"/>
                <a:pt x="3213538" y="1222440"/>
                <a:pt x="3211032" y="1217428"/>
              </a:cubicBezTo>
              <a:cubicBezTo>
                <a:pt x="3206411" y="1208186"/>
                <a:pt x="3199280" y="1200289"/>
                <a:pt x="3195083" y="1190846"/>
              </a:cubicBezTo>
              <a:cubicBezTo>
                <a:pt x="3185059" y="1168291"/>
                <a:pt x="3168502" y="1121735"/>
                <a:pt x="3168502" y="1121735"/>
              </a:cubicBezTo>
              <a:cubicBezTo>
                <a:pt x="3166730" y="1112874"/>
                <a:pt x="3165783" y="1103808"/>
                <a:pt x="3163186" y="1095153"/>
              </a:cubicBezTo>
              <a:cubicBezTo>
                <a:pt x="3160444" y="1086013"/>
                <a:pt x="3155571" y="1077625"/>
                <a:pt x="3152553" y="1068572"/>
              </a:cubicBezTo>
              <a:cubicBezTo>
                <a:pt x="3148473" y="1056333"/>
                <a:pt x="3145245" y="1043823"/>
                <a:pt x="3141921" y="1031358"/>
              </a:cubicBezTo>
              <a:cubicBezTo>
                <a:pt x="3133854" y="1001108"/>
                <a:pt x="3131856" y="984933"/>
                <a:pt x="3120655" y="956930"/>
              </a:cubicBezTo>
              <a:cubicBezTo>
                <a:pt x="3117111" y="948070"/>
                <a:pt x="3114657" y="938691"/>
                <a:pt x="3110023" y="930349"/>
              </a:cubicBezTo>
              <a:cubicBezTo>
                <a:pt x="3077658" y="872091"/>
                <a:pt x="3110390" y="960501"/>
                <a:pt x="3072809" y="866553"/>
              </a:cubicBezTo>
              <a:cubicBezTo>
                <a:pt x="3069265" y="857693"/>
                <a:pt x="3065194" y="849025"/>
                <a:pt x="3062176" y="839972"/>
              </a:cubicBezTo>
              <a:cubicBezTo>
                <a:pt x="3059865" y="833040"/>
                <a:pt x="3059738" y="825423"/>
                <a:pt x="3056860" y="818707"/>
              </a:cubicBezTo>
              <a:cubicBezTo>
                <a:pt x="3054343" y="812834"/>
                <a:pt x="3049397" y="808306"/>
                <a:pt x="3046227" y="802758"/>
              </a:cubicBezTo>
              <a:cubicBezTo>
                <a:pt x="3042295" y="795877"/>
                <a:pt x="3039444" y="788421"/>
                <a:pt x="3035595" y="781493"/>
              </a:cubicBezTo>
              <a:cubicBezTo>
                <a:pt x="3030577" y="772460"/>
                <a:pt x="3024962" y="763772"/>
                <a:pt x="3019646" y="754911"/>
              </a:cubicBezTo>
              <a:cubicBezTo>
                <a:pt x="3010196" y="717109"/>
                <a:pt x="3020643" y="748766"/>
                <a:pt x="3003697" y="717698"/>
              </a:cubicBezTo>
              <a:cubicBezTo>
                <a:pt x="2996107" y="703783"/>
                <a:pt x="2982432" y="675167"/>
                <a:pt x="2982432" y="675167"/>
              </a:cubicBezTo>
              <a:cubicBezTo>
                <a:pt x="2970782" y="616913"/>
                <a:pt x="2985350" y="677631"/>
                <a:pt x="2966483" y="627321"/>
              </a:cubicBezTo>
              <a:cubicBezTo>
                <a:pt x="2944768" y="569414"/>
                <a:pt x="2980138" y="643996"/>
                <a:pt x="2950534" y="584791"/>
              </a:cubicBezTo>
              <a:cubicBezTo>
                <a:pt x="2937933" y="521780"/>
                <a:pt x="2954495" y="587056"/>
                <a:pt x="2934586" y="542260"/>
              </a:cubicBezTo>
              <a:cubicBezTo>
                <a:pt x="2930034" y="532018"/>
                <a:pt x="2927497" y="520995"/>
                <a:pt x="2923953" y="510363"/>
              </a:cubicBezTo>
              <a:cubicBezTo>
                <a:pt x="2920685" y="500560"/>
                <a:pt x="2912625" y="493023"/>
                <a:pt x="2908004" y="483781"/>
              </a:cubicBezTo>
              <a:cubicBezTo>
                <a:pt x="2905498" y="478769"/>
                <a:pt x="2905658" y="472584"/>
                <a:pt x="2902688" y="467832"/>
              </a:cubicBezTo>
              <a:cubicBezTo>
                <a:pt x="2896674" y="458210"/>
                <a:pt x="2889056" y="449647"/>
                <a:pt x="2881423" y="441251"/>
              </a:cubicBezTo>
              <a:cubicBezTo>
                <a:pt x="2871308" y="430125"/>
                <a:pt x="2857866" y="421864"/>
                <a:pt x="2849525" y="409353"/>
              </a:cubicBezTo>
              <a:cubicBezTo>
                <a:pt x="2833978" y="386032"/>
                <a:pt x="2842726" y="398516"/>
                <a:pt x="2822944" y="372139"/>
              </a:cubicBezTo>
              <a:cubicBezTo>
                <a:pt x="2821172" y="366823"/>
                <a:pt x="2820407" y="361056"/>
                <a:pt x="2817627" y="356191"/>
              </a:cubicBezTo>
              <a:cubicBezTo>
                <a:pt x="2813231" y="348498"/>
                <a:pt x="2806829" y="342135"/>
                <a:pt x="2801679" y="334925"/>
              </a:cubicBezTo>
              <a:cubicBezTo>
                <a:pt x="2783181" y="309027"/>
                <a:pt x="2799912" y="327843"/>
                <a:pt x="2775097" y="303028"/>
              </a:cubicBezTo>
              <a:cubicBezTo>
                <a:pt x="2756442" y="265716"/>
                <a:pt x="2774547" y="296324"/>
                <a:pt x="2743200" y="260498"/>
              </a:cubicBezTo>
              <a:cubicBezTo>
                <a:pt x="2684939" y="193912"/>
                <a:pt x="2790011" y="301991"/>
                <a:pt x="2695353" y="207335"/>
              </a:cubicBezTo>
              <a:cubicBezTo>
                <a:pt x="2690037" y="202019"/>
                <a:pt x="2685660" y="195557"/>
                <a:pt x="2679404" y="191386"/>
              </a:cubicBezTo>
              <a:cubicBezTo>
                <a:pt x="2674088" y="187842"/>
                <a:pt x="2668264" y="184961"/>
                <a:pt x="2663455" y="180753"/>
              </a:cubicBezTo>
              <a:cubicBezTo>
                <a:pt x="2654025" y="172502"/>
                <a:pt x="2647445" y="160899"/>
                <a:pt x="2636874" y="154172"/>
              </a:cubicBezTo>
              <a:cubicBezTo>
                <a:pt x="2627418" y="148155"/>
                <a:pt x="2615609" y="147083"/>
                <a:pt x="2604976" y="143539"/>
              </a:cubicBezTo>
              <a:cubicBezTo>
                <a:pt x="2590799" y="132907"/>
                <a:pt x="2578296" y="119567"/>
                <a:pt x="2562446" y="111642"/>
              </a:cubicBezTo>
              <a:cubicBezTo>
                <a:pt x="2548269" y="104554"/>
                <a:pt x="2534952" y="95390"/>
                <a:pt x="2519916" y="90377"/>
              </a:cubicBezTo>
              <a:cubicBezTo>
                <a:pt x="2514600" y="88605"/>
                <a:pt x="2508866" y="87782"/>
                <a:pt x="2503967" y="85060"/>
              </a:cubicBezTo>
              <a:cubicBezTo>
                <a:pt x="2485766" y="74948"/>
                <a:pt x="2470915" y="59867"/>
                <a:pt x="2450804" y="53163"/>
              </a:cubicBezTo>
              <a:cubicBezTo>
                <a:pt x="2436941" y="48542"/>
                <a:pt x="2422137" y="47151"/>
                <a:pt x="2408274" y="42530"/>
              </a:cubicBezTo>
              <a:cubicBezTo>
                <a:pt x="2387662" y="35660"/>
                <a:pt x="2373770" y="30577"/>
                <a:pt x="2349795" y="26581"/>
              </a:cubicBezTo>
              <a:lnTo>
                <a:pt x="2317897" y="21265"/>
              </a:lnTo>
              <a:cubicBezTo>
                <a:pt x="2312581" y="17721"/>
                <a:pt x="2308010" y="12653"/>
                <a:pt x="2301948" y="10632"/>
              </a:cubicBezTo>
              <a:cubicBezTo>
                <a:pt x="2291722" y="7223"/>
                <a:pt x="2280656" y="7244"/>
                <a:pt x="2270051" y="5316"/>
              </a:cubicBezTo>
              <a:cubicBezTo>
                <a:pt x="2261161" y="3700"/>
                <a:pt x="2252330" y="1772"/>
                <a:pt x="2243469" y="0"/>
              </a:cubicBezTo>
              <a:lnTo>
                <a:pt x="1924493" y="26581"/>
              </a:lnTo>
              <a:cubicBezTo>
                <a:pt x="1917218" y="27263"/>
                <a:pt x="1910360" y="30313"/>
                <a:pt x="1903227" y="31898"/>
              </a:cubicBezTo>
              <a:cubicBezTo>
                <a:pt x="1894406" y="33858"/>
                <a:pt x="1885506" y="35442"/>
                <a:pt x="1876646" y="37214"/>
              </a:cubicBezTo>
              <a:cubicBezTo>
                <a:pt x="1843342" y="53865"/>
                <a:pt x="1866320" y="40791"/>
                <a:pt x="1834116" y="63795"/>
              </a:cubicBezTo>
              <a:cubicBezTo>
                <a:pt x="1820628" y="73429"/>
                <a:pt x="1809642" y="78795"/>
                <a:pt x="1796902" y="90377"/>
              </a:cubicBezTo>
              <a:cubicBezTo>
                <a:pt x="1783921" y="102178"/>
                <a:pt x="1772093" y="115186"/>
                <a:pt x="1759688" y="127591"/>
              </a:cubicBezTo>
              <a:cubicBezTo>
                <a:pt x="1752600" y="134679"/>
                <a:pt x="1743581" y="140260"/>
                <a:pt x="1738423" y="148856"/>
              </a:cubicBezTo>
              <a:cubicBezTo>
                <a:pt x="1688604" y="231886"/>
                <a:pt x="1749946" y="128112"/>
                <a:pt x="1711841" y="196702"/>
              </a:cubicBezTo>
              <a:cubicBezTo>
                <a:pt x="1671679" y="268995"/>
                <a:pt x="1725148" y="164773"/>
                <a:pt x="1674627" y="265814"/>
              </a:cubicBezTo>
              <a:cubicBezTo>
                <a:pt x="1671083" y="272902"/>
                <a:pt x="1666501" y="279561"/>
                <a:pt x="1663995" y="287079"/>
              </a:cubicBezTo>
              <a:cubicBezTo>
                <a:pt x="1662223" y="292395"/>
                <a:pt x="1660691" y="297798"/>
                <a:pt x="1658679" y="303028"/>
              </a:cubicBezTo>
              <a:cubicBezTo>
                <a:pt x="1651828" y="320842"/>
                <a:pt x="1642658" y="337839"/>
                <a:pt x="1637414" y="356191"/>
              </a:cubicBezTo>
              <a:lnTo>
                <a:pt x="1626781" y="393405"/>
              </a:lnTo>
              <a:cubicBezTo>
                <a:pt x="1624027" y="418192"/>
                <a:pt x="1623823" y="439490"/>
                <a:pt x="1616148" y="462516"/>
              </a:cubicBezTo>
              <a:cubicBezTo>
                <a:pt x="1613130" y="471569"/>
                <a:pt x="1608258" y="479957"/>
                <a:pt x="1605516" y="489098"/>
              </a:cubicBezTo>
              <a:cubicBezTo>
                <a:pt x="1602920" y="497753"/>
                <a:pt x="1602160" y="506858"/>
                <a:pt x="1600200" y="515679"/>
              </a:cubicBezTo>
              <a:cubicBezTo>
                <a:pt x="1598615" y="522812"/>
                <a:pt x="1596890" y="529919"/>
                <a:pt x="1594883" y="536944"/>
              </a:cubicBezTo>
              <a:cubicBezTo>
                <a:pt x="1593343" y="542332"/>
                <a:pt x="1590926" y="547456"/>
                <a:pt x="1589567" y="552893"/>
              </a:cubicBezTo>
              <a:cubicBezTo>
                <a:pt x="1587376" y="561659"/>
                <a:pt x="1587108" y="570902"/>
                <a:pt x="1584251" y="579474"/>
              </a:cubicBezTo>
              <a:cubicBezTo>
                <a:pt x="1581745" y="586992"/>
                <a:pt x="1577162" y="593651"/>
                <a:pt x="1573618" y="600739"/>
              </a:cubicBezTo>
              <a:cubicBezTo>
                <a:pt x="1571846" y="609600"/>
                <a:pt x="1571475" y="618860"/>
                <a:pt x="1568302" y="627321"/>
              </a:cubicBezTo>
              <a:cubicBezTo>
                <a:pt x="1566059" y="633304"/>
                <a:pt x="1559548" y="637163"/>
                <a:pt x="1557669" y="643270"/>
              </a:cubicBezTo>
              <a:cubicBezTo>
                <a:pt x="1552354" y="660542"/>
                <a:pt x="1550823" y="678762"/>
                <a:pt x="1547037" y="696432"/>
              </a:cubicBezTo>
              <a:cubicBezTo>
                <a:pt x="1541268" y="723355"/>
                <a:pt x="1541004" y="714378"/>
                <a:pt x="1536404" y="744279"/>
              </a:cubicBezTo>
              <a:cubicBezTo>
                <a:pt x="1527466" y="802375"/>
                <a:pt x="1538023" y="769472"/>
                <a:pt x="1520455" y="813391"/>
              </a:cubicBezTo>
              <a:cubicBezTo>
                <a:pt x="1516911" y="831112"/>
                <a:pt x="1514479" y="849092"/>
                <a:pt x="1509823" y="866553"/>
              </a:cubicBezTo>
              <a:cubicBezTo>
                <a:pt x="1507364" y="875774"/>
                <a:pt x="1501336" y="883836"/>
                <a:pt x="1499190" y="893135"/>
              </a:cubicBezTo>
              <a:cubicBezTo>
                <a:pt x="1495977" y="907056"/>
                <a:pt x="1497339" y="921805"/>
                <a:pt x="1493874" y="935665"/>
              </a:cubicBezTo>
              <a:cubicBezTo>
                <a:pt x="1488438" y="957411"/>
                <a:pt x="1478045" y="977714"/>
                <a:pt x="1472609" y="999460"/>
              </a:cubicBezTo>
              <a:cubicBezTo>
                <a:pt x="1470837" y="1006548"/>
                <a:pt x="1469858" y="1013884"/>
                <a:pt x="1467293" y="1020725"/>
              </a:cubicBezTo>
              <a:cubicBezTo>
                <a:pt x="1464510" y="1028146"/>
                <a:pt x="1459940" y="1034776"/>
                <a:pt x="1456660" y="1041991"/>
              </a:cubicBezTo>
              <a:cubicBezTo>
                <a:pt x="1451075" y="1054277"/>
                <a:pt x="1445323" y="1066522"/>
                <a:pt x="1440711" y="1079205"/>
              </a:cubicBezTo>
              <a:cubicBezTo>
                <a:pt x="1421410" y="1132284"/>
                <a:pt x="1451747" y="1067767"/>
                <a:pt x="1424762" y="1121735"/>
              </a:cubicBezTo>
              <a:cubicBezTo>
                <a:pt x="1422990" y="1130595"/>
                <a:pt x="1420820" y="1139385"/>
                <a:pt x="1419446" y="1148316"/>
              </a:cubicBezTo>
              <a:cubicBezTo>
                <a:pt x="1417274" y="1162437"/>
                <a:pt x="1417889" y="1177062"/>
                <a:pt x="1414130" y="1190846"/>
              </a:cubicBezTo>
              <a:cubicBezTo>
                <a:pt x="1412449" y="1197010"/>
                <a:pt x="1407041" y="1201479"/>
                <a:pt x="1403497" y="1206795"/>
              </a:cubicBezTo>
              <a:cubicBezTo>
                <a:pt x="1399953" y="1219200"/>
                <a:pt x="1396945" y="1231770"/>
                <a:pt x="1392865" y="1244009"/>
              </a:cubicBezTo>
              <a:cubicBezTo>
                <a:pt x="1374930" y="1297815"/>
                <a:pt x="1390119" y="1245558"/>
                <a:pt x="1371600" y="1291856"/>
              </a:cubicBezTo>
              <a:cubicBezTo>
                <a:pt x="1367438" y="1302262"/>
                <a:pt x="1365605" y="1313550"/>
                <a:pt x="1360967" y="1323753"/>
              </a:cubicBezTo>
              <a:cubicBezTo>
                <a:pt x="1356691" y="1333160"/>
                <a:pt x="1349215" y="1340892"/>
                <a:pt x="1345018" y="1350335"/>
              </a:cubicBezTo>
              <a:cubicBezTo>
                <a:pt x="1303893" y="1442867"/>
                <a:pt x="1337326" y="1394262"/>
                <a:pt x="1302488" y="1440711"/>
              </a:cubicBezTo>
              <a:cubicBezTo>
                <a:pt x="1297813" y="1459414"/>
                <a:pt x="1297660" y="1466560"/>
                <a:pt x="1286539" y="1483242"/>
              </a:cubicBezTo>
              <a:cubicBezTo>
                <a:pt x="1280245" y="1492683"/>
                <a:pt x="1271221" y="1500159"/>
                <a:pt x="1265274" y="1509823"/>
              </a:cubicBezTo>
              <a:cubicBezTo>
                <a:pt x="1256967" y="1523322"/>
                <a:pt x="1251873" y="1538591"/>
                <a:pt x="1244009" y="1552353"/>
              </a:cubicBezTo>
              <a:cubicBezTo>
                <a:pt x="1237669" y="1563448"/>
                <a:pt x="1230072" y="1573782"/>
                <a:pt x="1222744" y="1584251"/>
              </a:cubicBezTo>
              <a:cubicBezTo>
                <a:pt x="1217663" y="1591510"/>
                <a:pt x="1210758" y="1597591"/>
                <a:pt x="1206795" y="1605516"/>
              </a:cubicBezTo>
              <a:cubicBezTo>
                <a:pt x="1178871" y="1661362"/>
                <a:pt x="1204332" y="1632578"/>
                <a:pt x="1174897" y="1674628"/>
              </a:cubicBezTo>
              <a:cubicBezTo>
                <a:pt x="1081315" y="1808317"/>
                <a:pt x="1150480" y="1709137"/>
                <a:pt x="1084521" y="1791586"/>
              </a:cubicBezTo>
              <a:cubicBezTo>
                <a:pt x="1080530" y="1796575"/>
                <a:pt x="1078206" y="1802825"/>
                <a:pt x="1073888" y="1807535"/>
              </a:cubicBezTo>
              <a:cubicBezTo>
                <a:pt x="1058647" y="1824161"/>
                <a:pt x="1040131" y="1837768"/>
                <a:pt x="1026041" y="1855381"/>
              </a:cubicBezTo>
              <a:cubicBezTo>
                <a:pt x="942491" y="1959821"/>
                <a:pt x="1061454" y="1808681"/>
                <a:pt x="988827" y="1908544"/>
              </a:cubicBezTo>
              <a:cubicBezTo>
                <a:pt x="955719" y="1954068"/>
                <a:pt x="972964" y="1926391"/>
                <a:pt x="946297" y="1956391"/>
              </a:cubicBezTo>
              <a:cubicBezTo>
                <a:pt x="919608" y="1986416"/>
                <a:pt x="922338" y="1988912"/>
                <a:pt x="893134" y="2014870"/>
              </a:cubicBezTo>
              <a:cubicBezTo>
                <a:pt x="886512" y="2020756"/>
                <a:pt x="878425" y="2024858"/>
                <a:pt x="871869" y="2030818"/>
              </a:cubicBezTo>
              <a:cubicBezTo>
                <a:pt x="858888" y="2042619"/>
                <a:pt x="847060" y="2055627"/>
                <a:pt x="834655" y="2068032"/>
              </a:cubicBezTo>
              <a:cubicBezTo>
                <a:pt x="827567" y="2075121"/>
                <a:pt x="821986" y="2084141"/>
                <a:pt x="813390" y="2089298"/>
              </a:cubicBezTo>
              <a:cubicBezTo>
                <a:pt x="757538" y="2122808"/>
                <a:pt x="810723" y="2087975"/>
                <a:pt x="770860" y="2121195"/>
              </a:cubicBezTo>
              <a:cubicBezTo>
                <a:pt x="765951" y="2125285"/>
                <a:pt x="759429" y="2127310"/>
                <a:pt x="754911" y="2131828"/>
              </a:cubicBezTo>
              <a:cubicBezTo>
                <a:pt x="748646" y="2138093"/>
                <a:pt x="745455" y="2147064"/>
                <a:pt x="738962" y="2153093"/>
              </a:cubicBezTo>
              <a:cubicBezTo>
                <a:pt x="682991" y="2205066"/>
                <a:pt x="697770" y="2188972"/>
                <a:pt x="653902" y="2216888"/>
              </a:cubicBezTo>
              <a:cubicBezTo>
                <a:pt x="643121" y="2223749"/>
                <a:pt x="632962" y="2231578"/>
                <a:pt x="622004" y="2238153"/>
              </a:cubicBezTo>
              <a:cubicBezTo>
                <a:pt x="575530" y="2266038"/>
                <a:pt x="629732" y="2228971"/>
                <a:pt x="568841" y="2259418"/>
              </a:cubicBezTo>
              <a:cubicBezTo>
                <a:pt x="561753" y="2262962"/>
                <a:pt x="554533" y="2266256"/>
                <a:pt x="547576" y="2270051"/>
              </a:cubicBezTo>
              <a:cubicBezTo>
                <a:pt x="535033" y="2276892"/>
                <a:pt x="523141" y="2284927"/>
                <a:pt x="510362" y="2291316"/>
              </a:cubicBezTo>
              <a:cubicBezTo>
                <a:pt x="505350" y="2293822"/>
                <a:pt x="499730" y="2294860"/>
                <a:pt x="494414" y="2296632"/>
              </a:cubicBezTo>
              <a:cubicBezTo>
                <a:pt x="480771" y="2305728"/>
                <a:pt x="473141" y="2311767"/>
                <a:pt x="457200" y="2317898"/>
              </a:cubicBezTo>
              <a:cubicBezTo>
                <a:pt x="441509" y="2323933"/>
                <a:pt x="424755" y="2327108"/>
                <a:pt x="409353" y="2333846"/>
              </a:cubicBezTo>
              <a:cubicBezTo>
                <a:pt x="396264" y="2339572"/>
                <a:pt x="384307" y="2347623"/>
                <a:pt x="372139" y="2355111"/>
              </a:cubicBezTo>
              <a:cubicBezTo>
                <a:pt x="275485" y="2414591"/>
                <a:pt x="393532" y="2341726"/>
                <a:pt x="318976" y="2397642"/>
              </a:cubicBezTo>
              <a:cubicBezTo>
                <a:pt x="307707" y="2406094"/>
                <a:pt x="282754" y="2413095"/>
                <a:pt x="271130" y="2418907"/>
              </a:cubicBezTo>
              <a:cubicBezTo>
                <a:pt x="258351" y="2425296"/>
                <a:pt x="245804" y="2432247"/>
                <a:pt x="233916" y="2440172"/>
              </a:cubicBezTo>
              <a:cubicBezTo>
                <a:pt x="219171" y="2450002"/>
                <a:pt x="206336" y="2462556"/>
                <a:pt x="191386" y="2472070"/>
              </a:cubicBezTo>
              <a:cubicBezTo>
                <a:pt x="186452" y="2475210"/>
                <a:pt x="157475" y="2481876"/>
                <a:pt x="154172" y="2482702"/>
              </a:cubicBezTo>
              <a:cubicBezTo>
                <a:pt x="118800" y="2500389"/>
                <a:pt x="147547" y="2488346"/>
                <a:pt x="106325" y="2498651"/>
              </a:cubicBezTo>
              <a:cubicBezTo>
                <a:pt x="100888" y="2500010"/>
                <a:pt x="95764" y="2502427"/>
                <a:pt x="90376" y="2503967"/>
              </a:cubicBezTo>
              <a:cubicBezTo>
                <a:pt x="72847" y="2508976"/>
                <a:pt x="60815" y="2510943"/>
                <a:pt x="42530" y="2514600"/>
              </a:cubicBezTo>
              <a:cubicBezTo>
                <a:pt x="24868" y="2523431"/>
                <a:pt x="20346" y="2524592"/>
                <a:pt x="5316" y="2535865"/>
              </a:cubicBezTo>
              <a:cubicBezTo>
                <a:pt x="3311" y="2537369"/>
                <a:pt x="1772" y="2539409"/>
                <a:pt x="0" y="2541181"/>
              </a:cubicBezTo>
            </a:path>
          </a:pathLst>
        </a:custGeom>
        <a:noFill xmlns:a="http://schemas.openxmlformats.org/drawingml/2006/main"/>
        <a:ln xmlns:a="http://schemas.openxmlformats.org/drawingml/2006/main"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11/30/2010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IPS Conference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7585FC79-8EB3-4AE2-AAED-A8806858DFA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538186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11/30/2010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IPS Conference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5481AD04-F6A6-4199-AD7D-53E9AFA0A60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0172915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F867DA-A56F-46ED-B334-84279EE4CEA1}" type="slidenum">
              <a:rPr lang="he-IL" altLang="he-IL"/>
              <a:pPr/>
              <a:t>1</a:t>
            </a:fld>
            <a:endParaRPr lang="en-US" altLang="he-IL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pitchFamily="34" charset="0"/>
              </a:rPr>
              <a:t>IPS Conference 2010</a:t>
            </a:r>
          </a:p>
        </p:txBody>
      </p:sp>
    </p:spTree>
    <p:extLst>
      <p:ext uri="{BB962C8B-B14F-4D97-AF65-F5344CB8AC3E}">
        <p14:creationId xmlns:p14="http://schemas.microsoft.com/office/powerpoint/2010/main" val="22983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lorc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60800"/>
            <a:ext cx="91440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2" descr="https://www.tau.ac.il/sites/default/files/TAU_Logo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0" y="566738"/>
            <a:ext cx="1905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9C0B79-86C6-43CD-AA67-BD4D86D3E134}" type="datetime4">
              <a:rPr lang="en-US"/>
              <a:pPr>
                <a:defRPr/>
              </a:pPr>
              <a:t>October 11, 2020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D3833E-5CF4-4D29-9C44-4C9476894565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l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25"/>
            <a:ext cx="91440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12"/>
          <p:cNvCxnSpPr/>
          <p:nvPr userDrawn="1"/>
        </p:nvCxnSpPr>
        <p:spPr>
          <a:xfrm>
            <a:off x="0" y="538163"/>
            <a:ext cx="91440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Font typeface="Arial" pitchFamily="34" charset="0"/>
              <a:buChar char="•"/>
              <a:defRPr sz="2800"/>
            </a:lvl1pPr>
            <a:lvl2pPr>
              <a:buClrTx/>
              <a:buFont typeface="Arial" pitchFamily="34" charset="0"/>
              <a:buChar char="•"/>
              <a:defRPr sz="2000">
                <a:solidFill>
                  <a:srgbClr val="0070C0"/>
                </a:solidFill>
              </a:defRPr>
            </a:lvl2pPr>
            <a:lvl3pPr>
              <a:buClrTx/>
              <a:defRPr sz="1400"/>
            </a:lvl3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490066"/>
          </a:xfrm>
        </p:spPr>
        <p:txBody>
          <a:bodyPr rtlCol="0"/>
          <a:lstStyle>
            <a:lvl1pPr>
              <a:defRPr sz="2400" u="none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68313" y="6408738"/>
            <a:ext cx="191928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2FCF7E-1719-4F49-8C0C-76CA2AD94142}" type="datetime4">
              <a:rPr lang="en-US"/>
              <a:pPr>
                <a:defRPr/>
              </a:pPr>
              <a:t>October 11, 2020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EF94E5-EDC3-45E9-97A0-F2C0CA487CCD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9" name="Footer Placeholder 21"/>
          <p:cNvSpPr>
            <a:spLocks noGrp="1"/>
          </p:cNvSpPr>
          <p:nvPr>
            <p:ph type="ftr" sz="quarter" idx="12"/>
          </p:nvPr>
        </p:nvSpPr>
        <p:spPr>
          <a:xfrm>
            <a:off x="5076825" y="6381750"/>
            <a:ext cx="3022600" cy="365125"/>
          </a:xfrm>
        </p:spPr>
        <p:txBody>
          <a:bodyPr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blu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524625"/>
            <a:ext cx="91440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836613"/>
            <a:ext cx="8229600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39750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F16221E-010B-44B1-8D47-9579D696E0EE}" type="datetime4">
              <a:rPr lang="en-US"/>
              <a:pPr>
                <a:defRPr/>
              </a:pPr>
              <a:t>October 11, 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148263" y="6381750"/>
            <a:ext cx="3022600" cy="365125"/>
          </a:xfrm>
          <a:prstGeom prst="rect">
            <a:avLst/>
          </a:prstGeom>
        </p:spPr>
        <p:txBody>
          <a:bodyPr vert="horz" anchor="b"/>
          <a:lstStyle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itchFamily="34" charset="0"/>
              </a:defRPr>
            </a:lvl1pPr>
          </a:lstStyle>
          <a:p>
            <a:fld id="{621FE6AC-4404-4BE2-821C-266243569546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</p:sldLayoutIdLst>
  <p:hf hdr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r" rtl="1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Lucida Sans Unicode" pitchFamily="34" charset="0"/>
        </a:defRPr>
      </a:lvl2pPr>
      <a:lvl3pPr algn="r" rtl="1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Lucida Sans Unicode" pitchFamily="34" charset="0"/>
        </a:defRPr>
      </a:lvl3pPr>
      <a:lvl4pPr algn="r" rtl="1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Lucida Sans Unicode" pitchFamily="34" charset="0"/>
        </a:defRPr>
      </a:lvl4pPr>
      <a:lvl5pPr algn="r" rtl="1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Lucida Sans Unicode" pitchFamily="34" charset="0"/>
        </a:defRPr>
      </a:lvl5pPr>
      <a:lvl6pPr marL="457200" algn="r" rtl="1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Lucida Sans Unicode" pitchFamily="34" charset="0"/>
        </a:defRPr>
      </a:lvl6pPr>
      <a:lvl7pPr marL="914400" algn="r" rtl="1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Lucida Sans Unicode" pitchFamily="34" charset="0"/>
        </a:defRPr>
      </a:lvl7pPr>
      <a:lvl8pPr marL="1371600" algn="r" rtl="1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Lucida Sans Unicode" pitchFamily="34" charset="0"/>
        </a:defRPr>
      </a:lvl8pPr>
      <a:lvl9pPr marL="1828800" algn="r" rtl="1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r" rtl="1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r" rtl="1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r" rtl="1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Aviv%20Karnieli\Desktop\Aviv\&#1502;&#1506;&#1489;&#1491;&#1492;%20&#1488;\&#1505;&#1502;&#1505;&#1496;&#1512;%20&#1488;%20&#1514;&#1513;&#1508;&#1488;\&#1499;&#1504;&#1505;%20&#1508;&#1514;&#1497;&#1495;&#1514;%20&#1513;&#1504;&#1492;\Galtonboard%20-%20Galtonbrett%20Simulation%20(or%20Bean%20machine%20or%20quincunx%20or%20Galton%20box).mp4" TargetMode="External"/><Relationship Id="rId1" Type="http://schemas.microsoft.com/office/2007/relationships/media" Target="file:///C:\Users\Aviv%20Karnieli\Desktop\Aviv\&#1502;&#1506;&#1489;&#1491;&#1492;%20&#1488;\&#1505;&#1502;&#1505;&#1496;&#1512;%20&#1488;%20&#1514;&#1513;&#1508;&#1488;\&#1499;&#1504;&#1505;%20&#1508;&#1514;&#1497;&#1495;&#1514;%20&#1513;&#1504;&#1492;\Galtonboard%20-%20Galtonbrett%20Simulation%20(or%20Bean%20machine%20or%20quincunx%20or%20Galton%20box).mp4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labahead@post.tau.ac.i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32.bin"/><Relationship Id="rId7" Type="http://schemas.openxmlformats.org/officeDocument/2006/relationships/image" Target="../media/image48.wmf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5.bin"/><Relationship Id="rId5" Type="http://schemas.openxmlformats.org/officeDocument/2006/relationships/slide" Target="slide6.xml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5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oleObject" Target="../embeddings/oleObject42.bin"/><Relationship Id="rId7" Type="http://schemas.openxmlformats.org/officeDocument/2006/relationships/image" Target="../media/image5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18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6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75.png"/><Relationship Id="rId4" Type="http://schemas.openxmlformats.org/officeDocument/2006/relationships/image" Target="../media/image73.wmf"/><Relationship Id="rId9" Type="http://schemas.openxmlformats.org/officeDocument/2006/relationships/image" Target="../media/image7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8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83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87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91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93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9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40633"/>
            <a:ext cx="7772400" cy="210844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sz="2200" dirty="0"/>
              <a:t>מעבדה א' בפיסיקה</a:t>
            </a:r>
            <a:br>
              <a:rPr lang="en-US" sz="1600" dirty="0"/>
            </a:br>
            <a:br>
              <a:rPr lang="en-US" sz="2000" dirty="0"/>
            </a:br>
            <a:r>
              <a:rPr lang="he-IL" sz="4000" dirty="0"/>
              <a:t>הרצאת כנס פתיחת שנה</a:t>
            </a:r>
            <a:br>
              <a:rPr lang="he-IL" sz="4000" dirty="0"/>
            </a:br>
            <a:br>
              <a:rPr lang="he-IL" sz="4000" dirty="0"/>
            </a:br>
            <a:r>
              <a:rPr lang="he-IL" sz="4000" dirty="0"/>
              <a:t>עיבוד נתונים</a:t>
            </a:r>
            <a:endParaRPr lang="en-US" sz="4000" dirty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D5B504-13A9-49E7-9F16-602635504CC0}" type="slidenum">
              <a:rPr lang="he-IL" altLang="he-IL">
                <a:solidFill>
                  <a:schemeClr val="tx1"/>
                </a:solidFill>
              </a:rPr>
              <a:pPr/>
              <a:t>1</a:t>
            </a:fld>
            <a:endParaRPr lang="en-US" altLang="he-IL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he-IL" altLang="en-US"/>
              <a:t>כיצד תראה ההתפלגות עבור הטלת קוביה?</a:t>
            </a:r>
          </a:p>
          <a:p>
            <a:pPr>
              <a:buFont typeface="Arial" charset="0"/>
              <a:buChar char="•"/>
            </a:pPr>
            <a:endParaRPr lang="he-IL" altLang="en-US"/>
          </a:p>
          <a:p>
            <a:pPr>
              <a:buFont typeface="Arial" charset="0"/>
              <a:buChar char="•"/>
            </a:pPr>
            <a:r>
              <a:rPr lang="he-IL" altLang="en-US"/>
              <a:t>לכל המאורעות יש סיכוי זהה לקרות</a:t>
            </a:r>
          </a:p>
          <a:p>
            <a:pPr>
              <a:buFont typeface="Arial" charset="0"/>
              <a:buChar char="•"/>
            </a:pPr>
            <a:endParaRPr lang="he-IL" altLang="en-US"/>
          </a:p>
          <a:p>
            <a:pPr>
              <a:buFont typeface="Arial" charset="0"/>
              <a:buChar char="•"/>
            </a:pPr>
            <a:r>
              <a:rPr lang="he-IL" altLang="en-US"/>
              <a:t>לכן אם נטיל קוביה מס' רב של פעמים, נצפה לקבל את אותו מס' מקרים עבור כל תוצאה אפשרית (בקירוב)</a:t>
            </a:r>
          </a:p>
          <a:p>
            <a:pPr>
              <a:buFont typeface="Arial" charset="0"/>
              <a:buChar char="•"/>
            </a:pPr>
            <a:endParaRPr lang="he-IL" altLang="en-US"/>
          </a:p>
          <a:p>
            <a:pPr>
              <a:buFont typeface="Arial" charset="0"/>
              <a:buChar char="•"/>
            </a:pPr>
            <a:r>
              <a:rPr lang="he-IL" altLang="en-US"/>
              <a:t>התפלגות זו נקראית </a:t>
            </a:r>
          </a:p>
          <a:p>
            <a:pPr>
              <a:buFont typeface="Arial" charset="0"/>
              <a:buNone/>
            </a:pPr>
            <a:r>
              <a:rPr lang="he-IL" altLang="en-US"/>
              <a:t>"התפלגות אחידה"</a:t>
            </a:r>
            <a:endParaRPr lang="en-US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התפלגות אחידה</a:t>
            </a:r>
            <a:endParaRPr lang="en-US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690571-D506-466F-8CCA-A8EA6FC860E4}" type="slidenum">
              <a:rPr lang="he-IL" altLang="he-IL"/>
              <a:pPr/>
              <a:t>10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p:pic>
        <p:nvPicPr>
          <p:cNvPr id="143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3860800"/>
            <a:ext cx="3959225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he-IL" altLang="en-US"/>
              <a:t>כיצד תראה ההתפלגות עבור גובה האנשים באוכלוסיה?</a:t>
            </a:r>
          </a:p>
          <a:p>
            <a:pPr>
              <a:buFont typeface="Arial" charset="0"/>
              <a:buChar char="•"/>
            </a:pPr>
            <a:endParaRPr lang="he-IL" altLang="en-US"/>
          </a:p>
          <a:p>
            <a:pPr>
              <a:buFont typeface="Arial" charset="0"/>
              <a:buChar char="•"/>
            </a:pPr>
            <a:r>
              <a:rPr lang="he-IL" altLang="en-US"/>
              <a:t>אין הרבה אנשים מאוד גבוהים או מאוד נמוכים. רוב האנשים סביב הממוצע.</a:t>
            </a:r>
          </a:p>
          <a:p>
            <a:pPr>
              <a:buFont typeface="Arial" charset="0"/>
              <a:buChar char="•"/>
            </a:pPr>
            <a:endParaRPr lang="he-IL" altLang="en-US"/>
          </a:p>
          <a:p>
            <a:pPr>
              <a:buFont typeface="Arial" charset="0"/>
              <a:buChar char="•"/>
            </a:pPr>
            <a:r>
              <a:rPr lang="he-IL" altLang="en-US"/>
              <a:t>התפלגות מסוג זה נקראית "התפלגות נורמלית" המאופיינת ע"י התוחלת וסטיית התקן</a:t>
            </a:r>
          </a:p>
          <a:p>
            <a:pPr>
              <a:buFont typeface="Arial" charset="0"/>
              <a:buNone/>
            </a:pPr>
            <a:endParaRPr lang="en-US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התפלגות </a:t>
            </a:r>
            <a:r>
              <a:rPr lang="he-IL" dirty="0" err="1"/>
              <a:t>נורמלית</a:t>
            </a:r>
            <a:endParaRPr lang="en-US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D31F75-B480-49EE-B315-A8D3D8DF25F2}" type="slidenum">
              <a:rPr lang="he-IL" altLang="he-IL"/>
              <a:pPr/>
              <a:t>11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p:pic>
        <p:nvPicPr>
          <p:cNvPr id="15367" name="Picture 6"/>
          <p:cNvPicPr>
            <a:picLocks noChangeAspect="1" noChangeArrowheads="1"/>
          </p:cNvPicPr>
          <p:nvPr/>
        </p:nvPicPr>
        <p:blipFill>
          <a:blip r:embed="rId3" cstate="print"/>
          <a:srcRect t="9128" b="8720"/>
          <a:stretch>
            <a:fillRect/>
          </a:stretch>
        </p:blipFill>
        <p:spPr bwMode="auto">
          <a:xfrm>
            <a:off x="755650" y="4076700"/>
            <a:ext cx="4530725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D38DA2F1-DC40-4E4E-ABFF-90178D97BC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13716"/>
              </p:ext>
            </p:extLst>
          </p:nvPr>
        </p:nvGraphicFramePr>
        <p:xfrm>
          <a:off x="5522913" y="4642645"/>
          <a:ext cx="3163887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Equation" r:id="rId4" imgW="1435100" imgH="508000" progId="Equation.3">
                  <p:embed/>
                </p:oleObj>
              </mc:Choice>
              <mc:Fallback>
                <p:oleObj name="Equation" r:id="rId4" imgW="1435100" imgH="508000" progId="Equation.3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4642645"/>
                        <a:ext cx="3163887" cy="111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altLang="he-IL" dirty="0"/>
              <a:t>ההתפלגות של גודל שהוא ממוצע של מספר מדידות מתקרב להתפלגות נורמלית*</a:t>
            </a:r>
          </a:p>
          <a:p>
            <a:pPr marL="392113" lvl="1" indent="0" eaLnBrk="1" hangingPunct="1">
              <a:buFont typeface="Arial" pitchFamily="34" charset="0"/>
              <a:buNone/>
              <a:defRPr/>
            </a:pPr>
            <a:endParaRPr lang="he-IL" altLang="he-IL" dirty="0"/>
          </a:p>
          <a:p>
            <a:pPr lvl="1" eaLnBrk="1" hangingPunct="1">
              <a:defRPr/>
            </a:pPr>
            <a:endParaRPr lang="he-IL" altLang="he-IL" dirty="0"/>
          </a:p>
          <a:p>
            <a:pPr eaLnBrk="1" hangingPunct="1">
              <a:defRPr/>
            </a:pPr>
            <a:r>
              <a:rPr lang="he-IL" altLang="he-IL" dirty="0"/>
              <a:t>*תחת מס' תנאים שכמעט תמיד מתקיימים במעבדה</a:t>
            </a:r>
            <a:endParaRPr lang="en-US" altLang="he-IL" dirty="0"/>
          </a:p>
          <a:p>
            <a:pPr eaLnBrk="1" hangingPunct="1">
              <a:defRPr/>
            </a:pPr>
            <a:endParaRPr lang="en-US" altLang="he-IL" dirty="0"/>
          </a:p>
          <a:p>
            <a:pPr eaLnBrk="1" hangingPunct="1">
              <a:defRPr/>
            </a:pPr>
            <a:r>
              <a:rPr lang="he-IL" altLang="he-IL" dirty="0"/>
              <a:t>דוגמא: </a:t>
            </a:r>
            <a:r>
              <a:rPr lang="en-US" altLang="he-IL" dirty="0"/>
              <a:t>bean machine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527929-7918-4469-BB9B-2AFFE88F7977}" type="slidenum">
              <a:rPr lang="he-IL" altLang="he-IL"/>
              <a:pPr/>
              <a:t>12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משפט הגבול המרכזי</a:t>
            </a:r>
            <a:endParaRPr lang="en-US" dirty="0"/>
          </a:p>
        </p:txBody>
      </p:sp>
      <p:sp>
        <p:nvSpPr>
          <p:cNvPr id="40965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213" y="765175"/>
            <a:ext cx="8135937" cy="1223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Galtonboard - Galtonbrett Simulation (or Bean machine or quincunx or Galton box)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762" y="2011362"/>
            <a:ext cx="792003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e-IL" altLang="en-US" dirty="0"/>
              <a:t>במעבדה כאשר אנו מודדים גודל </a:t>
            </a:r>
            <a:r>
              <a:rPr lang="he-IL" altLang="en-US" dirty="0" err="1"/>
              <a:t>מסויים</a:t>
            </a:r>
            <a:r>
              <a:rPr lang="he-IL" altLang="en-US" dirty="0"/>
              <a:t>, ניקח בחשבון כי המדידה אינה </a:t>
            </a:r>
            <a:r>
              <a:rPr lang="he-IL" altLang="en-US" dirty="0" err="1"/>
              <a:t>מדוייקת</a:t>
            </a:r>
            <a:endParaRPr lang="he-IL" altLang="en-US" dirty="0"/>
          </a:p>
          <a:p>
            <a:pPr>
              <a:defRPr/>
            </a:pPr>
            <a:endParaRPr lang="he-IL" altLang="en-US" dirty="0"/>
          </a:p>
          <a:p>
            <a:pPr>
              <a:defRPr/>
            </a:pPr>
            <a:r>
              <a:rPr lang="he-IL" altLang="en-US" dirty="0"/>
              <a:t>אי ודאות יכולה לנבוע ממספר רב של גורמים:</a:t>
            </a:r>
          </a:p>
          <a:p>
            <a:pPr lvl="1">
              <a:defRPr/>
            </a:pPr>
            <a:r>
              <a:rPr lang="he-IL" altLang="en-US" dirty="0"/>
              <a:t>מכשיר המדידה</a:t>
            </a:r>
          </a:p>
          <a:p>
            <a:pPr lvl="1">
              <a:defRPr/>
            </a:pPr>
            <a:r>
              <a:rPr lang="he-IL" altLang="en-US" dirty="0"/>
              <a:t>הפרעות סביבתיות</a:t>
            </a:r>
          </a:p>
          <a:p>
            <a:pPr lvl="1">
              <a:defRPr/>
            </a:pPr>
            <a:r>
              <a:rPr lang="he-IL" altLang="en-US" dirty="0"/>
              <a:t>טעויות אנוש</a:t>
            </a:r>
          </a:p>
          <a:p>
            <a:pPr lvl="1">
              <a:defRPr/>
            </a:pPr>
            <a:r>
              <a:rPr lang="he-IL" altLang="en-US" dirty="0"/>
              <a:t>עוד...</a:t>
            </a:r>
          </a:p>
          <a:p>
            <a:pPr marL="109537" indent="0">
              <a:buFont typeface="Arial" pitchFamily="34" charset="0"/>
              <a:buNone/>
              <a:defRPr/>
            </a:pPr>
            <a:endParaRPr lang="he-IL" altLang="en-US" dirty="0"/>
          </a:p>
          <a:p>
            <a:pPr>
              <a:defRPr/>
            </a:pPr>
            <a:r>
              <a:rPr lang="he-IL" altLang="en-US" dirty="0"/>
              <a:t>עבור הגודל המדוד </a:t>
            </a:r>
            <a:r>
              <a:rPr lang="en-US" altLang="en-US" dirty="0"/>
              <a:t>x</a:t>
            </a:r>
            <a:r>
              <a:rPr lang="he-IL" altLang="en-US" dirty="0"/>
              <a:t>, את אי הוודאות נסמן: </a:t>
            </a:r>
          </a:p>
          <a:p>
            <a:pPr>
              <a:defRPr/>
            </a:pPr>
            <a:endParaRPr lang="he-IL" altLang="en-US" dirty="0"/>
          </a:p>
          <a:p>
            <a:pPr>
              <a:defRPr/>
            </a:pPr>
            <a:r>
              <a:rPr lang="he-IL" altLang="en-US" dirty="0"/>
              <a:t>נרצה לכמת את גודל אי-הוודאות (עד כמה </a:t>
            </a:r>
            <a:r>
              <a:rPr lang="he-IL" altLang="en-US" dirty="0" err="1"/>
              <a:t>מדוייקת</a:t>
            </a:r>
            <a:r>
              <a:rPr lang="he-IL" altLang="en-US" dirty="0"/>
              <a:t> המדידה?)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אי ודאות</a:t>
            </a:r>
            <a:endParaRPr lang="en-US" dirty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2711AF-178A-4C48-AF2F-63EA8A24FDB1}" type="slidenum">
              <a:rPr lang="he-IL" altLang="he-IL"/>
              <a:pPr/>
              <a:t>13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p:graphicFrame>
        <p:nvGraphicFramePr>
          <p:cNvPr id="17415" name="Object 8"/>
          <p:cNvGraphicFramePr>
            <a:graphicFrameLocks noChangeAspect="1"/>
          </p:cNvGraphicFramePr>
          <p:nvPr/>
        </p:nvGraphicFramePr>
        <p:xfrm>
          <a:off x="4383088" y="4941888"/>
          <a:ext cx="13874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3" imgW="431425" imgH="177646" progId="Equation.3">
                  <p:embed/>
                </p:oleObj>
              </mc:Choice>
              <mc:Fallback>
                <p:oleObj name="Equation" r:id="rId3" imgW="431425" imgH="1776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4941888"/>
                        <a:ext cx="138747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he-IL" altLang="en-US" dirty="0"/>
              <a:t>לפי נתוני יצרן</a:t>
            </a:r>
          </a:p>
          <a:p>
            <a:pPr>
              <a:buFont typeface="Arial" charset="0"/>
              <a:buChar char="•"/>
            </a:pPr>
            <a:endParaRPr lang="he-IL" altLang="en-US" dirty="0"/>
          </a:p>
          <a:p>
            <a:pPr>
              <a:buFont typeface="Arial" charset="0"/>
              <a:buChar char="•"/>
            </a:pPr>
            <a:r>
              <a:rPr lang="he-IL" altLang="en-US" dirty="0"/>
              <a:t>מה אם אין הוראות יצרן? (למשל – סרגל)</a:t>
            </a:r>
          </a:p>
          <a:p>
            <a:pPr>
              <a:buFont typeface="Arial" charset="0"/>
              <a:buChar char="•"/>
            </a:pPr>
            <a:endParaRPr lang="he-IL" altLang="en-US" dirty="0"/>
          </a:p>
          <a:p>
            <a:pPr>
              <a:buFont typeface="Arial" charset="0"/>
              <a:buChar char="•"/>
            </a:pPr>
            <a:r>
              <a:rPr lang="he-IL" altLang="en-US" dirty="0"/>
              <a:t>ממה נובעת אי הוודאות של מכשיר עם שנתות?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שגיאת מכשיר המדידה</a:t>
            </a:r>
            <a:endParaRPr lang="en-US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578688-4666-4102-BD7D-042ED3B300FA}" type="slidenum">
              <a:rPr lang="he-IL" altLang="he-IL"/>
              <a:pPr/>
              <a:t>14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p:pic>
        <p:nvPicPr>
          <p:cNvPr id="18439" name="Picture 8" descr="http://www.dlila.co.il/uploads/products/659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0838" y="3735388"/>
            <a:ext cx="3216275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10" descr="https://encrypted-tbn0.gstatic.com/images?q=tbn:ANd9GcQvHigZhFMttehVe0VbmtM18gB-lwGsDvHVKmF117C0QMDaqH_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463" y="549275"/>
            <a:ext cx="24288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2" descr="http://img.d.co.il/homepages/UploadImages/5075090/110ab0d5-4c12-42c9-8ba0-84ce9af960e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392613"/>
            <a:ext cx="5132388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4" descr="https://encrypted-tbn0.gstatic.com/images?q=tbn:ANd9GcRdBeSp5dfqtnlvfVhGadK0mS87WA-icZJFDiY9UTq8-LfQ_6H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463" y="2406650"/>
            <a:ext cx="1241425" cy="191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he-IL" altLang="en-US" dirty="0"/>
              <a:t>לפי הוראות יצרן</a:t>
            </a:r>
          </a:p>
          <a:p>
            <a:pPr>
              <a:buFont typeface="Arial" charset="0"/>
              <a:buChar char="•"/>
            </a:pPr>
            <a:endParaRPr lang="he-IL" altLang="en-US" dirty="0"/>
          </a:p>
          <a:p>
            <a:pPr>
              <a:buFont typeface="Arial" charset="0"/>
              <a:buChar char="•"/>
            </a:pPr>
            <a:r>
              <a:rPr lang="he-IL" altLang="en-US" dirty="0"/>
              <a:t>מה אם אין הוראות יצרן? (למשל – סרגל)</a:t>
            </a:r>
          </a:p>
          <a:p>
            <a:pPr>
              <a:buFont typeface="Arial" charset="0"/>
              <a:buChar char="•"/>
            </a:pPr>
            <a:endParaRPr lang="he-IL" altLang="en-US" dirty="0"/>
          </a:p>
          <a:p>
            <a:pPr>
              <a:buFont typeface="Arial" charset="0"/>
              <a:buChar char="•"/>
            </a:pPr>
            <a:r>
              <a:rPr lang="he-IL" altLang="en-US" dirty="0"/>
              <a:t>ממה נובעת אי הוודאות של מכשיר עם שנתות?</a:t>
            </a:r>
          </a:p>
          <a:p>
            <a:pPr lvl="1">
              <a:buFont typeface="Arial" charset="0"/>
              <a:buChar char="•"/>
            </a:pPr>
            <a:r>
              <a:rPr lang="he-IL" altLang="en-US" dirty="0"/>
              <a:t>מהרזולוציה!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אי-וודאות מכשיר המדידה</a:t>
            </a:r>
            <a:endParaRPr lang="en-US" dirty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2CF358-B775-41B1-B9C4-F40426175B79}" type="slidenum">
              <a:rPr lang="he-IL" altLang="he-IL"/>
              <a:pPr/>
              <a:t>15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p:pic>
        <p:nvPicPr>
          <p:cNvPr id="19463" name="Picture 2" descr="http://www.homeschoolmath.net/teaching/g/images/draw-parallel-line-with-rul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3357563"/>
            <a:ext cx="58324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he-IL" altLang="en-US" dirty="0"/>
              <a:t>לא ניתן לדייק מעבר לגודל השנת הקטנה ביותר.</a:t>
            </a:r>
            <a:endParaRPr lang="en-US" altLang="en-US" dirty="0"/>
          </a:p>
          <a:p>
            <a:pPr>
              <a:buFont typeface="Arial" charset="0"/>
              <a:buChar char="•"/>
            </a:pPr>
            <a:endParaRPr lang="he-IL" altLang="en-US" u="sng" dirty="0"/>
          </a:p>
          <a:p>
            <a:pPr>
              <a:buFont typeface="Arial" charset="0"/>
              <a:buChar char="•"/>
            </a:pPr>
            <a:r>
              <a:rPr lang="he-IL" altLang="en-US" u="sng" dirty="0"/>
              <a:t>נניח</a:t>
            </a:r>
            <a:r>
              <a:rPr lang="he-IL" altLang="en-US" dirty="0"/>
              <a:t> כי המדידה מתפלגת באופן אחיד (התפלגות אחידה) בין השנתות של מכשיר המדידה.</a:t>
            </a:r>
          </a:p>
          <a:p>
            <a:pPr>
              <a:buFont typeface="Arial" charset="0"/>
              <a:buChar char="•"/>
            </a:pPr>
            <a:endParaRPr lang="he-IL" altLang="en-US" dirty="0"/>
          </a:p>
          <a:p>
            <a:pPr>
              <a:buFont typeface="Arial" charset="0"/>
              <a:buChar char="•"/>
            </a:pPr>
            <a:endParaRPr lang="he-IL" altLang="en-US" dirty="0"/>
          </a:p>
          <a:p>
            <a:pPr>
              <a:buFont typeface="Arial" charset="0"/>
              <a:buChar char="•"/>
            </a:pPr>
            <a:endParaRPr lang="he-IL" altLang="en-US" dirty="0"/>
          </a:p>
          <a:p>
            <a:pPr>
              <a:buFont typeface="Arial" charset="0"/>
              <a:buChar char="•"/>
            </a:pPr>
            <a:endParaRPr lang="he-IL" altLang="en-US" dirty="0"/>
          </a:p>
          <a:p>
            <a:pPr>
              <a:buFont typeface="Arial" charset="0"/>
              <a:buChar char="•"/>
            </a:pPr>
            <a:endParaRPr lang="he-IL" altLang="en-US" dirty="0"/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he-IL" altLang="en-US" dirty="0"/>
              <a:t>לכן עבור ערך המדידה- ניקח את התוחלת, ועבור השגיאה- ניקח את סטיית התקן של התפלגות אחידה!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הערכת שגיאת הרזולוציה</a:t>
            </a:r>
            <a:endParaRPr lang="en-US" dirty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BDBBBE-928F-42FE-B559-1D20D6656373}" type="slidenum">
              <a:rPr lang="he-IL" altLang="he-IL"/>
              <a:pPr/>
              <a:t>16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42988" y="2925763"/>
            <a:ext cx="0" cy="165576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875" y="2925763"/>
            <a:ext cx="0" cy="165576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95738" y="2925763"/>
            <a:ext cx="0" cy="165576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08625" y="2925763"/>
            <a:ext cx="0" cy="165576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91" name="TextBox 17"/>
          <p:cNvSpPr txBox="1">
            <a:spLocks noChangeArrowheads="1"/>
          </p:cNvSpPr>
          <p:nvPr/>
        </p:nvSpPr>
        <p:spPr bwMode="auto">
          <a:xfrm>
            <a:off x="179388" y="4581525"/>
            <a:ext cx="6408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         0.1                   0.2                  0.3                    0.4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5376" y="2420888"/>
            <a:ext cx="504056" cy="28803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התוחלת של התפלגות אחידה </a:t>
            </a:r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סטיית התקן</a:t>
            </a:r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מתי נשתמש במעבדה?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 dirty="0"/>
              <a:t>כאשר נעבוד עם מכשיר מדידה בעל שנתות כגון סרגל, שעון עצר. נוכל לומר שכל תוצאה בין השנתות בעלת סיכוי זהה ומתפלגת אחיד ולכן</a:t>
            </a:r>
            <a:endParaRPr lang="en-US" altLang="he-IL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FCF15FC-B252-43BE-8C82-526B5E458052}" type="slidenum">
              <a:rPr lang="he-IL" altLang="he-IL"/>
              <a:pPr/>
              <a:t>17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התפלגות אחידה</a:t>
            </a:r>
            <a:endParaRPr lang="en-US" dirty="0"/>
          </a:p>
        </p:txBody>
      </p:sp>
      <p:sp>
        <p:nvSpPr>
          <p:cNvPr id="7189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21511" name="Object 14"/>
          <p:cNvGraphicFramePr>
            <a:graphicFrameLocks noChangeAspect="1"/>
          </p:cNvGraphicFramePr>
          <p:nvPr/>
        </p:nvGraphicFramePr>
        <p:xfrm>
          <a:off x="1187450" y="820738"/>
          <a:ext cx="12239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8" name="Equation" r:id="rId3" imgW="812447" imgH="393529" progId="Equation.3">
                  <p:embed/>
                </p:oleObj>
              </mc:Choice>
              <mc:Fallback>
                <p:oleObj name="Equation" r:id="rId3" imgW="812447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820738"/>
                        <a:ext cx="1223963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5"/>
          <p:cNvGraphicFramePr>
            <a:graphicFrameLocks noChangeAspect="1"/>
          </p:cNvGraphicFramePr>
          <p:nvPr/>
        </p:nvGraphicFramePr>
        <p:xfrm>
          <a:off x="1285875" y="1690688"/>
          <a:ext cx="11572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9" name="Equation" r:id="rId5" imgW="736280" imgH="444307" progId="Equation.DSMT4">
                  <p:embed/>
                </p:oleObj>
              </mc:Choice>
              <mc:Fallback>
                <p:oleObj name="Equation" r:id="rId5" imgW="736280" imgH="44430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690688"/>
                        <a:ext cx="1157288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6"/>
          <p:cNvGraphicFramePr>
            <a:graphicFrameLocks noChangeAspect="1"/>
          </p:cNvGraphicFramePr>
          <p:nvPr/>
        </p:nvGraphicFramePr>
        <p:xfrm>
          <a:off x="2987675" y="4149725"/>
          <a:ext cx="3529013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0" name="Equation" r:id="rId7" imgW="1524000" imgH="838200" progId="Equation.3">
                  <p:embed/>
                </p:oleObj>
              </mc:Choice>
              <mc:Fallback>
                <p:oleObj name="Equation" r:id="rId7" imgW="1524000" imgH="838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149725"/>
                        <a:ext cx="3529013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he-IL" altLang="en-US" dirty="0"/>
                  <a:t>כאשר אנו מבצעים מספר רב של מדידות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altLang="en-US" dirty="0"/>
                  <a:t>, אנחנו דוגמים את ההתפלגות של הגודל הפיזיקלי האמיתי</a:t>
                </a:r>
              </a:p>
              <a:p>
                <a:pPr>
                  <a:buFont typeface="Arial" charset="0"/>
                  <a:buChar char="•"/>
                </a:pPr>
                <a:endParaRPr lang="he-IL" altLang="en-US" dirty="0"/>
              </a:p>
              <a:p>
                <a:pPr>
                  <a:buFont typeface="Arial" charset="0"/>
                  <a:buChar char="•"/>
                </a:pPr>
                <a:r>
                  <a:rPr lang="he-IL" altLang="en-US" dirty="0"/>
                  <a:t>נוכל להשתמש במשפט הגבול המרכזי ובתורת האומדנים, בכדי לקבל אומדן עבור הערך הנמדד.</a:t>
                </a:r>
              </a:p>
              <a:p>
                <a:pPr marL="109537" indent="0">
                  <a:buNone/>
                </a:pPr>
                <a:endParaRPr lang="he-IL" altLang="en-US" dirty="0"/>
              </a:p>
              <a:p>
                <a:pPr>
                  <a:buFont typeface="Arial" charset="0"/>
                  <a:buChar char="•"/>
                </a:pPr>
                <a:r>
                  <a:rPr lang="he-IL" altLang="en-US" dirty="0" err="1"/>
                  <a:t>האומדן</a:t>
                </a:r>
                <a:r>
                  <a:rPr lang="he-IL" altLang="en-US" dirty="0"/>
                  <a:t> הוא הממוצע החשבוני של אוסף המדידות שלנו</a:t>
                </a:r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e-IL" altLang="en-US" dirty="0"/>
              </a:p>
              <a:p>
                <a:pPr marL="109537" indent="0">
                  <a:buNone/>
                </a:pPr>
                <a:r>
                  <a:rPr lang="he-IL" altLang="en-US" dirty="0"/>
                  <a:t>מהי </a:t>
                </a:r>
                <a:r>
                  <a:rPr lang="he-IL" altLang="en-US" b="1" u="sng" dirty="0"/>
                  <a:t>אי הוודאות</a:t>
                </a:r>
                <a:r>
                  <a:rPr lang="he-IL" altLang="en-US" dirty="0"/>
                  <a:t> </a:t>
                </a:r>
                <a:r>
                  <a:rPr lang="he-IL" altLang="en-US" dirty="0" err="1"/>
                  <a:t>באומדן</a:t>
                </a:r>
                <a:r>
                  <a:rPr lang="he-IL" altLang="en-US" dirty="0"/>
                  <a:t> הזה?</a:t>
                </a:r>
              </a:p>
            </p:txBody>
          </p:sp>
        </mc:Choice>
        <mc:Fallback xmlns="">
          <p:sp>
            <p:nvSpPr>
              <p:cNvPr id="2253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79" r="-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אומדן לערך פיזיקלי מדוד במעבדה</a:t>
            </a:r>
            <a:endParaRPr lang="en-US" dirty="0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DF0D17-73D1-40CF-82F7-EB475A45E99F}" type="slidenum">
              <a:rPr lang="he-IL" altLang="he-IL"/>
              <a:pPr/>
              <a:t>18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he-IL" altLang="en-US" dirty="0"/>
                  <a:t>סטיית התקן של המדגם (סט המדידות שלנו) היא:</a:t>
                </a:r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he-IL" altLang="en-US" dirty="0"/>
              </a:p>
              <a:p>
                <a:pPr>
                  <a:buFont typeface="Arial" charset="0"/>
                  <a:buChar char="•"/>
                </a:pPr>
                <a:r>
                  <a:rPr lang="he-IL" altLang="en-US" dirty="0"/>
                  <a:t>אי הוודאות </a:t>
                </a:r>
                <a:r>
                  <a:rPr lang="he-IL" altLang="en-US" dirty="0" err="1"/>
                  <a:t>באומדן</a:t>
                </a:r>
                <a:r>
                  <a:rPr lang="he-IL" altLang="en-US" dirty="0"/>
                  <a:t> שלנו (הגודל הפיזיקלי הנמדד):</a:t>
                </a:r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̅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altLang="en-US" dirty="0"/>
              </a:p>
              <a:p>
                <a:pPr>
                  <a:buFont typeface="Arial" charset="0"/>
                  <a:buChar char="•"/>
                </a:pPr>
                <a:r>
                  <a:rPr lang="he-IL" altLang="en-US" dirty="0"/>
                  <a:t>ככל שניקח יותר מדידות, ברור כי הערך יהיה </a:t>
                </a:r>
                <a:r>
                  <a:rPr lang="he-IL" altLang="en-US" dirty="0" err="1"/>
                  <a:t>מדוייק</a:t>
                </a:r>
                <a:r>
                  <a:rPr lang="he-IL" altLang="en-US" dirty="0"/>
                  <a:t> יותר. לכן, השגיאה קטנה עם מספר המדידות. לשגיאה זו נקרא </a:t>
                </a:r>
                <a:r>
                  <a:rPr lang="he-IL" altLang="en-US" b="1" u="sng" dirty="0"/>
                  <a:t>שגיאה סטטיסטית.</a:t>
                </a:r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</m:e>
                      </m:borderBox>
                    </m:oMath>
                  </m:oMathPara>
                </a14:m>
                <a:endParaRPr lang="he-IL" altLang="en-US" dirty="0"/>
              </a:p>
            </p:txBody>
          </p:sp>
        </mc:Choice>
        <mc:Fallback xmlns="">
          <p:sp>
            <p:nvSpPr>
              <p:cNvPr id="2253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179" b="-28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אומדן לערך פיזיקלי מדוד במעבדה</a:t>
            </a:r>
            <a:endParaRPr lang="en-US" dirty="0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DF0D17-73D1-40CF-82F7-EB475A45E99F}" type="slidenum">
              <a:rPr lang="he-IL" altLang="he-IL"/>
              <a:pPr/>
              <a:t>19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5170487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מתן אינטואיציה לגבי גדלים ותופעות פיסיקליות</a:t>
            </a:r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לימוד שיטות עבודה למדידת גדלים פיסיקליים</a:t>
            </a:r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לימוד שיטות לניתוח תוצאות ולהערכת שגיאות</a:t>
            </a:r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רכישת מיומנות בכתיבה מדעית</a:t>
            </a:r>
            <a:endParaRPr lang="en-US" altLang="he-IL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0B5348-C13C-4DE1-919F-71CC7701801E}" type="slidenum">
              <a:rPr lang="he-IL" altLang="he-IL">
                <a:cs typeface="Arial" charset="0"/>
              </a:rPr>
              <a:pPr/>
              <a:t>2</a:t>
            </a:fld>
            <a:endParaRPr lang="en-US" altLang="he-IL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4663" y="80392"/>
            <a:ext cx="8229599" cy="49006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מטרות הלימוד במעבדה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אי וודאות משותפת</a:t>
            </a:r>
            <a:endParaRPr 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6A03D8-AF03-4BAF-A0A8-DAC323CC055F}" type="slidenum">
              <a:rPr lang="he-IL" altLang="he-IL"/>
              <a:pPr/>
              <a:t>20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p:pic>
        <p:nvPicPr>
          <p:cNvPr id="23558" name="Picture 6" descr="http://images.books24x7.com/bookimages/id_5642/fig11-10.jpg"/>
          <p:cNvPicPr>
            <a:picLocks noChangeAspect="1" noChangeArrowheads="1"/>
          </p:cNvPicPr>
          <p:nvPr/>
        </p:nvPicPr>
        <p:blipFill>
          <a:blip r:embed="rId3" cstate="print"/>
          <a:srcRect l="4320" t="7097" r="7121" b="14818"/>
          <a:stretch>
            <a:fillRect/>
          </a:stretch>
        </p:blipFill>
        <p:spPr bwMode="auto">
          <a:xfrm>
            <a:off x="409575" y="1125538"/>
            <a:ext cx="2952750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http://images.books24x7.com/bookimages/id_5642/fig11-10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" t="7097" r="7122" b="14818"/>
          <a:stretch/>
        </p:blipFill>
        <p:spPr bwMode="auto">
          <a:xfrm>
            <a:off x="3635896" y="1124744"/>
            <a:ext cx="151226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images.books24x7.com/bookimages/id_5642/fig11-10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" t="7097" r="7122" b="14818"/>
          <a:stretch/>
        </p:blipFill>
        <p:spPr bwMode="auto">
          <a:xfrm>
            <a:off x="5580112" y="1124744"/>
            <a:ext cx="251931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7"/>
          <p:cNvSpPr txBox="1">
            <a:spLocks noChangeArrowheads="1"/>
          </p:cNvSpPr>
          <p:nvPr/>
        </p:nvSpPr>
        <p:spPr bwMode="auto">
          <a:xfrm>
            <a:off x="6716713" y="2174875"/>
            <a:ext cx="1657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en-US"/>
              <a:t>σ</a:t>
            </a:r>
            <a:r>
              <a:rPr lang="en-US" altLang="en-US"/>
              <a:t>3</a:t>
            </a:r>
          </a:p>
        </p:txBody>
      </p:sp>
      <p:sp>
        <p:nvSpPr>
          <p:cNvPr id="23562" name="TextBox 17"/>
          <p:cNvSpPr txBox="1">
            <a:spLocks noChangeArrowheads="1"/>
          </p:cNvSpPr>
          <p:nvPr/>
        </p:nvSpPr>
        <p:spPr bwMode="auto">
          <a:xfrm>
            <a:off x="4259263" y="2174875"/>
            <a:ext cx="16557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en-US"/>
              <a:t>σ</a:t>
            </a:r>
            <a:r>
              <a:rPr lang="en-US" altLang="en-US"/>
              <a:t>2</a:t>
            </a:r>
          </a:p>
        </p:txBody>
      </p:sp>
      <p:sp>
        <p:nvSpPr>
          <p:cNvPr id="23563" name="TextBox 18"/>
          <p:cNvSpPr txBox="1">
            <a:spLocks noChangeArrowheads="1"/>
          </p:cNvSpPr>
          <p:nvPr/>
        </p:nvSpPr>
        <p:spPr bwMode="auto">
          <a:xfrm>
            <a:off x="1800225" y="2174875"/>
            <a:ext cx="165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en-US"/>
              <a:t>σ</a:t>
            </a:r>
            <a:r>
              <a:rPr lang="en-US" altLang="en-US"/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40200" y="2060575"/>
            <a:ext cx="5699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73200" y="2060575"/>
            <a:ext cx="10826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16688" y="2011363"/>
            <a:ext cx="863600" cy="14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567" name="TextBox 29"/>
          <p:cNvSpPr txBox="1">
            <a:spLocks noChangeArrowheads="1"/>
          </p:cNvSpPr>
          <p:nvPr/>
        </p:nvSpPr>
        <p:spPr bwMode="auto">
          <a:xfrm>
            <a:off x="3995738" y="3000375"/>
            <a:ext cx="37084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4400"/>
              <a:t>=</a:t>
            </a:r>
          </a:p>
          <a:p>
            <a:endParaRPr lang="en-US" altLang="en-US" sz="4400"/>
          </a:p>
        </p:txBody>
      </p:sp>
      <p:sp>
        <p:nvSpPr>
          <p:cNvPr id="23568" name="TextBox 30"/>
          <p:cNvSpPr txBox="1">
            <a:spLocks noChangeArrowheads="1"/>
          </p:cNvSpPr>
          <p:nvPr/>
        </p:nvSpPr>
        <p:spPr bwMode="auto">
          <a:xfrm>
            <a:off x="3248025" y="1770063"/>
            <a:ext cx="37084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4400"/>
              <a:t>+            +</a:t>
            </a:r>
          </a:p>
          <a:p>
            <a:endParaRPr lang="en-US" altLang="en-US" sz="4400"/>
          </a:p>
        </p:txBody>
      </p:sp>
      <p:pic>
        <p:nvPicPr>
          <p:cNvPr id="32" name="Picture 6" descr="http://images.books24x7.com/bookimages/id_5642/fig11-10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" t="7097" r="7122" b="14818"/>
          <a:stretch/>
        </p:blipFill>
        <p:spPr bwMode="auto">
          <a:xfrm>
            <a:off x="1907704" y="3465267"/>
            <a:ext cx="4361000" cy="19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570" name="Object 27"/>
          <p:cNvGraphicFramePr>
            <a:graphicFrameLocks noChangeAspect="1"/>
          </p:cNvGraphicFramePr>
          <p:nvPr/>
        </p:nvGraphicFramePr>
        <p:xfrm>
          <a:off x="2227263" y="5483225"/>
          <a:ext cx="4521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משוואה" r:id="rId4" imgW="1790700" imgH="355600" progId="Equation.3">
                  <p:embed/>
                </p:oleObj>
              </mc:Choice>
              <mc:Fallback>
                <p:oleObj name="משוואה" r:id="rId4" imgW="17907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5483225"/>
                        <a:ext cx="45212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3462338" y="4652963"/>
            <a:ext cx="1685925" cy="14287"/>
          </a:xfrm>
          <a:prstGeom prst="straightConnector1">
            <a:avLst/>
          </a:prstGeom>
          <a:ln>
            <a:solidFill>
              <a:srgbClr val="00A249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he-IL" altLang="en-US" dirty="0"/>
              <a:t>אם ביצענו </a:t>
            </a:r>
            <a:r>
              <a:rPr lang="en-US" altLang="en-US" dirty="0"/>
              <a:t>N</a:t>
            </a:r>
            <a:r>
              <a:rPr lang="he-IL" altLang="en-US" dirty="0"/>
              <a:t> מדידות מאותה התפלגות (סטיית התקן זהה), אזי:</a:t>
            </a:r>
          </a:p>
          <a:p>
            <a:pPr lvl="1">
              <a:buFont typeface="Arial" charset="0"/>
              <a:buChar char="•"/>
            </a:pPr>
            <a:r>
              <a:rPr lang="he-IL" altLang="en-US" dirty="0"/>
              <a:t>ערך המדידה יהיה הממוצע של הערכים</a:t>
            </a:r>
          </a:p>
          <a:p>
            <a:pPr lvl="1">
              <a:buFont typeface="Arial" charset="0"/>
              <a:buChar char="•"/>
            </a:pPr>
            <a:r>
              <a:rPr lang="he-IL" altLang="en-US" dirty="0"/>
              <a:t>אי הוודאות תהיה:</a:t>
            </a: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he-IL" altLang="en-US" dirty="0"/>
              <a:t>נקרא לה "השגיאה הסטטיסטית"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שגיאה סטטיסטית – הסבר נוסף</a:t>
            </a:r>
            <a:endParaRPr lang="en-US" dirty="0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960DCE-7CBD-4BBB-B430-0115DE0AFD8E}" type="slidenum">
              <a:rPr lang="he-IL" altLang="he-IL"/>
              <a:pPr/>
              <a:t>21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1323975" y="2492375"/>
          <a:ext cx="60928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" name="משוואה" r:id="rId3" imgW="2413000" imgH="431800" progId="Equation.3">
                  <p:embed/>
                </p:oleObj>
              </mc:Choice>
              <mc:Fallback>
                <p:oleObj name="משוואה" r:id="rId3" imgW="2413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492375"/>
                        <a:ext cx="6092825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7"/>
          <p:cNvGraphicFramePr>
            <a:graphicFrameLocks noChangeAspect="1"/>
          </p:cNvGraphicFramePr>
          <p:nvPr/>
        </p:nvGraphicFramePr>
        <p:xfrm>
          <a:off x="3438525" y="3721100"/>
          <a:ext cx="20208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4" name="משוואה" r:id="rId5" imgW="800100" imgH="419100" progId="Equation.3">
                  <p:embed/>
                </p:oleObj>
              </mc:Choice>
              <mc:Fallback>
                <p:oleObj name="משוואה" r:id="rId5" imgW="8001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3721100"/>
                        <a:ext cx="2020888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/>
              <a:t>יש לנו את שגיאת מכשיר המדידה (סטיית התקן שלו)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לכן עבור מדידה בודדת נרשום: 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אם נבצע מספר רב של מדידות, נקבל גם שגיאה סטטיסטית.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מה השגיאה הסופית של המדידה? שקלול השגיאות: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E73E04-116B-47C1-A14A-6561BA91DF85}" type="slidenum">
              <a:rPr lang="he-IL" altLang="he-IL"/>
              <a:pPr/>
              <a:t>22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שקלול מספר אי וודאויות</a:t>
            </a:r>
            <a:endParaRPr lang="en-US" dirty="0"/>
          </a:p>
        </p:txBody>
      </p:sp>
      <p:sp>
        <p:nvSpPr>
          <p:cNvPr id="5142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25607" name="Object 15"/>
          <p:cNvGraphicFramePr>
            <a:graphicFrameLocks noChangeAspect="1"/>
          </p:cNvGraphicFramePr>
          <p:nvPr/>
        </p:nvGraphicFramePr>
        <p:xfrm>
          <a:off x="1908175" y="1341438"/>
          <a:ext cx="13858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5" name="Equation" r:id="rId3" imgW="431425" imgH="177646" progId="Equation.3">
                  <p:embed/>
                </p:oleObj>
              </mc:Choice>
              <mc:Fallback>
                <p:oleObj name="Equation" r:id="rId3" imgW="431425" imgH="17764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341438"/>
                        <a:ext cx="1385888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7"/>
          <p:cNvGraphicFramePr>
            <a:graphicFrameLocks noChangeAspect="1"/>
          </p:cNvGraphicFramePr>
          <p:nvPr/>
        </p:nvGraphicFramePr>
        <p:xfrm>
          <a:off x="774700" y="3573463"/>
          <a:ext cx="71374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" name="משוואה" r:id="rId5" imgW="2222500" imgH="533400" progId="Equation.3">
                  <p:embed/>
                </p:oleObj>
              </mc:Choice>
              <mc:Fallback>
                <p:oleObj name="משוואה" r:id="rId5" imgW="2222500" imgH="533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573463"/>
                        <a:ext cx="7137400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Box 10"/>
          <p:cNvSpPr txBox="1">
            <a:spLocks noChangeArrowheads="1"/>
          </p:cNvSpPr>
          <p:nvPr/>
        </p:nvSpPr>
        <p:spPr bwMode="auto">
          <a:xfrm>
            <a:off x="2627313" y="5732463"/>
            <a:ext cx="2089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he-IL" altLang="he-IL">
              <a:latin typeface="Lucida Sans Unicode" pitchFamily="34" charset="0"/>
            </a:endParaRPr>
          </a:p>
        </p:txBody>
      </p:sp>
      <p:sp>
        <p:nvSpPr>
          <p:cNvPr id="25610" name="TextBox 11"/>
          <p:cNvSpPr txBox="1">
            <a:spLocks noChangeArrowheads="1"/>
          </p:cNvSpPr>
          <p:nvPr/>
        </p:nvSpPr>
        <p:spPr bwMode="auto">
          <a:xfrm>
            <a:off x="2411413" y="5373688"/>
            <a:ext cx="2305050" cy="6461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he-IL" altLang="he-IL">
                <a:latin typeface="Lucida Sans Unicode" pitchFamily="34" charset="0"/>
              </a:rPr>
              <a:t>שגיאת מכשיר המדידה (רזולוציה)</a:t>
            </a:r>
            <a:endParaRPr lang="en-US" altLang="he-IL">
              <a:latin typeface="Lucida Sans Unicode" pitchFamily="34" charset="0"/>
            </a:endParaRPr>
          </a:p>
        </p:txBody>
      </p:sp>
      <p:sp>
        <p:nvSpPr>
          <p:cNvPr id="25611" name="TextBox 12"/>
          <p:cNvSpPr txBox="1">
            <a:spLocks noChangeArrowheads="1"/>
          </p:cNvSpPr>
          <p:nvPr/>
        </p:nvSpPr>
        <p:spPr bwMode="auto">
          <a:xfrm>
            <a:off x="5508625" y="5516563"/>
            <a:ext cx="2303463" cy="369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he-IL" altLang="he-IL">
                <a:latin typeface="Lucida Sans Unicode" pitchFamily="34" charset="0"/>
              </a:rPr>
              <a:t>השגיאה הסטטיסטית</a:t>
            </a:r>
            <a:endParaRPr lang="en-US" altLang="he-IL">
              <a:latin typeface="Lucida Sans Unicode" pitchFamily="34" charset="0"/>
            </a:endParaRPr>
          </a:p>
        </p:txBody>
      </p:sp>
      <p:cxnSp>
        <p:nvCxnSpPr>
          <p:cNvPr id="15" name="Straight Arrow Connector 14"/>
          <p:cNvCxnSpPr>
            <a:stCxn id="25610" idx="0"/>
          </p:cNvCxnSpPr>
          <p:nvPr/>
        </p:nvCxnSpPr>
        <p:spPr>
          <a:xfrm flipV="1">
            <a:off x="3563938" y="4797425"/>
            <a:ext cx="576262" cy="57626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929438" y="5033963"/>
            <a:ext cx="431800" cy="50323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את השגיאה הסטטיסטית ניתן להקטין ככל שנרצה (יורד כמו </a:t>
            </a:r>
            <a:r>
              <a:rPr lang="en-US" altLang="he-IL" dirty="0"/>
              <a:t>1/√N</a:t>
            </a:r>
            <a:r>
              <a:rPr lang="he-IL" altLang="he-IL" dirty="0"/>
              <a:t>) ע"י הוספת מדידות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מכיוון שאנו מחברים בין השגיאות אין טעם למדוד ∞ מדידות, יש לבצע עוד מדידות רק כאשר משפרים את השגיאה. </a:t>
            </a:r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b="1" dirty="0"/>
              <a:t>במקרה שבו השגיאה הסטטיסטית זניחה ביחס לשגיאת המכשיר, אין טעם בביצוע מדידות נוספות.</a:t>
            </a:r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endParaRPr lang="en-US" altLang="he-IL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E05991-E180-4D3C-BEFB-840BE88612BA}" type="slidenum">
              <a:rPr lang="he-IL" altLang="he-IL"/>
              <a:pPr/>
              <a:t>23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כמה מדידות כדאי לבצע?</a:t>
            </a:r>
            <a:endParaRPr lang="en-US" dirty="0"/>
          </a:p>
        </p:txBody>
      </p:sp>
      <p:sp>
        <p:nvSpPr>
          <p:cNvPr id="24581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סטודנט ביצע 5 מדידות של אורך בעזרת מכשיר מדידה בעל שנתות שדיוקו </a:t>
            </a:r>
            <a:r>
              <a:rPr lang="en-US" altLang="he-IL" dirty="0"/>
              <a:t>0.1</a:t>
            </a:r>
            <a:r>
              <a:rPr lang="he-IL" altLang="he-IL" dirty="0"/>
              <a:t> ס"מ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המדידות שקיבל הינן: </a:t>
            </a:r>
            <a:endParaRPr lang="en-US" altLang="he-IL" dirty="0"/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תוצאת המדידה הינה התוחלת (הממוצע): </a:t>
            </a:r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שגיאת המכשיר (נמדד עם סרגל): </a:t>
            </a:r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endParaRPr lang="en-US" altLang="he-IL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0744BD-004A-4523-AD3B-04BA918EA101}" type="slidenum">
              <a:rPr lang="he-IL" altLang="he-IL"/>
              <a:pPr/>
              <a:t>24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דוגמא לחישוב שגיאה</a:t>
            </a:r>
            <a:endParaRPr lang="en-US" dirty="0"/>
          </a:p>
        </p:txBody>
      </p:sp>
      <p:sp>
        <p:nvSpPr>
          <p:cNvPr id="6177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7" name="Object 24"/>
          <p:cNvGraphicFramePr>
            <a:graphicFrameLocks noChangeAspect="1"/>
          </p:cNvGraphicFramePr>
          <p:nvPr/>
        </p:nvGraphicFramePr>
        <p:xfrm>
          <a:off x="1831975" y="1773238"/>
          <a:ext cx="3478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9" name="Equation" r:id="rId3" imgW="1739900" imgH="228600" progId="Equation.3">
                  <p:embed/>
                </p:oleObj>
              </mc:Choice>
              <mc:Fallback>
                <p:oleObj name="Equation" r:id="rId3" imgW="17399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1773238"/>
                        <a:ext cx="3478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5"/>
          <p:cNvGraphicFramePr>
            <a:graphicFrameLocks noChangeAspect="1"/>
          </p:cNvGraphicFramePr>
          <p:nvPr/>
        </p:nvGraphicFramePr>
        <p:xfrm>
          <a:off x="323850" y="3284538"/>
          <a:ext cx="4772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0" name="Equation" r:id="rId5" imgW="2387600" imgH="393700" progId="Equation.DSMT4">
                  <p:embed/>
                </p:oleObj>
              </mc:Choice>
              <mc:Fallback>
                <p:oleObj name="Equation" r:id="rId5" imgW="2387600" imgH="3937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284538"/>
                        <a:ext cx="47720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850" y="4762518"/>
                <a:ext cx="3096022" cy="57227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4762518"/>
                <a:ext cx="3096022" cy="5722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סטודנט ביצע 5 מדידות של אורך בעזרת מכשיר מדידה בעל שנתות שדיוקו </a:t>
            </a:r>
            <a:r>
              <a:rPr lang="en-US" altLang="he-IL" dirty="0"/>
              <a:t>0.1</a:t>
            </a:r>
            <a:r>
              <a:rPr lang="he-IL" altLang="he-IL" dirty="0"/>
              <a:t> ס"מ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המדידות שקיבל הינן: </a:t>
            </a:r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None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סטיית התקן של המדגם:</a:t>
            </a:r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C32773-49FA-4CA5-9395-70AA28C0DB38}" type="slidenum">
              <a:rPr lang="he-IL" altLang="he-IL"/>
              <a:pPr/>
              <a:t>25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דוגמא לחישוב שגיאה</a:t>
            </a:r>
            <a:endParaRPr lang="en-US" dirty="0"/>
          </a:p>
        </p:txBody>
      </p:sp>
      <p:sp>
        <p:nvSpPr>
          <p:cNvPr id="6177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7" name="Object 24"/>
          <p:cNvGraphicFramePr>
            <a:graphicFrameLocks noChangeAspect="1"/>
          </p:cNvGraphicFramePr>
          <p:nvPr/>
        </p:nvGraphicFramePr>
        <p:xfrm>
          <a:off x="1831975" y="1773238"/>
          <a:ext cx="3478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9" name="Equation" r:id="rId3" imgW="1739900" imgH="228600" progId="Equation.3">
                  <p:embed/>
                </p:oleObj>
              </mc:Choice>
              <mc:Fallback>
                <p:oleObj name="Equation" r:id="rId3" imgW="17399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1773238"/>
                        <a:ext cx="3478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26"/>
          <p:cNvGraphicFramePr>
            <a:graphicFrameLocks noChangeAspect="1"/>
          </p:cNvGraphicFramePr>
          <p:nvPr/>
        </p:nvGraphicFramePr>
        <p:xfrm>
          <a:off x="179388" y="4797425"/>
          <a:ext cx="885666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0" name="Equation" r:id="rId5" imgW="5029200" imgH="469900" progId="Equation.3">
                  <p:embed/>
                </p:oleObj>
              </mc:Choice>
              <mc:Fallback>
                <p:oleObj name="Equation" r:id="rId5" imgW="5029200" imgH="469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797425"/>
                        <a:ext cx="8856662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1"/>
          <p:cNvGraphicFramePr>
            <a:graphicFrameLocks noChangeAspect="1"/>
          </p:cNvGraphicFramePr>
          <p:nvPr/>
        </p:nvGraphicFramePr>
        <p:xfrm>
          <a:off x="323850" y="3284538"/>
          <a:ext cx="329406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1" name="Equation" r:id="rId7" imgW="1130300" imgH="685800" progId="Equation.3">
                  <p:embed/>
                </p:oleObj>
              </mc:Choice>
              <mc:Fallback>
                <p:oleObj name="Equation" r:id="rId7" imgW="1130300" imgH="685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284538"/>
                        <a:ext cx="3294063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השגיאה הכוללת לכן:</a:t>
            </a:r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לכן התוצאה הסופית:    </a:t>
            </a:r>
          </a:p>
          <a:p>
            <a:pPr eaLnBrk="1" hangingPunct="1">
              <a:buFont typeface="Arial" charset="0"/>
              <a:buChar char="•"/>
            </a:pPr>
            <a:endParaRPr lang="en-US" altLang="he-IL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32DCD0-DF63-4FC4-B58D-86183AFB8A1D}" type="slidenum">
              <a:rPr lang="he-IL" altLang="he-IL"/>
              <a:pPr/>
              <a:t>26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דוגמא לחישוב שגיאה</a:t>
            </a:r>
            <a:endParaRPr lang="en-US" dirty="0"/>
          </a:p>
        </p:txBody>
      </p:sp>
      <p:sp>
        <p:nvSpPr>
          <p:cNvPr id="6177" name="Footer Placeholder 5"/>
          <p:cNvSpPr>
            <a:spLocks noGrp="1"/>
          </p:cNvSpPr>
          <p:nvPr>
            <p:ph type="ftr" sz="quarter" idx="12"/>
          </p:nvPr>
        </p:nvSpPr>
        <p:spPr bwMode="auto">
          <a:xfrm>
            <a:off x="5364163" y="6381750"/>
            <a:ext cx="302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6150" name="Object 27"/>
          <p:cNvGraphicFramePr>
            <a:graphicFrameLocks noChangeAspect="1"/>
          </p:cNvGraphicFramePr>
          <p:nvPr/>
        </p:nvGraphicFramePr>
        <p:xfrm>
          <a:off x="393700" y="2060575"/>
          <a:ext cx="59769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3" name="Equation" r:id="rId3" imgW="2463800" imgH="533400" progId="Equation.DSMT4">
                  <p:embed/>
                </p:oleObj>
              </mc:Choice>
              <mc:Fallback>
                <p:oleObj name="Equation" r:id="rId3" imgW="2463800" imgH="533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060575"/>
                        <a:ext cx="5976938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28"/>
          <p:cNvGraphicFramePr>
            <a:graphicFrameLocks noChangeAspect="1"/>
          </p:cNvGraphicFramePr>
          <p:nvPr/>
        </p:nvGraphicFramePr>
        <p:xfrm>
          <a:off x="468313" y="4076700"/>
          <a:ext cx="46085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4" name="Equation" r:id="rId5" imgW="1409700" imgH="228600" progId="Equation.DSMT4">
                  <p:embed/>
                </p:oleObj>
              </mc:Choice>
              <mc:Fallback>
                <p:oleObj name="Equation" r:id="rId5" imgW="14097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76700"/>
                        <a:ext cx="4608512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1619250" y="1557338"/>
            <a:ext cx="144463" cy="647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63938" y="1700213"/>
            <a:ext cx="215900" cy="649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7" name="TextBox 16"/>
          <p:cNvSpPr txBox="1">
            <a:spLocks noChangeArrowheads="1"/>
          </p:cNvSpPr>
          <p:nvPr/>
        </p:nvSpPr>
        <p:spPr bwMode="auto">
          <a:xfrm>
            <a:off x="1258888" y="1052513"/>
            <a:ext cx="12255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altLang="en-US"/>
              <a:t>שגיאה סטטיסטית</a:t>
            </a:r>
            <a:endParaRPr lang="en-US" altLang="en-US"/>
          </a:p>
        </p:txBody>
      </p:sp>
      <p:sp>
        <p:nvSpPr>
          <p:cNvPr id="29708" name="TextBox 17"/>
          <p:cNvSpPr txBox="1">
            <a:spLocks noChangeArrowheads="1"/>
          </p:cNvSpPr>
          <p:nvPr/>
        </p:nvSpPr>
        <p:spPr bwMode="auto">
          <a:xfrm>
            <a:off x="3563938" y="1052513"/>
            <a:ext cx="863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altLang="en-US" dirty="0"/>
              <a:t>שגיאת מכשיר</a:t>
            </a:r>
            <a:endParaRPr lang="en-US" altLang="en-US" dirty="0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5EA8A504-AD78-41F7-8ECE-C09A47C81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931330"/>
            <a:ext cx="4608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e-IL" altLang="en-US" dirty="0">
                <a:solidFill>
                  <a:srgbClr val="FF0000"/>
                </a:solidFill>
              </a:rPr>
              <a:t>נדבר בהמשך על החוקיות שבעיגול הספרות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לעיתים ישנה סטייה קבועה בין הגודל אותו רוצים למדוד ובין המדידה בפועל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 dirty="0"/>
              <a:t>תוכלו לחשוב על דוגמא?</a:t>
            </a:r>
          </a:p>
          <a:p>
            <a:pPr lvl="2" eaLnBrk="1" hangingPunct="1">
              <a:buFont typeface="Arial" charset="0"/>
              <a:buChar char="•"/>
            </a:pPr>
            <a:r>
              <a:rPr lang="he-IL" altLang="he-IL" sz="2000" dirty="0"/>
              <a:t>כיול מכשיר</a:t>
            </a:r>
          </a:p>
          <a:p>
            <a:pPr lvl="2" eaLnBrk="1" hangingPunct="1">
              <a:buFont typeface="Arial" charset="0"/>
              <a:buChar char="•"/>
            </a:pPr>
            <a:r>
              <a:rPr lang="he-IL" altLang="he-IL" sz="2000" dirty="0"/>
              <a:t>אי התחשבות בגורם חיצוני משפיע</a:t>
            </a:r>
          </a:p>
          <a:p>
            <a:pPr lvl="2" eaLnBrk="1" hangingPunct="1"/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מקרה זה מכונה שגיאה שיטתית, אך הוא אינו שגיאה כלל, אלא </a:t>
            </a:r>
            <a:r>
              <a:rPr lang="he-IL" altLang="he-IL" b="1" dirty="0" err="1"/>
              <a:t>הטייה</a:t>
            </a:r>
            <a:r>
              <a:rPr lang="he-IL" altLang="he-IL" dirty="0"/>
              <a:t> (</a:t>
            </a:r>
            <a:r>
              <a:rPr lang="en-US" altLang="he-IL" dirty="0"/>
              <a:t>bias</a:t>
            </a:r>
            <a:r>
              <a:rPr lang="he-IL" altLang="he-IL" dirty="0"/>
              <a:t>) במובן שאינו מעיד על אי ודאות בניסוי ויש פשוט לתקנו אם ניתן</a:t>
            </a:r>
            <a:endParaRPr lang="en-US" altLang="he-IL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9FF16D-67FE-4993-A97E-B17B6AAE8CBB}" type="slidenum">
              <a:rPr lang="he-IL" altLang="he-IL"/>
              <a:pPr/>
              <a:t>27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שגיאה שיטתית</a:t>
            </a:r>
            <a:endParaRPr lang="en-US" dirty="0"/>
          </a:p>
        </p:txBody>
      </p:sp>
      <p:sp>
        <p:nvSpPr>
          <p:cNvPr id="27653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/>
              <a:t>נתונה פונקציה של משתנה אחד:</a:t>
            </a:r>
          </a:p>
          <a:p>
            <a:pPr eaLnBrk="1" hangingPunct="1">
              <a:buFont typeface="Arial" charset="0"/>
              <a:buNone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אנחנו מודדים: </a:t>
            </a:r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שגיאת הגודל: </a:t>
            </a:r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lvl="1" eaLnBrk="1" hangingPunct="1">
              <a:buFont typeface="Arial" charset="0"/>
              <a:buChar char="•"/>
            </a:pPr>
            <a:r>
              <a:rPr lang="he-IL" altLang="he-IL"/>
              <a:t>כאשר השגיאות קטנות פיתוח זה נכון</a:t>
            </a:r>
            <a:endParaRPr lang="en-US" altLang="he-IL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3CCDD8-CE9D-4C5F-9C0D-81C3ED609D4B}" type="slidenum">
              <a:rPr lang="he-IL" altLang="he-IL"/>
              <a:pPr/>
              <a:t>28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שגיאה במדידה עקיפה</a:t>
            </a:r>
            <a:endParaRPr lang="en-US" dirty="0"/>
          </a:p>
        </p:txBody>
      </p:sp>
      <p:sp>
        <p:nvSpPr>
          <p:cNvPr id="9237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31751" name="Object 14"/>
          <p:cNvGraphicFramePr>
            <a:graphicFrameLocks noChangeAspect="1"/>
          </p:cNvGraphicFramePr>
          <p:nvPr/>
        </p:nvGraphicFramePr>
        <p:xfrm>
          <a:off x="1403350" y="765175"/>
          <a:ext cx="9334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8" name="Equation" r:id="rId3" imgW="368140" imgH="253890" progId="Equation.DSMT4">
                  <p:embed/>
                </p:oleObj>
              </mc:Choice>
              <mc:Fallback>
                <p:oleObj name="Equation" r:id="rId3" imgW="368140" imgH="25389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765175"/>
                        <a:ext cx="93345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15"/>
          <p:cNvGraphicFramePr>
            <a:graphicFrameLocks noChangeAspect="1"/>
          </p:cNvGraphicFramePr>
          <p:nvPr/>
        </p:nvGraphicFramePr>
        <p:xfrm>
          <a:off x="1258888" y="2276475"/>
          <a:ext cx="1387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9" name="Equation" r:id="rId5" imgW="431425" imgH="177646" progId="Equation.DSMT4">
                  <p:embed/>
                </p:oleObj>
              </mc:Choice>
              <mc:Fallback>
                <p:oleObj name="Equation" r:id="rId5" imgW="431425" imgH="17764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76475"/>
                        <a:ext cx="13874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16"/>
          <p:cNvGraphicFramePr>
            <a:graphicFrameLocks noChangeAspect="1"/>
          </p:cNvGraphicFramePr>
          <p:nvPr/>
        </p:nvGraphicFramePr>
        <p:xfrm>
          <a:off x="1042988" y="3500438"/>
          <a:ext cx="1995487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0" name="Equation" r:id="rId7" imgW="787400" imgH="431800" progId="Equation.DSMT4">
                  <p:embed/>
                </p:oleObj>
              </mc:Choice>
              <mc:Fallback>
                <p:oleObj name="Equation" r:id="rId7" imgW="7874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00438"/>
                        <a:ext cx="1995487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he-IL" altLang="en-US"/>
              <a:t>בקירוב של שגיאת קטנות</a:t>
            </a:r>
            <a:endParaRPr lang="en-US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הסבר: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68313" y="6808788"/>
            <a:ext cx="1919287" cy="365125"/>
          </a:xfrm>
        </p:spPr>
        <p:txBody>
          <a:bodyPr/>
          <a:lstStyle/>
          <a:p>
            <a:pPr>
              <a:defRPr/>
            </a:pPr>
            <a:fld id="{F378728A-61F4-4A83-9C92-8B09F45F160F}" type="datetime4">
              <a:rPr lang="en-US" smtClean="0"/>
              <a:pPr>
                <a:defRPr/>
              </a:pPr>
              <a:t>October 11, 2020</a:t>
            </a:fld>
            <a:endParaRPr lang="en-US"/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3F2A26-31DF-4A7A-B5AC-39F854D24DDD}" type="slidenum">
              <a:rPr lang="he-IL" altLang="he-IL"/>
              <a:pPr/>
              <a:t>29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076825" y="6781800"/>
            <a:ext cx="3022600" cy="365125"/>
          </a:xfrm>
        </p:spPr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p:grpSp>
        <p:nvGrpSpPr>
          <p:cNvPr id="32775" name="Group 10"/>
          <p:cNvGrpSpPr>
            <a:grpSpLocks/>
          </p:cNvGrpSpPr>
          <p:nvPr/>
        </p:nvGrpSpPr>
        <p:grpSpPr bwMode="auto">
          <a:xfrm>
            <a:off x="1619250" y="1555750"/>
            <a:ext cx="5184775" cy="3887788"/>
            <a:chOff x="1619672" y="1124744"/>
            <a:chExt cx="5184576" cy="3888432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619672" y="1124744"/>
              <a:ext cx="0" cy="388843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619672" y="5013176"/>
              <a:ext cx="5184576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76" name="TextBox 12"/>
          <p:cNvSpPr txBox="1">
            <a:spLocks noChangeArrowheads="1"/>
          </p:cNvSpPr>
          <p:nvPr/>
        </p:nvSpPr>
        <p:spPr bwMode="auto">
          <a:xfrm>
            <a:off x="1103313" y="1597025"/>
            <a:ext cx="6492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f(x)</a:t>
            </a:r>
          </a:p>
        </p:txBody>
      </p:sp>
      <p:sp>
        <p:nvSpPr>
          <p:cNvPr id="32777" name="TextBox 14"/>
          <p:cNvSpPr txBox="1">
            <a:spLocks noChangeArrowheads="1"/>
          </p:cNvSpPr>
          <p:nvPr/>
        </p:nvSpPr>
        <p:spPr bwMode="auto">
          <a:xfrm>
            <a:off x="6448425" y="5449888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x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9475" y="4332288"/>
            <a:ext cx="0" cy="11525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40200" y="3684588"/>
            <a:ext cx="4763" cy="17589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0" name="TextBox 19"/>
          <p:cNvSpPr txBox="1">
            <a:spLocks noChangeArrowheads="1"/>
          </p:cNvSpPr>
          <p:nvPr/>
        </p:nvSpPr>
        <p:spPr bwMode="auto">
          <a:xfrm>
            <a:off x="3276600" y="5443538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x1</a:t>
            </a:r>
          </a:p>
        </p:txBody>
      </p:sp>
      <p:sp>
        <p:nvSpPr>
          <p:cNvPr id="32781" name="TextBox 20"/>
          <p:cNvSpPr txBox="1">
            <a:spLocks noChangeArrowheads="1"/>
          </p:cNvSpPr>
          <p:nvPr/>
        </p:nvSpPr>
        <p:spPr bwMode="auto">
          <a:xfrm>
            <a:off x="3709988" y="5459413"/>
            <a:ext cx="862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x1+</a:t>
            </a:r>
            <a:r>
              <a:rPr lang="el-GR" altLang="en-US"/>
              <a:t>Δ</a:t>
            </a:r>
            <a:r>
              <a:rPr lang="en-US" altLang="en-US"/>
              <a:t>x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619250" y="4332288"/>
            <a:ext cx="1804988" cy="301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19250" y="3644900"/>
            <a:ext cx="2497138" cy="142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4" name="TextBox 29"/>
          <p:cNvSpPr txBox="1">
            <a:spLocks noChangeArrowheads="1"/>
          </p:cNvSpPr>
          <p:nvPr/>
        </p:nvSpPr>
        <p:spPr bwMode="auto">
          <a:xfrm>
            <a:off x="882650" y="4148138"/>
            <a:ext cx="719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f(x1)</a:t>
            </a:r>
          </a:p>
        </p:txBody>
      </p:sp>
      <p:sp>
        <p:nvSpPr>
          <p:cNvPr id="32785" name="TextBox 30"/>
          <p:cNvSpPr txBox="1">
            <a:spLocks noChangeArrowheads="1"/>
          </p:cNvSpPr>
          <p:nvPr/>
        </p:nvSpPr>
        <p:spPr bwMode="auto">
          <a:xfrm>
            <a:off x="554038" y="3467100"/>
            <a:ext cx="1068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dirty="0"/>
              <a:t>f(x1+</a:t>
            </a:r>
            <a:r>
              <a:rPr lang="el-GR" altLang="en-US" dirty="0"/>
              <a:t>Δ</a:t>
            </a:r>
            <a:r>
              <a:rPr lang="en-US" altLang="en-US" dirty="0"/>
              <a:t>x)</a:t>
            </a:r>
          </a:p>
        </p:txBody>
      </p: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395663" y="3644900"/>
            <a:ext cx="815975" cy="744538"/>
            <a:chOff x="3396262" y="3244760"/>
            <a:chExt cx="815698" cy="744814"/>
          </a:xfrm>
        </p:grpSpPr>
        <p:sp>
          <p:nvSpPr>
            <p:cNvPr id="40" name="Rectangle 39"/>
            <p:cNvSpPr/>
            <p:nvPr/>
          </p:nvSpPr>
          <p:spPr>
            <a:xfrm>
              <a:off x="3924720" y="3789475"/>
              <a:ext cx="215827" cy="200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2791" name="Group 38"/>
            <p:cNvGrpSpPr>
              <a:grpSpLocks/>
            </p:cNvGrpSpPr>
            <p:nvPr/>
          </p:nvGrpSpPr>
          <p:grpSpPr bwMode="auto">
            <a:xfrm>
              <a:off x="3396262" y="3244760"/>
              <a:ext cx="815698" cy="744814"/>
              <a:chOff x="3396262" y="3244760"/>
              <a:chExt cx="815698" cy="744814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3420066" y="3259053"/>
                <a:ext cx="696676" cy="70511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96262" y="3972105"/>
                <a:ext cx="815698" cy="1746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4134198" y="3244760"/>
                <a:ext cx="6348" cy="73052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5675313" y="3192463"/>
          <a:ext cx="232568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5" name="משוואה" r:id="rId3" imgW="1028254" imgH="393529" progId="Equation.3">
                  <p:embed/>
                </p:oleObj>
              </mc:Choice>
              <mc:Fallback>
                <p:oleObj name="משוואה" r:id="rId3" imgW="1028254" imgH="39352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3192463"/>
                        <a:ext cx="2325687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5724525" y="4187825"/>
          <a:ext cx="19018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6" name="משוואה" r:id="rId5" imgW="736280" imgH="393529" progId="Equation.3">
                  <p:embed/>
                </p:oleObj>
              </mc:Choice>
              <mc:Fallback>
                <p:oleObj name="משוואה" r:id="rId5" imgW="736280" imgH="39352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187825"/>
                        <a:ext cx="1901825" cy="1016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4"/>
          <p:cNvSpPr/>
          <p:nvPr/>
        </p:nvSpPr>
        <p:spPr>
          <a:xfrm>
            <a:off x="1797050" y="1631950"/>
            <a:ext cx="3954463" cy="3227388"/>
          </a:xfrm>
          <a:custGeom>
            <a:avLst/>
            <a:gdLst>
              <a:gd name="connsiteX0" fmla="*/ 0 w 3955312"/>
              <a:gd name="connsiteY0" fmla="*/ 3226981 h 3226981"/>
              <a:gd name="connsiteX1" fmla="*/ 1557670 w 3955312"/>
              <a:gd name="connsiteY1" fmla="*/ 2828260 h 3226981"/>
              <a:gd name="connsiteX2" fmla="*/ 2791047 w 3955312"/>
              <a:gd name="connsiteY2" fmla="*/ 1467293 h 3226981"/>
              <a:gd name="connsiteX3" fmla="*/ 3652284 w 3955312"/>
              <a:gd name="connsiteY3" fmla="*/ 260497 h 3226981"/>
              <a:gd name="connsiteX4" fmla="*/ 3955312 w 3955312"/>
              <a:gd name="connsiteY4" fmla="*/ 0 h 322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5312" h="3226981">
                <a:moveTo>
                  <a:pt x="0" y="3226981"/>
                </a:moveTo>
                <a:cubicBezTo>
                  <a:pt x="546248" y="3174261"/>
                  <a:pt x="1092496" y="3121541"/>
                  <a:pt x="1557670" y="2828260"/>
                </a:cubicBezTo>
                <a:cubicBezTo>
                  <a:pt x="2022844" y="2534979"/>
                  <a:pt x="2441945" y="1895253"/>
                  <a:pt x="2791047" y="1467293"/>
                </a:cubicBezTo>
                <a:cubicBezTo>
                  <a:pt x="3140149" y="1039333"/>
                  <a:pt x="3458240" y="505046"/>
                  <a:pt x="3652284" y="260497"/>
                </a:cubicBezTo>
                <a:cubicBezTo>
                  <a:pt x="3846328" y="15948"/>
                  <a:pt x="3900820" y="7974"/>
                  <a:pt x="395531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5170487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אחראיות אקדמיות - פרופ' הלינה אברמוביץ', ד"ר נעמי אופנהיימר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מנהל הצוות הטכני - לביא אפל </a:t>
            </a:r>
            <a:r>
              <a:rPr lang="en-US" altLang="he-IL" dirty="0"/>
              <a:t>appel@post.tau.ac.il</a:t>
            </a: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מדריכים ראשיים: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 dirty="0">
                <a:solidFill>
                  <a:schemeClr val="tx1"/>
                </a:solidFill>
              </a:rPr>
              <a:t>אביב קרניאלי</a:t>
            </a:r>
            <a:r>
              <a:rPr lang="en-US" altLang="he-IL" dirty="0">
                <a:solidFill>
                  <a:schemeClr val="tx1"/>
                </a:solidFill>
              </a:rPr>
              <a:t>,</a:t>
            </a:r>
            <a:r>
              <a:rPr lang="he-IL" altLang="he-IL" dirty="0">
                <a:solidFill>
                  <a:schemeClr val="tx1"/>
                </a:solidFill>
              </a:rPr>
              <a:t> איתי </a:t>
            </a:r>
            <a:r>
              <a:rPr lang="he-IL" altLang="he-IL" dirty="0" err="1">
                <a:solidFill>
                  <a:schemeClr val="tx1"/>
                </a:solidFill>
              </a:rPr>
              <a:t>סילבר</a:t>
            </a:r>
            <a:r>
              <a:rPr lang="he-IL" altLang="he-IL" dirty="0">
                <a:solidFill>
                  <a:schemeClr val="tx1"/>
                </a:solidFill>
              </a:rPr>
              <a:t> </a:t>
            </a:r>
          </a:p>
          <a:p>
            <a:pPr lvl="2" eaLnBrk="1" hangingPunct="1"/>
            <a:r>
              <a:rPr lang="he-IL" altLang="he-IL" sz="1800" dirty="0"/>
              <a:t>מייל: </a:t>
            </a:r>
            <a:r>
              <a:rPr lang="en-US" altLang="he-IL" sz="1800" dirty="0">
                <a:hlinkClick r:id="rId2"/>
              </a:rPr>
              <a:t>labahead@tauex.tau.ac.il</a:t>
            </a:r>
            <a:r>
              <a:rPr lang="en-US" altLang="he-IL" sz="1800" dirty="0"/>
              <a:t> </a:t>
            </a:r>
            <a:endParaRPr lang="he-IL" altLang="he-IL" sz="1800" dirty="0"/>
          </a:p>
          <a:p>
            <a:pPr lvl="2" eaLnBrk="1" hangingPunct="1">
              <a:buFont typeface="Wingdings 2" pitchFamily="18" charset="2"/>
              <a:buNone/>
            </a:pPr>
            <a:endParaRPr lang="he-IL" altLang="he-IL" sz="1800" dirty="0"/>
          </a:p>
          <a:p>
            <a:pPr lvl="1" eaLnBrk="1" hangingPunct="1">
              <a:buFont typeface="Arial" charset="0"/>
              <a:buChar char="•"/>
            </a:pPr>
            <a:r>
              <a:rPr lang="he-IL" altLang="he-IL" sz="2400" dirty="0">
                <a:solidFill>
                  <a:schemeClr val="tx1"/>
                </a:solidFill>
              </a:rPr>
              <a:t>כל החומרים במודל </a:t>
            </a:r>
            <a:r>
              <a:rPr lang="en-US" altLang="he-IL" sz="2400" dirty="0" err="1">
                <a:solidFill>
                  <a:schemeClr val="tx1"/>
                </a:solidFill>
              </a:rPr>
              <a:t>moodle</a:t>
            </a:r>
            <a:endParaRPr lang="he-IL" altLang="he-IL" sz="2400" dirty="0">
              <a:solidFill>
                <a:schemeClr val="tx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endParaRPr lang="en-US" altLang="he-IL" sz="2400" dirty="0">
              <a:solidFill>
                <a:schemeClr val="tx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endParaRPr lang="he-IL" altLang="he-IL" sz="2400" dirty="0">
              <a:solidFill>
                <a:schemeClr val="tx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endParaRPr lang="en-US" altLang="he-IL" sz="2400" dirty="0">
              <a:solidFill>
                <a:schemeClr val="tx1"/>
              </a:solidFill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168478-7140-4C1A-8A53-68F25532318F}" type="slidenum">
              <a:rPr lang="he-IL" altLang="he-IL">
                <a:cs typeface="Arial" charset="0"/>
              </a:rPr>
              <a:pPr/>
              <a:t>3</a:t>
            </a:fld>
            <a:endParaRPr lang="en-US" altLang="he-IL"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צוות המעבדה	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/>
              <a:t>שטח ריבוע נתון ע"י:</a:t>
            </a:r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אבל אנחנו מודדים את הצלע שלו:</a:t>
            </a:r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שגיאת השטח:  </a:t>
            </a:r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הקירוב שעשינו: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/>
              <a:t>אנו מניחים שגיאות קטנות לכן</a:t>
            </a:r>
            <a:endParaRPr lang="en-US" altLang="he-IL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D7823B-D21E-433C-9A4E-C970C0727A92}" type="slidenum">
              <a:rPr lang="he-IL" altLang="he-IL"/>
              <a:pPr/>
              <a:t>30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דוגמא: שטח ריבוע</a:t>
            </a:r>
            <a:endParaRPr lang="en-US" dirty="0"/>
          </a:p>
        </p:txBody>
      </p:sp>
      <p:sp>
        <p:nvSpPr>
          <p:cNvPr id="10266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33799" name="Object 18"/>
          <p:cNvGraphicFramePr>
            <a:graphicFrameLocks noChangeAspect="1"/>
          </p:cNvGraphicFramePr>
          <p:nvPr/>
        </p:nvGraphicFramePr>
        <p:xfrm>
          <a:off x="1476375" y="692150"/>
          <a:ext cx="181768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5" name="Equation" r:id="rId3" imgW="634725" imgH="253890" progId="Equation.DSMT4">
                  <p:embed/>
                </p:oleObj>
              </mc:Choice>
              <mc:Fallback>
                <p:oleObj name="Equation" r:id="rId3" imgW="634725" imgH="25389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692150"/>
                        <a:ext cx="1817688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9"/>
          <p:cNvGraphicFramePr>
            <a:graphicFrameLocks noChangeAspect="1"/>
          </p:cNvGraphicFramePr>
          <p:nvPr/>
        </p:nvGraphicFramePr>
        <p:xfrm>
          <a:off x="1476375" y="1773238"/>
          <a:ext cx="12350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" name="Equation" r:id="rId5" imgW="431425" imgH="177646" progId="Equation.DSMT4">
                  <p:embed/>
                </p:oleObj>
              </mc:Choice>
              <mc:Fallback>
                <p:oleObj name="Equation" r:id="rId5" imgW="431425" imgH="17764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73238"/>
                        <a:ext cx="12350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20"/>
          <p:cNvGraphicFramePr>
            <a:graphicFrameLocks noChangeAspect="1"/>
          </p:cNvGraphicFramePr>
          <p:nvPr/>
        </p:nvGraphicFramePr>
        <p:xfrm>
          <a:off x="1331913" y="2755900"/>
          <a:ext cx="19970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7" name="Equation" r:id="rId7" imgW="698197" imgH="177723" progId="Equation.DSMT4">
                  <p:embed/>
                </p:oleObj>
              </mc:Choice>
              <mc:Fallback>
                <p:oleObj name="Equation" r:id="rId7" imgW="698197" imgH="17772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55900"/>
                        <a:ext cx="19970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21"/>
          <p:cNvGraphicFramePr>
            <a:graphicFrameLocks noChangeAspect="1"/>
          </p:cNvGraphicFramePr>
          <p:nvPr/>
        </p:nvGraphicFramePr>
        <p:xfrm>
          <a:off x="998538" y="5373688"/>
          <a:ext cx="6813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8" name="Equation" r:id="rId9" imgW="2171700" imgH="241300" progId="Equation.3">
                  <p:embed/>
                </p:oleObj>
              </mc:Choice>
              <mc:Fallback>
                <p:oleObj name="Equation" r:id="rId9" imgW="21717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5373688"/>
                        <a:ext cx="68135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Line 19"/>
          <p:cNvSpPr>
            <a:spLocks noChangeShapeType="1"/>
          </p:cNvSpPr>
          <p:nvPr/>
        </p:nvSpPr>
        <p:spPr bwMode="auto">
          <a:xfrm flipV="1">
            <a:off x="6842125" y="5300663"/>
            <a:ext cx="609600" cy="5715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4" name="TextBox 11"/>
          <p:cNvSpPr txBox="1">
            <a:spLocks noChangeArrowheads="1"/>
          </p:cNvSpPr>
          <p:nvPr/>
        </p:nvSpPr>
        <p:spPr bwMode="auto">
          <a:xfrm>
            <a:off x="1835150" y="5805488"/>
            <a:ext cx="30241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altLang="en-US"/>
              <a:t>המרחק של התוחלת של הערך המחושב מגבול קצוות השגיאה </a:t>
            </a:r>
            <a:endParaRPr lang="en-US" altLang="en-US"/>
          </a:p>
        </p:txBody>
      </p:sp>
      <p:sp>
        <p:nvSpPr>
          <p:cNvPr id="13" name="Right Brace 12"/>
          <p:cNvSpPr/>
          <p:nvPr/>
        </p:nvSpPr>
        <p:spPr>
          <a:xfrm rot="5400000">
            <a:off x="3131344" y="4653756"/>
            <a:ext cx="288925" cy="23034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/>
              <a:t>שטח מלבן </a:t>
            </a:r>
            <a:endParaRPr lang="en-US" altLang="he-IL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C6284A-1FB3-436C-9C0C-E1CA3FAC2743}" type="slidenum">
              <a:rPr lang="he-IL" altLang="he-IL"/>
              <a:pPr/>
              <a:t>31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פונקציות של 2 משתנים ב"ת</a:t>
            </a:r>
            <a:endParaRPr lang="en-US" dirty="0"/>
          </a:p>
        </p:txBody>
      </p:sp>
      <p:sp>
        <p:nvSpPr>
          <p:cNvPr id="12314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755650" y="908050"/>
            <a:ext cx="2946400" cy="10302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he-IL" altLang="he-IL"/>
          </a:p>
        </p:txBody>
      </p:sp>
      <p:graphicFrame>
        <p:nvGraphicFramePr>
          <p:cNvPr id="34826" name="Object 18"/>
          <p:cNvGraphicFramePr>
            <a:graphicFrameLocks noChangeAspect="1"/>
          </p:cNvGraphicFramePr>
          <p:nvPr/>
        </p:nvGraphicFramePr>
        <p:xfrm>
          <a:off x="3924300" y="1268413"/>
          <a:ext cx="24447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5" name="Equation" r:id="rId3" imgW="698197" imgH="291973" progId="Equation.3">
                  <p:embed/>
                </p:oleObj>
              </mc:Choice>
              <mc:Fallback>
                <p:oleObj name="Equation" r:id="rId3" imgW="698197" imgH="29197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268413"/>
                        <a:ext cx="244475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9"/>
          <p:cNvGraphicFramePr>
            <a:graphicFrameLocks noChangeAspect="1"/>
          </p:cNvGraphicFramePr>
          <p:nvPr/>
        </p:nvGraphicFramePr>
        <p:xfrm>
          <a:off x="1035050" y="2081213"/>
          <a:ext cx="2489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6" name="Equation" r:id="rId5" imgW="711200" imgH="228600" progId="Equation.3">
                  <p:embed/>
                </p:oleObj>
              </mc:Choice>
              <mc:Fallback>
                <p:oleObj name="Equation" r:id="rId5" imgW="7112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081213"/>
                        <a:ext cx="24892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20"/>
          <p:cNvGraphicFramePr>
            <a:graphicFrameLocks noChangeAspect="1"/>
          </p:cNvGraphicFramePr>
          <p:nvPr/>
        </p:nvGraphicFramePr>
        <p:xfrm>
          <a:off x="3419475" y="3068638"/>
          <a:ext cx="26352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7" name="Equation" r:id="rId7" imgW="1218671" imgH="317362" progId="Equation.3">
                  <p:embed/>
                </p:oleObj>
              </mc:Choice>
              <mc:Fallback>
                <p:oleObj name="Equation" r:id="rId7" imgW="1218671" imgH="31736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068638"/>
                        <a:ext cx="263525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9" name="Group 11"/>
          <p:cNvGrpSpPr>
            <a:grpSpLocks/>
          </p:cNvGrpSpPr>
          <p:nvPr/>
        </p:nvGrpSpPr>
        <p:grpSpPr bwMode="auto">
          <a:xfrm>
            <a:off x="2268538" y="4365625"/>
            <a:ext cx="4972050" cy="1447800"/>
            <a:chOff x="1114" y="3900"/>
            <a:chExt cx="2349" cy="1215"/>
          </a:xfrm>
        </p:grpSpPr>
        <p:graphicFrame>
          <p:nvGraphicFramePr>
            <p:cNvPr id="34832" name="Object 21"/>
            <p:cNvGraphicFramePr>
              <a:graphicFrameLocks noChangeAspect="1"/>
            </p:cNvGraphicFramePr>
            <p:nvPr/>
          </p:nvGraphicFramePr>
          <p:xfrm>
            <a:off x="1114" y="4320"/>
            <a:ext cx="2065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68" name="Equation" r:id="rId9" imgW="1815312" imgH="317362" progId="Equation.DSMT4">
                    <p:embed/>
                  </p:oleObj>
                </mc:Choice>
                <mc:Fallback>
                  <p:oleObj name="Equation" r:id="rId9" imgW="1815312" imgH="317362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" y="4320"/>
                          <a:ext cx="2065" cy="5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3" name="Text Box 9"/>
            <p:cNvSpPr txBox="1">
              <a:spLocks noChangeArrowheads="1"/>
            </p:cNvSpPr>
            <p:nvPr/>
          </p:nvSpPr>
          <p:spPr bwMode="auto">
            <a:xfrm>
              <a:off x="3139" y="3900"/>
              <a:ext cx="324" cy="1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rtl="1" eaLnBrk="1" hangingPunct="1"/>
              <a:r>
                <a:rPr lang="en-US" altLang="he-IL" sz="8800">
                  <a:latin typeface="Lucida Sans Unicode" pitchFamily="34" charset="0"/>
                </a:rPr>
                <a:t>?</a:t>
              </a:r>
              <a:endParaRPr lang="en-US" altLang="he-IL" sz="2400">
                <a:latin typeface="Lucida Sans Unicode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755650" y="2060575"/>
            <a:ext cx="29527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79838" y="908050"/>
            <a:ext cx="0" cy="10080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/>
              <a:t>נרצה לקבל נוסחה הדומה בצורתה למקרה של משתנה אחד</a:t>
            </a:r>
            <a:endParaRPr lang="en-US" altLang="he-IL"/>
          </a:p>
          <a:p>
            <a:pPr eaLnBrk="1" hangingPunct="1">
              <a:buFont typeface="Arial" charset="0"/>
              <a:buChar char="•"/>
            </a:pPr>
            <a:endParaRPr lang="en-US" altLang="he-IL"/>
          </a:p>
          <a:p>
            <a:pPr eaLnBrk="1" hangingPunct="1">
              <a:buFont typeface="Arial" charset="0"/>
              <a:buChar char="•"/>
            </a:pPr>
            <a:endParaRPr lang="en-US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כדי לשמור על הצורה נצטרך לגזור פונקציה בשני משתנים</a:t>
            </a:r>
          </a:p>
          <a:p>
            <a:pPr lvl="1"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יהיו כעת 2 איברים, לכן נצטרך לחבר נכון בין השגיאות במשתנים השונים</a:t>
            </a:r>
          </a:p>
          <a:p>
            <a:pPr lvl="1"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לשם כך יש צורך להכיר את הנגזרת החלקית</a:t>
            </a:r>
            <a:endParaRPr lang="en-US" altLang="he-IL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390063-09D0-45FC-ADB3-B1A13D80CA30}" type="slidenum">
              <a:rPr lang="he-IL" altLang="he-IL"/>
              <a:pPr/>
              <a:t>32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אז בשביל 2 משתנים...</a:t>
            </a:r>
            <a:endParaRPr lang="en-US" dirty="0"/>
          </a:p>
        </p:txBody>
      </p:sp>
      <p:sp>
        <p:nvSpPr>
          <p:cNvPr id="13323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35847" name="Object 6"/>
          <p:cNvGraphicFramePr>
            <a:graphicFrameLocks noChangeAspect="1"/>
          </p:cNvGraphicFramePr>
          <p:nvPr/>
        </p:nvGraphicFramePr>
        <p:xfrm>
          <a:off x="3203575" y="1341438"/>
          <a:ext cx="1995488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6" name="Equation" r:id="rId3" imgW="787400" imgH="431800" progId="Equation.DSMT4">
                  <p:embed/>
                </p:oleObj>
              </mc:Choice>
              <mc:Fallback>
                <p:oleObj name="Equation" r:id="rId3" imgW="7874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341438"/>
                        <a:ext cx="1995488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/>
              <a:t>בנגזרת חלקית אנו גוזרים את הפונקציה לפי משתנה אחד כאשר שאר המשתנים מוחזקים כקבועים</a:t>
            </a:r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מספר דוגמאות:</a:t>
            </a:r>
            <a:endParaRPr lang="en-US" altLang="he-IL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992A46-9E76-49BE-B7BE-D7D892B1BD13}" type="slidenum">
              <a:rPr lang="he-IL" altLang="he-IL"/>
              <a:pPr/>
              <a:t>33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נגזרת חלקית</a:t>
            </a:r>
            <a:endParaRPr lang="en-US" dirty="0"/>
          </a:p>
        </p:txBody>
      </p:sp>
      <p:sp>
        <p:nvSpPr>
          <p:cNvPr id="14392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36871" name="Object 42"/>
          <p:cNvGraphicFramePr>
            <a:graphicFrameLocks noChangeAspect="1"/>
          </p:cNvGraphicFramePr>
          <p:nvPr/>
        </p:nvGraphicFramePr>
        <p:xfrm>
          <a:off x="900113" y="5589588"/>
          <a:ext cx="2311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3" name="Equation" r:id="rId3" imgW="1155700" imgH="393700" progId="Equation.3">
                  <p:embed/>
                </p:oleObj>
              </mc:Choice>
              <mc:Fallback>
                <p:oleObj name="Equation" r:id="rId3" imgW="1155700" imgH="3937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89588"/>
                        <a:ext cx="23114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43" descr="קלף">
            <a:hlinkClick r:id="rId5" action="ppaction://hlinksldjump"/>
          </p:cNvPr>
          <p:cNvGraphicFramePr>
            <a:graphicFrameLocks noChangeAspect="1"/>
          </p:cNvGraphicFramePr>
          <p:nvPr/>
        </p:nvGraphicFramePr>
        <p:xfrm>
          <a:off x="3276600" y="5732463"/>
          <a:ext cx="20002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4" name="Equation" r:id="rId6" imgW="736280" imgH="215806" progId="Equation.DSMT4">
                  <p:embed/>
                </p:oleObj>
              </mc:Choice>
              <mc:Fallback>
                <p:oleObj name="Equation" r:id="rId6" imgW="736280" imgH="215806" progId="Equation.DSMT4">
                  <p:embed/>
                  <p:pic>
                    <p:nvPicPr>
                      <p:cNvPr id="0" name="Object 43" descr="קלף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32463"/>
                        <a:ext cx="2000250" cy="400050"/>
                      </a:xfrm>
                      <a:prstGeom prst="rect">
                        <a:avLst/>
                      </a:prstGeom>
                      <a:blipFill dpi="0" rotWithShape="0">
                        <a:blip r:embed="rId8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44"/>
          <p:cNvGraphicFramePr>
            <a:graphicFrameLocks noChangeAspect="1"/>
          </p:cNvGraphicFramePr>
          <p:nvPr/>
        </p:nvGraphicFramePr>
        <p:xfrm>
          <a:off x="900113" y="4572000"/>
          <a:ext cx="22860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5" name="Equation" r:id="rId9" imgW="1143000" imgH="419100" progId="Equation.3">
                  <p:embed/>
                </p:oleObj>
              </mc:Choice>
              <mc:Fallback>
                <p:oleObj name="Equation" r:id="rId9" imgW="1143000" imgH="4191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72000"/>
                        <a:ext cx="22860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45"/>
          <p:cNvGraphicFramePr>
            <a:graphicFrameLocks noChangeAspect="1"/>
          </p:cNvGraphicFramePr>
          <p:nvPr/>
        </p:nvGraphicFramePr>
        <p:xfrm>
          <a:off x="3259138" y="4572000"/>
          <a:ext cx="11430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6" name="Equation" r:id="rId11" imgW="533169" imgH="418918" progId="Equation.3">
                  <p:embed/>
                </p:oleObj>
              </mc:Choice>
              <mc:Fallback>
                <p:oleObj name="Equation" r:id="rId11" imgW="533169" imgH="418918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4572000"/>
                        <a:ext cx="1143000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46"/>
          <p:cNvGraphicFramePr>
            <a:graphicFrameLocks noChangeAspect="1"/>
          </p:cNvGraphicFramePr>
          <p:nvPr/>
        </p:nvGraphicFramePr>
        <p:xfrm>
          <a:off x="935038" y="3643313"/>
          <a:ext cx="12509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7" name="Equation" r:id="rId13" imgW="609600" imgH="419100" progId="Equation.3">
                  <p:embed/>
                </p:oleObj>
              </mc:Choice>
              <mc:Fallback>
                <p:oleObj name="Equation" r:id="rId13" imgW="609600" imgH="4191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643313"/>
                        <a:ext cx="125095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47"/>
          <p:cNvGraphicFramePr>
            <a:graphicFrameLocks noChangeAspect="1"/>
          </p:cNvGraphicFramePr>
          <p:nvPr/>
        </p:nvGraphicFramePr>
        <p:xfrm>
          <a:off x="2444750" y="3871913"/>
          <a:ext cx="398463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8" name="Equation" r:id="rId15" imgW="126725" imgH="126725" progId="Equation.3">
                  <p:embed/>
                </p:oleObj>
              </mc:Choice>
              <mc:Fallback>
                <p:oleObj name="Equation" r:id="rId15" imgW="126725" imgH="126725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871913"/>
                        <a:ext cx="398463" cy="22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48"/>
          <p:cNvGraphicFramePr>
            <a:graphicFrameLocks noChangeAspect="1"/>
          </p:cNvGraphicFramePr>
          <p:nvPr/>
        </p:nvGraphicFramePr>
        <p:xfrm>
          <a:off x="935038" y="2843213"/>
          <a:ext cx="12509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9" name="Equation" r:id="rId17" imgW="622030" imgH="393529" progId="Equation.DSMT4">
                  <p:embed/>
                </p:oleObj>
              </mc:Choice>
              <mc:Fallback>
                <p:oleObj name="Equation" r:id="rId17" imgW="622030" imgH="393529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843213"/>
                        <a:ext cx="125095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49"/>
          <p:cNvGraphicFramePr>
            <a:graphicFrameLocks noChangeAspect="1"/>
          </p:cNvGraphicFramePr>
          <p:nvPr/>
        </p:nvGraphicFramePr>
        <p:xfrm>
          <a:off x="2444750" y="3071813"/>
          <a:ext cx="3984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0" name="Equation" r:id="rId19" imgW="126780" imgH="164814" progId="Equation.3">
                  <p:embed/>
                </p:oleObj>
              </mc:Choice>
              <mc:Fallback>
                <p:oleObj name="Equation" r:id="rId19" imgW="126780" imgH="164814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071813"/>
                        <a:ext cx="398463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/>
              <a:t>במקרה הפרטי של שני משתנים:</a:t>
            </a:r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במקרה הכללי:</a:t>
            </a:r>
          </a:p>
          <a:p>
            <a:pPr eaLnBrk="1" hangingPunct="1">
              <a:buFont typeface="Arial" charset="0"/>
              <a:buChar char="•"/>
            </a:pPr>
            <a:endParaRPr lang="en-US" altLang="he-IL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660599-7B97-4AA4-9FA7-BEC7BC0EA58C}" type="slidenum">
              <a:rPr lang="he-IL" altLang="he-IL"/>
              <a:pPr/>
              <a:t>34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חיבור תרומות של שני משתנים ב"ת</a:t>
            </a:r>
            <a:endParaRPr lang="en-US" dirty="0"/>
          </a:p>
        </p:txBody>
      </p:sp>
      <p:sp>
        <p:nvSpPr>
          <p:cNvPr id="15376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37895" name="Object 10"/>
          <p:cNvGraphicFramePr>
            <a:graphicFrameLocks noChangeAspect="1"/>
          </p:cNvGraphicFramePr>
          <p:nvPr/>
        </p:nvGraphicFramePr>
        <p:xfrm>
          <a:off x="2000250" y="1557338"/>
          <a:ext cx="54514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3" name="Equation" r:id="rId3" imgW="1764534" imgH="545863" progId="Equation.DSMT4">
                  <p:embed/>
                </p:oleObj>
              </mc:Choice>
              <mc:Fallback>
                <p:oleObj name="Equation" r:id="rId3" imgW="1764534" imgH="54586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557338"/>
                        <a:ext cx="5451475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1"/>
          <p:cNvGraphicFramePr>
            <a:graphicFrameLocks noChangeAspect="1"/>
          </p:cNvGraphicFramePr>
          <p:nvPr/>
        </p:nvGraphicFramePr>
        <p:xfrm>
          <a:off x="2786063" y="3933825"/>
          <a:ext cx="41973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4" name="Equation" r:id="rId5" imgW="1308100" imgH="558800" progId="Equation.DSMT4">
                  <p:embed/>
                </p:oleObj>
              </mc:Choice>
              <mc:Fallback>
                <p:oleObj name="Equation" r:id="rId5" imgW="1308100" imgH="558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933825"/>
                        <a:ext cx="4197350" cy="14287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/>
              <a:t>שגיאה מוחלטת: 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שגיאה יחסית: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/>
              <a:t>שגיאה זו מעידה על דיוק המדידה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/>
              <a:t>נהוג לרשום באחוזים</a:t>
            </a:r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endParaRPr lang="en-US" altLang="he-IL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5607E9-0D77-4300-80AA-70F1A6CA18EB}" type="slidenum">
              <a:rPr lang="he-IL" altLang="he-IL"/>
              <a:pPr/>
              <a:t>35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שגיאה יחסית מול שגיאה מוחלטת</a:t>
            </a:r>
            <a:endParaRPr lang="en-US" dirty="0"/>
          </a:p>
        </p:txBody>
      </p:sp>
      <p:sp>
        <p:nvSpPr>
          <p:cNvPr id="16415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38919" name="Object 22"/>
          <p:cNvGraphicFramePr>
            <a:graphicFrameLocks noChangeAspect="1"/>
          </p:cNvGraphicFramePr>
          <p:nvPr/>
        </p:nvGraphicFramePr>
        <p:xfrm>
          <a:off x="1331913" y="692150"/>
          <a:ext cx="131286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7" name="Equation" r:id="rId3" imgW="215713" imgH="203024" progId="Equation.DSMT4">
                  <p:embed/>
                </p:oleObj>
              </mc:Choice>
              <mc:Fallback>
                <p:oleObj name="Equation" r:id="rId3" imgW="215713" imgH="203024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92150"/>
                        <a:ext cx="1312862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23"/>
          <p:cNvGraphicFramePr>
            <a:graphicFrameLocks noChangeAspect="1"/>
          </p:cNvGraphicFramePr>
          <p:nvPr/>
        </p:nvGraphicFramePr>
        <p:xfrm>
          <a:off x="1258888" y="1412875"/>
          <a:ext cx="11620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8" name="Equation" r:id="rId5" imgW="241195" imgH="418918" progId="Equation.DSMT4">
                  <p:embed/>
                </p:oleObj>
              </mc:Choice>
              <mc:Fallback>
                <p:oleObj name="Equation" r:id="rId5" imgW="241195" imgH="418918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12875"/>
                        <a:ext cx="11620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1" name="Picture 18" descr="http://astronomyplus.com/wp-content/uploads/2015/10/Galaxy-backgroun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850" y="3897313"/>
            <a:ext cx="3600450" cy="22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2" name="Picture 20" descr="http://img.mako.co.il/2013/03/27/JERM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19700" y="3897313"/>
            <a:ext cx="29241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he-IL" altLang="en-US"/>
              <a:t>עד כה דיברנו על מדידות, התפלגויות, ושגיאותיהן</a:t>
            </a:r>
          </a:p>
          <a:p>
            <a:pPr>
              <a:buFont typeface="Arial" charset="0"/>
              <a:buChar char="•"/>
            </a:pPr>
            <a:r>
              <a:rPr lang="he-IL" altLang="en-US"/>
              <a:t>שגיאת מכשיר (רזולוציה):</a:t>
            </a:r>
          </a:p>
          <a:p>
            <a:pPr>
              <a:buFont typeface="Arial" charset="0"/>
              <a:buChar char="•"/>
            </a:pPr>
            <a:endParaRPr lang="he-IL" altLang="en-US"/>
          </a:p>
          <a:p>
            <a:pPr>
              <a:buFont typeface="Arial" charset="0"/>
              <a:buChar char="•"/>
            </a:pPr>
            <a:r>
              <a:rPr lang="he-IL" altLang="en-US"/>
              <a:t>שגיאת סטטיסטית:</a:t>
            </a:r>
          </a:p>
          <a:p>
            <a:pPr>
              <a:buFont typeface="Arial" charset="0"/>
              <a:buChar char="•"/>
            </a:pPr>
            <a:endParaRPr lang="he-IL" altLang="en-US"/>
          </a:p>
          <a:p>
            <a:pPr>
              <a:buFont typeface="Arial" charset="0"/>
              <a:buChar char="•"/>
            </a:pPr>
            <a:r>
              <a:rPr lang="he-IL" altLang="en-US"/>
              <a:t>שקלול שגיאות:</a:t>
            </a:r>
          </a:p>
          <a:p>
            <a:pPr>
              <a:buFont typeface="Arial" charset="0"/>
              <a:buChar char="•"/>
            </a:pPr>
            <a:endParaRPr lang="he-IL" altLang="en-US"/>
          </a:p>
          <a:p>
            <a:pPr>
              <a:buFont typeface="Arial" charset="0"/>
              <a:buChar char="•"/>
            </a:pPr>
            <a:r>
              <a:rPr lang="he-IL" altLang="en-US"/>
              <a:t>שגיאה במדידה עקיפה:</a:t>
            </a:r>
          </a:p>
          <a:p>
            <a:pPr>
              <a:buFont typeface="Arial" charset="0"/>
              <a:buChar char="•"/>
            </a:pPr>
            <a:endParaRPr lang="he-IL" altLang="en-US"/>
          </a:p>
          <a:p>
            <a:pPr>
              <a:buFont typeface="Arial" charset="0"/>
              <a:buChar char="•"/>
            </a:pPr>
            <a:r>
              <a:rPr lang="he-IL" altLang="en-US"/>
              <a:t>שגיאה יחסית:</a:t>
            </a:r>
          </a:p>
          <a:p>
            <a:pPr>
              <a:buFont typeface="Arial" charset="0"/>
              <a:buChar char="•"/>
            </a:pPr>
            <a:endParaRPr lang="he-IL" altLang="en-US"/>
          </a:p>
          <a:p>
            <a:pPr>
              <a:buFont typeface="Arial" charset="0"/>
              <a:buChar char="•"/>
            </a:pPr>
            <a:endParaRPr lang="en-US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סיכום ביניים</a:t>
            </a:r>
            <a:endParaRPr lang="en-US" dirty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62E780-6A07-4067-9602-6BE7A344BED8}" type="slidenum">
              <a:rPr lang="he-IL" altLang="he-IL"/>
              <a:pPr/>
              <a:t>36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p:graphicFrame>
        <p:nvGraphicFramePr>
          <p:cNvPr id="39943" name="Object 23"/>
          <p:cNvGraphicFramePr>
            <a:graphicFrameLocks noChangeAspect="1"/>
          </p:cNvGraphicFramePr>
          <p:nvPr/>
        </p:nvGraphicFramePr>
        <p:xfrm>
          <a:off x="395288" y="5599113"/>
          <a:ext cx="57626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7" name="Equation" r:id="rId3" imgW="241195" imgH="418918" progId="Equation.DSMT4">
                  <p:embed/>
                </p:oleObj>
              </mc:Choice>
              <mc:Fallback>
                <p:oleObj name="Equation" r:id="rId3" imgW="241195" imgH="418918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599113"/>
                        <a:ext cx="576262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11"/>
          <p:cNvGraphicFramePr>
            <a:graphicFrameLocks noChangeAspect="1"/>
          </p:cNvGraphicFramePr>
          <p:nvPr/>
        </p:nvGraphicFramePr>
        <p:xfrm>
          <a:off x="323850" y="4273550"/>
          <a:ext cx="28082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8" name="Equation" r:id="rId5" imgW="1308100" imgH="558800" progId="Equation.DSMT4">
                  <p:embed/>
                </p:oleObj>
              </mc:Choice>
              <mc:Fallback>
                <p:oleObj name="Equation" r:id="rId5" imgW="1308100" imgH="558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73550"/>
                        <a:ext cx="280828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17"/>
          <p:cNvGraphicFramePr>
            <a:graphicFrameLocks noChangeAspect="1"/>
          </p:cNvGraphicFramePr>
          <p:nvPr/>
        </p:nvGraphicFramePr>
        <p:xfrm>
          <a:off x="323850" y="3268663"/>
          <a:ext cx="29527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9" name="Equation" r:id="rId7" imgW="1651000" imgH="533400" progId="Equation.3">
                  <p:embed/>
                </p:oleObj>
              </mc:Choice>
              <mc:Fallback>
                <p:oleObj name="Equation" r:id="rId7" imgW="1651000" imgH="533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268663"/>
                        <a:ext cx="295275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5"/>
          <p:cNvGraphicFramePr>
            <a:graphicFrameLocks noChangeAspect="1"/>
          </p:cNvGraphicFramePr>
          <p:nvPr/>
        </p:nvGraphicFramePr>
        <p:xfrm>
          <a:off x="468313" y="1341438"/>
          <a:ext cx="115728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0" name="Equation" r:id="rId9" imgW="736280" imgH="444307" progId="Equation.DSMT4">
                  <p:embed/>
                </p:oleObj>
              </mc:Choice>
              <mc:Fallback>
                <p:oleObj name="Equation" r:id="rId9" imgW="736280" imgH="44430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1157287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6"/>
          <p:cNvGraphicFramePr>
            <a:graphicFrameLocks noChangeAspect="1"/>
          </p:cNvGraphicFramePr>
          <p:nvPr/>
        </p:nvGraphicFramePr>
        <p:xfrm>
          <a:off x="395288" y="2205038"/>
          <a:ext cx="194468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1" name="Equation" r:id="rId11" imgW="1130300" imgH="685800" progId="Equation.3">
                  <p:embed/>
                </p:oleObj>
              </mc:Choice>
              <mc:Fallback>
                <p:oleObj name="Equation" r:id="rId11" imgW="113030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05038"/>
                        <a:ext cx="1944687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2555875" y="2205038"/>
          <a:ext cx="8731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2" name="Equation" r:id="rId13" imgW="317362" imgH="418918" progId="Equation.DSMT4">
                  <p:embed/>
                </p:oleObj>
              </mc:Choice>
              <mc:Fallback>
                <p:oleObj name="Equation" r:id="rId13" imgW="317362" imgH="418918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05038"/>
                        <a:ext cx="873125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תיאוריה: פונקציה המקשרת בין משתנים ומתארת קשר ביניהם</a:t>
            </a:r>
          </a:p>
          <a:p>
            <a:r>
              <a:rPr lang="he-IL" dirty="0"/>
              <a:t>נרצה לקחת תוצאות מדידות ולבדוק האם המדידות מתאימות לתיאוריה (או האם התיאוריה מתארת נכון את המדידות)</a:t>
            </a:r>
          </a:p>
          <a:p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התאמה לתיאוריה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2FCF7E-1719-4F49-8C0C-76CA2AD94142}" type="datetime4">
              <a:rPr lang="en-US" smtClean="0"/>
              <a:pPr>
                <a:defRPr/>
              </a:pPr>
              <a:t>October 11,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EF94E5-EDC3-45E9-97A0-F2C0CA487CCD}" type="slidenum">
              <a:rPr lang="he-IL" altLang="he-IL" smtClean="0"/>
              <a:pPr/>
              <a:t>37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10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דוגמא: הקשר בין מרחק נסיעה לבין זמן הנסיעה במהירות קבועה מתואר ע"י קשר לינארי:</a:t>
            </a:r>
          </a:p>
          <a:p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התאמה לתיאוריה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2FCF7E-1719-4F49-8C0C-76CA2AD94142}" type="datetime4">
              <a:rPr lang="en-US" smtClean="0"/>
              <a:pPr>
                <a:defRPr/>
              </a:pPr>
              <a:t>October 11,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EF94E5-EDC3-45E9-97A0-F2C0CA487CCD}" type="slidenum">
              <a:rPr lang="he-IL" altLang="he-IL" smtClean="0"/>
              <a:pPr/>
              <a:t>38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3828" y="2060848"/>
                <a:ext cx="309634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2060848"/>
                <a:ext cx="3096344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494" name="Picture 6" descr="Image result for â«×××× × ××¡×¢ ×× ×××¦××â¬â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85" y="4597098"/>
            <a:ext cx="2401142" cy="159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6024" y="2923777"/>
            <a:ext cx="26642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מיקום</a:t>
            </a:r>
          </a:p>
          <a:p>
            <a:pPr algn="ctr"/>
            <a:r>
              <a:rPr lang="he-IL" dirty="0"/>
              <a:t>נמדד ביחידות של מרחק – מטר, ס"מ\ מייל\ וכו'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2971" y="2923777"/>
            <a:ext cx="26642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זמן</a:t>
            </a:r>
          </a:p>
          <a:p>
            <a:pPr algn="ctr"/>
            <a:r>
              <a:rPr lang="he-IL" dirty="0"/>
              <a:t>נמדד ביחידות של זמן– שניה, שעה, יום, שנת אור</a:t>
            </a:r>
          </a:p>
        </p:txBody>
      </p:sp>
      <p:sp>
        <p:nvSpPr>
          <p:cNvPr id="11" name="Up Arrow 10"/>
          <p:cNvSpPr/>
          <p:nvPr/>
        </p:nvSpPr>
        <p:spPr>
          <a:xfrm>
            <a:off x="2439143" y="2623990"/>
            <a:ext cx="1772817" cy="1035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משתנה</a:t>
            </a:r>
          </a:p>
        </p:txBody>
      </p:sp>
      <p:sp>
        <p:nvSpPr>
          <p:cNvPr id="14" name="Up Arrow 13"/>
          <p:cNvSpPr/>
          <p:nvPr/>
        </p:nvSpPr>
        <p:spPr>
          <a:xfrm>
            <a:off x="3910236" y="2623989"/>
            <a:ext cx="1772817" cy="1035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משתנה</a:t>
            </a:r>
          </a:p>
        </p:txBody>
      </p:sp>
    </p:spTree>
    <p:extLst>
      <p:ext uri="{BB962C8B-B14F-4D97-AF65-F5344CB8AC3E}">
        <p14:creationId xmlns:p14="http://schemas.microsoft.com/office/powerpoint/2010/main" val="95463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1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דוגמא: הקשר בין מרחק נסיעה לבין זמן הנסיעה במהירות קבועה מתואר ע"י קשר לינארי: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מה היחידות של הפרמטרים?</a:t>
            </a:r>
          </a:p>
          <a:p>
            <a:pPr lvl="1"/>
            <a:r>
              <a:rPr lang="he-IL" dirty="0"/>
              <a:t>מותר לחבר רק גדלים שיש להם את אותם יחידות</a:t>
            </a:r>
          </a:p>
          <a:p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התאמה לתיאוריה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2FCF7E-1719-4F49-8C0C-76CA2AD94142}" type="datetime4">
              <a:rPr lang="en-US" smtClean="0"/>
              <a:pPr>
                <a:defRPr/>
              </a:pPr>
              <a:t>October 11,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EF94E5-EDC3-45E9-97A0-F2C0CA487CCD}" type="slidenum">
              <a:rPr lang="he-IL" altLang="he-IL" smtClean="0"/>
              <a:pPr/>
              <a:t>39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3828" y="2060848"/>
                <a:ext cx="309634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2060848"/>
                <a:ext cx="3096344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494" name="Picture 6" descr="Image result for â«×××× × ××¡×¢ ×× ×××¦××â¬â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85" y="4597098"/>
            <a:ext cx="2401142" cy="159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Up Arrow 10"/>
          <p:cNvSpPr/>
          <p:nvPr/>
        </p:nvSpPr>
        <p:spPr>
          <a:xfrm>
            <a:off x="3419872" y="2753247"/>
            <a:ext cx="1772817" cy="1035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פרמטר</a:t>
            </a:r>
          </a:p>
        </p:txBody>
      </p:sp>
      <p:sp>
        <p:nvSpPr>
          <p:cNvPr id="14" name="Up Arrow 13"/>
          <p:cNvSpPr/>
          <p:nvPr/>
        </p:nvSpPr>
        <p:spPr>
          <a:xfrm>
            <a:off x="4890965" y="2753246"/>
            <a:ext cx="1772817" cy="1035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פרמטר</a:t>
            </a:r>
          </a:p>
        </p:txBody>
      </p:sp>
    </p:spTree>
    <p:extLst>
      <p:ext uri="{BB962C8B-B14F-4D97-AF65-F5344CB8AC3E}">
        <p14:creationId xmlns:p14="http://schemas.microsoft.com/office/powerpoint/2010/main" val="2063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התפלגויות</a:t>
            </a:r>
          </a:p>
          <a:p>
            <a:pPr lvl="2" eaLnBrk="1" hangingPunct="1"/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מדידה + אי וודאות</a:t>
            </a:r>
          </a:p>
          <a:p>
            <a:pPr lvl="2" eaLnBrk="1" hangingPunct="1"/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מדידה ישירה מול עקיפה</a:t>
            </a:r>
          </a:p>
          <a:p>
            <a:pPr lvl="2" eaLnBrk="1" hangingPunct="1"/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שחזור מדידה ואי-וודאות אקראית	</a:t>
            </a:r>
          </a:p>
          <a:p>
            <a:pPr lvl="2" eaLnBrk="1" hangingPunct="1"/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שגיאה שיטתית</a:t>
            </a:r>
          </a:p>
          <a:p>
            <a:pPr lvl="2" eaLnBrk="1" hangingPunct="1"/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התאמות לפונקציות	</a:t>
            </a:r>
          </a:p>
          <a:p>
            <a:pPr lvl="2" eaLnBrk="1" hangingPunct="1"/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מדדי טיב התאמה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D6BB89-3DA2-41A8-817C-2D7AE4981686}" type="slidenum">
              <a:rPr lang="he-IL" altLang="he-IL"/>
              <a:pPr/>
              <a:t>4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רעיונות כלליים	</a:t>
            </a:r>
            <a:endParaRPr lang="en-US" dirty="0"/>
          </a:p>
        </p:txBody>
      </p:sp>
      <p:sp>
        <p:nvSpPr>
          <p:cNvPr id="32773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31940" y="2060848"/>
            <a:ext cx="900100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19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5400092" y="2060848"/>
            <a:ext cx="612068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19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3023828" y="2060848"/>
            <a:ext cx="540060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19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מותר לחבר רק גדלים שיש להם את אותם יחידות</a:t>
                </a:r>
              </a:p>
              <a:p>
                <a:endParaRPr lang="he-IL" dirty="0"/>
              </a:p>
              <a:p>
                <a:endParaRPr lang="he-IL" dirty="0"/>
              </a:p>
              <a:p>
                <a:endParaRPr lang="he-IL" dirty="0"/>
              </a:p>
              <a:p>
                <a:endParaRPr lang="he-I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 - יחידות של מיקום, כמו של </a:t>
                </a:r>
                <a:r>
                  <a:rPr lang="en-US" dirty="0"/>
                  <a:t>x</a:t>
                </a:r>
                <a:endParaRPr lang="he-I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– יחידות כמו של מיקום</a:t>
                </a:r>
              </a:p>
              <a:p>
                <a:endParaRPr lang="he-IL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מה היחידות של הפרמטרים?</a:t>
            </a:r>
            <a:br>
              <a:rPr lang="he-IL" dirty="0"/>
            </a:b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2FCF7E-1719-4F49-8C0C-76CA2AD94142}" type="datetime4">
              <a:rPr lang="en-US" smtClean="0"/>
              <a:pPr>
                <a:defRPr/>
              </a:pPr>
              <a:t>October 11,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EF94E5-EDC3-45E9-97A0-F2C0CA487CCD}" type="slidenum">
              <a:rPr lang="he-IL" altLang="he-IL" smtClean="0"/>
              <a:pPr/>
              <a:t>40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3828" y="2060848"/>
                <a:ext cx="309634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2060848"/>
                <a:ext cx="3096344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1520" y="1959223"/>
            <a:ext cx="26642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מיקום</a:t>
            </a:r>
          </a:p>
          <a:p>
            <a:pPr algn="ctr"/>
            <a:r>
              <a:rPr lang="he-IL" dirty="0"/>
              <a:t>נמדד ביחידות של מרחק – מטר, ס"מ\ מייל\ וכו'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71234" y="4254974"/>
                <a:ext cx="360153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4000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he-IL" sz="4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234" y="4254974"/>
                <a:ext cx="3601532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8644" t="-25743" b="-485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02479" y="5136034"/>
                <a:ext cx="395902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4000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</m:oMath>
                </a14:m>
                <a:endParaRPr lang="he-IL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479" y="5136034"/>
                <a:ext cx="3959021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7858" t="-25743" b="-485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47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  <p:bldP spid="2" grpId="0" uiExpand="1" build="p"/>
      <p:bldP spid="11" grpId="0"/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כדי לבחון את התיאוריה, ניתן למדוד ערכים של מקום (</a:t>
                </a:r>
                <a:r>
                  <a:rPr lang="en-US" dirty="0"/>
                  <a:t>x</a:t>
                </a:r>
                <a:r>
                  <a:rPr lang="he-IL" dirty="0"/>
                  <a:t>) וזמן (</a:t>
                </a:r>
                <a:r>
                  <a:rPr lang="en-US" dirty="0"/>
                  <a:t>t</a:t>
                </a:r>
                <a:r>
                  <a:rPr lang="he-IL" dirty="0"/>
                  <a:t>).</a:t>
                </a:r>
              </a:p>
              <a:p>
                <a:endParaRPr lang="he-IL" dirty="0"/>
              </a:p>
              <a:p>
                <a:r>
                  <a:rPr lang="he-IL" dirty="0"/>
                  <a:t>סטודנט מדד ערכים של </a:t>
                </a:r>
                <a:r>
                  <a:rPr lang="en-US" dirty="0"/>
                  <a:t>x</a:t>
                </a:r>
                <a:r>
                  <a:rPr lang="he-IL" dirty="0"/>
                  <a:t> ב-</a:t>
                </a:r>
                <a:r>
                  <a:rPr lang="en-US" dirty="0"/>
                  <a:t>cm</a:t>
                </a:r>
                <a:r>
                  <a:rPr lang="he-IL" dirty="0"/>
                  <a:t> ו-</a:t>
                </a:r>
                <a:r>
                  <a:rPr lang="en-US" dirty="0"/>
                  <a:t>t</a:t>
                </a:r>
                <a:r>
                  <a:rPr lang="he-IL" dirty="0"/>
                  <a:t> ביחידות של </a:t>
                </a:r>
                <a:r>
                  <a:rPr lang="en-US" dirty="0"/>
                  <a:t>hour</a:t>
                </a:r>
              </a:p>
              <a:p>
                <a:r>
                  <a:rPr lang="he-IL" dirty="0"/>
                  <a:t>הוא רוצה לבצע התאמה מהצורה: </a:t>
                </a:r>
              </a:p>
              <a:p>
                <a:endParaRPr lang="he-IL" dirty="0"/>
              </a:p>
              <a:p>
                <a:endParaRPr lang="he-IL" dirty="0"/>
              </a:p>
              <a:p>
                <a:r>
                  <a:rPr lang="he-IL" dirty="0"/>
                  <a:t>מה הם </a:t>
                </a:r>
                <a:r>
                  <a:rPr lang="en-US" dirty="0" err="1"/>
                  <a:t>x,y</a:t>
                </a:r>
                <a:r>
                  <a:rPr lang="he-IL" dirty="0"/>
                  <a:t> בהתאמה זו?</a:t>
                </a:r>
              </a:p>
              <a:p>
                <a:pPr lvl="1"/>
                <a:r>
                  <a:rPr lang="he-IL" dirty="0"/>
                  <a:t>מה היחידות שלהם?</a:t>
                </a:r>
              </a:p>
              <a:p>
                <a:r>
                  <a:rPr lang="he-IL" dirty="0"/>
                  <a:t>מה הם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בהתאמה זו?</a:t>
                </a:r>
              </a:p>
              <a:p>
                <a:pPr lvl="1"/>
                <a:r>
                  <a:rPr lang="he-IL" dirty="0"/>
                  <a:t>מה היחידות שלהם?</a:t>
                </a:r>
              </a:p>
              <a:p>
                <a:pPr lvl="1"/>
                <a:r>
                  <a:rPr lang="he-IL" dirty="0"/>
                  <a:t>מה המשמעות הפיזיקאלית שלהם?</a:t>
                </a:r>
              </a:p>
              <a:p>
                <a:pPr marL="392113" lvl="1" indent="0">
                  <a:buNone/>
                </a:pPr>
                <a:endParaRPr lang="he-IL" dirty="0"/>
              </a:p>
              <a:p>
                <a:pPr marL="392113" lvl="1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70" t="-1769" b="-50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התאמה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2FCF7E-1719-4F49-8C0C-76CA2AD94142}" type="datetime4">
              <a:rPr lang="en-US" smtClean="0"/>
              <a:pPr>
                <a:defRPr/>
              </a:pPr>
              <a:t>October 11,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EF94E5-EDC3-45E9-97A0-F2C0CA487CCD}" type="slidenum">
              <a:rPr lang="he-IL" altLang="he-IL" smtClean="0"/>
              <a:pPr/>
              <a:t>41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3848" y="3212976"/>
                <a:ext cx="309634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212976"/>
                <a:ext cx="3096344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כדי לבחון את התיאוריה, ניתן למדוד ערכים של מקום (</a:t>
                </a:r>
                <a:r>
                  <a:rPr lang="en-US" dirty="0"/>
                  <a:t>x</a:t>
                </a:r>
                <a:r>
                  <a:rPr lang="he-IL" dirty="0"/>
                  <a:t>) וזמן (</a:t>
                </a:r>
                <a:r>
                  <a:rPr lang="en-US" dirty="0"/>
                  <a:t>t</a:t>
                </a:r>
                <a:r>
                  <a:rPr lang="he-IL" dirty="0"/>
                  <a:t>).</a:t>
                </a:r>
              </a:p>
              <a:p>
                <a:endParaRPr lang="he-IL" dirty="0"/>
              </a:p>
              <a:p>
                <a:r>
                  <a:rPr lang="he-IL" dirty="0"/>
                  <a:t>סטודנט מדד ערכים של </a:t>
                </a:r>
                <a:r>
                  <a:rPr lang="en-US" dirty="0"/>
                  <a:t>x</a:t>
                </a:r>
                <a:r>
                  <a:rPr lang="he-IL" dirty="0"/>
                  <a:t> ב-</a:t>
                </a:r>
                <a:r>
                  <a:rPr lang="en-US" dirty="0"/>
                  <a:t>cm</a:t>
                </a:r>
                <a:r>
                  <a:rPr lang="he-IL" dirty="0"/>
                  <a:t> ו-</a:t>
                </a:r>
                <a:r>
                  <a:rPr lang="en-US" dirty="0"/>
                  <a:t>t</a:t>
                </a:r>
                <a:r>
                  <a:rPr lang="he-IL" dirty="0"/>
                  <a:t> ביחידות של </a:t>
                </a:r>
                <a:r>
                  <a:rPr lang="en-US" dirty="0"/>
                  <a:t>hour</a:t>
                </a:r>
              </a:p>
              <a:p>
                <a:r>
                  <a:rPr lang="he-IL" dirty="0"/>
                  <a:t>הוא רוצה לבצע התאמה מהצורה: </a:t>
                </a:r>
              </a:p>
              <a:p>
                <a:endParaRPr lang="he-IL" dirty="0"/>
              </a:p>
              <a:p>
                <a:endParaRPr lang="he-IL" dirty="0"/>
              </a:p>
              <a:p>
                <a:r>
                  <a:rPr lang="he-IL" dirty="0"/>
                  <a:t>מה הם </a:t>
                </a:r>
                <a:r>
                  <a:rPr lang="en-US" dirty="0" err="1"/>
                  <a:t>x,y</a:t>
                </a:r>
                <a:r>
                  <a:rPr lang="he-IL" dirty="0"/>
                  <a:t> בהתאמה זו? </a:t>
                </a:r>
                <a:r>
                  <a:rPr lang="en-US" b="1" dirty="0">
                    <a:solidFill>
                      <a:srgbClr val="FF0000"/>
                    </a:solidFill>
                  </a:rPr>
                  <a:t>x → t  y → x</a:t>
                </a:r>
                <a:endParaRPr lang="he-IL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he-IL" dirty="0"/>
                  <a:t>מה היחידות שלהם? </a:t>
                </a:r>
                <a:r>
                  <a:rPr lang="en-US" b="1" dirty="0">
                    <a:solidFill>
                      <a:srgbClr val="FF0000"/>
                    </a:solidFill>
                  </a:rPr>
                  <a:t>Y</a:t>
                </a:r>
                <a:r>
                  <a:rPr lang="he-IL" b="1" dirty="0">
                    <a:solidFill>
                      <a:srgbClr val="FF0000"/>
                    </a:solidFill>
                  </a:rPr>
                  <a:t> ביחידות של </a:t>
                </a:r>
                <a:r>
                  <a:rPr lang="en-US" b="1" dirty="0">
                    <a:solidFill>
                      <a:srgbClr val="FF0000"/>
                    </a:solidFill>
                  </a:rPr>
                  <a:t>cm</a:t>
                </a:r>
                <a:r>
                  <a:rPr lang="he-IL" b="1" dirty="0">
                    <a:solidFill>
                      <a:srgbClr val="FF0000"/>
                    </a:solidFill>
                  </a:rPr>
                  <a:t>, </a:t>
                </a:r>
                <a:r>
                  <a:rPr lang="en-US" b="1" dirty="0">
                    <a:solidFill>
                      <a:srgbClr val="FF0000"/>
                    </a:solidFill>
                  </a:rPr>
                  <a:t>x</a:t>
                </a:r>
                <a:r>
                  <a:rPr lang="he-IL" b="1" dirty="0">
                    <a:solidFill>
                      <a:srgbClr val="FF0000"/>
                    </a:solidFill>
                  </a:rPr>
                  <a:t> ביחידות של </a:t>
                </a:r>
                <a:r>
                  <a:rPr lang="en-US" b="1" dirty="0">
                    <a:solidFill>
                      <a:srgbClr val="FF0000"/>
                    </a:solidFill>
                  </a:rPr>
                  <a:t>hour</a:t>
                </a:r>
                <a:endParaRPr lang="he-IL" b="1" dirty="0">
                  <a:solidFill>
                    <a:srgbClr val="FF0000"/>
                  </a:solidFill>
                </a:endParaRPr>
              </a:p>
              <a:p>
                <a:r>
                  <a:rPr lang="he-IL" dirty="0"/>
                  <a:t>מה הם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בהתאמה זו?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FF0000"/>
                    </a:solidFill>
                  </a:rPr>
                  <a:t> הוא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FF0000"/>
                    </a:solidFill>
                  </a:rPr>
                  <a:t> הוא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:r>
                  <a:rPr lang="he-IL" dirty="0"/>
                  <a:t>מה היחידות שלהם?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he-IL" b="1" dirty="0">
                    <a:solidFill>
                      <a:srgbClr val="FF0000"/>
                    </a:solidFill>
                  </a:rPr>
                  <a:t> ביחידות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𝒉𝒐𝒖𝒓</m:t>
                    </m:r>
                  </m:oMath>
                </a14:m>
                <a:r>
                  <a:rPr lang="he-IL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e-IL" b="1" dirty="0">
                    <a:solidFill>
                      <a:srgbClr val="FF0000"/>
                    </a:solidFill>
                  </a:rPr>
                  <a:t> ביחידות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𝒄𝒎</m:t>
                    </m:r>
                  </m:oMath>
                </a14:m>
                <a:r>
                  <a:rPr lang="he-IL" b="1" dirty="0">
                    <a:solidFill>
                      <a:srgbClr val="FF0000"/>
                    </a:solidFill>
                  </a:rPr>
                  <a:t> </a:t>
                </a:r>
                <a:endParaRPr lang="he-IL" b="1" dirty="0"/>
              </a:p>
              <a:p>
                <a:pPr lvl="1"/>
                <a:r>
                  <a:rPr lang="he-IL" dirty="0"/>
                  <a:t>מה המשמעות הפיזיקאלית שלהם?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he-IL" b="1" dirty="0">
                    <a:solidFill>
                      <a:srgbClr val="FF0000"/>
                    </a:solidFill>
                  </a:rPr>
                  <a:t> הוא המהירות ההתחלתית,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e-IL" b="1" dirty="0">
                    <a:solidFill>
                      <a:srgbClr val="FF0000"/>
                    </a:solidFill>
                  </a:rPr>
                  <a:t> הוא המיקום ההתחלתי</a:t>
                </a:r>
                <a:endParaRPr lang="he-IL" b="1" dirty="0"/>
              </a:p>
              <a:p>
                <a:pPr marL="392113" lvl="1" indent="0">
                  <a:buNone/>
                </a:pPr>
                <a:endParaRPr lang="he-IL" dirty="0"/>
              </a:p>
              <a:p>
                <a:pPr marL="392113" lvl="1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70" t="-1769" b="-109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התאמה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2FCF7E-1719-4F49-8C0C-76CA2AD94142}" type="datetime4">
              <a:rPr lang="en-US" smtClean="0"/>
              <a:pPr>
                <a:defRPr/>
              </a:pPr>
              <a:t>October 11,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EF94E5-EDC3-45E9-97A0-F2C0CA487CCD}" type="slidenum">
              <a:rPr lang="he-IL" altLang="he-IL" smtClean="0"/>
              <a:pPr/>
              <a:t>42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כנס פתיחה, מעבדה 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3848" y="3212976"/>
                <a:ext cx="309634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212976"/>
                <a:ext cx="3096344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515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/>
              <a:t>כאשר ידוע לנו קשר לינארי בין שני משתנים מדודים נוכל לגלות מהם המקדמים המתאימים ביותר למדידות שביצענו</a:t>
            </a:r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כפי שהממוצע של מדידות מתאר את הערך המסתבר ביותר לגודל הנמדד, נרצה לדעת מהם ערכי </a:t>
            </a:r>
            <a:r>
              <a:rPr lang="en-US" altLang="he-IL"/>
              <a:t>a,b</a:t>
            </a:r>
            <a:r>
              <a:rPr lang="he-IL" altLang="he-IL"/>
              <a:t> המסתברים ביותר מהמדידות שביצענו</a:t>
            </a:r>
            <a:endParaRPr lang="en-US" altLang="he-IL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896E58-3FFB-4CEE-90A2-1783AEFBEA05}" type="slidenum">
              <a:rPr lang="he-IL" altLang="he-IL"/>
              <a:pPr/>
              <a:t>43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התאמה לישר</a:t>
            </a:r>
            <a:endParaRPr lang="en-US" dirty="0"/>
          </a:p>
        </p:txBody>
      </p:sp>
      <p:sp>
        <p:nvSpPr>
          <p:cNvPr id="18443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40967" name="Object 6"/>
          <p:cNvGraphicFramePr>
            <a:graphicFrameLocks noChangeAspect="1"/>
          </p:cNvGraphicFramePr>
          <p:nvPr/>
        </p:nvGraphicFramePr>
        <p:xfrm>
          <a:off x="3810000" y="1844675"/>
          <a:ext cx="15541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6" name="Equation" r:id="rId3" imgW="736600" imgH="203200" progId="Equation.DSMT4">
                  <p:embed/>
                </p:oleObj>
              </mc:Choice>
              <mc:Fallback>
                <p:oleObj name="Equation" r:id="rId3" imgW="7366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844675"/>
                        <a:ext cx="15541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95B17D-0B73-4BF9-BBCA-9AD0465FD355}" type="slidenum">
              <a:rPr lang="he-IL" altLang="he-IL"/>
              <a:pPr/>
              <a:t>44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27088" y="692150"/>
            <a:ext cx="73025" cy="5040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27088" y="5732463"/>
            <a:ext cx="77771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Or 15"/>
          <p:cNvSpPr/>
          <p:nvPr/>
        </p:nvSpPr>
        <p:spPr>
          <a:xfrm>
            <a:off x="2411760" y="3573016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lowchart: Or 16"/>
          <p:cNvSpPr/>
          <p:nvPr/>
        </p:nvSpPr>
        <p:spPr>
          <a:xfrm>
            <a:off x="3707904" y="3212976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lowchart: Or 17"/>
          <p:cNvSpPr/>
          <p:nvPr/>
        </p:nvSpPr>
        <p:spPr>
          <a:xfrm>
            <a:off x="4427984" y="2348880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lowchart: Or 18"/>
          <p:cNvSpPr/>
          <p:nvPr/>
        </p:nvSpPr>
        <p:spPr>
          <a:xfrm>
            <a:off x="6300192" y="1772816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Or 19"/>
          <p:cNvSpPr/>
          <p:nvPr/>
        </p:nvSpPr>
        <p:spPr>
          <a:xfrm>
            <a:off x="1547664" y="4509120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Flowchart: Or 20"/>
          <p:cNvSpPr/>
          <p:nvPr/>
        </p:nvSpPr>
        <p:spPr>
          <a:xfrm>
            <a:off x="6732240" y="1124744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48895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FA735D-113F-4B46-B829-D762D997FBB5}" type="slidenum">
              <a:rPr lang="he-IL" altLang="he-IL"/>
              <a:pPr/>
              <a:t>45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27088" y="692150"/>
            <a:ext cx="73025" cy="5040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27088" y="5732463"/>
            <a:ext cx="77771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Or 15"/>
          <p:cNvSpPr/>
          <p:nvPr/>
        </p:nvSpPr>
        <p:spPr>
          <a:xfrm>
            <a:off x="2411760" y="3573016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lowchart: Or 16"/>
          <p:cNvSpPr/>
          <p:nvPr/>
        </p:nvSpPr>
        <p:spPr>
          <a:xfrm>
            <a:off x="3707904" y="3212976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lowchart: Or 17"/>
          <p:cNvSpPr/>
          <p:nvPr/>
        </p:nvSpPr>
        <p:spPr>
          <a:xfrm>
            <a:off x="4427984" y="2348880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lowchart: Or 18"/>
          <p:cNvSpPr/>
          <p:nvPr/>
        </p:nvSpPr>
        <p:spPr>
          <a:xfrm>
            <a:off x="6300192" y="1772816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Or 19"/>
          <p:cNvSpPr/>
          <p:nvPr/>
        </p:nvSpPr>
        <p:spPr>
          <a:xfrm>
            <a:off x="1547664" y="4509120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Flowchart: Or 20"/>
          <p:cNvSpPr/>
          <p:nvPr/>
        </p:nvSpPr>
        <p:spPr>
          <a:xfrm>
            <a:off x="6732240" y="1124744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900113" y="1700213"/>
            <a:ext cx="7127875" cy="3241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460622-9F8E-4E2E-8311-0811CB852FD2}" type="slidenum">
              <a:rPr lang="he-IL" altLang="he-IL"/>
              <a:pPr/>
              <a:t>46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27088" y="692150"/>
            <a:ext cx="73025" cy="5040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27088" y="5732463"/>
            <a:ext cx="77771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Or 15"/>
          <p:cNvSpPr/>
          <p:nvPr/>
        </p:nvSpPr>
        <p:spPr>
          <a:xfrm>
            <a:off x="2411760" y="3573016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lowchart: Or 16"/>
          <p:cNvSpPr/>
          <p:nvPr/>
        </p:nvSpPr>
        <p:spPr>
          <a:xfrm>
            <a:off x="3707904" y="3212976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lowchart: Or 17"/>
          <p:cNvSpPr/>
          <p:nvPr/>
        </p:nvSpPr>
        <p:spPr>
          <a:xfrm>
            <a:off x="4427984" y="2348880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lowchart: Or 18"/>
          <p:cNvSpPr/>
          <p:nvPr/>
        </p:nvSpPr>
        <p:spPr>
          <a:xfrm>
            <a:off x="6300192" y="1772816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Or 19"/>
          <p:cNvSpPr/>
          <p:nvPr/>
        </p:nvSpPr>
        <p:spPr>
          <a:xfrm>
            <a:off x="1547664" y="4509120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Flowchart: Or 20"/>
          <p:cNvSpPr/>
          <p:nvPr/>
        </p:nvSpPr>
        <p:spPr>
          <a:xfrm>
            <a:off x="6732240" y="1124744"/>
            <a:ext cx="360040" cy="288032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900113" y="1341438"/>
            <a:ext cx="7127875" cy="338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052513" y="260350"/>
            <a:ext cx="3159125" cy="461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627313" y="765175"/>
            <a:ext cx="3160712" cy="461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258888" y="981075"/>
            <a:ext cx="6121400" cy="367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763713" y="836613"/>
            <a:ext cx="4527550" cy="324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547813" y="1628775"/>
            <a:ext cx="6184900" cy="180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63" name="TextBox 30"/>
          <p:cNvSpPr txBox="1">
            <a:spLocks noChangeArrowheads="1"/>
          </p:cNvSpPr>
          <p:nvPr/>
        </p:nvSpPr>
        <p:spPr bwMode="auto">
          <a:xfrm>
            <a:off x="6659563" y="3357563"/>
            <a:ext cx="15843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e-IL" altLang="en-US"/>
              <a:t>איך נדע איזה ישר הכי מתאים?</a:t>
            </a: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616575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כאשר המדידות זהות באי הודאות שלהן נרצה ישר שעבורו סכום ריבועי המרחקים מהישר הוא הקטן ביותר (הקווים הירוקים בגרף).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אם המשתנים </a:t>
            </a:r>
            <a:r>
              <a:rPr lang="en-US" altLang="he-IL" dirty="0" err="1"/>
              <a:t>x,y</a:t>
            </a:r>
            <a:r>
              <a:rPr lang="he-IL" altLang="he-IL" dirty="0"/>
              <a:t> הם אקראיים המתפלגים נורמלית, זהו הישר המסתבר ביותר.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נסמן את סכום המרחקים</a:t>
            </a:r>
          </a:p>
          <a:p>
            <a:pPr eaLnBrk="1" hangingPunct="1">
              <a:buFont typeface="Arial" charset="0"/>
              <a:buNone/>
            </a:pPr>
            <a:r>
              <a:rPr lang="he-IL" altLang="he-IL" dirty="0"/>
              <a:t>	בריבוע באות </a:t>
            </a:r>
            <a:r>
              <a:rPr lang="en-US" altLang="he-IL" dirty="0"/>
              <a:t>S</a:t>
            </a:r>
            <a:endParaRPr lang="he-IL" altLang="he-IL" dirty="0"/>
          </a:p>
          <a:p>
            <a:pPr eaLnBrk="1" hangingPunct="1">
              <a:buFont typeface="Arial" charset="0"/>
              <a:buNone/>
            </a:pPr>
            <a:endParaRPr lang="he-IL" altLang="he-IL" dirty="0"/>
          </a:p>
          <a:p>
            <a:pPr eaLnBrk="1" hangingPunct="1">
              <a:buFont typeface="Arial" charset="0"/>
              <a:buNone/>
            </a:pPr>
            <a:endParaRPr lang="he-IL" altLang="he-IL" dirty="0"/>
          </a:p>
          <a:p>
            <a:pPr eaLnBrk="1" hangingPunct="1">
              <a:buFont typeface="Arial" charset="0"/>
              <a:buNone/>
            </a:pPr>
            <a:endParaRPr lang="he-IL" altLang="he-IL" dirty="0"/>
          </a:p>
          <a:p>
            <a:pPr eaLnBrk="1" hangingPunct="1">
              <a:buFont typeface="Arial" charset="0"/>
              <a:buNone/>
            </a:pPr>
            <a:r>
              <a:rPr lang="he-IL" altLang="he-IL" dirty="0"/>
              <a:t>מדרישת המינימיזציה של הסכום נקבל משוואות למקדמים </a:t>
            </a:r>
            <a:r>
              <a:rPr lang="en-US" altLang="he-IL" dirty="0" err="1"/>
              <a:t>a,b</a:t>
            </a:r>
            <a:endParaRPr lang="en-US" altLang="he-IL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010C4F-DBEE-49B7-9260-58239C3BCC87}" type="slidenum">
              <a:rPr lang="he-IL" altLang="he-IL"/>
              <a:pPr/>
              <a:t>47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ריבועים פחותים</a:t>
            </a:r>
            <a:endParaRPr lang="en-US" dirty="0"/>
          </a:p>
        </p:txBody>
      </p:sp>
      <p:sp>
        <p:nvSpPr>
          <p:cNvPr id="52229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45063" name="Picture 4" descr="Linear_least_squares_example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708275"/>
            <a:ext cx="3979863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4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57825" y="4076700"/>
            <a:ext cx="2209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כאשר המדידות אינן זהות באי הודאות שלהן נצטרך לשקלל את הגודל אותו נרצה למזער.</a:t>
            </a:r>
            <a:endParaRPr lang="en-US" altLang="he-IL" dirty="0"/>
          </a:p>
          <a:p>
            <a:pPr lvl="1" eaLnBrk="1" hangingPunct="1">
              <a:buFont typeface="Arial" charset="0"/>
              <a:buChar char="•"/>
            </a:pPr>
            <a:r>
              <a:rPr lang="en-US" altLang="he-IL" dirty="0"/>
              <a:t>Yi</a:t>
            </a:r>
            <a:r>
              <a:rPr lang="he-IL" altLang="he-IL" dirty="0"/>
              <a:t> - תוצאת המדידה בציר</a:t>
            </a:r>
            <a:r>
              <a:rPr lang="en-US" altLang="he-IL" dirty="0"/>
              <a:t> Y</a:t>
            </a:r>
            <a:r>
              <a:rPr lang="he-IL" altLang="he-IL" dirty="0"/>
              <a:t>, עם אי וודאות </a:t>
            </a:r>
            <a:r>
              <a:rPr lang="el-GR" altLang="he-IL" dirty="0"/>
              <a:t>Δ</a:t>
            </a:r>
            <a:r>
              <a:rPr lang="en-US" altLang="he-IL" dirty="0" err="1"/>
              <a:t>yi</a:t>
            </a:r>
            <a:endParaRPr lang="he-IL" altLang="he-IL" dirty="0"/>
          </a:p>
          <a:p>
            <a:pPr lvl="1" eaLnBrk="1" hangingPunct="1">
              <a:buFont typeface="Arial" charset="0"/>
              <a:buChar char="•"/>
            </a:pPr>
            <a:r>
              <a:rPr lang="en-US" altLang="he-IL" dirty="0"/>
              <a:t>Xi</a:t>
            </a:r>
            <a:r>
              <a:rPr lang="he-IL" altLang="he-IL" dirty="0"/>
              <a:t> - תוצאת המדידה בציר </a:t>
            </a:r>
            <a:r>
              <a:rPr lang="en-US" altLang="he-IL" dirty="0"/>
              <a:t>x</a:t>
            </a:r>
            <a:r>
              <a:rPr lang="he-IL" altLang="he-IL" dirty="0"/>
              <a:t> – אי וודאות זניחה (לא תמיד)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את הסכום </a:t>
            </a:r>
            <a:r>
              <a:rPr lang="en-US" altLang="he-IL" dirty="0"/>
              <a:t>S</a:t>
            </a:r>
            <a:r>
              <a:rPr lang="he-IL" altLang="he-IL" dirty="0"/>
              <a:t> נחליף בסכום המשוקלל</a:t>
            </a:r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נהוג לסמן גודל זה באות היוונית     (חי בריבוע)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ההתאמה הטובה ביותר מתקבלת עבור ערך מינימלי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במעבדה משתמשים בשיטה זו למציאת המקדמים (ניתן לראות בחוברת את הפיתוח המלא).</a:t>
            </a:r>
            <a:endParaRPr lang="en-US" altLang="he-IL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953B88-8D8E-43A6-9AA7-EA89E9A4F779}" type="slidenum">
              <a:rPr lang="he-IL" altLang="he-IL"/>
              <a:pPr/>
              <a:t>48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ריבועים פחותים משוקללים</a:t>
            </a:r>
            <a:endParaRPr lang="en-US" dirty="0"/>
          </a:p>
        </p:txBody>
      </p:sp>
      <p:sp>
        <p:nvSpPr>
          <p:cNvPr id="19467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46087" name="Object 6"/>
          <p:cNvGraphicFramePr>
            <a:graphicFrameLocks noChangeAspect="1"/>
          </p:cNvGraphicFramePr>
          <p:nvPr/>
        </p:nvGraphicFramePr>
        <p:xfrm>
          <a:off x="3563938" y="4365625"/>
          <a:ext cx="3238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3" name="Equation" r:id="rId3" imgW="215806" imgH="228501" progId="Equation.3">
                  <p:embed/>
                </p:oleObj>
              </mc:Choice>
              <mc:Fallback>
                <p:oleObj name="Equation" r:id="rId3" imgW="215806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365625"/>
                        <a:ext cx="3238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5148263" y="2781300"/>
            <a:ext cx="144462" cy="3603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089" name="Object 3"/>
              <p:cNvSpPr txBox="1"/>
              <p:nvPr/>
            </p:nvSpPr>
            <p:spPr bwMode="auto">
              <a:xfrm>
                <a:off x="3492500" y="3068638"/>
                <a:ext cx="2914650" cy="10271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e-I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e-I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e-I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e-I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e-I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e-I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he-I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e-I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he-I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e-I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he-I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e-I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e-I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he-I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e-I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e-I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e-I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e-I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p>
                                <m:sSupPr>
                                  <m:ctrlPr>
                                    <a:rPr lang="he-I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e-I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he-I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he-I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he-I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he-IL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e-IL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he-IL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he-I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608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2500" y="3068638"/>
                <a:ext cx="2914650" cy="1027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CFD4FE84-BA2E-498F-933D-F64D8682AF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276450"/>
              </p:ext>
            </p:extLst>
          </p:nvPr>
        </p:nvGraphicFramePr>
        <p:xfrm>
          <a:off x="6290715" y="3671094"/>
          <a:ext cx="27114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4" name="משוואה" r:id="rId6" imgW="1231560" imgH="253800" progId="Equation.3">
                  <p:embed/>
                </p:oleObj>
              </mc:Choice>
              <mc:Fallback>
                <p:oleObj name="משוואה" r:id="rId6" imgW="1231560" imgH="253800" progId="Equation.3">
                  <p:embed/>
                  <p:pic>
                    <p:nvPicPr>
                      <p:cNvPr id="481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715" y="3671094"/>
                        <a:ext cx="27114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0E615991-FA70-4749-8D52-11654A166F3E}"/>
                  </a:ext>
                </a:extLst>
              </p:cNvPr>
              <p:cNvSpPr txBox="1"/>
              <p:nvPr/>
            </p:nvSpPr>
            <p:spPr>
              <a:xfrm>
                <a:off x="6372200" y="3421856"/>
                <a:ext cx="291465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he-IL" dirty="0">
                    <a:solidFill>
                      <a:srgbClr val="FF0000"/>
                    </a:solidFill>
                  </a:rPr>
                  <a:t>אם יש שגיאות גם בציר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dirty="0">
                    <a:solidFill>
                      <a:srgbClr val="FF000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0E615991-FA70-4749-8D52-11654A166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421856"/>
                <a:ext cx="2914650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08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Font typeface="Arial" charset="0"/>
                  <a:buChar char="•"/>
                </a:pPr>
                <a:r>
                  <a:rPr lang="he-IL" altLang="he-IL" dirty="0"/>
                  <a:t>מה יקרה אם נרצה לבצע התאמה לפונקציה שאינה קו ישר?</a:t>
                </a:r>
              </a:p>
              <a:p>
                <a:pPr eaLnBrk="1" hangingPunct="1">
                  <a:buFont typeface="Arial" charset="0"/>
                  <a:buChar char="•"/>
                </a:pPr>
                <a:endParaRPr lang="he-IL" altLang="he-IL" dirty="0"/>
              </a:p>
              <a:p>
                <a:pPr eaLnBrk="1" hangingPunct="1">
                  <a:buFont typeface="Arial" charset="0"/>
                  <a:buChar char="•"/>
                </a:pPr>
                <a:r>
                  <a:rPr lang="he-IL" altLang="he-IL" dirty="0"/>
                  <a:t>במקרה זה נפנה ל</a:t>
                </a:r>
                <a:r>
                  <a:rPr lang="he-IL" altLang="he-IL" b="1" dirty="0"/>
                  <a:t>אלגוריתם נומרי </a:t>
                </a:r>
                <a:r>
                  <a:rPr lang="he-IL" altLang="he-IL" dirty="0"/>
                  <a:t>שימזער את הערך של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e-IL" altLang="he-IL" b="1" dirty="0"/>
                  <a:t>:</a:t>
                </a:r>
              </a:p>
              <a:p>
                <a:pPr eaLnBrk="1" hangingPunct="1">
                  <a:buFont typeface="Arial" charset="0"/>
                  <a:buChar char="•"/>
                </a:pPr>
                <a:endParaRPr lang="en-US" altLang="he-IL" b="1" dirty="0"/>
              </a:p>
              <a:p>
                <a:pPr marL="109537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he-IL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  <m:sup>
                          <m: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he-IL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he-IL" b="0" i="0" smtClean="0">
                          <a:latin typeface="Cambria Math" panose="02040503050406030204" pitchFamily="18" charset="0"/>
                        </a:rPr>
                        <m:t>find</m:t>
                      </m:r>
                      <m:r>
                        <a:rPr lang="en-US" altLang="he-IL" b="0" i="0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he-IL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d>
                            <m:dPr>
                              <m:begChr m:val="{"/>
                              <m:endChr m:val="}"/>
                              <m:ctrlP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he-IL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</m:lim>
                      </m:limLow>
                      <m:nary>
                        <m:naryPr>
                          <m:chr m:val="∑"/>
                          <m:ctrlP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he-I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he-I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he-I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he-I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he-IL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he-IL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he-I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he-I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he-IL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he-IL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he-IL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he-I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he-IL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altLang="he-IL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he-IL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altLang="he-IL" i="1">
                                                  <a:latin typeface="Cambria Math" panose="02040503050406030204" pitchFamily="18" charset="0"/>
                                                </a:rPr>
                                                <m:t>,…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he-I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he-IL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n-US" altLang="he-I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he-I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he-I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altLang="he-I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he-I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altLang="he-I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altLang="he-I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altLang="he-IL" b="0" i="1" smtClean="0">
                                              <a:latin typeface="Cambria Math" panose="02040503050406030204" pitchFamily="18" charset="0"/>
                                            </a:rPr>
                                            <m:t>𝑑𝑓</m:t>
                                          </m:r>
                                        </m:num>
                                        <m:den>
                                          <m:r>
                                            <a:rPr lang="en-GB" altLang="he-IL" b="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lang="en-US" altLang="he-IL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US" altLang="he-I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he-IL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he-I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he-IL" b="0" dirty="0"/>
              </a:p>
              <a:p>
                <a:pPr marL="109537" indent="0" eaLnBrk="1" hangingPunct="1">
                  <a:buNone/>
                </a:pPr>
                <a:r>
                  <a:rPr lang="he-IL" altLang="he-IL" dirty="0"/>
                  <a:t>האלגוריתם יימצא לנו את ערכי הפרמטרים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he-IL" altLang="he-IL" dirty="0"/>
                  <a:t> המסתברים ביותר</a:t>
                </a:r>
              </a:p>
            </p:txBody>
          </p:sp>
        </mc:Choice>
        <mc:Fallback>
          <p:sp>
            <p:nvSpPr>
              <p:cNvPr id="4608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79" r="-148" b="-40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953B88-8D8E-43A6-9AA7-EA89E9A4F779}" type="slidenum">
              <a:rPr lang="he-IL" altLang="he-IL"/>
              <a:pPr/>
              <a:t>49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התאמה לא ליניארית</a:t>
            </a:r>
            <a:endParaRPr lang="en-US" dirty="0"/>
          </a:p>
        </p:txBody>
      </p:sp>
      <p:sp>
        <p:nvSpPr>
          <p:cNvPr id="19467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9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קופסת תותים: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 dirty="0"/>
              <a:t>נפח זהה לכל קופסא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 dirty="0"/>
              <a:t>משקל דומה לכל קופסא</a:t>
            </a:r>
          </a:p>
          <a:p>
            <a:pPr lvl="1"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כמות שונה של תותים!</a:t>
            </a:r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אבל... לא משתנה בהרבה.</a:t>
            </a:r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בקופסת תותים יש </a:t>
            </a:r>
            <a:r>
              <a:rPr lang="en-US" altLang="he-IL" dirty="0"/>
              <a:t>16±2</a:t>
            </a:r>
            <a:r>
              <a:rPr lang="he-IL" altLang="he-IL" dirty="0"/>
              <a:t> תותים</a:t>
            </a:r>
            <a:endParaRPr lang="en-US" altLang="he-IL" dirty="0"/>
          </a:p>
          <a:p>
            <a:pPr eaLnBrk="1" hangingPunct="1">
              <a:buFont typeface="Arial" charset="0"/>
              <a:buChar char="•"/>
            </a:pPr>
            <a:endParaRPr lang="en-US" altLang="he-IL" dirty="0">
              <a:solidFill>
                <a:srgbClr val="7030A0"/>
              </a:solidFill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8E5F32-7DBE-47C5-B595-4685124DC198}" type="slidenum">
              <a:rPr lang="he-IL" altLang="he-IL"/>
              <a:pPr/>
              <a:t>5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אותו ניסוי בדיוק יכול להוביל לתוצאות שונות</a:t>
            </a:r>
            <a:endParaRPr lang="en-US" dirty="0"/>
          </a:p>
        </p:txBody>
      </p:sp>
      <p:sp>
        <p:nvSpPr>
          <p:cNvPr id="34821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sp>
        <p:nvSpPr>
          <p:cNvPr id="9223" name="AutoShape 8" descr="תוצאת תמונה עבור ‪dice‬‏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9224" name="AutoShape 10" descr="תוצאת תמונה עבור ‪dice‬‏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pic>
        <p:nvPicPr>
          <p:cNvPr id="9225" name="Picture 11" descr="http://thumbs.dreamstime.com/t/uma-caixa-de-morangos-3114686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3716338"/>
            <a:ext cx="3444875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8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Font typeface="Arial" charset="0"/>
                  <a:buChar char="•"/>
                </a:pPr>
                <a:r>
                  <a:rPr lang="he-IL" altLang="he-IL" dirty="0"/>
                  <a:t>למעשה האלגוריתם הנומרי של תוכנת </a:t>
                </a:r>
                <a:r>
                  <a:rPr lang="en-US" altLang="he-IL" dirty="0"/>
                  <a:t>Eddington</a:t>
                </a:r>
                <a:r>
                  <a:rPr lang="he-IL" altLang="he-IL" dirty="0"/>
                  <a:t> ממזער את סכום ה</a:t>
                </a:r>
                <a:r>
                  <a:rPr lang="he-IL" altLang="he-IL" b="1" dirty="0"/>
                  <a:t>מרחקים המאונכים</a:t>
                </a:r>
                <a:r>
                  <a:rPr lang="he-IL" altLang="he-IL" dirty="0"/>
                  <a:t> של נקודות המדידה מהפונקציה:</a:t>
                </a:r>
              </a:p>
              <a:p>
                <a:pPr eaLnBrk="1" hangingPunct="1">
                  <a:buFont typeface="Arial" charset="0"/>
                  <a:buChar char="•"/>
                </a:pPr>
                <a:endParaRPr lang="he-IL" altLang="he-IL" b="1" dirty="0"/>
              </a:p>
              <a:p>
                <a:pPr marL="109537" indent="0" eaLnBrk="1" hangingPunct="1">
                  <a:buNone/>
                </a:pPr>
                <a:endParaRPr lang="he-IL" altLang="he-IL" b="1" dirty="0"/>
              </a:p>
              <a:p>
                <a:pPr marL="109537" indent="0" eaLnBrk="1" hangingPunct="1">
                  <a:buNone/>
                </a:pPr>
                <a:endParaRPr lang="he-IL" altLang="he-IL" b="1" dirty="0"/>
              </a:p>
              <a:p>
                <a:pPr marL="109537" indent="0" eaLnBrk="1" hangingPunct="1">
                  <a:buNone/>
                </a:pPr>
                <a:endParaRPr lang="he-IL" altLang="he-IL" sz="1200" b="1" dirty="0"/>
              </a:p>
              <a:p>
                <a:pPr eaLnBrk="1" hangingPunct="1">
                  <a:buFont typeface="Arial" charset="0"/>
                  <a:buChar char="•"/>
                </a:pPr>
                <a:endParaRPr lang="en-US" altLang="he-IL" b="1" dirty="0"/>
              </a:p>
              <a:p>
                <a:pPr marL="109537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he-IL" b="0" i="0" smtClean="0">
                          <a:latin typeface="Cambria Math" panose="02040503050406030204" pitchFamily="18" charset="0"/>
                        </a:rPr>
                        <m:t>find</m:t>
                      </m:r>
                      <m:r>
                        <a:rPr lang="en-US" altLang="he-IL" b="0" i="0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he-IL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d>
                            <m:dPr>
                              <m:begChr m:val="{"/>
                              <m:endChr m:val="}"/>
                              <m:ctrlP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he-IL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</m:lim>
                      </m:limLow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altLang="he-IL" b="0" dirty="0"/>
              </a:p>
              <a:p>
                <a:pPr marL="109537" indent="0" eaLnBrk="1" hangingPunct="1">
                  <a:buNone/>
                </a:pPr>
                <a:r>
                  <a:rPr lang="he-IL" altLang="he-IL" dirty="0"/>
                  <a:t>האלגוריתם יימצא לנו את ערכי הפרמטרים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he-IL" altLang="he-IL" dirty="0"/>
                  <a:t> המסתברים ביותר</a:t>
                </a:r>
              </a:p>
            </p:txBody>
          </p:sp>
        </mc:Choice>
        <mc:Fallback xmlns="">
          <p:sp>
            <p:nvSpPr>
              <p:cNvPr id="4608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69" r="-148" b="-120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953B88-8D8E-43A6-9AA7-EA89E9A4F779}" type="slidenum">
              <a:rPr lang="he-IL" altLang="he-IL"/>
              <a:pPr/>
              <a:t>50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התאמה לא ליניארית: שיטת </a:t>
            </a:r>
            <a:r>
              <a:rPr lang="en-US" dirty="0"/>
              <a:t>ODR</a:t>
            </a:r>
            <a:r>
              <a:rPr lang="he-IL" dirty="0"/>
              <a:t> בה משתמש </a:t>
            </a:r>
            <a:r>
              <a:rPr lang="en-US" dirty="0"/>
              <a:t>Eddington</a:t>
            </a:r>
          </a:p>
        </p:txBody>
      </p:sp>
      <p:sp>
        <p:nvSpPr>
          <p:cNvPr id="19467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0FD606C-6EF8-4AB1-9D0F-EEF4D5BAE0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35696" y="1844824"/>
            <a:ext cx="2433320" cy="24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59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CC5406-EF63-442D-B696-BC502B87BAF9}" type="slidenum">
              <a:rPr lang="he-IL" altLang="he-IL"/>
              <a:pPr/>
              <a:t>51</a:t>
            </a:fld>
            <a:endParaRPr lang="en-US" altLang="he-IL"/>
          </a:p>
        </p:txBody>
      </p:sp>
      <p:sp>
        <p:nvSpPr>
          <p:cNvPr id="55305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5867400" y="2205038"/>
            <a:ext cx="24479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eaLnBrk="1" hangingPunct="1">
              <a:spcBef>
                <a:spcPct val="50000"/>
              </a:spcBef>
            </a:pPr>
            <a:r>
              <a:rPr lang="he-IL" altLang="he-IL">
                <a:latin typeface="Lucida Sans Unicode" pitchFamily="34" charset="0"/>
              </a:rPr>
              <a:t>סטיית תקן תיאורטית של התפלגות חי בריבוע לדרגת חופש:</a:t>
            </a:r>
          </a:p>
          <a:p>
            <a:pPr algn="r" rtl="1" eaLnBrk="1" hangingPunct="1">
              <a:spcBef>
                <a:spcPct val="50000"/>
              </a:spcBef>
            </a:pPr>
            <a:endParaRPr lang="he-IL" altLang="he-IL">
              <a:latin typeface="Lucida Sans Unicode" pitchFamily="34" charset="0"/>
            </a:endParaRPr>
          </a:p>
          <a:p>
            <a:pPr algn="r" rtl="1" eaLnBrk="1" hangingPunct="1">
              <a:spcBef>
                <a:spcPct val="50000"/>
              </a:spcBef>
            </a:pPr>
            <a:endParaRPr lang="he-IL" altLang="he-IL">
              <a:latin typeface="Lucida Sans Unicode" pitchFamily="34" charset="0"/>
            </a:endParaRPr>
          </a:p>
          <a:p>
            <a:pPr algn="r" rtl="1" eaLnBrk="1" hangingPunct="1">
              <a:spcBef>
                <a:spcPct val="50000"/>
              </a:spcBef>
            </a:pPr>
            <a:endParaRPr lang="he-IL" altLang="he-IL">
              <a:latin typeface="Lucida Sans Unicode" pitchFamily="34" charset="0"/>
            </a:endParaRPr>
          </a:p>
          <a:p>
            <a:pPr algn="r" rtl="1" eaLnBrk="1" hangingPunct="1">
              <a:spcBef>
                <a:spcPct val="50000"/>
              </a:spcBef>
            </a:pPr>
            <a:endParaRPr lang="he-IL" altLang="he-IL">
              <a:latin typeface="Lucida Sans Unicode" pitchFamily="34" charset="0"/>
            </a:endParaRPr>
          </a:p>
          <a:p>
            <a:pPr algn="r" rtl="1" eaLnBrk="1" hangingPunct="1">
              <a:spcBef>
                <a:spcPct val="50000"/>
              </a:spcBef>
            </a:pPr>
            <a:endParaRPr lang="en-US" altLang="he-IL">
              <a:latin typeface="Lucida Sans Unicode" pitchFamily="34" charset="0"/>
            </a:endParaRPr>
          </a:p>
        </p:txBody>
      </p:sp>
      <p:pic>
        <p:nvPicPr>
          <p:cNvPr id="47111" name="Picture 7" descr="redchidensity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844675"/>
            <a:ext cx="518477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>
                <a:effectLst/>
                <a:ea typeface="Lucida Sans Unicode" pitchFamily="34" charset="0"/>
              </a:rPr>
              <a:t>טיב התאמה </a:t>
            </a:r>
            <a:r>
              <a:rPr lang="en-US" dirty="0">
                <a:effectLst/>
                <a:ea typeface="Lucida Sans Unicode" pitchFamily="34" charset="0"/>
              </a:rPr>
              <a:t>Reduced Chi-Square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113" name="TextBox 9"/>
              <p:cNvSpPr txBox="1">
                <a:spLocks noChangeArrowheads="1"/>
              </p:cNvSpPr>
              <p:nvPr/>
            </p:nvSpPr>
            <p:spPr bwMode="auto">
              <a:xfrm>
                <a:off x="1116013" y="692150"/>
                <a:ext cx="7632700" cy="5619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 eaLnBrk="1" hangingPunct="1">
                  <a:buFont typeface="Arial" charset="0"/>
                  <a:buChar char="•"/>
                </a:pPr>
                <a:r>
                  <a:rPr lang="he-IL" altLang="he-IL" dirty="0"/>
                  <a:t> גם לחי-בריבוע יש התפלגות </a:t>
                </a:r>
                <a:r>
                  <a:rPr lang="he-IL" altLang="he-IL" dirty="0" err="1"/>
                  <a:t>מסויימת</a:t>
                </a:r>
                <a:r>
                  <a:rPr lang="he-IL" altLang="he-IL" dirty="0"/>
                  <a:t>.</a:t>
                </a:r>
              </a:p>
              <a:p>
                <a:pPr algn="r" rtl="1" eaLnBrk="1" hangingPunct="1"/>
                <a:r>
                  <a:rPr lang="he-IL" altLang="he-IL" dirty="0"/>
                  <a:t>במעבדה נשתמש בחי-בריבוע </a:t>
                </a:r>
                <a:r>
                  <a:rPr lang="he-IL" altLang="he-IL" u="sng" dirty="0"/>
                  <a:t>לדרגת חופש</a:t>
                </a:r>
                <a:r>
                  <a:rPr lang="he-IL" altLang="he-IL" dirty="0"/>
                  <a:t>, כלומר </a:t>
                </a:r>
              </a:p>
              <a:p>
                <a:pPr algn="r" rtl="1" eaLnBrk="1" hangingPunct="1">
                  <a:buFont typeface="Arial" charset="0"/>
                  <a:buChar char="•"/>
                </a:pPr>
                <a:r>
                  <a:rPr lang="he-IL" altLang="he-IL" dirty="0"/>
                  <a:t> לגודל זה יש התפלגות מהצורה הבאה, והיא נקראת התפלגות חי-בריבוע:</a:t>
                </a:r>
              </a:p>
              <a:p>
                <a:pPr algn="r" rtl="1" eaLnBrk="1" hangingPunct="1">
                  <a:buFont typeface="Arial" charset="0"/>
                  <a:buChar char="•"/>
                </a:pPr>
                <a:endParaRPr lang="he-IL" altLang="he-IL" dirty="0"/>
              </a:p>
              <a:p>
                <a:pPr algn="r" rtl="1" eaLnBrk="1" hangingPunct="1">
                  <a:buFont typeface="Arial" charset="0"/>
                  <a:buChar char="•"/>
                </a:pPr>
                <a:r>
                  <a:rPr lang="he-IL" altLang="he-IL" dirty="0"/>
                  <a:t>הערך הממוצע:</a:t>
                </a:r>
              </a:p>
              <a:p>
                <a:pPr algn="r" rtl="1" eaLnBrk="1" hangingPunct="1">
                  <a:buFont typeface="Arial" charset="0"/>
                  <a:buChar char="•"/>
                </a:pPr>
                <a:endParaRPr lang="he-IL" altLang="he-IL" dirty="0"/>
              </a:p>
              <a:p>
                <a:pPr algn="r" rtl="1" eaLnBrk="1" hangingPunct="1">
                  <a:buFont typeface="Arial" charset="0"/>
                  <a:buChar char="•"/>
                </a:pPr>
                <a:endParaRPr lang="he-IL" altLang="he-IL" dirty="0"/>
              </a:p>
              <a:p>
                <a:pPr algn="r" rtl="1" eaLnBrk="1" hangingPunct="1">
                  <a:buFont typeface="Arial" charset="0"/>
                  <a:buChar char="•"/>
                </a:pPr>
                <a:endParaRPr lang="he-IL" altLang="he-IL" dirty="0"/>
              </a:p>
              <a:p>
                <a:pPr algn="r" rtl="1" eaLnBrk="1" hangingPunct="1">
                  <a:buFont typeface="Arial" charset="0"/>
                  <a:buChar char="•"/>
                </a:pPr>
                <a:endParaRPr lang="he-IL" altLang="he-IL" dirty="0"/>
              </a:p>
              <a:p>
                <a:pPr algn="r" rtl="1" eaLnBrk="1" hangingPunct="1"/>
                <a:endParaRPr lang="he-IL" altLang="he-IL" dirty="0"/>
              </a:p>
              <a:p>
                <a:pPr algn="r" rtl="1" eaLnBrk="1" hangingPunct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he-IL" b="0" i="0" smtClean="0">
                              <a:latin typeface="Cambria Math" panose="02040503050406030204" pitchFamily="18" charset="0"/>
                            </a:rPr>
                            <m:t>red</m:t>
                          </m:r>
                        </m:sub>
                        <m:sup>
                          <m: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he-I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he-I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he-IL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he-IL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altLang="he-IL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he-I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  <m:r>
                        <a:rPr lang="he-IL" altLang="he-IL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he-IL" altLang="he-IL" dirty="0"/>
              </a:p>
              <a:p>
                <a:pPr algn="r" rtl="1" eaLnBrk="1" hangingPunct="1"/>
                <a:endParaRPr lang="he-IL" altLang="he-IL" dirty="0"/>
              </a:p>
              <a:p>
                <a:pPr algn="r" rtl="1" eaLnBrk="1" hangingPunct="1">
                  <a:buFont typeface="Arial" charset="0"/>
                  <a:buChar char="•"/>
                </a:pPr>
                <a:endParaRPr lang="he-IL" altLang="he-IL" dirty="0"/>
              </a:p>
              <a:p>
                <a:pPr algn="r" rtl="1" eaLnBrk="1" hangingPunct="1">
                  <a:buFont typeface="Arial" charset="0"/>
                  <a:buChar char="•"/>
                </a:pPr>
                <a:endParaRPr lang="he-IL" altLang="he-IL" dirty="0"/>
              </a:p>
              <a:p>
                <a:pPr algn="r" rtl="1" eaLnBrk="1" hangingPunct="1">
                  <a:buFont typeface="Arial" charset="0"/>
                  <a:buChar char="•"/>
                </a:pPr>
                <a:endParaRPr lang="he-IL" altLang="he-IL" dirty="0"/>
              </a:p>
              <a:p>
                <a:pPr algn="r" rtl="1" eaLnBrk="1" hangingPunct="1">
                  <a:buFont typeface="Arial" charset="0"/>
                  <a:buChar char="•"/>
                </a:pPr>
                <a:endParaRPr lang="he-IL" altLang="he-IL" dirty="0"/>
              </a:p>
              <a:p>
                <a:pPr algn="r" rtl="1" eaLnBrk="1" hangingPunct="1">
                  <a:buFont typeface="Arial" charset="0"/>
                  <a:buChar char="•"/>
                </a:pPr>
                <a:r>
                  <a:rPr lang="he-IL" altLang="he-IL" dirty="0"/>
                  <a:t> עקומות שונות מתאימות למספר שונה של דרגות חופש.</a:t>
                </a:r>
              </a:p>
              <a:p>
                <a:pPr algn="r" rtl="1" eaLnBrk="1" hangingPunct="1">
                  <a:buFont typeface="Arial" charset="0"/>
                  <a:buChar char="•"/>
                </a:pPr>
                <a:r>
                  <a:rPr lang="he-IL" altLang="he-IL" dirty="0"/>
                  <a:t> ככל שיש יותר דרגות חופש, סטיית התקן קטנה יותר.</a:t>
                </a:r>
              </a:p>
            </p:txBody>
          </p:sp>
        </mc:Choice>
        <mc:Fallback>
          <p:sp>
            <p:nvSpPr>
              <p:cNvPr id="4711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3" y="692150"/>
                <a:ext cx="7632700" cy="5619680"/>
              </a:xfrm>
              <a:prstGeom prst="rect">
                <a:avLst/>
              </a:prstGeom>
              <a:blipFill>
                <a:blip r:embed="rId4"/>
                <a:stretch>
                  <a:fillRect t="-651" r="-719" b="-8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1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590982"/>
              </p:ext>
            </p:extLst>
          </p:nvPr>
        </p:nvGraphicFramePr>
        <p:xfrm>
          <a:off x="3347864" y="977379"/>
          <a:ext cx="8921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" name="Equation" r:id="rId5" imgW="647700" imgH="228600" progId="Equation.DSMT4">
                  <p:embed/>
                </p:oleObj>
              </mc:Choice>
              <mc:Fallback>
                <p:oleObj name="Equation" r:id="rId5" imgW="6477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977379"/>
                        <a:ext cx="8921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מה זה </a:t>
            </a:r>
            <a:r>
              <a:rPr lang="en-US" altLang="he-IL" dirty="0"/>
              <a:t>DOF</a:t>
            </a:r>
            <a:r>
              <a:rPr lang="he-IL" altLang="he-IL" dirty="0"/>
              <a:t>? דרגות החופש שלנו </a:t>
            </a:r>
            <a:r>
              <a:rPr lang="en-US" altLang="he-IL" dirty="0"/>
              <a:t>N-K</a:t>
            </a:r>
            <a:endParaRPr lang="he-IL" altLang="he-IL" dirty="0"/>
          </a:p>
          <a:p>
            <a:pPr lvl="1" eaLnBrk="1" hangingPunct="1">
              <a:buFont typeface="Arial" charset="0"/>
              <a:buChar char="•"/>
            </a:pPr>
            <a:r>
              <a:rPr lang="en-US" altLang="he-IL" dirty="0"/>
              <a:t>N</a:t>
            </a:r>
            <a:r>
              <a:rPr lang="he-IL" altLang="he-IL" dirty="0"/>
              <a:t>-מס' המדידות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he-IL" dirty="0"/>
              <a:t>K</a:t>
            </a:r>
            <a:r>
              <a:rPr lang="he-IL" altLang="he-IL" dirty="0"/>
              <a:t>-מספר המקדמים בפונקציית ההתאמה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ערך זה ישאף ל-1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 dirty="0"/>
              <a:t>כלומר הערך הכי מסתבר של חי בריבוע הוא 1</a:t>
            </a:r>
          </a:p>
          <a:p>
            <a:pPr eaLnBrk="1" hangingPunct="1">
              <a:buFont typeface="Arial" charset="0"/>
              <a:buNone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מה ניתן לומר אם ערך זה גדול בהרבה* מאחד?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מה ניתן לומר אם ערך זה קטן מאוד* מאחד?</a:t>
            </a:r>
          </a:p>
          <a:p>
            <a:pPr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*</a:t>
            </a:r>
            <a:r>
              <a:rPr lang="he-IL" altLang="he-IL" u="sng" dirty="0"/>
              <a:t>מה זה הרבה?</a:t>
            </a:r>
            <a:endParaRPr lang="en-US" altLang="he-IL" u="sng" dirty="0"/>
          </a:p>
          <a:p>
            <a:pPr eaLnBrk="1" hangingPunct="1">
              <a:buFont typeface="Arial" charset="0"/>
              <a:buChar char="•"/>
            </a:pPr>
            <a:endParaRPr lang="en-US" altLang="he-IL" u="sng" dirty="0"/>
          </a:p>
          <a:p>
            <a:pPr marL="109537" indent="0" eaLnBrk="1" hangingPunct="1">
              <a:buNone/>
            </a:pPr>
            <a:endParaRPr lang="en-US" altLang="he-IL" u="sng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75EE24-836A-4F40-A85E-F199D86B38E5}" type="slidenum">
              <a:rPr lang="he-IL" altLang="he-IL"/>
              <a:pPr/>
              <a:t>52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טיב התאמה </a:t>
            </a:r>
            <a:r>
              <a:rPr lang="en-US" dirty="0"/>
              <a:t>χ²/DOF</a:t>
            </a:r>
          </a:p>
        </p:txBody>
      </p:sp>
      <p:sp>
        <p:nvSpPr>
          <p:cNvPr id="20491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48135" name="Object 1"/>
          <p:cNvGraphicFramePr>
            <a:graphicFrameLocks noChangeAspect="1"/>
          </p:cNvGraphicFramePr>
          <p:nvPr/>
        </p:nvGraphicFramePr>
        <p:xfrm>
          <a:off x="107950" y="4378325"/>
          <a:ext cx="55657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6" name="משוואה" r:id="rId3" imgW="2171520" imgH="634680" progId="Equation.3">
                  <p:embed/>
                </p:oleObj>
              </mc:Choice>
              <mc:Fallback>
                <p:oleObj name="משוואה" r:id="rId3" imgW="2171520" imgH="6346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378325"/>
                        <a:ext cx="5565775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297945-93C3-4A51-8CC1-2DFA2AB145AE}" type="slidenum">
              <a:rPr lang="he-IL" altLang="he-IL"/>
              <a:pPr/>
              <a:t>53</a:t>
            </a:fld>
            <a:endParaRPr lang="en-US" altLang="he-IL"/>
          </a:p>
        </p:txBody>
      </p:sp>
      <p:sp>
        <p:nvSpPr>
          <p:cNvPr id="57347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sp>
        <p:nvSpPr>
          <p:cNvPr id="7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30622"/>
            <a:ext cx="8229600" cy="49006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2400" dirty="0">
                <a:effectLst/>
              </a:rPr>
              <a:t>מדד נוסף: </a:t>
            </a:r>
            <a:r>
              <a:rPr lang="en-US" sz="2400" dirty="0">
                <a:effectLst/>
              </a:rPr>
              <a:t>p-probability</a:t>
            </a:r>
          </a:p>
        </p:txBody>
      </p:sp>
      <p:sp>
        <p:nvSpPr>
          <p:cNvPr id="49158" name="Rectangle 3"/>
          <p:cNvSpPr txBox="1">
            <a:spLocks/>
          </p:cNvSpPr>
          <p:nvPr/>
        </p:nvSpPr>
        <p:spPr bwMode="auto">
          <a:xfrm>
            <a:off x="457200" y="836613"/>
            <a:ext cx="82296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algn="r" rtl="1" eaLnBrk="1" hangingPunct="1"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sz="2200">
              <a:latin typeface="Lucida Sans Unicode" pitchFamily="34" charset="0"/>
            </a:endParaRPr>
          </a:p>
          <a:p>
            <a:pPr marL="365125" indent="-255588" algn="r" rtl="1" eaLnBrk="1" hangingPunct="1"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sz="2200">
              <a:latin typeface="Lucida Sans Unicode" pitchFamily="34" charset="0"/>
            </a:endParaRPr>
          </a:p>
          <a:p>
            <a:pPr marL="365125" indent="-255588" algn="r" rtl="1" eaLnBrk="1" hangingPunct="1"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sz="2200">
              <a:latin typeface="Lucida Sans Unicode" pitchFamily="34" charset="0"/>
            </a:endParaRPr>
          </a:p>
          <a:p>
            <a:pPr marL="365125" indent="-255588" algn="r" rtl="1" eaLnBrk="1" hangingPunct="1"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sz="2200">
              <a:latin typeface="Lucida Sans Unicode" pitchFamily="34" charset="0"/>
            </a:endParaRPr>
          </a:p>
          <a:p>
            <a:pPr marL="365125" indent="-255588" algn="r" rtl="1" eaLnBrk="1" hangingPunct="1"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sz="2200">
              <a:latin typeface="Lucida Sans Unicode" pitchFamily="34" charset="0"/>
            </a:endParaRPr>
          </a:p>
          <a:p>
            <a:pPr marL="365125" indent="-255588" algn="r" rtl="1" eaLnBrk="1" hangingPunct="1"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sz="2200">
              <a:latin typeface="Lucida Sans Unicode" pitchFamily="34" charset="0"/>
            </a:endParaRPr>
          </a:p>
          <a:p>
            <a:pPr marL="365125" indent="-255588" algn="r" rtl="1" eaLnBrk="1" hangingPunct="1"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sz="2200">
              <a:latin typeface="Lucida Sans Unicode" pitchFamily="34" charset="0"/>
            </a:endParaRPr>
          </a:p>
          <a:p>
            <a:pPr marL="365125" indent="-255588" algn="r" rtl="1" eaLnBrk="1" hangingPunct="1"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sz="2200">
              <a:latin typeface="Lucida Sans Unicode" pitchFamily="34" charset="0"/>
            </a:endParaRPr>
          </a:p>
          <a:p>
            <a:pPr marL="365125" indent="-255588" algn="r" rtl="1" eaLnBrk="1" hangingPunct="1"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sz="2200">
              <a:latin typeface="Lucida Sans Unicode" pitchFamily="34" charset="0"/>
            </a:endParaRPr>
          </a:p>
          <a:p>
            <a:pPr marL="365125" indent="-255588" algn="r" rtl="1" eaLnBrk="1" hangingPunct="1"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en-US" altLang="he-IL" sz="2200">
              <a:latin typeface="Lucida Sans Unicode" pitchFamily="34" charset="0"/>
            </a:endParaRPr>
          </a:p>
          <a:p>
            <a:pPr marL="365125" indent="-255588" algn="r" rtl="1" eaLnBrk="1" hangingPunct="1"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sz="2200">
              <a:latin typeface="Lucida Sans Unicode" pitchFamily="34" charset="0"/>
            </a:endParaRPr>
          </a:p>
          <a:p>
            <a:pPr marL="365125" indent="-255588" algn="r" rtl="1" eaLnBrk="1" hangingPunct="1"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r>
              <a:rPr lang="he-IL" altLang="he-IL">
                <a:latin typeface="Lucida Sans Unicode" pitchFamily="34" charset="0"/>
              </a:rPr>
              <a:t>ה- </a:t>
            </a:r>
            <a:r>
              <a:rPr lang="en-US" altLang="en-US"/>
              <a:t>p-probability</a:t>
            </a:r>
            <a:r>
              <a:rPr lang="he-IL" altLang="he-IL">
                <a:latin typeface="Lucida Sans Unicode" pitchFamily="34" charset="0"/>
              </a:rPr>
              <a:t> (השטח הירוק) הינו ההסתברות שנקבל תוצאה כלשהי או יותר קיצונית ממה שציפינו, במקרה. </a:t>
            </a:r>
          </a:p>
          <a:p>
            <a:pPr marL="365125" indent="-255588" algn="r" rtl="1" eaLnBrk="1" hangingPunct="1"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r>
              <a:rPr lang="en-US" altLang="en-US"/>
              <a:t>p-probability</a:t>
            </a:r>
            <a:r>
              <a:rPr lang="he-IL" altLang="he-IL">
                <a:latin typeface="Lucida Sans Unicode" pitchFamily="34" charset="0"/>
              </a:rPr>
              <a:t> של 0.05 אומר שיש סיכוי של רק 5% לקבל את התוצאה שקיבלנו, או תוצאה קיצונית יותר.</a:t>
            </a:r>
            <a:endParaRPr lang="en-US" altLang="he-IL">
              <a:latin typeface="Lucida Sans Unicode" pitchFamily="34" charset="0"/>
            </a:endParaRPr>
          </a:p>
        </p:txBody>
      </p:sp>
      <p:pic>
        <p:nvPicPr>
          <p:cNvPr id="49159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836613"/>
            <a:ext cx="57531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D4C7F5-A0A1-4EC8-AC56-13B97EC3B084}" type="slidenum">
              <a:rPr lang="he-IL" altLang="he-IL"/>
              <a:pPr/>
              <a:t>54</a:t>
            </a:fld>
            <a:endParaRPr lang="en-US" altLang="he-IL"/>
          </a:p>
        </p:txBody>
      </p:sp>
      <p:sp>
        <p:nvSpPr>
          <p:cNvPr id="58371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sp>
        <p:nvSpPr>
          <p:cNvPr id="7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88640"/>
            <a:ext cx="8229600" cy="49006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ffectLst/>
              </a:rPr>
              <a:t>p-probability</a:t>
            </a:r>
          </a:p>
        </p:txBody>
      </p:sp>
      <p:sp>
        <p:nvSpPr>
          <p:cNvPr id="50182" name="Rectangle 3"/>
          <p:cNvSpPr txBox="1">
            <a:spLocks/>
          </p:cNvSpPr>
          <p:nvPr/>
        </p:nvSpPr>
        <p:spPr bwMode="auto">
          <a:xfrm>
            <a:off x="457200" y="822325"/>
            <a:ext cx="822960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algn="r" rtl="1" eaLnBrk="1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r>
              <a:rPr lang="he-IL" altLang="he-IL" dirty="0">
                <a:latin typeface="Lucida Sans Unicode" pitchFamily="34" charset="0"/>
              </a:rPr>
              <a:t>אנחנו נשתמש ב- </a:t>
            </a:r>
            <a:r>
              <a:rPr lang="en-US" altLang="en-US" dirty="0"/>
              <a:t>p-probability</a:t>
            </a:r>
            <a:r>
              <a:rPr lang="he-IL" altLang="he-IL" dirty="0">
                <a:latin typeface="Lucida Sans Unicode" pitchFamily="34" charset="0"/>
              </a:rPr>
              <a:t> משני הצדדים. </a:t>
            </a:r>
          </a:p>
          <a:p>
            <a:pPr marL="365125" indent="-255588" algn="r" rtl="1" eaLnBrk="1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dirty="0">
              <a:latin typeface="Lucida Sans Unicode" pitchFamily="34" charset="0"/>
            </a:endParaRPr>
          </a:p>
          <a:p>
            <a:pPr marL="365125" indent="-255588" algn="r" rtl="1" eaLnBrk="1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dirty="0">
              <a:latin typeface="Lucida Sans Unicode" pitchFamily="34" charset="0"/>
            </a:endParaRPr>
          </a:p>
          <a:p>
            <a:pPr marL="365125" indent="-255588" algn="r" rtl="1" eaLnBrk="1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dirty="0">
              <a:latin typeface="Lucida Sans Unicode" pitchFamily="34" charset="0"/>
            </a:endParaRPr>
          </a:p>
          <a:p>
            <a:pPr marL="365125" indent="-255588" algn="r" rtl="1" eaLnBrk="1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dirty="0">
              <a:latin typeface="Lucida Sans Unicode" pitchFamily="34" charset="0"/>
            </a:endParaRPr>
          </a:p>
          <a:p>
            <a:pPr marL="365125" indent="-255588" algn="r" rtl="1" eaLnBrk="1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dirty="0">
              <a:latin typeface="Lucida Sans Unicode" pitchFamily="34" charset="0"/>
            </a:endParaRPr>
          </a:p>
          <a:p>
            <a:pPr marL="365125" indent="-255588" algn="r" rtl="1" eaLnBrk="1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dirty="0">
              <a:latin typeface="Lucida Sans Unicode" pitchFamily="34" charset="0"/>
            </a:endParaRPr>
          </a:p>
          <a:p>
            <a:pPr marL="365125" indent="-255588" algn="r" rtl="1" eaLnBrk="1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dirty="0">
              <a:latin typeface="Lucida Sans Unicode" pitchFamily="34" charset="0"/>
            </a:endParaRPr>
          </a:p>
          <a:p>
            <a:pPr marL="365125" indent="-255588" algn="r" rtl="1" eaLnBrk="1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dirty="0">
              <a:latin typeface="Lucida Sans Unicode" pitchFamily="34" charset="0"/>
            </a:endParaRPr>
          </a:p>
          <a:p>
            <a:pPr marL="365125" indent="-255588" algn="r" rtl="1" eaLnBrk="1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dirty="0">
              <a:latin typeface="Lucida Sans Unicode" pitchFamily="34" charset="0"/>
            </a:endParaRPr>
          </a:p>
          <a:p>
            <a:pPr marL="365125" indent="-255588" algn="r" rtl="1" eaLnBrk="1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dirty="0">
              <a:latin typeface="Lucida Sans Unicode" pitchFamily="34" charset="0"/>
            </a:endParaRPr>
          </a:p>
          <a:p>
            <a:pPr marL="365125" indent="-255588" algn="r" rtl="1" eaLnBrk="1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dirty="0">
              <a:latin typeface="Lucida Sans Unicode" pitchFamily="34" charset="0"/>
            </a:endParaRPr>
          </a:p>
          <a:p>
            <a:pPr marL="365125" indent="-255588" algn="r" rtl="1" eaLnBrk="1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endParaRPr lang="he-IL" altLang="he-IL" dirty="0">
              <a:latin typeface="Lucida Sans Unicode" pitchFamily="34" charset="0"/>
            </a:endParaRPr>
          </a:p>
          <a:p>
            <a:pPr marL="365125" indent="-255588" algn="r" rtl="1" eaLnBrk="1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buFontTx/>
              <a:buChar char="•"/>
            </a:pPr>
            <a:r>
              <a:rPr lang="he-IL" altLang="he-IL" dirty="0">
                <a:latin typeface="Lucida Sans Unicode" pitchFamily="34" charset="0"/>
              </a:rPr>
              <a:t>אם קיבלתם שה- </a:t>
            </a:r>
            <a:r>
              <a:rPr lang="en-US" altLang="en-US" dirty="0"/>
              <a:t>p-probability</a:t>
            </a:r>
            <a:r>
              <a:rPr lang="he-IL" altLang="he-IL" dirty="0">
                <a:latin typeface="Lucida Sans Unicode" pitchFamily="34" charset="0"/>
              </a:rPr>
              <a:t> קטן מ- 0.05 או גדול מ-0.95, כנראה שיש בעיה, כי ב90% מהמקרים אתם אמורים לקבל תוצאות שאינן כאלה. </a:t>
            </a:r>
          </a:p>
          <a:p>
            <a:pPr marL="365125" indent="-255588" algn="r" rtl="1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altLang="he-IL" dirty="0">
              <a:latin typeface="Lucida Sans Unicode" pitchFamily="34" charset="0"/>
            </a:endParaRPr>
          </a:p>
        </p:txBody>
      </p:sp>
      <p:pic>
        <p:nvPicPr>
          <p:cNvPr id="50183" name="Picture 4" descr="dou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182688"/>
            <a:ext cx="4824412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09DEBA54-7FF8-48F0-B3F2-6ACCE2F3D0D7}"/>
                  </a:ext>
                </a:extLst>
              </p:cNvPr>
              <p:cNvSpPr txBox="1"/>
              <p:nvPr/>
            </p:nvSpPr>
            <p:spPr>
              <a:xfrm>
                <a:off x="3779912" y="1844824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he-IL" dirty="0"/>
                  <a:t>התפלגות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09DEBA54-7FF8-48F0-B3F2-6ACCE2F3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44824"/>
                <a:ext cx="1800200" cy="369332"/>
              </a:xfrm>
              <a:prstGeom prst="rect">
                <a:avLst/>
              </a:prstGeom>
              <a:blipFill>
                <a:blip r:embed="rId3"/>
                <a:stretch>
                  <a:fillRect t="-10000" r="-3051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/>
              <a:t>זהו מדד נוסף לבדיקת התאמת המדידות לפונקציה הנבחנת            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                       </a:t>
            </a:r>
            <a:r>
              <a:rPr lang="en-US" altLang="he-IL"/>
              <a:t>Residual = y</a:t>
            </a:r>
            <a:r>
              <a:rPr lang="en-US" altLang="he-IL" baseline="-25000"/>
              <a:t>i</a:t>
            </a:r>
            <a:r>
              <a:rPr lang="en-US" altLang="he-IL"/>
              <a:t>-f(x</a:t>
            </a:r>
            <a:r>
              <a:rPr lang="en-US" altLang="he-IL" baseline="-25000"/>
              <a:t>i</a:t>
            </a:r>
            <a:r>
              <a:rPr lang="en-US" altLang="he-IL"/>
              <a:t>)</a:t>
            </a:r>
            <a:endParaRPr lang="he-IL" altLang="he-IL"/>
          </a:p>
          <a:p>
            <a:pPr lvl="1"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endParaRPr lang="en-US" altLang="he-IL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A4987B-565E-464A-AD1A-20857CC369A4}" type="slidenum">
              <a:rPr lang="he-IL" altLang="he-IL"/>
              <a:pPr/>
              <a:t>55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גרף שארים</a:t>
            </a:r>
            <a:endParaRPr lang="en-US" dirty="0"/>
          </a:p>
        </p:txBody>
      </p:sp>
      <p:sp>
        <p:nvSpPr>
          <p:cNvPr id="59397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52231" name="Picture 4" descr="Linear_least_squares_example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3068638"/>
            <a:ext cx="3529012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4" descr="Linear_least_squares_example2.png"/>
          <p:cNvPicPr>
            <a:picLocks noChangeAspect="1"/>
          </p:cNvPicPr>
          <p:nvPr/>
        </p:nvPicPr>
        <p:blipFill>
          <a:blip r:embed="rId2" cstate="print"/>
          <a:srcRect t="84567"/>
          <a:stretch>
            <a:fillRect/>
          </a:stretch>
        </p:blipFill>
        <p:spPr bwMode="auto">
          <a:xfrm>
            <a:off x="4356100" y="5300663"/>
            <a:ext cx="35290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 flipV="1">
            <a:off x="4787900" y="3068638"/>
            <a:ext cx="0" cy="223202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364163" y="3357563"/>
            <a:ext cx="144462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40425" y="5013325"/>
            <a:ext cx="144463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59563" y="4508500"/>
            <a:ext cx="144462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35825" y="3500438"/>
            <a:ext cx="144463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4" name="Straight Connector 23"/>
          <p:cNvCxnSpPr>
            <a:stCxn id="19" idx="4"/>
          </p:cNvCxnSpPr>
          <p:nvPr/>
        </p:nvCxnSpPr>
        <p:spPr>
          <a:xfrm>
            <a:off x="5435600" y="3573463"/>
            <a:ext cx="0" cy="6477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11863" y="4221163"/>
            <a:ext cx="0" cy="7921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08850" y="3716338"/>
            <a:ext cx="0" cy="504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32588" y="4221163"/>
            <a:ext cx="0" cy="3603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59338" y="4221163"/>
            <a:ext cx="3089275" cy="7937"/>
          </a:xfrm>
          <a:prstGeom prst="line">
            <a:avLst/>
          </a:prstGeom>
          <a:ln w="76200">
            <a:solidFill>
              <a:srgbClr val="0033C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3635896" y="3933056"/>
            <a:ext cx="648072" cy="2880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246" name="TextBox 33"/>
          <p:cNvSpPr txBox="1">
            <a:spLocks noChangeArrowheads="1"/>
          </p:cNvSpPr>
          <p:nvPr/>
        </p:nvSpPr>
        <p:spPr bwMode="auto">
          <a:xfrm rot="-5400000">
            <a:off x="4072732" y="3999706"/>
            <a:ext cx="1079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Yi – f(xi)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/>
              <a:t>נצפה ש: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/>
              <a:t>הערך הממוצע של השארים יהיה אפס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/>
              <a:t>השארים יתפלגו מסביב לערך הממוצע (אפס) בצורה אקראית</a:t>
            </a:r>
          </a:p>
          <a:p>
            <a:pPr>
              <a:buFont typeface="Arial" charset="0"/>
              <a:buChar char="•"/>
            </a:pPr>
            <a:endParaRPr lang="en-US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גרף שארים</a:t>
            </a:r>
            <a:endParaRPr lang="en-US" dirty="0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A70A3A-4CC8-40D5-B40D-DC5104C22C9F}" type="slidenum">
              <a:rPr lang="he-IL" altLang="he-IL"/>
              <a:pPr/>
              <a:t>56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p:pic>
        <p:nvPicPr>
          <p:cNvPr id="53255" name="Picture 8" descr="http://condor.depaul.edu/sjost/it223/notes/meas-vs-obs.jpg"/>
          <p:cNvPicPr>
            <a:picLocks noChangeAspect="1" noChangeArrowheads="1"/>
          </p:cNvPicPr>
          <p:nvPr/>
        </p:nvPicPr>
        <p:blipFill>
          <a:blip r:embed="rId2" cstate="print"/>
          <a:srcRect r="66472" b="56294"/>
          <a:stretch>
            <a:fillRect/>
          </a:stretch>
        </p:blipFill>
        <p:spPr bwMode="auto">
          <a:xfrm>
            <a:off x="611188" y="2924175"/>
            <a:ext cx="298608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6" name="Picture 8" descr="http://condor.depaul.edu/sjost/it223/notes/meas-vs-obs.jpg"/>
          <p:cNvPicPr>
            <a:picLocks noChangeAspect="1" noChangeArrowheads="1"/>
          </p:cNvPicPr>
          <p:nvPr/>
        </p:nvPicPr>
        <p:blipFill>
          <a:blip r:embed="rId2" cstate="print"/>
          <a:srcRect l="64536" t="50330" b="10809"/>
          <a:stretch>
            <a:fillRect/>
          </a:stretch>
        </p:blipFill>
        <p:spPr bwMode="auto">
          <a:xfrm>
            <a:off x="5003800" y="3141663"/>
            <a:ext cx="3235325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6021387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he-IL" dirty="0"/>
              <a:t>מדד להשוואה בין גדלים</a:t>
            </a:r>
            <a:r>
              <a:rPr lang="en-US" dirty="0"/>
              <a:t> - </a:t>
            </a:r>
            <a:r>
              <a:rPr lang="he-IL" dirty="0" err="1"/>
              <a:t>בדר"כ</a:t>
            </a:r>
            <a:r>
              <a:rPr lang="he-IL" dirty="0"/>
              <a:t> במעבדה נרצה להשוות בין תוצאת הניסוי לגודל תיאורטי</a:t>
            </a: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endParaRPr lang="he-IL" dirty="0"/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he-IL" dirty="0"/>
              <a:t>השוואה בין שני הגדלים:</a:t>
            </a: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endParaRPr lang="he-IL" dirty="0"/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endParaRPr lang="he-IL" dirty="0"/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he-IL" dirty="0"/>
              <a:t>המדד</a:t>
            </a:r>
          </a:p>
          <a:p>
            <a:pPr marL="109728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he-IL" dirty="0"/>
              <a:t>נגדיר מרחק קטן מ-3 כתוצאה טובה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he-IL" dirty="0"/>
              <a:t>יש לשים לב גם לאיכות המדידה, מדידה בדיוק גרוע יכולה לתת מדד טוב אך </a:t>
            </a:r>
            <a:r>
              <a:rPr lang="he-IL" u="sng" dirty="0"/>
              <a:t>חסר משמעות</a:t>
            </a:r>
            <a:endParaRPr lang="en-US" u="sng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E2142A-9D47-4476-8109-6BCCF9CE5690}" type="slidenum">
              <a:rPr lang="he-IL" altLang="he-IL"/>
              <a:pPr/>
              <a:t>57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מדד טיב התאמה </a:t>
            </a:r>
            <a:r>
              <a:rPr lang="en-US" dirty="0"/>
              <a:t>N</a:t>
            </a:r>
            <a:r>
              <a:rPr lang="el-GR" dirty="0"/>
              <a:t>σ</a:t>
            </a:r>
            <a:endParaRPr lang="en-US" dirty="0"/>
          </a:p>
        </p:txBody>
      </p:sp>
      <p:sp>
        <p:nvSpPr>
          <p:cNvPr id="47120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54279" name="Object 10"/>
          <p:cNvGraphicFramePr>
            <a:graphicFrameLocks noChangeAspect="1"/>
          </p:cNvGraphicFramePr>
          <p:nvPr/>
        </p:nvGraphicFramePr>
        <p:xfrm>
          <a:off x="755650" y="1808163"/>
          <a:ext cx="2741613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7" name="Equation" r:id="rId3" imgW="495085" imgH="228501" progId="Equation.DSMT4">
                  <p:embed/>
                </p:oleObj>
              </mc:Choice>
              <mc:Fallback>
                <p:oleObj name="Equation" r:id="rId3" imgW="495085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08163"/>
                        <a:ext cx="2741613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11"/>
          <p:cNvGraphicFramePr>
            <a:graphicFrameLocks noChangeAspect="1"/>
          </p:cNvGraphicFramePr>
          <p:nvPr/>
        </p:nvGraphicFramePr>
        <p:xfrm>
          <a:off x="755650" y="2493963"/>
          <a:ext cx="2881313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8" name="Equation" r:id="rId5" imgW="520700" imgH="228600" progId="Equation.DSMT4">
                  <p:embed/>
                </p:oleObj>
              </mc:Choice>
              <mc:Fallback>
                <p:oleObj name="Equation" r:id="rId5" imgW="5207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93963"/>
                        <a:ext cx="2881313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81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3500438"/>
            <a:ext cx="3057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0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he-IL" altLang="en-US" dirty="0"/>
                  <a:t>התאמות לישר ולפונקציה לא ליניארית: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he-IL" altLang="en-US" dirty="0"/>
                  <a:t>ריבועים פחותים – כאשר השגיאות זהות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he-IL" altLang="en-US" dirty="0"/>
                  <a:t>ריבועים משוקללים – כאשר השגיאות אינן זהות</a:t>
                </a:r>
              </a:p>
              <a:p>
                <a:pPr lvl="1">
                  <a:buFont typeface="Arial" charset="0"/>
                  <a:buChar char="•"/>
                </a:pPr>
                <a:endParaRPr lang="he-IL" altLang="en-US" dirty="0"/>
              </a:p>
              <a:p>
                <a:pPr>
                  <a:buFont typeface="Arial" charset="0"/>
                  <a:buChar char="•"/>
                </a:pPr>
                <a:r>
                  <a:rPr lang="he-IL" altLang="en-US" dirty="0"/>
                  <a:t>טיב ההתאמה: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he-IL" altLang="en-US" dirty="0"/>
                  <a:t>התפלגות חי בריבוע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altLang="en-US" dirty="0"/>
                  <a:t>P-probability</a:t>
                </a:r>
                <a:endParaRPr lang="he-IL" altLang="en-US" dirty="0"/>
              </a:p>
              <a:p>
                <a:pPr lvl="1">
                  <a:buFont typeface="Arial" charset="0"/>
                  <a:buChar char="•"/>
                </a:pPr>
                <a:r>
                  <a:rPr lang="he-IL" altLang="en-US" dirty="0"/>
                  <a:t>גרף שארים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he-IL" altLang="en-US" dirty="0"/>
                  <a:t>מדד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5120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סיכום ביניים</a:t>
            </a:r>
            <a:endParaRPr lang="en-US" dirty="0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60B278-2814-4D7B-9CDB-9D66C1E2819C}" type="slidenum">
              <a:rPr lang="he-IL" altLang="he-IL"/>
              <a:pPr/>
              <a:t>58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31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יש להשאיר מספר ספרות קטן ככל האפשר.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העקרונות העומדים בבסיס שיטות עיגול הספרות: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 dirty="0"/>
              <a:t>מתחילים בעיגול </a:t>
            </a:r>
            <a:r>
              <a:rPr lang="he-IL" altLang="he-IL" b="1" u="sng" dirty="0"/>
              <a:t>השגיאה</a:t>
            </a:r>
            <a:r>
              <a:rPr lang="he-IL" altLang="he-IL" dirty="0"/>
              <a:t>.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 dirty="0"/>
              <a:t>אין לשנות את גודל השגיאה ביותר מ-5% (גודל שרירותי).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 dirty="0"/>
              <a:t>את התוצאה מעגלים כך שלא תוזז ביותר מ-5% מגודל השגיאה.</a:t>
            </a:r>
          </a:p>
          <a:p>
            <a:pPr lvl="1" eaLnBrk="1" hangingPunct="1">
              <a:buFont typeface="Arial" charset="0"/>
              <a:buChar char="•"/>
            </a:pP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השיטה שבה נעבוד במעבדה: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 dirty="0"/>
              <a:t>מעגלים את הספרה השלישית בשגיאה כך שנותרות רק </a:t>
            </a:r>
            <a:r>
              <a:rPr lang="he-IL" altLang="he-IL" u="sng" dirty="0"/>
              <a:t>שתי ספרות משמעותיות בשגיאה</a:t>
            </a:r>
            <a:r>
              <a:rPr lang="he-IL" altLang="he-IL" dirty="0"/>
              <a:t>.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 dirty="0"/>
              <a:t>לאחר מכן מותירים בתוצאה את הספרות עד לספרה האחרונה שהשארנו בשגיאה.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 dirty="0"/>
              <a:t>בשיטה זו מובטח כי איננו משנים את השגיאה ביותר מ-5% מערכה.</a:t>
            </a:r>
            <a:endParaRPr lang="en-US" altLang="he-IL" dirty="0"/>
          </a:p>
        </p:txBody>
      </p:sp>
      <p:sp>
        <p:nvSpPr>
          <p:cNvPr id="63490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90300E-0FB3-4047-9717-F4C76C1E7D81}" type="datetime4">
              <a:rPr lang="en-US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October 11, 2020</a:t>
            </a:fld>
            <a:endParaRPr lang="en-US">
              <a:cs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757A33-3E4A-4CBA-8F06-89D55F6CA115}" type="slidenum">
              <a:rPr lang="he-IL" altLang="he-IL"/>
              <a:pPr/>
              <a:t>59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עיגול ספרות</a:t>
            </a:r>
            <a:endParaRPr lang="en-US" dirty="0"/>
          </a:p>
        </p:txBody>
      </p:sp>
      <p:sp>
        <p:nvSpPr>
          <p:cNvPr id="63493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אם נחזור על מדידה המון פעמים ונשים את התוצאות על גרף, איך יראה הגרף?</a:t>
            </a:r>
          </a:p>
          <a:p>
            <a:pPr lvl="2" eaLnBrk="1" hangingPunct="1"/>
            <a:endParaRPr lang="he-IL" altLang="he-IL"/>
          </a:p>
          <a:p>
            <a:pPr lvl="2" eaLnBrk="1" hangingPunct="1"/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הסטוגרמת התותים:</a:t>
            </a:r>
          </a:p>
          <a:p>
            <a:pPr eaLnBrk="1" hangingPunct="1">
              <a:buFont typeface="Arial" charset="0"/>
              <a:buChar char="•"/>
            </a:pPr>
            <a:endParaRPr lang="he-IL" altLang="he-IL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F37145-D6D7-4461-8C46-0C42A79D75A9}" type="slidenum">
              <a:rPr lang="he-IL" altLang="he-IL"/>
              <a:pPr/>
              <a:t>6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 err="1"/>
              <a:t>הסטוגרמה</a:t>
            </a:r>
            <a:endParaRPr lang="en-US" dirty="0"/>
          </a:p>
        </p:txBody>
      </p:sp>
      <p:sp>
        <p:nvSpPr>
          <p:cNvPr id="36869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827584" y="2636912"/>
          <a:ext cx="5688632" cy="337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48" name="TextBox 1"/>
          <p:cNvSpPr txBox="1">
            <a:spLocks noChangeArrowheads="1"/>
          </p:cNvSpPr>
          <p:nvPr/>
        </p:nvSpPr>
        <p:spPr bwMode="auto">
          <a:xfrm>
            <a:off x="2339975" y="6007100"/>
            <a:ext cx="2592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altLang="en-US"/>
              <a:t>כמות התותים בקופסא    </a:t>
            </a:r>
            <a:endParaRPr lang="en-US" altLang="en-US"/>
          </a:p>
        </p:txBody>
      </p:sp>
      <p:sp>
        <p:nvSpPr>
          <p:cNvPr id="10249" name="TextBox 8"/>
          <p:cNvSpPr txBox="1">
            <a:spLocks noChangeArrowheads="1"/>
          </p:cNvSpPr>
          <p:nvPr/>
        </p:nvSpPr>
        <p:spPr bwMode="auto">
          <a:xfrm rot="-5400000">
            <a:off x="-642937" y="3963988"/>
            <a:ext cx="2592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altLang="en-US"/>
              <a:t>שכיחות              </a:t>
            </a:r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endParaRPr lang="he-IL" altLang="he-IL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AA2471-4391-42D1-8C6D-BE8F2A5835BD}" type="slidenum">
              <a:rPr lang="he-IL" altLang="he-IL"/>
              <a:pPr/>
              <a:t>60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עיגול ספרות - דוגמאות</a:t>
            </a:r>
            <a:endParaRPr lang="en-US" dirty="0"/>
          </a:p>
        </p:txBody>
      </p:sp>
      <p:sp>
        <p:nvSpPr>
          <p:cNvPr id="22544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993775" y="1196975"/>
          <a:ext cx="43195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7" name="Equation" r:id="rId3" imgW="774028" imgH="177646" progId="Equation.DSMT4">
                  <p:embed/>
                </p:oleObj>
              </mc:Choice>
              <mc:Fallback>
                <p:oleObj name="Equation" r:id="rId3" imgW="774028" imgH="17764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196975"/>
                        <a:ext cx="431958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179513" y="2205038"/>
            <a:ext cx="4305300" cy="541337"/>
            <a:chOff x="675" y="2456"/>
            <a:chExt cx="2034" cy="455"/>
          </a:xfrm>
        </p:grpSpPr>
        <p:sp>
          <p:nvSpPr>
            <p:cNvPr id="56334" name="Text Box 13"/>
            <p:cNvSpPr txBox="1">
              <a:spLocks noChangeArrowheads="1"/>
            </p:cNvSpPr>
            <p:nvPr/>
          </p:nvSpPr>
          <p:spPr bwMode="auto">
            <a:xfrm>
              <a:off x="675" y="2460"/>
              <a:ext cx="425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he-IL" altLang="he-IL" sz="2800">
                  <a:latin typeface="Lucida Sans Unicode" pitchFamily="34" charset="0"/>
                </a:rPr>
                <a:t>32</a:t>
              </a:r>
              <a:r>
                <a:rPr lang="en-US" altLang="he-IL" sz="2800">
                  <a:latin typeface="Lucida Sans Unicode" pitchFamily="34" charset="0"/>
                </a:rPr>
                <a:t>.</a:t>
              </a:r>
              <a:r>
                <a:rPr lang="he-IL" altLang="he-IL" sz="2800">
                  <a:latin typeface="Lucida Sans Unicode" pitchFamily="34" charset="0"/>
                </a:rPr>
                <a:t>9</a:t>
              </a:r>
              <a:endParaRPr lang="en-US" altLang="he-IL" sz="2800">
                <a:latin typeface="Lucida Sans Unicode" pitchFamily="34" charset="0"/>
              </a:endParaRPr>
            </a:p>
          </p:txBody>
        </p:sp>
        <p:sp>
          <p:nvSpPr>
            <p:cNvPr id="56335" name="AutoShape 14"/>
            <p:cNvSpPr>
              <a:spLocks noChangeArrowheads="1"/>
            </p:cNvSpPr>
            <p:nvPr/>
          </p:nvSpPr>
          <p:spPr bwMode="auto">
            <a:xfrm>
              <a:off x="1425" y="2456"/>
              <a:ext cx="615" cy="312"/>
            </a:xfrm>
            <a:prstGeom prst="rightArrow">
              <a:avLst>
                <a:gd name="adj1" fmla="val 50000"/>
                <a:gd name="adj2" fmla="val 4927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he-IL" altLang="he-IL">
                <a:latin typeface="Lucida Sans Unicode" pitchFamily="34" charset="0"/>
              </a:endParaRPr>
            </a:p>
          </p:txBody>
        </p:sp>
        <p:sp>
          <p:nvSpPr>
            <p:cNvPr id="56336" name="Text Box 15"/>
            <p:cNvSpPr txBox="1">
              <a:spLocks noChangeArrowheads="1"/>
            </p:cNvSpPr>
            <p:nvPr/>
          </p:nvSpPr>
          <p:spPr bwMode="auto">
            <a:xfrm>
              <a:off x="2432" y="2472"/>
              <a:ext cx="2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he-IL" altLang="he-IL" sz="2800">
                  <a:latin typeface="Lucida Sans Unicode" pitchFamily="34" charset="0"/>
                </a:rPr>
                <a:t>33</a:t>
              </a:r>
              <a:endParaRPr lang="en-US" altLang="he-IL" sz="2800">
                <a:latin typeface="Lucida Sans Unicode" pitchFamily="34" charset="0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900113" y="3284538"/>
            <a:ext cx="4911725" cy="541337"/>
            <a:chOff x="528" y="3969"/>
            <a:chExt cx="2321" cy="454"/>
          </a:xfrm>
        </p:grpSpPr>
        <p:sp>
          <p:nvSpPr>
            <p:cNvPr id="56331" name="Text Box 19"/>
            <p:cNvSpPr txBox="1">
              <a:spLocks noChangeArrowheads="1"/>
            </p:cNvSpPr>
            <p:nvPr/>
          </p:nvSpPr>
          <p:spPr bwMode="auto">
            <a:xfrm>
              <a:off x="528" y="3984"/>
              <a:ext cx="520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he-IL" altLang="he-IL" sz="2800">
                  <a:latin typeface="Lucida Sans Unicode" pitchFamily="34" charset="0"/>
                </a:rPr>
                <a:t>146</a:t>
              </a:r>
              <a:r>
                <a:rPr lang="en-US" altLang="he-IL" sz="2800">
                  <a:latin typeface="Lucida Sans Unicode" pitchFamily="34" charset="0"/>
                </a:rPr>
                <a:t>.</a:t>
              </a:r>
              <a:r>
                <a:rPr lang="he-IL" altLang="he-IL" sz="2800">
                  <a:latin typeface="Lucida Sans Unicode" pitchFamily="34" charset="0"/>
                </a:rPr>
                <a:t>2</a:t>
              </a:r>
              <a:endParaRPr lang="en-US" altLang="he-IL" sz="2800">
                <a:latin typeface="Lucida Sans Unicode" pitchFamily="34" charset="0"/>
              </a:endParaRPr>
            </a:p>
          </p:txBody>
        </p:sp>
        <p:sp>
          <p:nvSpPr>
            <p:cNvPr id="56332" name="AutoShape 20"/>
            <p:cNvSpPr>
              <a:spLocks noChangeArrowheads="1"/>
            </p:cNvSpPr>
            <p:nvPr/>
          </p:nvSpPr>
          <p:spPr bwMode="auto">
            <a:xfrm>
              <a:off x="1410" y="4026"/>
              <a:ext cx="615" cy="305"/>
            </a:xfrm>
            <a:prstGeom prst="rightArrow">
              <a:avLst>
                <a:gd name="adj1" fmla="val 50000"/>
                <a:gd name="adj2" fmla="val 502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he-IL" altLang="he-IL">
                <a:latin typeface="Lucida Sans Unicode" pitchFamily="34" charset="0"/>
              </a:endParaRPr>
            </a:p>
          </p:txBody>
        </p:sp>
        <p:sp>
          <p:nvSpPr>
            <p:cNvPr id="56333" name="Text Box 21"/>
            <p:cNvSpPr txBox="1">
              <a:spLocks noChangeArrowheads="1"/>
            </p:cNvSpPr>
            <p:nvPr/>
          </p:nvSpPr>
          <p:spPr bwMode="auto">
            <a:xfrm>
              <a:off x="2478" y="3969"/>
              <a:ext cx="37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he-IL" altLang="he-IL" sz="2800">
                  <a:latin typeface="Lucida Sans Unicode" pitchFamily="34" charset="0"/>
                </a:rPr>
                <a:t>146</a:t>
              </a:r>
              <a:endParaRPr lang="en-US" altLang="he-IL" sz="2800">
                <a:latin typeface="Lucida Sans Unicode" pitchFamily="34" charset="0"/>
              </a:endParaRPr>
            </a:p>
          </p:txBody>
        </p:sp>
      </p:grpSp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3000375" y="4714875"/>
          <a:ext cx="397351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8" name="Equation" r:id="rId5" imgW="532937" imgH="177646" progId="Equation.DSMT4">
                  <p:embed/>
                </p:oleObj>
              </mc:Choice>
              <mc:Fallback>
                <p:oleObj name="Equation" r:id="rId5" imgW="532937" imgH="17764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714875"/>
                        <a:ext cx="3973513" cy="74136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endParaRPr lang="he-IL" altLang="he-IL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724B96-B3AE-4966-9A7D-9654D878EC25}" type="slidenum">
              <a:rPr lang="he-IL" altLang="he-IL"/>
              <a:pPr/>
              <a:t>61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עיגול ספרות - דוגמאות</a:t>
            </a:r>
            <a:endParaRPr lang="en-US" dirty="0"/>
          </a:p>
        </p:txBody>
      </p:sp>
      <p:sp>
        <p:nvSpPr>
          <p:cNvPr id="23570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57351" name="Object 12"/>
          <p:cNvGraphicFramePr>
            <a:graphicFrameLocks noChangeAspect="1"/>
          </p:cNvGraphicFramePr>
          <p:nvPr/>
        </p:nvGraphicFramePr>
        <p:xfrm>
          <a:off x="1831975" y="1412875"/>
          <a:ext cx="49911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1" name="Equation" r:id="rId3" imgW="901309" imgH="177723" progId="Equation.DSMT4">
                  <p:embed/>
                </p:oleObj>
              </mc:Choice>
              <mc:Fallback>
                <p:oleObj name="Equation" r:id="rId3" imgW="901309" imgH="17772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1412875"/>
                        <a:ext cx="49911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163763" y="2160588"/>
            <a:ext cx="4049712" cy="923925"/>
            <a:chOff x="1189" y="1872"/>
            <a:chExt cx="1913" cy="776"/>
          </a:xfrm>
        </p:grpSpPr>
        <p:sp>
          <p:nvSpPr>
            <p:cNvPr id="57358" name="Text Box 6"/>
            <p:cNvSpPr txBox="1">
              <a:spLocks noChangeArrowheads="1"/>
            </p:cNvSpPr>
            <p:nvPr/>
          </p:nvSpPr>
          <p:spPr bwMode="auto">
            <a:xfrm>
              <a:off x="1189" y="1872"/>
              <a:ext cx="823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rtl="1" eaLnBrk="1" hangingPunct="1"/>
              <a:r>
                <a:rPr lang="en-US" altLang="he-IL" sz="5400">
                  <a:latin typeface="Lucida Sans Unicode" pitchFamily="34" charset="0"/>
                </a:rPr>
                <a:t>13.28</a:t>
              </a:r>
            </a:p>
          </p:txBody>
        </p:sp>
        <p:sp>
          <p:nvSpPr>
            <p:cNvPr id="57359" name="AutoShape 7"/>
            <p:cNvSpPr>
              <a:spLocks noChangeArrowheads="1"/>
            </p:cNvSpPr>
            <p:nvPr/>
          </p:nvSpPr>
          <p:spPr bwMode="auto">
            <a:xfrm>
              <a:off x="2064" y="2107"/>
              <a:ext cx="615" cy="305"/>
            </a:xfrm>
            <a:prstGeom prst="rightArrow">
              <a:avLst>
                <a:gd name="adj1" fmla="val 50000"/>
                <a:gd name="adj2" fmla="val 502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he-IL" altLang="he-IL">
                <a:latin typeface="Lucida Sans Unicode" pitchFamily="34" charset="0"/>
              </a:endParaRPr>
            </a:p>
          </p:txBody>
        </p:sp>
        <p:sp>
          <p:nvSpPr>
            <p:cNvPr id="57360" name="Text Box 9"/>
            <p:cNvSpPr txBox="1">
              <a:spLocks noChangeArrowheads="1"/>
            </p:cNvSpPr>
            <p:nvPr/>
          </p:nvSpPr>
          <p:spPr bwMode="auto">
            <a:xfrm>
              <a:off x="2688" y="1872"/>
              <a:ext cx="414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he-IL" sz="5400">
                  <a:latin typeface="Lucida Sans Unicode" pitchFamily="34" charset="0"/>
                </a:rPr>
                <a:t>13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143000" y="3429000"/>
            <a:ext cx="6443663" cy="981075"/>
            <a:chOff x="720" y="3984"/>
            <a:chExt cx="3044" cy="824"/>
          </a:xfrm>
        </p:grpSpPr>
        <p:sp>
          <p:nvSpPr>
            <p:cNvPr id="57355" name="Text Box 28"/>
            <p:cNvSpPr txBox="1">
              <a:spLocks noChangeArrowheads="1"/>
            </p:cNvSpPr>
            <p:nvPr/>
          </p:nvSpPr>
          <p:spPr bwMode="auto">
            <a:xfrm>
              <a:off x="720" y="4032"/>
              <a:ext cx="1087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he-IL" altLang="he-IL" sz="5400">
                  <a:latin typeface="Lucida Sans Unicode" pitchFamily="34" charset="0"/>
                </a:rPr>
                <a:t>101.65</a:t>
              </a:r>
              <a:endParaRPr lang="en-US" altLang="he-IL" sz="5400">
                <a:latin typeface="Lucida Sans Unicode" pitchFamily="34" charset="0"/>
              </a:endParaRPr>
            </a:p>
          </p:txBody>
        </p:sp>
        <p:sp>
          <p:nvSpPr>
            <p:cNvPr id="57356" name="AutoShape 29"/>
            <p:cNvSpPr>
              <a:spLocks noChangeArrowheads="1"/>
            </p:cNvSpPr>
            <p:nvPr/>
          </p:nvSpPr>
          <p:spPr bwMode="auto">
            <a:xfrm>
              <a:off x="2112" y="4212"/>
              <a:ext cx="615" cy="307"/>
            </a:xfrm>
            <a:prstGeom prst="rightArrow">
              <a:avLst>
                <a:gd name="adj1" fmla="val 50000"/>
                <a:gd name="adj2" fmla="val 502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he-IL" altLang="he-IL">
                <a:latin typeface="Lucida Sans Unicode" pitchFamily="34" charset="0"/>
              </a:endParaRPr>
            </a:p>
          </p:txBody>
        </p:sp>
        <p:sp>
          <p:nvSpPr>
            <p:cNvPr id="57357" name="Text Box 30"/>
            <p:cNvSpPr txBox="1">
              <a:spLocks noChangeArrowheads="1"/>
            </p:cNvSpPr>
            <p:nvPr/>
          </p:nvSpPr>
          <p:spPr bwMode="auto">
            <a:xfrm>
              <a:off x="3132" y="3984"/>
              <a:ext cx="632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rtl="1" eaLnBrk="1" hangingPunct="1"/>
              <a:r>
                <a:rPr lang="he-IL" altLang="he-IL" sz="5400">
                  <a:latin typeface="Lucida Sans Unicode" pitchFamily="34" charset="0"/>
                </a:rPr>
                <a:t>102</a:t>
              </a:r>
              <a:endParaRPr lang="en-US" altLang="he-IL" sz="5400">
                <a:latin typeface="Lucida Sans Unicode" pitchFamily="34" charset="0"/>
              </a:endParaRPr>
            </a:p>
          </p:txBody>
        </p:sp>
      </p:grpSp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2857500" y="4643438"/>
          <a:ext cx="41656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2" name="Equation" r:id="rId5" imgW="520248" imgH="177646" progId="Equation.DSMT4">
                  <p:embed/>
                </p:oleObj>
              </mc:Choice>
              <mc:Fallback>
                <p:oleObj name="Equation" r:id="rId5" imgW="520248" imgH="17764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643438"/>
                        <a:ext cx="4165600" cy="792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endParaRPr lang="he-IL" altLang="he-IL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436A71-019B-4D4D-BF85-65D311107D3D}" type="slidenum">
              <a:rPr lang="he-IL" altLang="he-IL"/>
              <a:pPr/>
              <a:t>62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עיגול ספרות - דוגמאות</a:t>
            </a:r>
            <a:endParaRPr lang="en-US" dirty="0"/>
          </a:p>
        </p:txBody>
      </p:sp>
      <p:sp>
        <p:nvSpPr>
          <p:cNvPr id="67589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sp>
        <p:nvSpPr>
          <p:cNvPr id="58375" name="Text Box 25"/>
          <p:cNvSpPr txBox="1">
            <a:spLocks noChangeArrowheads="1"/>
          </p:cNvSpPr>
          <p:nvPr/>
        </p:nvSpPr>
        <p:spPr bwMode="auto">
          <a:xfrm>
            <a:off x="1524000" y="1052513"/>
            <a:ext cx="660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 eaLnBrk="1" hangingPunct="1">
              <a:spcBef>
                <a:spcPct val="50000"/>
              </a:spcBef>
            </a:pPr>
            <a:r>
              <a:rPr lang="en-US" altLang="he-IL" sz="4000">
                <a:latin typeface="Lucida Sans Unicode" pitchFamily="34" charset="0"/>
                <a:cs typeface="Times New Roman" pitchFamily="18" charset="0"/>
              </a:rPr>
              <a:t>0.0103</a:t>
            </a:r>
            <a:r>
              <a:rPr lang="he-IL" altLang="he-IL" sz="4000">
                <a:latin typeface="Lucida Sans Unicode" pitchFamily="34" charset="0"/>
                <a:cs typeface="Times New Roman" pitchFamily="18" charset="0"/>
              </a:rPr>
              <a:t>± 10,223.0234</a:t>
            </a:r>
            <a:endParaRPr lang="en-US" altLang="he-IL" sz="4000">
              <a:latin typeface="Lucida Sans Unicode" pitchFamily="34" charset="0"/>
            </a:endParaRP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1690688" y="1738313"/>
            <a:ext cx="1595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he-IL" altLang="he-IL" sz="4000">
                <a:latin typeface="Lucida Sans Unicode" pitchFamily="34" charset="0"/>
                <a:cs typeface="Times New Roman" pitchFamily="18" charset="0"/>
              </a:rPr>
              <a:t>0.0103</a:t>
            </a:r>
            <a:endParaRPr lang="en-US" altLang="he-IL" sz="4000">
              <a:latin typeface="Lucida Sans Unicode" pitchFamily="34" charset="0"/>
              <a:cs typeface="Times New Roman" pitchFamily="18" charset="0"/>
            </a:endParaRPr>
          </a:p>
        </p:txBody>
      </p:sp>
      <p:sp>
        <p:nvSpPr>
          <p:cNvPr id="9" name="AutoShape 38"/>
          <p:cNvSpPr>
            <a:spLocks noChangeArrowheads="1"/>
          </p:cNvSpPr>
          <p:nvPr/>
        </p:nvSpPr>
        <p:spPr bwMode="auto">
          <a:xfrm>
            <a:off x="4000500" y="1792288"/>
            <a:ext cx="1301750" cy="363537"/>
          </a:xfrm>
          <a:prstGeom prst="rightArrow">
            <a:avLst>
              <a:gd name="adj1" fmla="val 50000"/>
              <a:gd name="adj2" fmla="val 502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he-IL" altLang="he-IL">
              <a:latin typeface="Lucida Sans Unicode" pitchFamily="34" charset="0"/>
            </a:endParaRP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5722938" y="1738313"/>
            <a:ext cx="1339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he-IL" altLang="he-IL" sz="4000">
                <a:latin typeface="Lucida Sans Unicode" pitchFamily="34" charset="0"/>
                <a:cs typeface="Times New Roman" pitchFamily="18" charset="0"/>
              </a:rPr>
              <a:t>0.010</a:t>
            </a:r>
            <a:endParaRPr lang="en-US" altLang="he-IL" sz="4000">
              <a:latin typeface="Lucida Sans Unicode" pitchFamily="34" charset="0"/>
              <a:cs typeface="Times New Roman" pitchFamily="18" charset="0"/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39750" y="2386013"/>
            <a:ext cx="7969250" cy="923925"/>
            <a:chOff x="346" y="3243"/>
            <a:chExt cx="3765" cy="776"/>
          </a:xfrm>
        </p:grpSpPr>
        <p:sp>
          <p:nvSpPr>
            <p:cNvPr id="58382" name="Text Box 43"/>
            <p:cNvSpPr txBox="1">
              <a:spLocks noChangeArrowheads="1"/>
            </p:cNvSpPr>
            <p:nvPr/>
          </p:nvSpPr>
          <p:spPr bwMode="auto">
            <a:xfrm>
              <a:off x="346" y="3243"/>
              <a:ext cx="1588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 eaLnBrk="1" hangingPunct="1"/>
              <a:r>
                <a:rPr lang="he-IL" altLang="he-IL" sz="3600">
                  <a:latin typeface="Lucida Sans Unicode" pitchFamily="34" charset="0"/>
                  <a:cs typeface="Times New Roman" pitchFamily="18" charset="0"/>
                </a:rPr>
                <a:t>10,223.0234</a:t>
              </a:r>
              <a:r>
                <a:rPr lang="he-IL" altLang="he-IL" sz="5400">
                  <a:latin typeface="Lucida Sans Unicode" pitchFamily="34" charset="0"/>
                </a:rPr>
                <a:t> </a:t>
              </a:r>
              <a:endParaRPr lang="en-US" altLang="he-IL" sz="5400">
                <a:latin typeface="Lucida Sans Unicode" pitchFamily="34" charset="0"/>
              </a:endParaRPr>
            </a:p>
          </p:txBody>
        </p:sp>
        <p:sp>
          <p:nvSpPr>
            <p:cNvPr id="58383" name="AutoShape 44"/>
            <p:cNvSpPr>
              <a:spLocks noChangeArrowheads="1"/>
            </p:cNvSpPr>
            <p:nvPr/>
          </p:nvSpPr>
          <p:spPr bwMode="auto">
            <a:xfrm>
              <a:off x="1946" y="3515"/>
              <a:ext cx="615" cy="305"/>
            </a:xfrm>
            <a:prstGeom prst="rightArrow">
              <a:avLst>
                <a:gd name="adj1" fmla="val 50000"/>
                <a:gd name="adj2" fmla="val 502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he-IL" altLang="he-IL">
                <a:latin typeface="Lucida Sans Unicode" pitchFamily="34" charset="0"/>
              </a:endParaRPr>
            </a:p>
          </p:txBody>
        </p:sp>
        <p:sp>
          <p:nvSpPr>
            <p:cNvPr id="58384" name="Text Box 45"/>
            <p:cNvSpPr txBox="1">
              <a:spLocks noChangeArrowheads="1"/>
            </p:cNvSpPr>
            <p:nvPr/>
          </p:nvSpPr>
          <p:spPr bwMode="auto">
            <a:xfrm>
              <a:off x="2523" y="3243"/>
              <a:ext cx="1588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he-IL" sz="4000">
                  <a:latin typeface="Lucida Sans Unicode" pitchFamily="34" charset="0"/>
                  <a:ea typeface="MS Mincho" pitchFamily="49" charset="-128"/>
                </a:rPr>
                <a:t>10,223.023</a:t>
              </a:r>
              <a:r>
                <a:rPr lang="en-US" altLang="he-IL" sz="5400">
                  <a:latin typeface="Lucida Sans Unicode" pitchFamily="34" charset="0"/>
                  <a:ea typeface="MS Mincho" pitchFamily="49" charset="-128"/>
                  <a:cs typeface="David" pitchFamily="34" charset="-79"/>
                </a:rPr>
                <a:t> </a:t>
              </a:r>
            </a:p>
          </p:txBody>
        </p:sp>
      </p:grp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16013" y="3648075"/>
            <a:ext cx="69199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גם ה- 0 כספרה שניה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הוא ספרה משמעותית!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2428875" y="4929188"/>
            <a:ext cx="4454525" cy="7080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rtl="1" eaLnBrk="1" hangingPunct="1">
              <a:spcBef>
                <a:spcPct val="50000"/>
              </a:spcBef>
            </a:pPr>
            <a:r>
              <a:rPr lang="en-US" altLang="he-IL" sz="4000">
                <a:latin typeface="Lucida Sans Unicode" pitchFamily="34" charset="0"/>
                <a:cs typeface="Times New Roman" pitchFamily="18" charset="0"/>
              </a:rPr>
              <a:t>0.010</a:t>
            </a:r>
            <a:r>
              <a:rPr lang="he-IL" altLang="he-IL" sz="4000">
                <a:latin typeface="Lucida Sans Unicode" pitchFamily="34" charset="0"/>
                <a:cs typeface="Times New Roman" pitchFamily="18" charset="0"/>
              </a:rPr>
              <a:t>± 10,223.023</a:t>
            </a:r>
            <a:endParaRPr lang="en-US" altLang="he-IL" sz="4000">
              <a:latin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5" grpId="0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endParaRPr lang="he-IL" altLang="he-IL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233B03-C0C8-403A-851C-203B41928A90}" type="slidenum">
              <a:rPr lang="he-IL" altLang="he-IL"/>
              <a:pPr/>
              <a:t>63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עיגול ספרות - דוגמאות</a:t>
            </a:r>
            <a:endParaRPr lang="en-US" dirty="0"/>
          </a:p>
        </p:txBody>
      </p:sp>
      <p:sp>
        <p:nvSpPr>
          <p:cNvPr id="68613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sp>
        <p:nvSpPr>
          <p:cNvPr id="59399" name="Text Box 25"/>
          <p:cNvSpPr txBox="1">
            <a:spLocks noChangeArrowheads="1"/>
          </p:cNvSpPr>
          <p:nvPr/>
        </p:nvSpPr>
        <p:spPr bwMode="auto">
          <a:xfrm>
            <a:off x="1524000" y="1052513"/>
            <a:ext cx="660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 eaLnBrk="1" hangingPunct="1">
              <a:spcBef>
                <a:spcPct val="50000"/>
              </a:spcBef>
            </a:pPr>
            <a:r>
              <a:rPr lang="en-US" altLang="he-IL" sz="4000">
                <a:latin typeface="Times New Roman" pitchFamily="18" charset="0"/>
                <a:cs typeface="Times New Roman" pitchFamily="18" charset="0"/>
              </a:rPr>
              <a:t>2381.22</a:t>
            </a:r>
            <a:r>
              <a:rPr lang="he-IL" altLang="he-IL" sz="4000">
                <a:latin typeface="Times New Roman" pitchFamily="18" charset="0"/>
                <a:cs typeface="Times New Roman" pitchFamily="18" charset="0"/>
              </a:rPr>
              <a:t>± 12,345.0123</a:t>
            </a:r>
            <a:endParaRPr lang="en-US" altLang="he-IL"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1690688" y="1738313"/>
            <a:ext cx="1851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he-IL" sz="4000">
                <a:latin typeface="Times New Roman" pitchFamily="18" charset="0"/>
                <a:cs typeface="Times New Roman" pitchFamily="18" charset="0"/>
              </a:rPr>
              <a:t>2381.22</a:t>
            </a:r>
          </a:p>
        </p:txBody>
      </p:sp>
      <p:sp>
        <p:nvSpPr>
          <p:cNvPr id="9" name="AutoShape 38"/>
          <p:cNvSpPr>
            <a:spLocks noChangeArrowheads="1"/>
          </p:cNvSpPr>
          <p:nvPr/>
        </p:nvSpPr>
        <p:spPr bwMode="auto">
          <a:xfrm>
            <a:off x="4000500" y="1792288"/>
            <a:ext cx="1301750" cy="363537"/>
          </a:xfrm>
          <a:prstGeom prst="rightArrow">
            <a:avLst>
              <a:gd name="adj1" fmla="val 50000"/>
              <a:gd name="adj2" fmla="val 502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he-IL" altLang="he-IL">
              <a:latin typeface="Lucida Sans Unicode" pitchFamily="34" charset="0"/>
            </a:endParaRP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5722938" y="1738313"/>
            <a:ext cx="12112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he-IL" altLang="he-IL" sz="4000">
                <a:latin typeface="Lucida Sans Unicode" pitchFamily="34" charset="0"/>
                <a:cs typeface="Times New Roman" pitchFamily="18" charset="0"/>
              </a:rPr>
              <a:t>2400</a:t>
            </a:r>
            <a:endParaRPr lang="en-US" altLang="he-IL" sz="4000">
              <a:latin typeface="Lucida Sans Unicode" pitchFamily="34" charset="0"/>
              <a:cs typeface="Times New Roman" pitchFamily="18" charset="0"/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39750" y="2386013"/>
            <a:ext cx="8075613" cy="923925"/>
            <a:chOff x="346" y="3243"/>
            <a:chExt cx="3815" cy="776"/>
          </a:xfrm>
        </p:grpSpPr>
        <p:sp>
          <p:nvSpPr>
            <p:cNvPr id="59406" name="Text Box 43"/>
            <p:cNvSpPr txBox="1">
              <a:spLocks noChangeArrowheads="1"/>
            </p:cNvSpPr>
            <p:nvPr/>
          </p:nvSpPr>
          <p:spPr bwMode="auto">
            <a:xfrm>
              <a:off x="346" y="3243"/>
              <a:ext cx="1588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 eaLnBrk="1" hangingPunct="1"/>
              <a:r>
                <a:rPr lang="he-IL" altLang="he-IL" sz="3600">
                  <a:latin typeface="Lucida Sans Unicode" pitchFamily="34" charset="0"/>
                  <a:cs typeface="Times New Roman" pitchFamily="18" charset="0"/>
                </a:rPr>
                <a:t>12,345.0123</a:t>
              </a:r>
              <a:r>
                <a:rPr lang="he-IL" altLang="he-IL" sz="5400">
                  <a:latin typeface="Lucida Sans Unicode" pitchFamily="34" charset="0"/>
                </a:rPr>
                <a:t> </a:t>
              </a:r>
              <a:endParaRPr lang="en-US" altLang="he-IL" sz="5400">
                <a:latin typeface="Lucida Sans Unicode" pitchFamily="34" charset="0"/>
              </a:endParaRPr>
            </a:p>
          </p:txBody>
        </p:sp>
        <p:sp>
          <p:nvSpPr>
            <p:cNvPr id="59407" name="AutoShape 44"/>
            <p:cNvSpPr>
              <a:spLocks noChangeArrowheads="1"/>
            </p:cNvSpPr>
            <p:nvPr/>
          </p:nvSpPr>
          <p:spPr bwMode="auto">
            <a:xfrm>
              <a:off x="1946" y="3515"/>
              <a:ext cx="615" cy="305"/>
            </a:xfrm>
            <a:prstGeom prst="rightArrow">
              <a:avLst>
                <a:gd name="adj1" fmla="val 50000"/>
                <a:gd name="adj2" fmla="val 502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he-IL" altLang="he-IL">
                <a:latin typeface="Lucida Sans Unicode" pitchFamily="34" charset="0"/>
              </a:endParaRPr>
            </a:p>
          </p:txBody>
        </p:sp>
        <p:sp>
          <p:nvSpPr>
            <p:cNvPr id="59408" name="Text Box 45"/>
            <p:cNvSpPr txBox="1">
              <a:spLocks noChangeArrowheads="1"/>
            </p:cNvSpPr>
            <p:nvPr/>
          </p:nvSpPr>
          <p:spPr bwMode="auto">
            <a:xfrm>
              <a:off x="2573" y="3319"/>
              <a:ext cx="1588" cy="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he-IL" sz="4000"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12,300</a:t>
              </a:r>
              <a:endParaRPr lang="en-US" altLang="he-IL" sz="5400">
                <a:latin typeface="Times New Roman" pitchFamily="18" charset="0"/>
                <a:ea typeface="MS Mincho" pitchFamily="49" charset="-128"/>
                <a:cs typeface="Times New Roman" pitchFamily="18" charset="0"/>
              </a:endParaRPr>
            </a:p>
          </p:txBody>
        </p:sp>
      </p:grp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17600" y="3648075"/>
            <a:ext cx="6919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ניתן גם "לאפס" ספרות!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3071813" y="4643438"/>
            <a:ext cx="3214687" cy="7080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rtl="1" eaLnBrk="1" hangingPunct="1">
              <a:spcBef>
                <a:spcPct val="50000"/>
              </a:spcBef>
            </a:pPr>
            <a:r>
              <a:rPr lang="en-US" altLang="he-IL" sz="4000">
                <a:latin typeface="Times New Roman" pitchFamily="18" charset="0"/>
                <a:cs typeface="Times New Roman" pitchFamily="18" charset="0"/>
              </a:rPr>
              <a:t>2400</a:t>
            </a:r>
            <a:r>
              <a:rPr lang="he-IL" altLang="he-IL" sz="4000">
                <a:latin typeface="Times New Roman" pitchFamily="18" charset="0"/>
                <a:cs typeface="Times New Roman" pitchFamily="18" charset="0"/>
              </a:rPr>
              <a:t>± 12,300</a:t>
            </a:r>
            <a:endParaRPr lang="en-US" altLang="he-IL" sz="4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5" grpId="0"/>
      <p:bldP spid="1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/>
              <a:t>לפני המעבדה חיזרו על החומר. 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וודאו שהבנתם את העקרונות.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הכינו את תרגיל ההכנה.</a:t>
            </a:r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במקרה שאחד הנושאים בהרצאה אינו ברור לכם, היעזרו בחוברת הסטטיסטיקה המצויה באתר. כמו כן ניתן לפנות לאחד המדריכים עם שאלות פרטניות.</a:t>
            </a:r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None/>
            </a:pPr>
            <a:r>
              <a:rPr lang="he-IL" altLang="he-IL"/>
              <a:t>                                       שיהיה בהצלחה</a:t>
            </a:r>
            <a:endParaRPr lang="en-US" altLang="he-IL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BC3C09-2004-4B74-A7DA-97317D32FE1B}" type="slidenum">
              <a:rPr lang="he-IL" altLang="he-IL"/>
              <a:pPr/>
              <a:t>64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סיכום</a:t>
            </a:r>
            <a:endParaRPr lang="en-US" dirty="0"/>
          </a:p>
        </p:txBody>
      </p:sp>
      <p:sp>
        <p:nvSpPr>
          <p:cNvPr id="69637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/>
              <a:t>קל להבין שהממוצע הוא ההערכה הטובה ביותר שלנו לערך הנמדד</a:t>
            </a:r>
          </a:p>
          <a:p>
            <a:pPr lvl="2" eaLnBrk="1" hangingPunct="1"/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במעבדה, כאשר נחזור על מדידה מספר פעמים נשתמש בממוצע חשבוני משום שכל המדידות זהות</a:t>
            </a:r>
          </a:p>
          <a:p>
            <a:pPr lvl="2" eaLnBrk="1" hangingPunct="1"/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כיצד כדאי למצע כאשר המדידות אינן זהות?</a:t>
            </a:r>
          </a:p>
          <a:p>
            <a:pPr eaLnBrk="1" hangingPunct="1">
              <a:buFont typeface="Arial" charset="0"/>
              <a:buNone/>
            </a:pPr>
            <a:r>
              <a:rPr lang="he-IL" altLang="he-IL"/>
              <a:t>   למשל כאשר חישבנו גודל בשתי דרכים שונות</a:t>
            </a:r>
            <a:endParaRPr lang="en-US" altLang="he-IL"/>
          </a:p>
        </p:txBody>
      </p:sp>
      <p:sp>
        <p:nvSpPr>
          <p:cNvPr id="30722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2A6841-C239-4EA8-939E-F5828E1BBCFE}" type="datetime4">
              <a:rPr lang="en-US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October 11, 2020</a:t>
            </a:fld>
            <a:endParaRPr lang="en-US">
              <a:cs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964F25-4D2E-4182-AAED-860C1F0D1F30}" type="slidenum">
              <a:rPr lang="he-IL" altLang="he-IL"/>
              <a:pPr/>
              <a:t>65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ממוצע</a:t>
            </a:r>
            <a:endParaRPr lang="en-US" dirty="0"/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/>
              <a:t>כאשר השגיאות ידועות נוכל להשתמש בהן</a:t>
            </a:r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עבור שתי מדידות</a:t>
            </a:r>
          </a:p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התוצאה והשגיאה: </a:t>
            </a:r>
            <a:endParaRPr lang="en-US" altLang="he-IL"/>
          </a:p>
        </p:txBody>
      </p:sp>
      <p:sp>
        <p:nvSpPr>
          <p:cNvPr id="8205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7ADE85-7696-4CB9-97FA-1B81B11D591F}" type="datetime4">
              <a:rPr lang="en-US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October 11, 2020</a:t>
            </a:fld>
            <a:endParaRPr lang="en-US">
              <a:cs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C8D44D-A096-4FCB-8B08-35EE97474B0D}" type="slidenum">
              <a:rPr lang="he-IL" altLang="he-IL"/>
              <a:pPr/>
              <a:t>66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ממוצע משוקלל</a:t>
            </a:r>
            <a:endParaRPr lang="en-US" dirty="0"/>
          </a:p>
        </p:txBody>
      </p:sp>
      <p:sp>
        <p:nvSpPr>
          <p:cNvPr id="8208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62471" name="Object 10"/>
          <p:cNvGraphicFramePr>
            <a:graphicFrameLocks noChangeAspect="1"/>
          </p:cNvGraphicFramePr>
          <p:nvPr/>
        </p:nvGraphicFramePr>
        <p:xfrm>
          <a:off x="1116013" y="1341438"/>
          <a:ext cx="22225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9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1438"/>
                        <a:ext cx="22225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11"/>
          <p:cNvGraphicFramePr>
            <a:graphicFrameLocks noChangeAspect="1"/>
          </p:cNvGraphicFramePr>
          <p:nvPr/>
        </p:nvGraphicFramePr>
        <p:xfrm>
          <a:off x="827088" y="2713038"/>
          <a:ext cx="5778500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0" name="Equation" r:id="rId5" imgW="2641600" imgH="952500" progId="Equation.DSMT4">
                  <p:embed/>
                </p:oleObj>
              </mc:Choice>
              <mc:Fallback>
                <p:oleObj name="Equation" r:id="rId5" imgW="2641600" imgH="952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13038"/>
                        <a:ext cx="5778500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אם נחזור על מדידה המון פעמים ונשים את התוצאות על גרף, איך יראה הגרף?</a:t>
            </a:r>
          </a:p>
          <a:p>
            <a:pPr lvl="2" eaLnBrk="1" hangingPunct="1"/>
            <a:endParaRPr lang="he-IL" altLang="he-IL"/>
          </a:p>
          <a:p>
            <a:pPr lvl="2" eaLnBrk="1" hangingPunct="1"/>
            <a:endParaRPr lang="he-IL" altLang="he-IL"/>
          </a:p>
          <a:p>
            <a:pPr eaLnBrk="1" hangingPunct="1">
              <a:buFont typeface="Arial" charset="0"/>
              <a:buChar char="•"/>
            </a:pPr>
            <a:r>
              <a:rPr lang="he-IL" altLang="he-IL"/>
              <a:t>הסטוגרמת התותים:</a:t>
            </a:r>
          </a:p>
          <a:p>
            <a:pPr eaLnBrk="1" hangingPunct="1">
              <a:buFont typeface="Arial" charset="0"/>
              <a:buChar char="•"/>
            </a:pPr>
            <a:endParaRPr lang="he-IL" altLang="he-IL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D429F8-C9D2-4A41-B12D-BDB73F71173F}" type="slidenum">
              <a:rPr lang="he-IL" altLang="he-IL"/>
              <a:pPr/>
              <a:t>7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 err="1"/>
              <a:t>הסטוגרמה</a:t>
            </a:r>
            <a:endParaRPr lang="en-US" dirty="0"/>
          </a:p>
        </p:txBody>
      </p:sp>
      <p:sp>
        <p:nvSpPr>
          <p:cNvPr id="36869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827584" y="2636912"/>
          <a:ext cx="5688632" cy="337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272" name="TextBox 1"/>
          <p:cNvSpPr txBox="1">
            <a:spLocks noChangeArrowheads="1"/>
          </p:cNvSpPr>
          <p:nvPr/>
        </p:nvSpPr>
        <p:spPr bwMode="auto">
          <a:xfrm>
            <a:off x="2339975" y="6007100"/>
            <a:ext cx="2592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altLang="en-US"/>
              <a:t>כמות התותים בקופסא    </a:t>
            </a:r>
            <a:endParaRPr lang="en-US" altLang="en-US"/>
          </a:p>
        </p:txBody>
      </p:sp>
      <p:sp>
        <p:nvSpPr>
          <p:cNvPr id="11273" name="TextBox 8"/>
          <p:cNvSpPr txBox="1">
            <a:spLocks noChangeArrowheads="1"/>
          </p:cNvSpPr>
          <p:nvPr/>
        </p:nvSpPr>
        <p:spPr bwMode="auto">
          <a:xfrm rot="-5400000">
            <a:off x="-642937" y="3963988"/>
            <a:ext cx="2592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altLang="en-US"/>
              <a:t>שכיחות              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he-IL" altLang="en-US" dirty="0"/>
              <a:t>מרכיב בסיסי בתיאור ההתנהגות של תופעה או תהליך שיש בהם היבטים אקראיים</a:t>
            </a:r>
          </a:p>
          <a:p>
            <a:pPr>
              <a:buFont typeface="Arial" charset="0"/>
              <a:buChar char="•"/>
            </a:pPr>
            <a:r>
              <a:rPr lang="he-IL" altLang="en-US" dirty="0"/>
              <a:t>ההתפלגות קובעת מהו הסיכוי של כל מאורע</a:t>
            </a:r>
          </a:p>
          <a:p>
            <a:pPr>
              <a:buFont typeface="Arial" charset="0"/>
              <a:buChar char="•"/>
            </a:pPr>
            <a:endParaRPr lang="he-IL" altLang="en-US" dirty="0"/>
          </a:p>
          <a:p>
            <a:pPr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התפלגות</a:t>
            </a:r>
            <a:endParaRPr lang="en-US" dirty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0BAB5D-85A5-4D64-8BC8-BE482CED4202}" type="slidenum">
              <a:rPr lang="he-IL" altLang="he-IL"/>
              <a:pPr/>
              <a:t>8</a:t>
            </a:fld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כנס פתיחה, מעבדה א</a:t>
            </a:r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94768" y="2857832"/>
          <a:ext cx="5688632" cy="337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06588" y="6227763"/>
            <a:ext cx="2592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altLang="en-US"/>
              <a:t>כמות התותים בקופסא    </a:t>
            </a:r>
            <a:endParaRPr lang="en-US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-5400000">
            <a:off x="-1076325" y="4184650"/>
            <a:ext cx="2592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altLang="en-US"/>
              <a:t>שכיחות              </a:t>
            </a:r>
            <a:endParaRPr lang="en-US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516688" y="2857500"/>
            <a:ext cx="1079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altLang="en-US"/>
              <a:t>הסתברות גבוהה</a:t>
            </a:r>
            <a:endParaRPr lang="en-US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02400" y="4370388"/>
            <a:ext cx="1079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altLang="en-US"/>
              <a:t>הסתברות נמוכה</a:t>
            </a:r>
            <a:endParaRPr lang="en-US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419475" y="2997200"/>
            <a:ext cx="3082925" cy="184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859338" y="4594225"/>
            <a:ext cx="1725612" cy="608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פונקציה סימטרית המאופיינת ע"י שני פרמטרים: </a:t>
            </a:r>
          </a:p>
          <a:p>
            <a:pPr lvl="1" eaLnBrk="1" hangingPunct="1">
              <a:buFont typeface="Arial" charset="0"/>
              <a:buChar char="•"/>
            </a:pPr>
            <a:r>
              <a:rPr lang="he-IL" altLang="he-IL" dirty="0"/>
              <a:t>המרכז שלה (תוחלת), מסומן באות </a:t>
            </a:r>
            <a:r>
              <a:rPr lang="el-GR" altLang="he-IL" dirty="0"/>
              <a:t>μ</a:t>
            </a:r>
            <a:endParaRPr lang="he-IL" altLang="he-IL" dirty="0"/>
          </a:p>
          <a:p>
            <a:pPr lvl="1" eaLnBrk="1" hangingPunct="1">
              <a:buFont typeface="Arial" charset="0"/>
              <a:buChar char="•"/>
            </a:pPr>
            <a:r>
              <a:rPr lang="he-IL" altLang="he-IL" dirty="0"/>
              <a:t>הרוחב שלה (סטיית התקן), מסומן באות </a:t>
            </a:r>
            <a:r>
              <a:rPr lang="el-GR" altLang="he-IL" dirty="0"/>
              <a:t>σ</a:t>
            </a:r>
            <a:endParaRPr lang="he-IL" altLang="he-IL" dirty="0"/>
          </a:p>
          <a:p>
            <a:pPr eaLnBrk="1" hangingPunct="1">
              <a:buFont typeface="Arial" charset="0"/>
              <a:buChar char="•"/>
            </a:pPr>
            <a:r>
              <a:rPr lang="he-IL" altLang="he-IL" dirty="0"/>
              <a:t>את סטיית התקן מגדירים כך ש68.2% מהשטח שמתחת </a:t>
            </a:r>
            <a:r>
              <a:rPr lang="he-IL" altLang="he-IL" dirty="0" err="1"/>
              <a:t>לגאוסיאן</a:t>
            </a:r>
            <a:r>
              <a:rPr lang="he-IL" altLang="he-IL" dirty="0"/>
              <a:t> נמצא במרחק סטיית תקן אחת מהתוחלת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11468E-F61C-4C89-9A90-18BDD4A0824A}" type="slidenum">
              <a:rPr lang="he-IL" altLang="he-IL"/>
              <a:pPr/>
              <a:t>9</a:t>
            </a:fld>
            <a:endParaRPr lang="en-US" alt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 err="1"/>
              <a:t>גאוסיאן</a:t>
            </a:r>
            <a:endParaRPr lang="en-US" dirty="0"/>
          </a:p>
        </p:txBody>
      </p:sp>
      <p:sp>
        <p:nvSpPr>
          <p:cNvPr id="2060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dirty="0"/>
              <a:t>כנס פתיחה, מעבדה א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3573463"/>
            <a:ext cx="58197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5522913" y="3716338"/>
          <a:ext cx="3163887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4" imgW="1435100" imgH="508000" progId="Equation.3">
                  <p:embed/>
                </p:oleObj>
              </mc:Choice>
              <mc:Fallback>
                <p:oleObj name="Equation" r:id="rId4" imgW="14351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3716338"/>
                        <a:ext cx="3163887" cy="111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urved Connector 2"/>
          <p:cNvCxnSpPr/>
          <p:nvPr/>
        </p:nvCxnSpPr>
        <p:spPr>
          <a:xfrm rot="5400000">
            <a:off x="2807494" y="2237582"/>
            <a:ext cx="2089150" cy="576262"/>
          </a:xfrm>
          <a:prstGeom prst="curvedConnector3">
            <a:avLst>
              <a:gd name="adj1" fmla="val -14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916238" y="4652963"/>
            <a:ext cx="1368425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  <a:fontScheme name="Concourse">
    <a:majorFont>
      <a:latin typeface="Lucida Sans Unicode"/>
      <a:ea typeface=""/>
      <a:cs typeface=""/>
      <a:font script="Jpan" typeface="ＭＳ Ｐゴシック"/>
      <a:font script="Hang" typeface="맑은 고딕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Uigh" typeface="Microsoft Uighur"/>
    </a:majorFont>
    <a:minorFont>
      <a:latin typeface="Lucida Sans Unicode"/>
      <a:ea typeface=""/>
      <a:cs typeface=""/>
      <a:font script="Jpan" typeface="ＭＳ Ｐゴシック"/>
      <a:font script="Hang" typeface="맑은 고딕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5000"/>
              <a:satMod val="300000"/>
            </a:schemeClr>
          </a:gs>
          <a:gs pos="40000">
            <a:schemeClr val="phClr">
              <a:tint val="65000"/>
              <a:satMod val="300000"/>
            </a:schemeClr>
          </a:gs>
          <a:gs pos="100000">
            <a:schemeClr val="phClr">
              <a:shade val="65000"/>
              <a:satMod val="300000"/>
            </a:schemeClr>
          </a:gs>
        </a:gsLst>
        <a:path path="circle">
          <a:fillToRect l="65000" b="98000"/>
        </a:path>
      </a:gradFill>
      <a:blipFill>
        <a:blip xmlns:r="http://schemas.openxmlformats.org/officeDocument/2006/relationships" r:embed="rId1">
          <a:duotone>
            <a:schemeClr val="phClr">
              <a:shade val="60000"/>
              <a:satMod val="110000"/>
            </a:schemeClr>
            <a:schemeClr val="phClr">
              <a:tint val="95000"/>
            </a:schemeClr>
          </a:duotone>
        </a:blip>
        <a:tile tx="0" ty="0" sx="50000" sy="50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  <a:fontScheme name="Concourse">
    <a:majorFont>
      <a:latin typeface="Lucida Sans Unicode"/>
      <a:ea typeface=""/>
      <a:cs typeface=""/>
      <a:font script="Jpan" typeface="ＭＳ Ｐゴシック"/>
      <a:font script="Hang" typeface="맑은 고딕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Uigh" typeface="Microsoft Uighur"/>
    </a:majorFont>
    <a:minorFont>
      <a:latin typeface="Lucida Sans Unicode"/>
      <a:ea typeface=""/>
      <a:cs typeface=""/>
      <a:font script="Jpan" typeface="ＭＳ Ｐゴシック"/>
      <a:font script="Hang" typeface="맑은 고딕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5000"/>
              <a:satMod val="300000"/>
            </a:schemeClr>
          </a:gs>
          <a:gs pos="40000">
            <a:schemeClr val="phClr">
              <a:tint val="65000"/>
              <a:satMod val="300000"/>
            </a:schemeClr>
          </a:gs>
          <a:gs pos="100000">
            <a:schemeClr val="phClr">
              <a:shade val="65000"/>
              <a:satMod val="300000"/>
            </a:schemeClr>
          </a:gs>
        </a:gsLst>
        <a:path path="circle">
          <a:fillToRect l="65000" b="98000"/>
        </a:path>
      </a:gradFill>
      <a:blipFill>
        <a:blip xmlns:r="http://schemas.openxmlformats.org/officeDocument/2006/relationships" r:embed="rId1">
          <a:duotone>
            <a:schemeClr val="phClr">
              <a:shade val="60000"/>
              <a:satMod val="110000"/>
            </a:schemeClr>
            <a:schemeClr val="phClr">
              <a:tint val="95000"/>
            </a:schemeClr>
          </a:duotone>
        </a:blip>
        <a:tile tx="0" ty="0" sx="50000" sy="50000" flip="none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  <a:fontScheme name="Concourse">
    <a:majorFont>
      <a:latin typeface="Lucida Sans Unicode"/>
      <a:ea typeface=""/>
      <a:cs typeface=""/>
      <a:font script="Jpan" typeface="ＭＳ Ｐゴシック"/>
      <a:font script="Hang" typeface="맑은 고딕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Uigh" typeface="Microsoft Uighur"/>
    </a:majorFont>
    <a:minorFont>
      <a:latin typeface="Lucida Sans Unicode"/>
      <a:ea typeface=""/>
      <a:cs typeface=""/>
      <a:font script="Jpan" typeface="ＭＳ Ｐゴシック"/>
      <a:font script="Hang" typeface="맑은 고딕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5000"/>
              <a:satMod val="300000"/>
            </a:schemeClr>
          </a:gs>
          <a:gs pos="40000">
            <a:schemeClr val="phClr">
              <a:tint val="65000"/>
              <a:satMod val="300000"/>
            </a:schemeClr>
          </a:gs>
          <a:gs pos="100000">
            <a:schemeClr val="phClr">
              <a:shade val="65000"/>
              <a:satMod val="300000"/>
            </a:schemeClr>
          </a:gs>
        </a:gsLst>
        <a:path path="circle">
          <a:fillToRect l="65000" b="98000"/>
        </a:path>
      </a:gradFill>
      <a:blipFill>
        <a:blip xmlns:r="http://schemas.openxmlformats.org/officeDocument/2006/relationships" r:embed="rId1">
          <a:duotone>
            <a:schemeClr val="phClr">
              <a:shade val="60000"/>
              <a:satMod val="110000"/>
            </a:schemeClr>
            <a:schemeClr val="phClr">
              <a:tint val="95000"/>
            </a:schemeClr>
          </a:duotone>
        </a:blip>
        <a:tile tx="0" ty="0" sx="50000" sy="5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26159</TotalTime>
  <Words>2837</Words>
  <Application>Microsoft Office PowerPoint</Application>
  <PresentationFormat>‫הצגה על המסך (4:3)</PresentationFormat>
  <Paragraphs>687</Paragraphs>
  <Slides>66</Slides>
  <Notes>1</Notes>
  <HiddenSlides>4</HiddenSlides>
  <MMClips>1</MMClips>
  <ScaleCrop>false</ScaleCrop>
  <HeadingPairs>
    <vt:vector size="8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66</vt:i4>
      </vt:variant>
    </vt:vector>
  </HeadingPairs>
  <TitlesOfParts>
    <vt:vector size="77" baseType="lpstr">
      <vt:lpstr>Arial</vt:lpstr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Equation</vt:lpstr>
      <vt:lpstr>משוואה</vt:lpstr>
      <vt:lpstr>מעבדה א' בפיסיקה  הרצאת כנס פתיחת שנה  עיבוד נתונים</vt:lpstr>
      <vt:lpstr>מטרות הלימוד במעבדה</vt:lpstr>
      <vt:lpstr>צוות המעבדה </vt:lpstr>
      <vt:lpstr>רעיונות כלליים </vt:lpstr>
      <vt:lpstr>אותו ניסוי בדיוק יכול להוביל לתוצאות שונות</vt:lpstr>
      <vt:lpstr>הסטוגרמה</vt:lpstr>
      <vt:lpstr>הסטוגרמה</vt:lpstr>
      <vt:lpstr>התפלגות</vt:lpstr>
      <vt:lpstr>גאוסיאן</vt:lpstr>
      <vt:lpstr>התפלגות אחידה</vt:lpstr>
      <vt:lpstr>התפלגות נורמלית</vt:lpstr>
      <vt:lpstr>משפט הגבול המרכזי</vt:lpstr>
      <vt:lpstr>אי ודאות</vt:lpstr>
      <vt:lpstr>שגיאת מכשיר המדידה</vt:lpstr>
      <vt:lpstr>אי-וודאות מכשיר המדידה</vt:lpstr>
      <vt:lpstr>הערכת שגיאת הרזולוציה</vt:lpstr>
      <vt:lpstr>התפלגות אחידה</vt:lpstr>
      <vt:lpstr>אומדן לערך פיזיקלי מדוד במעבדה</vt:lpstr>
      <vt:lpstr>אומדן לערך פיזיקלי מדוד במעבדה</vt:lpstr>
      <vt:lpstr>אי וודאות משותפת</vt:lpstr>
      <vt:lpstr>שגיאה סטטיסטית – הסבר נוסף</vt:lpstr>
      <vt:lpstr>שקלול מספר אי וודאויות</vt:lpstr>
      <vt:lpstr>כמה מדידות כדאי לבצע?</vt:lpstr>
      <vt:lpstr>דוגמא לחישוב שגיאה</vt:lpstr>
      <vt:lpstr>דוגמא לחישוב שגיאה</vt:lpstr>
      <vt:lpstr>דוגמא לחישוב שגיאה</vt:lpstr>
      <vt:lpstr>שגיאה שיטתית</vt:lpstr>
      <vt:lpstr>שגיאה במדידה עקיפה</vt:lpstr>
      <vt:lpstr>הסבר:</vt:lpstr>
      <vt:lpstr>דוגמא: שטח ריבוע</vt:lpstr>
      <vt:lpstr>פונקציות של 2 משתנים ב"ת</vt:lpstr>
      <vt:lpstr>אז בשביל 2 משתנים...</vt:lpstr>
      <vt:lpstr>נגזרת חלקית</vt:lpstr>
      <vt:lpstr>חיבור תרומות של שני משתנים ב"ת</vt:lpstr>
      <vt:lpstr>שגיאה יחסית מול שגיאה מוחלטת</vt:lpstr>
      <vt:lpstr>סיכום ביניים</vt:lpstr>
      <vt:lpstr>התאמה לתיאוריה</vt:lpstr>
      <vt:lpstr>התאמה לתיאוריה</vt:lpstr>
      <vt:lpstr>התאמה לתיאוריה</vt:lpstr>
      <vt:lpstr>מה היחידות של הפרמטרים? </vt:lpstr>
      <vt:lpstr>התאמה</vt:lpstr>
      <vt:lpstr>התאמה</vt:lpstr>
      <vt:lpstr>התאמה לישר</vt:lpstr>
      <vt:lpstr>מצגת של PowerPoint‏</vt:lpstr>
      <vt:lpstr>מצגת של PowerPoint‏</vt:lpstr>
      <vt:lpstr>מצגת של PowerPoint‏</vt:lpstr>
      <vt:lpstr>ריבועים פחותים</vt:lpstr>
      <vt:lpstr>ריבועים פחותים משוקללים</vt:lpstr>
      <vt:lpstr>התאמה לא ליניארית</vt:lpstr>
      <vt:lpstr>התאמה לא ליניארית: שיטת ODR בה משתמש Eddington</vt:lpstr>
      <vt:lpstr>טיב התאמה Reduced Chi-Square </vt:lpstr>
      <vt:lpstr>טיב התאמה χ²/DOF</vt:lpstr>
      <vt:lpstr>מדד נוסף: p-probability</vt:lpstr>
      <vt:lpstr>p-probability</vt:lpstr>
      <vt:lpstr>גרף שארים</vt:lpstr>
      <vt:lpstr>גרף שארים</vt:lpstr>
      <vt:lpstr>מדד טיב התאמה Nσ</vt:lpstr>
      <vt:lpstr>סיכום ביניים</vt:lpstr>
      <vt:lpstr>עיגול ספרות</vt:lpstr>
      <vt:lpstr>עיגול ספרות - דוגמאות</vt:lpstr>
      <vt:lpstr>עיגול ספרות - דוגמאות</vt:lpstr>
      <vt:lpstr>עיגול ספרות - דוגמאות</vt:lpstr>
      <vt:lpstr>עיגול ספרות - דוגמאות</vt:lpstr>
      <vt:lpstr>סיכום</vt:lpstr>
      <vt:lpstr>ממוצע</vt:lpstr>
      <vt:lpstr>ממוצע משוקלל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Thin Gap Chambers for the super LHC</dc:title>
  <dc:creator>yonathan</dc:creator>
  <cp:lastModifiedBy>אביב קרניאלי</cp:lastModifiedBy>
  <cp:revision>1826</cp:revision>
  <cp:lastPrinted>2020-10-11T03:31:23Z</cp:lastPrinted>
  <dcterms:created xsi:type="dcterms:W3CDTF">2010-11-30T15:27:58Z</dcterms:created>
  <dcterms:modified xsi:type="dcterms:W3CDTF">2020-10-11T07:48:08Z</dcterms:modified>
</cp:coreProperties>
</file>