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279" r:id="rId3"/>
    <p:sldId id="302" r:id="rId4"/>
    <p:sldId id="379" r:id="rId5"/>
    <p:sldId id="364" r:id="rId6"/>
    <p:sldId id="303" r:id="rId7"/>
    <p:sldId id="384" r:id="rId8"/>
    <p:sldId id="368" r:id="rId9"/>
    <p:sldId id="327" r:id="rId10"/>
    <p:sldId id="358" r:id="rId11"/>
    <p:sldId id="385" r:id="rId12"/>
    <p:sldId id="387" r:id="rId13"/>
    <p:sldId id="388" r:id="rId14"/>
    <p:sldId id="366" r:id="rId15"/>
    <p:sldId id="328" r:id="rId16"/>
    <p:sldId id="380" r:id="rId17"/>
    <p:sldId id="382" r:id="rId18"/>
    <p:sldId id="377" r:id="rId19"/>
    <p:sldId id="374" r:id="rId20"/>
    <p:sldId id="342" r:id="rId21"/>
    <p:sldId id="346" r:id="rId22"/>
    <p:sldId id="332" r:id="rId23"/>
    <p:sldId id="391" r:id="rId24"/>
    <p:sldId id="318" r:id="rId25"/>
    <p:sldId id="297" r:id="rId26"/>
    <p:sldId id="386" r:id="rId27"/>
    <p:sldId id="390" r:id="rId28"/>
    <p:sldId id="39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UGent Panno Text" panose="020B0604020202020204" charset="0"/>
      <p:regular r:id="rId35"/>
    </p:embeddedFont>
    <p:embeddedFont>
      <p:font typeface="UGent Panno Text SemiBold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ain Presentation" id="{D12B3EAC-5339-492D-A5BA-643968A9E900}">
          <p14:sldIdLst>
            <p14:sldId id="256"/>
            <p14:sldId id="279"/>
            <p14:sldId id="302"/>
            <p14:sldId id="379"/>
            <p14:sldId id="364"/>
            <p14:sldId id="303"/>
            <p14:sldId id="384"/>
            <p14:sldId id="368"/>
            <p14:sldId id="327"/>
            <p14:sldId id="358"/>
            <p14:sldId id="385"/>
            <p14:sldId id="387"/>
            <p14:sldId id="388"/>
            <p14:sldId id="366"/>
            <p14:sldId id="328"/>
            <p14:sldId id="380"/>
            <p14:sldId id="382"/>
            <p14:sldId id="377"/>
            <p14:sldId id="374"/>
            <p14:sldId id="342"/>
            <p14:sldId id="346"/>
            <p14:sldId id="332"/>
            <p14:sldId id="391"/>
            <p14:sldId id="318"/>
            <p14:sldId id="297"/>
          </p14:sldIdLst>
        </p14:section>
        <p14:section name="Additional Slides" id="{1CD69DE1-31DA-45A8-A017-49440714360F}">
          <p14:sldIdLst>
            <p14:sldId id="386"/>
            <p14:sldId id="390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06D"/>
    <a:srgbClr val="90DCBF"/>
    <a:srgbClr val="00CC66"/>
    <a:srgbClr val="D6F5FF"/>
    <a:srgbClr val="0070C0"/>
    <a:srgbClr val="37B7BD"/>
    <a:srgbClr val="3F98BD"/>
    <a:srgbClr val="175FC6"/>
    <a:srgbClr val="006F7E"/>
    <a:srgbClr val="FF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E9671-C629-471B-B095-529D9C3675CC}" v="409" dt="2019-06-06T13:02:46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4148" autoAdjust="0"/>
  </p:normalViewPr>
  <p:slideViewPr>
    <p:cSldViewPr snapToGrid="0">
      <p:cViewPr varScale="1">
        <p:scale>
          <a:sx n="111" d="100"/>
          <a:sy n="111" d="100"/>
        </p:scale>
        <p:origin x="160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rina Cruz" userId="9df83f28-6c48-40ca-8ddc-90a1a3f49b29" providerId="ADAL" clId="{647E9671-C629-471B-B095-529D9C3675CC}"/>
    <pc:docChg chg="undo custSel addSld modSld">
      <pc:chgData name="Catarina Cruz" userId="9df83f28-6c48-40ca-8ddc-90a1a3f49b29" providerId="ADAL" clId="{647E9671-C629-471B-B095-529D9C3675CC}" dt="2019-06-06T13:02:46.621" v="521"/>
      <pc:docMkLst>
        <pc:docMk/>
      </pc:docMkLst>
      <pc:sldChg chg="delSp modSp delAnim">
        <pc:chgData name="Catarina Cruz" userId="9df83f28-6c48-40ca-8ddc-90a1a3f49b29" providerId="ADAL" clId="{647E9671-C629-471B-B095-529D9C3675CC}" dt="2019-06-06T12:26:28.622" v="490" actId="478"/>
        <pc:sldMkLst>
          <pc:docMk/>
          <pc:sldMk cId="4173424113" sldId="363"/>
        </pc:sldMkLst>
        <pc:spChg chg="del">
          <ac:chgData name="Catarina Cruz" userId="9df83f28-6c48-40ca-8ddc-90a1a3f49b29" providerId="ADAL" clId="{647E9671-C629-471B-B095-529D9C3675CC}" dt="2019-06-06T12:26:28.622" v="490" actId="478"/>
          <ac:spMkLst>
            <pc:docMk/>
            <pc:sldMk cId="4173424113" sldId="363"/>
            <ac:spMk id="7" creationId="{00000000-0000-0000-0000-000000000000}"/>
          </ac:spMkLst>
        </pc:spChg>
        <pc:spChg chg="del">
          <ac:chgData name="Catarina Cruz" userId="9df83f28-6c48-40ca-8ddc-90a1a3f49b29" providerId="ADAL" clId="{647E9671-C629-471B-B095-529D9C3675CC}" dt="2019-06-06T12:26:26.669" v="489" actId="478"/>
          <ac:spMkLst>
            <pc:docMk/>
            <pc:sldMk cId="4173424113" sldId="363"/>
            <ac:spMk id="11" creationId="{00000000-0000-0000-0000-000000000000}"/>
          </ac:spMkLst>
        </pc:spChg>
        <pc:spChg chg="del">
          <ac:chgData name="Catarina Cruz" userId="9df83f28-6c48-40ca-8ddc-90a1a3f49b29" providerId="ADAL" clId="{647E9671-C629-471B-B095-529D9C3675CC}" dt="2019-06-06T12:26:26.669" v="489" actId="478"/>
          <ac:spMkLst>
            <pc:docMk/>
            <pc:sldMk cId="4173424113" sldId="363"/>
            <ac:spMk id="12" creationId="{00000000-0000-0000-0000-000000000000}"/>
          </ac:spMkLst>
        </pc:spChg>
        <pc:spChg chg="del">
          <ac:chgData name="Catarina Cruz" userId="9df83f28-6c48-40ca-8ddc-90a1a3f49b29" providerId="ADAL" clId="{647E9671-C629-471B-B095-529D9C3675CC}" dt="2019-06-06T12:26:26.669" v="489" actId="478"/>
          <ac:spMkLst>
            <pc:docMk/>
            <pc:sldMk cId="4173424113" sldId="363"/>
            <ac:spMk id="13" creationId="{00000000-0000-0000-0000-000000000000}"/>
          </ac:spMkLst>
        </pc:spChg>
        <pc:spChg chg="del">
          <ac:chgData name="Catarina Cruz" userId="9df83f28-6c48-40ca-8ddc-90a1a3f49b29" providerId="ADAL" clId="{647E9671-C629-471B-B095-529D9C3675CC}" dt="2019-06-06T12:26:26.669" v="489" actId="478"/>
          <ac:spMkLst>
            <pc:docMk/>
            <pc:sldMk cId="4173424113" sldId="363"/>
            <ac:spMk id="14" creationId="{00000000-0000-0000-0000-000000000000}"/>
          </ac:spMkLst>
        </pc:spChg>
        <pc:spChg chg="del">
          <ac:chgData name="Catarina Cruz" userId="9df83f28-6c48-40ca-8ddc-90a1a3f49b29" providerId="ADAL" clId="{647E9671-C629-471B-B095-529D9C3675CC}" dt="2019-06-06T12:26:26.669" v="489" actId="478"/>
          <ac:spMkLst>
            <pc:docMk/>
            <pc:sldMk cId="4173424113" sldId="363"/>
            <ac:spMk id="16" creationId="{00000000-0000-0000-0000-000000000000}"/>
          </ac:spMkLst>
        </pc:spChg>
        <pc:spChg chg="del">
          <ac:chgData name="Catarina Cruz" userId="9df83f28-6c48-40ca-8ddc-90a1a3f49b29" providerId="ADAL" clId="{647E9671-C629-471B-B095-529D9C3675CC}" dt="2019-06-06T12:26:26.669" v="489" actId="478"/>
          <ac:spMkLst>
            <pc:docMk/>
            <pc:sldMk cId="4173424113" sldId="363"/>
            <ac:spMk id="17" creationId="{00000000-0000-0000-0000-000000000000}"/>
          </ac:spMkLst>
        </pc:spChg>
        <pc:cxnChg chg="del mod">
          <ac:chgData name="Catarina Cruz" userId="9df83f28-6c48-40ca-8ddc-90a1a3f49b29" providerId="ADAL" clId="{647E9671-C629-471B-B095-529D9C3675CC}" dt="2019-06-06T12:26:26.669" v="489" actId="478"/>
          <ac:cxnSpMkLst>
            <pc:docMk/>
            <pc:sldMk cId="4173424113" sldId="363"/>
            <ac:cxnSpMk id="5" creationId="{00000000-0000-0000-0000-000000000000}"/>
          </ac:cxnSpMkLst>
        </pc:cxnChg>
        <pc:cxnChg chg="del mod">
          <ac:chgData name="Catarina Cruz" userId="9df83f28-6c48-40ca-8ddc-90a1a3f49b29" providerId="ADAL" clId="{647E9671-C629-471B-B095-529D9C3675CC}" dt="2019-06-06T12:26:26.669" v="489" actId="478"/>
          <ac:cxnSpMkLst>
            <pc:docMk/>
            <pc:sldMk cId="4173424113" sldId="363"/>
            <ac:cxnSpMk id="15" creationId="{00000000-0000-0000-0000-000000000000}"/>
          </ac:cxnSpMkLst>
        </pc:cxnChg>
        <pc:cxnChg chg="del mod">
          <ac:chgData name="Catarina Cruz" userId="9df83f28-6c48-40ca-8ddc-90a1a3f49b29" providerId="ADAL" clId="{647E9671-C629-471B-B095-529D9C3675CC}" dt="2019-06-06T12:26:26.669" v="489" actId="478"/>
          <ac:cxnSpMkLst>
            <pc:docMk/>
            <pc:sldMk cId="4173424113" sldId="363"/>
            <ac:cxnSpMk id="18" creationId="{00000000-0000-0000-0000-000000000000}"/>
          </ac:cxnSpMkLst>
        </pc:cxnChg>
      </pc:sldChg>
      <pc:sldChg chg="addSp delSp modSp add addAnim delAnim modAnim">
        <pc:chgData name="Catarina Cruz" userId="9df83f28-6c48-40ca-8ddc-90a1a3f49b29" providerId="ADAL" clId="{647E9671-C629-471B-B095-529D9C3675CC}" dt="2019-06-06T13:02:46.621" v="521"/>
        <pc:sldMkLst>
          <pc:docMk/>
          <pc:sldMk cId="2464935678" sldId="379"/>
        </pc:sldMkLst>
        <pc:spChg chg="mod">
          <ac:chgData name="Catarina Cruz" userId="9df83f28-6c48-40ca-8ddc-90a1a3f49b29" providerId="ADAL" clId="{647E9671-C629-471B-B095-529D9C3675CC}" dt="2019-06-06T12:26:16.272" v="488" actId="20577"/>
          <ac:spMkLst>
            <pc:docMk/>
            <pc:sldMk cId="2464935678" sldId="379"/>
            <ac:spMk id="2" creationId="{996E3C55-47C3-4145-8C08-2F681F0B1C50}"/>
          </ac:spMkLst>
        </pc:spChg>
        <pc:spChg chg="add mod">
          <ac:chgData name="Catarina Cruz" userId="9df83f28-6c48-40ca-8ddc-90a1a3f49b29" providerId="ADAL" clId="{647E9671-C629-471B-B095-529D9C3675CC}" dt="2019-06-06T12:27:39.093" v="494" actId="207"/>
          <ac:spMkLst>
            <pc:docMk/>
            <pc:sldMk cId="2464935678" sldId="379"/>
            <ac:spMk id="3" creationId="{1A46D1C2-F961-4A33-A6F5-E69EF95ECAE3}"/>
          </ac:spMkLst>
        </pc:spChg>
        <pc:spChg chg="add del mod">
          <ac:chgData name="Catarina Cruz" userId="9df83f28-6c48-40ca-8ddc-90a1a3f49b29" providerId="ADAL" clId="{647E9671-C629-471B-B095-529D9C3675CC}" dt="2019-06-06T12:12:03.760" v="2"/>
          <ac:spMkLst>
            <pc:docMk/>
            <pc:sldMk cId="2464935678" sldId="379"/>
            <ac:spMk id="4" creationId="{2DF44693-F9DC-4C40-8759-C743395198C5}"/>
          </ac:spMkLst>
        </pc:spChg>
        <pc:spChg chg="add del mod">
          <ac:chgData name="Catarina Cruz" userId="9df83f28-6c48-40ca-8ddc-90a1a3f49b29" providerId="ADAL" clId="{647E9671-C629-471B-B095-529D9C3675CC}" dt="2019-06-06T12:12:08.842" v="4"/>
          <ac:spMkLst>
            <pc:docMk/>
            <pc:sldMk cId="2464935678" sldId="379"/>
            <ac:spMk id="5" creationId="{CA2C5EF9-D026-4EDC-9684-E82866A50AA9}"/>
          </ac:spMkLst>
        </pc:spChg>
        <pc:spChg chg="add del">
          <ac:chgData name="Catarina Cruz" userId="9df83f28-6c48-40ca-8ddc-90a1a3f49b29" providerId="ADAL" clId="{647E9671-C629-471B-B095-529D9C3675CC}" dt="2019-06-06T12:13:01.402" v="11" actId="478"/>
          <ac:spMkLst>
            <pc:docMk/>
            <pc:sldMk cId="2464935678" sldId="379"/>
            <ac:spMk id="8" creationId="{5DF9FCAF-B23C-4CF7-8B67-E1545B4A1495}"/>
          </ac:spMkLst>
        </pc:spChg>
        <pc:spChg chg="add del mod">
          <ac:chgData name="Catarina Cruz" userId="9df83f28-6c48-40ca-8ddc-90a1a3f49b29" providerId="ADAL" clId="{647E9671-C629-471B-B095-529D9C3675CC}" dt="2019-06-06T12:24:59.754" v="337" actId="478"/>
          <ac:spMkLst>
            <pc:docMk/>
            <pc:sldMk cId="2464935678" sldId="379"/>
            <ac:spMk id="9" creationId="{63E73428-E84F-48A7-B617-55328AA47130}"/>
          </ac:spMkLst>
        </pc:spChg>
        <pc:spChg chg="add mod">
          <ac:chgData name="Catarina Cruz" userId="9df83f28-6c48-40ca-8ddc-90a1a3f49b29" providerId="ADAL" clId="{647E9671-C629-471B-B095-529D9C3675CC}" dt="2019-06-06T13:01:17.406" v="498" actId="164"/>
          <ac:spMkLst>
            <pc:docMk/>
            <pc:sldMk cId="2464935678" sldId="379"/>
            <ac:spMk id="10" creationId="{3631D7F2-13F1-4262-821D-8A097907F4A6}"/>
          </ac:spMkLst>
        </pc:spChg>
        <pc:spChg chg="add mod">
          <ac:chgData name="Catarina Cruz" userId="9df83f28-6c48-40ca-8ddc-90a1a3f49b29" providerId="ADAL" clId="{647E9671-C629-471B-B095-529D9C3675CC}" dt="2019-06-06T13:01:13.843" v="497" actId="164"/>
          <ac:spMkLst>
            <pc:docMk/>
            <pc:sldMk cId="2464935678" sldId="379"/>
            <ac:spMk id="11" creationId="{A6CE4753-B516-4CB0-A3B4-A6E28EDFB6AA}"/>
          </ac:spMkLst>
        </pc:spChg>
        <pc:spChg chg="add mod">
          <ac:chgData name="Catarina Cruz" userId="9df83f28-6c48-40ca-8ddc-90a1a3f49b29" providerId="ADAL" clId="{647E9671-C629-471B-B095-529D9C3675CC}" dt="2019-06-06T13:01:17.406" v="498" actId="164"/>
          <ac:spMkLst>
            <pc:docMk/>
            <pc:sldMk cId="2464935678" sldId="379"/>
            <ac:spMk id="12" creationId="{E518F2ED-50F8-4D66-B36E-72EFA52190E2}"/>
          </ac:spMkLst>
        </pc:spChg>
        <pc:spChg chg="add del mod">
          <ac:chgData name="Catarina Cruz" userId="9df83f28-6c48-40ca-8ddc-90a1a3f49b29" providerId="ADAL" clId="{647E9671-C629-471B-B095-529D9C3675CC}" dt="2019-06-06T12:24:58.842" v="336" actId="478"/>
          <ac:spMkLst>
            <pc:docMk/>
            <pc:sldMk cId="2464935678" sldId="379"/>
            <ac:spMk id="15" creationId="{448AA732-D571-4861-AC87-E062B30BE045}"/>
          </ac:spMkLst>
        </pc:spChg>
        <pc:spChg chg="add mod">
          <ac:chgData name="Catarina Cruz" userId="9df83f28-6c48-40ca-8ddc-90a1a3f49b29" providerId="ADAL" clId="{647E9671-C629-471B-B095-529D9C3675CC}" dt="2019-06-06T13:01:21.962" v="499" actId="164"/>
          <ac:spMkLst>
            <pc:docMk/>
            <pc:sldMk cId="2464935678" sldId="379"/>
            <ac:spMk id="16" creationId="{42D1A03B-EEBF-4896-AD8A-D8B0B174F274}"/>
          </ac:spMkLst>
        </pc:spChg>
        <pc:spChg chg="add del mod">
          <ac:chgData name="Catarina Cruz" userId="9df83f28-6c48-40ca-8ddc-90a1a3f49b29" providerId="ADAL" clId="{647E9671-C629-471B-B095-529D9C3675CC}" dt="2019-06-06T12:14:28.109" v="26" actId="478"/>
          <ac:spMkLst>
            <pc:docMk/>
            <pc:sldMk cId="2464935678" sldId="379"/>
            <ac:spMk id="19" creationId="{385EC191-D4D1-4700-8506-59860CE7AB82}"/>
          </ac:spMkLst>
        </pc:spChg>
        <pc:spChg chg="add del mod">
          <ac:chgData name="Catarina Cruz" userId="9df83f28-6c48-40ca-8ddc-90a1a3f49b29" providerId="ADAL" clId="{647E9671-C629-471B-B095-529D9C3675CC}" dt="2019-06-06T12:14:45.541" v="29" actId="478"/>
          <ac:spMkLst>
            <pc:docMk/>
            <pc:sldMk cId="2464935678" sldId="379"/>
            <ac:spMk id="20" creationId="{DE9BBB2E-4C64-481B-9DAC-6AEB2DEDE4DA}"/>
          </ac:spMkLst>
        </pc:spChg>
        <pc:spChg chg="add del mod">
          <ac:chgData name="Catarina Cruz" userId="9df83f28-6c48-40ca-8ddc-90a1a3f49b29" providerId="ADAL" clId="{647E9671-C629-471B-B095-529D9C3675CC}" dt="2019-06-06T12:15:10.679" v="33" actId="478"/>
          <ac:spMkLst>
            <pc:docMk/>
            <pc:sldMk cId="2464935678" sldId="379"/>
            <ac:spMk id="21" creationId="{63328594-936D-4112-8A52-8FB4E77CED39}"/>
          </ac:spMkLst>
        </pc:spChg>
        <pc:spChg chg="add mod ord">
          <ac:chgData name="Catarina Cruz" userId="9df83f28-6c48-40ca-8ddc-90a1a3f49b29" providerId="ADAL" clId="{647E9671-C629-471B-B095-529D9C3675CC}" dt="2019-06-06T13:01:13.843" v="497" actId="164"/>
          <ac:spMkLst>
            <pc:docMk/>
            <pc:sldMk cId="2464935678" sldId="379"/>
            <ac:spMk id="22" creationId="{831A934F-F36E-40F1-80FF-7A3F0F03C744}"/>
          </ac:spMkLst>
        </pc:spChg>
        <pc:spChg chg="add mod ord">
          <ac:chgData name="Catarina Cruz" userId="9df83f28-6c48-40ca-8ddc-90a1a3f49b29" providerId="ADAL" clId="{647E9671-C629-471B-B095-529D9C3675CC}" dt="2019-06-06T13:01:17.406" v="498" actId="164"/>
          <ac:spMkLst>
            <pc:docMk/>
            <pc:sldMk cId="2464935678" sldId="379"/>
            <ac:spMk id="23" creationId="{E6159038-C3E5-4546-89E4-1C3FADE8DCDB}"/>
          </ac:spMkLst>
        </pc:spChg>
        <pc:spChg chg="add mod ord">
          <ac:chgData name="Catarina Cruz" userId="9df83f28-6c48-40ca-8ddc-90a1a3f49b29" providerId="ADAL" clId="{647E9671-C629-471B-B095-529D9C3675CC}" dt="2019-06-06T13:01:21.962" v="499" actId="164"/>
          <ac:spMkLst>
            <pc:docMk/>
            <pc:sldMk cId="2464935678" sldId="379"/>
            <ac:spMk id="24" creationId="{3AE7BB65-9E66-429C-B520-EA6CE417AFF5}"/>
          </ac:spMkLst>
        </pc:spChg>
        <pc:spChg chg="add del mod">
          <ac:chgData name="Catarina Cruz" userId="9df83f28-6c48-40ca-8ddc-90a1a3f49b29" providerId="ADAL" clId="{647E9671-C629-471B-B095-529D9C3675CC}" dt="2019-06-06T12:21:12.431" v="253" actId="478"/>
          <ac:spMkLst>
            <pc:docMk/>
            <pc:sldMk cId="2464935678" sldId="379"/>
            <ac:spMk id="25" creationId="{A223DF74-AA6D-481A-83D0-0A00EF103766}"/>
          </ac:spMkLst>
        </pc:spChg>
        <pc:spChg chg="add mod">
          <ac:chgData name="Catarina Cruz" userId="9df83f28-6c48-40ca-8ddc-90a1a3f49b29" providerId="ADAL" clId="{647E9671-C629-471B-B095-529D9C3675CC}" dt="2019-06-06T13:01:13.843" v="497" actId="164"/>
          <ac:spMkLst>
            <pc:docMk/>
            <pc:sldMk cId="2464935678" sldId="379"/>
            <ac:spMk id="26" creationId="{2C3BEAF4-9CD3-4CB2-A6DF-9D7D7D524F1A}"/>
          </ac:spMkLst>
        </pc:spChg>
        <pc:spChg chg="add mod">
          <ac:chgData name="Catarina Cruz" userId="9df83f28-6c48-40ca-8ddc-90a1a3f49b29" providerId="ADAL" clId="{647E9671-C629-471B-B095-529D9C3675CC}" dt="2019-06-06T13:01:21.962" v="499" actId="164"/>
          <ac:spMkLst>
            <pc:docMk/>
            <pc:sldMk cId="2464935678" sldId="379"/>
            <ac:spMk id="27" creationId="{68A569B9-B87E-4A62-92AE-F242CE15D8BA}"/>
          </ac:spMkLst>
        </pc:spChg>
        <pc:spChg chg="add del">
          <ac:chgData name="Catarina Cruz" userId="9df83f28-6c48-40ca-8ddc-90a1a3f49b29" providerId="ADAL" clId="{647E9671-C629-471B-B095-529D9C3675CC}" dt="2019-06-06T13:01:11.736" v="496"/>
          <ac:spMkLst>
            <pc:docMk/>
            <pc:sldMk cId="2464935678" sldId="379"/>
            <ac:spMk id="31" creationId="{223BFEB9-DA48-4F57-9AA9-2701169C1353}"/>
          </ac:spMkLst>
        </pc:spChg>
        <pc:grpChg chg="add mod">
          <ac:chgData name="Catarina Cruz" userId="9df83f28-6c48-40ca-8ddc-90a1a3f49b29" providerId="ADAL" clId="{647E9671-C629-471B-B095-529D9C3675CC}" dt="2019-06-06T13:01:13.843" v="497" actId="164"/>
          <ac:grpSpMkLst>
            <pc:docMk/>
            <pc:sldMk cId="2464935678" sldId="379"/>
            <ac:grpSpMk id="32" creationId="{1E0BB41E-D5DC-4551-BB20-F6034D137A94}"/>
          </ac:grpSpMkLst>
        </pc:grpChg>
        <pc:grpChg chg="add mod">
          <ac:chgData name="Catarina Cruz" userId="9df83f28-6c48-40ca-8ddc-90a1a3f49b29" providerId="ADAL" clId="{647E9671-C629-471B-B095-529D9C3675CC}" dt="2019-06-06T13:01:17.406" v="498" actId="164"/>
          <ac:grpSpMkLst>
            <pc:docMk/>
            <pc:sldMk cId="2464935678" sldId="379"/>
            <ac:grpSpMk id="33" creationId="{0758791D-8C1D-4C5A-BFCC-F5A5142E5C31}"/>
          </ac:grpSpMkLst>
        </pc:grpChg>
        <pc:grpChg chg="add mod ord">
          <ac:chgData name="Catarina Cruz" userId="9df83f28-6c48-40ca-8ddc-90a1a3f49b29" providerId="ADAL" clId="{647E9671-C629-471B-B095-529D9C3675CC}" dt="2019-06-06T13:02:36.133" v="519" actId="167"/>
          <ac:grpSpMkLst>
            <pc:docMk/>
            <pc:sldMk cId="2464935678" sldId="379"/>
            <ac:grpSpMk id="34" creationId="{B3267324-5962-4AA6-B974-E2DED7348BD6}"/>
          </ac:grpSpMkLst>
        </pc:grpChg>
        <pc:picChg chg="add del mod">
          <ac:chgData name="Catarina Cruz" userId="9df83f28-6c48-40ca-8ddc-90a1a3f49b29" providerId="ADAL" clId="{647E9671-C629-471B-B095-529D9C3675CC}" dt="2019-06-06T12:12:45.294" v="9" actId="478"/>
          <ac:picMkLst>
            <pc:docMk/>
            <pc:sldMk cId="2464935678" sldId="379"/>
            <ac:picMk id="7" creationId="{0B21CF27-3E4B-4BB2-932E-04083722C388}"/>
          </ac:picMkLst>
        </pc:picChg>
        <pc:picChg chg="add">
          <ac:chgData name="Catarina Cruz" userId="9df83f28-6c48-40ca-8ddc-90a1a3f49b29" providerId="ADAL" clId="{647E9671-C629-471B-B095-529D9C3675CC}" dt="2019-06-06T12:26:01.542" v="485"/>
          <ac:picMkLst>
            <pc:docMk/>
            <pc:sldMk cId="2464935678" sldId="379"/>
            <ac:picMk id="28" creationId="{B157D2E3-DCF9-466A-BFD9-B01E3422DACB}"/>
          </ac:picMkLst>
        </pc:picChg>
        <pc:picChg chg="add">
          <ac:chgData name="Catarina Cruz" userId="9df83f28-6c48-40ca-8ddc-90a1a3f49b29" providerId="ADAL" clId="{647E9671-C629-471B-B095-529D9C3675CC}" dt="2019-06-06T12:26:01.542" v="485"/>
          <ac:picMkLst>
            <pc:docMk/>
            <pc:sldMk cId="2464935678" sldId="379"/>
            <ac:picMk id="29" creationId="{F34A7C3B-2641-496D-B2E6-1F8008000980}"/>
          </ac:picMkLst>
        </pc:picChg>
        <pc:picChg chg="add">
          <ac:chgData name="Catarina Cruz" userId="9df83f28-6c48-40ca-8ddc-90a1a3f49b29" providerId="ADAL" clId="{647E9671-C629-471B-B095-529D9C3675CC}" dt="2019-06-06T12:26:01.542" v="485"/>
          <ac:picMkLst>
            <pc:docMk/>
            <pc:sldMk cId="2464935678" sldId="379"/>
            <ac:picMk id="30" creationId="{7ED48547-E921-4E9E-BEDC-93445299FA49}"/>
          </ac:picMkLst>
        </pc:picChg>
        <pc:cxnChg chg="add del mod">
          <ac:chgData name="Catarina Cruz" userId="9df83f28-6c48-40ca-8ddc-90a1a3f49b29" providerId="ADAL" clId="{647E9671-C629-471B-B095-529D9C3675CC}" dt="2019-06-06T12:15:21.414" v="34" actId="478"/>
          <ac:cxnSpMkLst>
            <pc:docMk/>
            <pc:sldMk cId="2464935678" sldId="379"/>
            <ac:cxnSpMk id="13" creationId="{CB6BF806-5D6B-4831-BB92-7AEDDBC33A27}"/>
          </ac:cxnSpMkLst>
        </pc:cxnChg>
        <pc:cxnChg chg="add del mod">
          <ac:chgData name="Catarina Cruz" userId="9df83f28-6c48-40ca-8ddc-90a1a3f49b29" providerId="ADAL" clId="{647E9671-C629-471B-B095-529D9C3675CC}" dt="2019-06-06T12:15:22.447" v="35" actId="478"/>
          <ac:cxnSpMkLst>
            <pc:docMk/>
            <pc:sldMk cId="2464935678" sldId="379"/>
            <ac:cxnSpMk id="14" creationId="{DA3C9F8D-0A2F-4148-AFB4-F38D643ADC7D}"/>
          </ac:cxnSpMkLst>
        </pc:cxnChg>
        <pc:cxnChg chg="add del mod">
          <ac:chgData name="Catarina Cruz" userId="9df83f28-6c48-40ca-8ddc-90a1a3f49b29" providerId="ADAL" clId="{647E9671-C629-471B-B095-529D9C3675CC}" dt="2019-06-06T12:15:23.283" v="36" actId="478"/>
          <ac:cxnSpMkLst>
            <pc:docMk/>
            <pc:sldMk cId="2464935678" sldId="379"/>
            <ac:cxnSpMk id="17" creationId="{9CD8BC06-3281-41AA-8272-0B62CB97BB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100" dirty="0">
              <a:latin typeface="UGent Panno Text" panose="02000506040000040003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0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7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8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73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0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137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7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4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6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96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15888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8747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35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65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1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39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9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1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9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4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8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11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7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297641" y="47499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Char char="●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Char char="○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Char char="■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://inf.ufrgs.br/~lbondan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631997" y="495775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387900" y="366918"/>
            <a:ext cx="718950" cy="607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9"/>
          <p:cNvSpPr txBox="1">
            <a:spLocks/>
          </p:cNvSpPr>
          <p:nvPr/>
        </p:nvSpPr>
        <p:spPr>
          <a:xfrm>
            <a:off x="245037" y="1663639"/>
            <a:ext cx="8658737" cy="110314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6" algn="ctr"/>
            <a:r>
              <a:rPr lang="en-US" sz="4000" b="1" dirty="0">
                <a:latin typeface="UGent Panno Text" panose="02000506040000040003" pitchFamily="2" charset="0"/>
                <a:cs typeface="Calibri Light" panose="020F0302020204030204" pitchFamily="34" charset="0"/>
              </a:rPr>
              <a:t>Towards delay-aware container-based </a:t>
            </a:r>
          </a:p>
          <a:p>
            <a:pPr lvl="6" algn="ctr"/>
            <a:r>
              <a:rPr lang="en-US" sz="4000" b="1" dirty="0">
                <a:latin typeface="UGent Panno Text" panose="02000506040000040003" pitchFamily="2" charset="0"/>
                <a:cs typeface="Calibri Light" panose="020F0302020204030204" pitchFamily="34" charset="0"/>
              </a:rPr>
              <a:t>Service Function Chaining in Fog Computing</a:t>
            </a:r>
            <a:endParaRPr lang="en" sz="4000" b="1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  <p:sp>
        <p:nvSpPr>
          <p:cNvPr id="11" name="Shape 39"/>
          <p:cNvSpPr txBox="1">
            <a:spLocks/>
          </p:cNvSpPr>
          <p:nvPr/>
        </p:nvSpPr>
        <p:spPr>
          <a:xfrm>
            <a:off x="92990" y="3115938"/>
            <a:ext cx="9051010" cy="45378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2800" dirty="0">
                <a:latin typeface="UGent Panno Text" panose="02000506040000040003" pitchFamily="2" charset="0"/>
                <a:cs typeface="Calibri" panose="020F0502020204030204" pitchFamily="34" charset="0"/>
              </a:rPr>
              <a:t>Jos</a:t>
            </a:r>
            <a:r>
              <a:rPr lang="en-US" sz="2800" dirty="0">
                <a:latin typeface="UGent Panno Text" panose="02000506040000040003" pitchFamily="2" charset="0"/>
                <a:cs typeface="Calibri" panose="020F0502020204030204" pitchFamily="34" charset="0"/>
              </a:rPr>
              <a:t>é</a:t>
            </a:r>
            <a:r>
              <a:rPr lang="en" sz="2800" dirty="0">
                <a:latin typeface="UGent Panno Text" panose="02000506040000040003" pitchFamily="2" charset="0"/>
                <a:cs typeface="Calibri" panose="020F0502020204030204" pitchFamily="34" charset="0"/>
              </a:rPr>
              <a:t> Santos, Tim Wauters, Bruno Volckaert, Filip de Turck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45" y="539367"/>
            <a:ext cx="1308690" cy="391073"/>
          </a:xfrm>
          <a:prstGeom prst="rect">
            <a:avLst/>
          </a:prstGeom>
        </p:spPr>
      </p:pic>
      <p:sp>
        <p:nvSpPr>
          <p:cNvPr id="41" name="Shape 41"/>
          <p:cNvSpPr txBox="1"/>
          <p:nvPr/>
        </p:nvSpPr>
        <p:spPr>
          <a:xfrm>
            <a:off x="1848896" y="3918879"/>
            <a:ext cx="6887983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UGent Panno Text" panose="02000506040000040003" pitchFamily="2" charset="0"/>
                <a:cs typeface="Calibri" panose="020F0502020204030204" pitchFamily="34" charset="0"/>
              </a:rPr>
              <a:t>IEEE/IFIP Network Operations and Management Symposium </a:t>
            </a:r>
            <a:r>
              <a:rPr lang="en" sz="2000" dirty="0">
                <a:latin typeface="UGent Panno Text" panose="02000506040000040003" pitchFamily="2" charset="0"/>
                <a:cs typeface="Calibri" panose="020F0502020204030204" pitchFamily="34" charset="0"/>
              </a:rPr>
              <a:t>(</a:t>
            </a:r>
            <a:r>
              <a:rPr lang="en-US" sz="2000" dirty="0">
                <a:latin typeface="UGent Panno Text" panose="02000506040000040003" pitchFamily="2" charset="0"/>
                <a:cs typeface="Calibri" panose="020F0502020204030204" pitchFamily="34" charset="0"/>
              </a:rPr>
              <a:t>NOMS 2020</a:t>
            </a:r>
            <a:r>
              <a:rPr lang="en" sz="2000" dirty="0">
                <a:latin typeface="UGent Panno Text" panose="02000506040000040003" pitchFamily="2" charset="0"/>
                <a:cs typeface="Calibri" panose="020F0502020204030204" pitchFamily="34" charset="0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UGent Panno Text" panose="02000506040000040003" pitchFamily="2" charset="0"/>
                <a:cs typeface="Calibri" panose="020F0502020204030204" pitchFamily="34" charset="0"/>
              </a:rPr>
              <a:t>20 – 24 </a:t>
            </a:r>
            <a:r>
              <a:rPr lang="en-US" sz="2000" dirty="0">
                <a:latin typeface="UGent Panno Text" panose="02000506040000040003" pitchFamily="2" charset="0"/>
                <a:cs typeface="Calibri" panose="020F0502020204030204" pitchFamily="34" charset="0"/>
              </a:rPr>
              <a:t>April</a:t>
            </a:r>
            <a:r>
              <a:rPr lang="en" sz="2000" dirty="0">
                <a:latin typeface="UGent Panno Text" panose="02000506040000040003" pitchFamily="2" charset="0"/>
                <a:cs typeface="Calibri" panose="020F0502020204030204" pitchFamily="34" charset="0"/>
              </a:rPr>
              <a:t> 2020 </a:t>
            </a:r>
            <a:r>
              <a:rPr lang="en" sz="2000" dirty="0">
                <a:solidFill>
                  <a:schemeClr val="dk1"/>
                </a:solidFill>
                <a:latin typeface="UGent Panno Text" panose="02000506040000040003" pitchFamily="2" charset="0"/>
                <a:cs typeface="Calibri" panose="020F0502020204030204" pitchFamily="34" charset="0"/>
              </a:rPr>
              <a:t>– </a:t>
            </a:r>
            <a:r>
              <a:rPr lang="en-US" sz="2000" dirty="0">
                <a:solidFill>
                  <a:schemeClr val="dk1"/>
                </a:solidFill>
                <a:latin typeface="UGent Panno Text" panose="02000506040000040003" pitchFamily="2" charset="0"/>
                <a:cs typeface="Calibri" panose="020F0502020204030204" pitchFamily="34" charset="0"/>
              </a:rPr>
              <a:t>Budapest</a:t>
            </a:r>
            <a:r>
              <a:rPr lang="en" sz="2000" dirty="0">
                <a:solidFill>
                  <a:schemeClr val="dk1"/>
                </a:solidFill>
                <a:latin typeface="UGent Panno Text" panose="02000506040000040003" pitchFamily="2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UGent Panno Text" panose="02000506040000040003" pitchFamily="2" charset="0"/>
                <a:cs typeface="Calibri" panose="020F0502020204030204" pitchFamily="34" charset="0"/>
              </a:rPr>
              <a:t>Hungary</a:t>
            </a:r>
            <a:endParaRPr lang="en" sz="2000" dirty="0">
              <a:latin typeface="UGent Panno Text" panose="02000506040000040003" pitchFamily="2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77381-F08E-4D3E-8CB9-B075946B5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23" y="3957294"/>
            <a:ext cx="9810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9" y="1626548"/>
            <a:ext cx="6522464" cy="23101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12971"/>
            <a:ext cx="9144000" cy="567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10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4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5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922" y="96369"/>
            <a:ext cx="3817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Network-Aware Scheduler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1731" y="961694"/>
            <a:ext cx="2073253" cy="610124"/>
            <a:chOff x="662653" y="1576662"/>
            <a:chExt cx="2073253" cy="610124"/>
          </a:xfrm>
        </p:grpSpPr>
        <p:sp>
          <p:nvSpPr>
            <p:cNvPr id="13" name="Oval 12"/>
            <p:cNvSpPr/>
            <p:nvPr/>
          </p:nvSpPr>
          <p:spPr>
            <a:xfrm>
              <a:off x="662653" y="1640181"/>
              <a:ext cx="556543" cy="546605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16928" y="1576662"/>
              <a:ext cx="141897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latin typeface="UGent Panno Text" panose="02000506040000040003" pitchFamily="2" charset="0"/>
                </a:rPr>
                <a:t>Node Filtering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11523" y="941859"/>
            <a:ext cx="2929504" cy="707886"/>
            <a:chOff x="662652" y="2416923"/>
            <a:chExt cx="2929504" cy="707886"/>
          </a:xfrm>
        </p:grpSpPr>
        <p:sp>
          <p:nvSpPr>
            <p:cNvPr id="16" name="Oval 15"/>
            <p:cNvSpPr/>
            <p:nvPr/>
          </p:nvSpPr>
          <p:spPr>
            <a:xfrm>
              <a:off x="662652" y="2497564"/>
              <a:ext cx="556543" cy="546605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83511" y="2416923"/>
              <a:ext cx="23086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Minimization of RTT </a:t>
              </a:r>
            </a:p>
            <a:p>
              <a:r>
                <a:rPr lang="en-US" sz="2000" dirty="0">
                  <a:latin typeface="UGent Panno Text" panose="02000506040000040003" pitchFamily="2" charset="0"/>
                </a:rPr>
                <a:t>Bandwidth Conservation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4480900-051B-4AEC-8B3D-EBD5953F9699}"/>
              </a:ext>
            </a:extLst>
          </p:cNvPr>
          <p:cNvSpPr/>
          <p:nvPr/>
        </p:nvSpPr>
        <p:spPr>
          <a:xfrm>
            <a:off x="1269169" y="3992884"/>
            <a:ext cx="635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UGent Panno Text" panose="020B0604020202020204" charset="0"/>
              </a:rPr>
              <a:t>Santos, José, et al. "Towards Network-Aware Resource Provisioning in Kubernetes for Fog Computing applications."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UGent Panno Text" panose="020B0604020202020204" charset="0"/>
              </a:rPr>
              <a:t>2019 IEEE Conference on Network Softwarization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Gent Panno Text" panose="020B0604020202020204" charset="0"/>
              </a:rPr>
              <a:t>NetSoft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UGent Panno Text" panose="020B0604020202020204" charset="0"/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UGent Panno Text" panose="020B0604020202020204" charset="0"/>
              </a:rPr>
              <a:t>. IEEE, 2019.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8A21C-D414-4DDF-9584-2A9F06266461}"/>
              </a:ext>
            </a:extLst>
          </p:cNvPr>
          <p:cNvSpPr/>
          <p:nvPr/>
        </p:nvSpPr>
        <p:spPr>
          <a:xfrm>
            <a:off x="137922" y="525495"/>
            <a:ext cx="4050307" cy="50122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UGent Panno Text" panose="02000506040000040003" pitchFamily="2" charset="0"/>
              </a:rPr>
              <a:t>Implemented by extending KS:</a:t>
            </a:r>
          </a:p>
        </p:txBody>
      </p:sp>
    </p:spTree>
    <p:extLst>
      <p:ext uri="{BB962C8B-B14F-4D97-AF65-F5344CB8AC3E}">
        <p14:creationId xmlns:p14="http://schemas.microsoft.com/office/powerpoint/2010/main" val="243463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11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922" y="96369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SFC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42CF6A-CD6E-4800-ACBA-83C86EBF0C8C}"/>
              </a:ext>
            </a:extLst>
          </p:cNvPr>
          <p:cNvSpPr/>
          <p:nvPr/>
        </p:nvSpPr>
        <p:spPr>
          <a:xfrm>
            <a:off x="137922" y="650719"/>
            <a:ext cx="405030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Extension to the Network-Aware Scheduler: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C9940-8E84-475F-9325-FAAA535FA55D}"/>
              </a:ext>
            </a:extLst>
          </p:cNvPr>
          <p:cNvGrpSpPr/>
          <p:nvPr/>
        </p:nvGrpSpPr>
        <p:grpSpPr>
          <a:xfrm>
            <a:off x="221975" y="1387139"/>
            <a:ext cx="4415739" cy="546605"/>
            <a:chOff x="662652" y="2497564"/>
            <a:chExt cx="4415739" cy="54660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3BB2FE-36AE-496E-BD64-CC4E6AE9A62A}"/>
                </a:ext>
              </a:extLst>
            </p:cNvPr>
            <p:cNvSpPr/>
            <p:nvPr/>
          </p:nvSpPr>
          <p:spPr>
            <a:xfrm>
              <a:off x="662652" y="2497564"/>
              <a:ext cx="556543" cy="546605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4C0896-5E99-4B67-9D11-E3D2CE4DA6F1}"/>
                </a:ext>
              </a:extLst>
            </p:cNvPr>
            <p:cNvSpPr/>
            <p:nvPr/>
          </p:nvSpPr>
          <p:spPr>
            <a:xfrm>
              <a:off x="1274144" y="2564260"/>
              <a:ext cx="3804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SFC information in Pod configuration files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C5CD85-1AEA-43C4-83B0-A501E248B16A}"/>
              </a:ext>
            </a:extLst>
          </p:cNvPr>
          <p:cNvGrpSpPr/>
          <p:nvPr/>
        </p:nvGrpSpPr>
        <p:grpSpPr>
          <a:xfrm>
            <a:off x="221975" y="2286191"/>
            <a:ext cx="2801515" cy="546605"/>
            <a:chOff x="662652" y="2497564"/>
            <a:chExt cx="2801515" cy="54660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756098-DEDA-4ADC-9780-ECD7B53A12AA}"/>
                </a:ext>
              </a:extLst>
            </p:cNvPr>
            <p:cNvSpPr/>
            <p:nvPr/>
          </p:nvSpPr>
          <p:spPr>
            <a:xfrm>
              <a:off x="662652" y="2497564"/>
              <a:ext cx="556543" cy="546605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93595C-EF20-4E5E-9BB4-E54663D422E2}"/>
                </a:ext>
              </a:extLst>
            </p:cNvPr>
            <p:cNvSpPr/>
            <p:nvPr/>
          </p:nvSpPr>
          <p:spPr>
            <a:xfrm>
              <a:off x="1274144" y="2564260"/>
              <a:ext cx="21900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Provisioning strategies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12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922" y="96369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SFC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42CF6A-CD6E-4800-ACBA-83C86EBF0C8C}"/>
              </a:ext>
            </a:extLst>
          </p:cNvPr>
          <p:cNvSpPr/>
          <p:nvPr/>
        </p:nvSpPr>
        <p:spPr>
          <a:xfrm>
            <a:off x="137922" y="650719"/>
            <a:ext cx="405030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SFC information in Pod configuration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6A8EC-6F47-486E-BFD6-5433DB9D766F}"/>
              </a:ext>
            </a:extLst>
          </p:cNvPr>
          <p:cNvSpPr/>
          <p:nvPr/>
        </p:nvSpPr>
        <p:spPr>
          <a:xfrm>
            <a:off x="6969308" y="1612715"/>
            <a:ext cx="1587483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2000" dirty="0">
                <a:latin typeface="UGent Panno Text" panose="02000506040000040003" pitchFamily="2" charset="0"/>
              </a:rPr>
              <a:t>SFC Information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CE9702-049B-4A84-ABFC-10C693FB4EB2}"/>
              </a:ext>
            </a:extLst>
          </p:cNvPr>
          <p:cNvGrpSpPr/>
          <p:nvPr/>
        </p:nvGrpSpPr>
        <p:grpSpPr>
          <a:xfrm>
            <a:off x="201108" y="1079417"/>
            <a:ext cx="2595182" cy="400110"/>
            <a:chOff x="662652" y="2467971"/>
            <a:chExt cx="2595182" cy="4001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6B0BA8-49D2-434B-9967-002F0C593429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B87F05-7EC4-4DA6-96A3-94A3B3F87C57}"/>
                </a:ext>
              </a:extLst>
            </p:cNvPr>
            <p:cNvSpPr/>
            <p:nvPr/>
          </p:nvSpPr>
          <p:spPr>
            <a:xfrm>
              <a:off x="990867" y="2467971"/>
              <a:ext cx="22669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Network Service Header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D5819B-C5E7-40D2-8F97-2E1582BB1F87}"/>
              </a:ext>
            </a:extLst>
          </p:cNvPr>
          <p:cNvGrpSpPr/>
          <p:nvPr/>
        </p:nvGrpSpPr>
        <p:grpSpPr>
          <a:xfrm>
            <a:off x="211309" y="1467990"/>
            <a:ext cx="1753605" cy="400110"/>
            <a:chOff x="662652" y="2467971"/>
            <a:chExt cx="1753605" cy="40011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25888-C673-4BDA-8A5B-8F049041FC82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CBD8AC-A7C4-4A18-9B55-A80C93E78BEB}"/>
                </a:ext>
              </a:extLst>
            </p:cNvPr>
            <p:cNvSpPr/>
            <p:nvPr/>
          </p:nvSpPr>
          <p:spPr>
            <a:xfrm>
              <a:off x="990867" y="2467971"/>
              <a:ext cx="14253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Chain Position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D3FF4B-73EE-4D80-BD95-20F4038A52A4}"/>
              </a:ext>
            </a:extLst>
          </p:cNvPr>
          <p:cNvGrpSpPr/>
          <p:nvPr/>
        </p:nvGrpSpPr>
        <p:grpSpPr>
          <a:xfrm>
            <a:off x="211309" y="1856563"/>
            <a:ext cx="1702309" cy="400110"/>
            <a:chOff x="662652" y="2467971"/>
            <a:chExt cx="1702309" cy="40011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88037CD-3A11-48F9-A11B-F78682042F5D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7872F5-DAF3-4E74-B529-862119E8326C}"/>
                </a:ext>
              </a:extLst>
            </p:cNvPr>
            <p:cNvSpPr/>
            <p:nvPr/>
          </p:nvSpPr>
          <p:spPr>
            <a:xfrm>
              <a:off x="990867" y="2467971"/>
              <a:ext cx="13740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Total Services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659612-0E31-4E2E-8D57-6559FC5DC396}"/>
              </a:ext>
            </a:extLst>
          </p:cNvPr>
          <p:cNvGrpSpPr/>
          <p:nvPr/>
        </p:nvGrpSpPr>
        <p:grpSpPr>
          <a:xfrm>
            <a:off x="221975" y="2245136"/>
            <a:ext cx="1861007" cy="400110"/>
            <a:chOff x="662652" y="2467971"/>
            <a:chExt cx="1861007" cy="4001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BC6D65-1BAA-4F44-BF1E-2C3EC555D6FE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1D3800-FEB3-4B6C-85E6-05EDC6893D7B}"/>
                </a:ext>
              </a:extLst>
            </p:cNvPr>
            <p:cNvSpPr/>
            <p:nvPr/>
          </p:nvSpPr>
          <p:spPr>
            <a:xfrm>
              <a:off x="990867" y="2467971"/>
              <a:ext cx="15327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Target Location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F370D1-6E59-4011-BFC7-B2FAAA42B148}"/>
              </a:ext>
            </a:extLst>
          </p:cNvPr>
          <p:cNvGrpSpPr/>
          <p:nvPr/>
        </p:nvGrpSpPr>
        <p:grpSpPr>
          <a:xfrm>
            <a:off x="226807" y="3799428"/>
            <a:ext cx="1582084" cy="400110"/>
            <a:chOff x="662652" y="2467971"/>
            <a:chExt cx="1582084" cy="40011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F22648-3870-4336-863B-F7C6458641FC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A133FF-B562-4658-8299-90C4D5954325}"/>
                </a:ext>
              </a:extLst>
            </p:cNvPr>
            <p:cNvSpPr/>
            <p:nvPr/>
          </p:nvSpPr>
          <p:spPr>
            <a:xfrm>
              <a:off x="990867" y="2467971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Next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821FD5-02BF-48FC-B829-58762C330764}"/>
              </a:ext>
            </a:extLst>
          </p:cNvPr>
          <p:cNvGrpSpPr/>
          <p:nvPr/>
        </p:nvGrpSpPr>
        <p:grpSpPr>
          <a:xfrm>
            <a:off x="223171" y="3022282"/>
            <a:ext cx="1029048" cy="400110"/>
            <a:chOff x="662652" y="2467971"/>
            <a:chExt cx="1029048" cy="40011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001CF73-D036-4926-BBD3-106F770149F1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6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AF6D0EB-C91B-4D09-A204-8C4BA829BC91}"/>
                </a:ext>
              </a:extLst>
            </p:cNvPr>
            <p:cNvSpPr/>
            <p:nvPr/>
          </p:nvSpPr>
          <p:spPr>
            <a:xfrm>
              <a:off x="990867" y="2467971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Policy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E1E427-E74C-4DEA-93B4-F3857C8A9290}"/>
              </a:ext>
            </a:extLst>
          </p:cNvPr>
          <p:cNvGrpSpPr/>
          <p:nvPr/>
        </p:nvGrpSpPr>
        <p:grpSpPr>
          <a:xfrm>
            <a:off x="221975" y="2633709"/>
            <a:ext cx="2348320" cy="400110"/>
            <a:chOff x="662652" y="2467971"/>
            <a:chExt cx="2348320" cy="40011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0D54FFD-84BF-40C2-A83E-2BE80A38315A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8A42DD6-6EF9-4B57-AB7E-20253EBED1F8}"/>
                </a:ext>
              </a:extLst>
            </p:cNvPr>
            <p:cNvSpPr/>
            <p:nvPr/>
          </p:nvSpPr>
          <p:spPr>
            <a:xfrm>
              <a:off x="990867" y="2467971"/>
              <a:ext cx="2020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Minimum bandwidth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AB99EB-05E5-448C-8814-BF0074C75675}"/>
              </a:ext>
            </a:extLst>
          </p:cNvPr>
          <p:cNvGrpSpPr/>
          <p:nvPr/>
        </p:nvGrpSpPr>
        <p:grpSpPr>
          <a:xfrm>
            <a:off x="221975" y="3410855"/>
            <a:ext cx="1960393" cy="400110"/>
            <a:chOff x="662652" y="2467971"/>
            <a:chExt cx="1960393" cy="40011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7E238E-CA93-4F75-9A8E-DD9B7E028A58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7346DA-5E5E-4457-A1F7-A27EF96ECFF2}"/>
                </a:ext>
              </a:extLst>
            </p:cNvPr>
            <p:cNvSpPr/>
            <p:nvPr/>
          </p:nvSpPr>
          <p:spPr>
            <a:xfrm>
              <a:off x="990867" y="2467971"/>
              <a:ext cx="16321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Previous Service</a:t>
              </a:r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49809B-6523-402E-8ED4-0E109241B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657" y="51835"/>
            <a:ext cx="2334882" cy="49890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E90B2F-4D83-482F-A45A-3F584F76D9A8}"/>
              </a:ext>
            </a:extLst>
          </p:cNvPr>
          <p:cNvSpPr/>
          <p:nvPr/>
        </p:nvSpPr>
        <p:spPr>
          <a:xfrm>
            <a:off x="4748953" y="1330963"/>
            <a:ext cx="2283586" cy="1017030"/>
          </a:xfrm>
          <a:prstGeom prst="rect">
            <a:avLst/>
          </a:prstGeom>
          <a:solidFill>
            <a:schemeClr val="accent6">
              <a:lumMod val="25000"/>
              <a:lumOff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13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922" y="96369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SFC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42CF6A-CD6E-4800-ACBA-83C86EBF0C8C}"/>
              </a:ext>
            </a:extLst>
          </p:cNvPr>
          <p:cNvSpPr/>
          <p:nvPr/>
        </p:nvSpPr>
        <p:spPr>
          <a:xfrm>
            <a:off x="137922" y="650719"/>
            <a:ext cx="405030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Main procedure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AAC6F9-F8C2-4DDE-9A8F-89000A9AC10D}"/>
              </a:ext>
            </a:extLst>
          </p:cNvPr>
          <p:cNvSpPr/>
          <p:nvPr/>
        </p:nvSpPr>
        <p:spPr>
          <a:xfrm>
            <a:off x="3583198" y="353448"/>
            <a:ext cx="2578904" cy="369332"/>
          </a:xfrm>
          <a:prstGeom prst="rect">
            <a:avLst/>
          </a:prstGeom>
          <a:solidFill>
            <a:srgbClr val="37B7BD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Select Best Candidate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0E9B6A-54A4-4560-A56A-653250E76545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4872650" y="722780"/>
            <a:ext cx="2543782" cy="41370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BFD35-6D0A-476D-B0B8-FD2BD997C885}"/>
              </a:ext>
            </a:extLst>
          </p:cNvPr>
          <p:cNvSpPr/>
          <p:nvPr/>
        </p:nvSpPr>
        <p:spPr>
          <a:xfrm>
            <a:off x="5979726" y="1136486"/>
            <a:ext cx="2873411" cy="369332"/>
          </a:xfrm>
          <a:prstGeom prst="rect">
            <a:avLst/>
          </a:prstGeom>
          <a:solidFill>
            <a:srgbClr val="00B050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Policy == Latency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44EC6B-B2C0-4A03-8CA7-9571B587888C}"/>
              </a:ext>
            </a:extLst>
          </p:cNvPr>
          <p:cNvSpPr/>
          <p:nvPr/>
        </p:nvSpPr>
        <p:spPr>
          <a:xfrm>
            <a:off x="1019029" y="1136486"/>
            <a:ext cx="2513653" cy="369332"/>
          </a:xfrm>
          <a:prstGeom prst="rect">
            <a:avLst/>
          </a:prstGeom>
          <a:solidFill>
            <a:srgbClr val="00B050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Policy == Location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3A5BBC-E4E2-4812-AF22-EE62CB09233C}"/>
              </a:ext>
            </a:extLst>
          </p:cNvPr>
          <p:cNvCxnSpPr>
            <a:cxnSpLocks/>
            <a:stCxn id="42" idx="2"/>
            <a:endCxn id="120" idx="0"/>
          </p:cNvCxnSpPr>
          <p:nvPr/>
        </p:nvCxnSpPr>
        <p:spPr>
          <a:xfrm flipH="1">
            <a:off x="7416431" y="1505818"/>
            <a:ext cx="1" cy="33348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BA524-5FBE-4C8C-B525-24206CEB88E9}"/>
              </a:ext>
            </a:extLst>
          </p:cNvPr>
          <p:cNvSpPr/>
          <p:nvPr/>
        </p:nvSpPr>
        <p:spPr>
          <a:xfrm>
            <a:off x="1019027" y="2599305"/>
            <a:ext cx="25129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Node not available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BF248B-B60B-457A-9934-1F9201E8764C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2275856" y="722780"/>
            <a:ext cx="2596794" cy="41370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6A9F2BA-F136-4607-B025-C22C52CC45EB}"/>
              </a:ext>
            </a:extLst>
          </p:cNvPr>
          <p:cNvSpPr/>
          <p:nvPr/>
        </p:nvSpPr>
        <p:spPr>
          <a:xfrm>
            <a:off x="1019028" y="3932960"/>
            <a:ext cx="2512972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No Suitable Node!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3AA833-BCD1-4C81-B603-DCFAB2D7EE71}"/>
              </a:ext>
            </a:extLst>
          </p:cNvPr>
          <p:cNvSpPr/>
          <p:nvPr/>
        </p:nvSpPr>
        <p:spPr>
          <a:xfrm>
            <a:off x="3985331" y="3932807"/>
            <a:ext cx="1774638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Raise a Pod Eviction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A681909-06A3-4598-ABAE-48202E42051A}"/>
              </a:ext>
            </a:extLst>
          </p:cNvPr>
          <p:cNvSpPr/>
          <p:nvPr/>
        </p:nvSpPr>
        <p:spPr>
          <a:xfrm>
            <a:off x="5979728" y="3294578"/>
            <a:ext cx="2873409" cy="369332"/>
          </a:xfrm>
          <a:prstGeom prst="rect">
            <a:avLst/>
          </a:prstGeom>
          <a:solidFill>
            <a:srgbClr val="FFC000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Store pod provisioning record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12E724-07DF-4149-ABB1-F757BB5CB287}"/>
              </a:ext>
            </a:extLst>
          </p:cNvPr>
          <p:cNvSpPr/>
          <p:nvPr/>
        </p:nvSpPr>
        <p:spPr>
          <a:xfrm>
            <a:off x="5979727" y="3932807"/>
            <a:ext cx="2873411" cy="369332"/>
          </a:xfrm>
          <a:prstGeom prst="rect">
            <a:avLst/>
          </a:prstGeom>
          <a:solidFill>
            <a:srgbClr val="FFFF00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Update node available bandwidth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D0350C-B06E-47D4-A7A5-05298072B08D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7416433" y="3663910"/>
            <a:ext cx="0" cy="26889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122B5ED-1971-4DF2-8EC2-245275155D00}"/>
              </a:ext>
            </a:extLst>
          </p:cNvPr>
          <p:cNvCxnSpPr>
            <a:cxnSpLocks/>
            <a:stCxn id="68" idx="2"/>
            <a:endCxn id="151" idx="0"/>
          </p:cNvCxnSpPr>
          <p:nvPr/>
        </p:nvCxnSpPr>
        <p:spPr>
          <a:xfrm>
            <a:off x="2275514" y="2968637"/>
            <a:ext cx="342" cy="32944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C320704-38B8-44C0-82A7-8D937DFD601F}"/>
              </a:ext>
            </a:extLst>
          </p:cNvPr>
          <p:cNvCxnSpPr>
            <a:cxnSpLocks/>
          </p:cNvCxnSpPr>
          <p:nvPr/>
        </p:nvCxnSpPr>
        <p:spPr>
          <a:xfrm flipV="1">
            <a:off x="3532682" y="2894212"/>
            <a:ext cx="2446364" cy="630086"/>
          </a:xfrm>
          <a:prstGeom prst="bent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0E061C-871A-457B-88B6-C5121ED67776}"/>
              </a:ext>
            </a:extLst>
          </p:cNvPr>
          <p:cNvSpPr/>
          <p:nvPr/>
        </p:nvSpPr>
        <p:spPr>
          <a:xfrm>
            <a:off x="5979726" y="2598134"/>
            <a:ext cx="2873409" cy="369332"/>
          </a:xfrm>
          <a:prstGeom prst="rect">
            <a:avLst/>
          </a:prstGeom>
          <a:solidFill>
            <a:srgbClr val="00B050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Node available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2CD8EB1-1542-4C2F-BB09-DF4470CCA65A}"/>
              </a:ext>
            </a:extLst>
          </p:cNvPr>
          <p:cNvCxnSpPr>
            <a:cxnSpLocks/>
            <a:stCxn id="43" idx="2"/>
            <a:endCxn id="121" idx="0"/>
          </p:cNvCxnSpPr>
          <p:nvPr/>
        </p:nvCxnSpPr>
        <p:spPr>
          <a:xfrm flipH="1">
            <a:off x="2275855" y="1505818"/>
            <a:ext cx="1" cy="334659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80F2C94-51B7-428A-A0F3-17AB9DDFFBB9}"/>
              </a:ext>
            </a:extLst>
          </p:cNvPr>
          <p:cNvCxnSpPr>
            <a:cxnSpLocks/>
            <a:stCxn id="109" idx="2"/>
            <a:endCxn id="69" idx="0"/>
          </p:cNvCxnSpPr>
          <p:nvPr/>
        </p:nvCxnSpPr>
        <p:spPr>
          <a:xfrm>
            <a:off x="7416431" y="2967466"/>
            <a:ext cx="2" cy="327112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7A5A199-2095-4965-AC25-A56FFC467D29}"/>
              </a:ext>
            </a:extLst>
          </p:cNvPr>
          <p:cNvSpPr/>
          <p:nvPr/>
        </p:nvSpPr>
        <p:spPr>
          <a:xfrm>
            <a:off x="5979726" y="1839305"/>
            <a:ext cx="2873410" cy="369332"/>
          </a:xfrm>
          <a:prstGeom prst="rect">
            <a:avLst/>
          </a:prstGeom>
          <a:solidFill>
            <a:srgbClr val="37B7BD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Latency-aware algorithm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2E89290-EFBB-4B27-B2FA-597AF3CB68B4}"/>
              </a:ext>
            </a:extLst>
          </p:cNvPr>
          <p:cNvSpPr/>
          <p:nvPr/>
        </p:nvSpPr>
        <p:spPr>
          <a:xfrm>
            <a:off x="1019028" y="1840477"/>
            <a:ext cx="2513653" cy="369332"/>
          </a:xfrm>
          <a:prstGeom prst="rect">
            <a:avLst/>
          </a:prstGeom>
          <a:solidFill>
            <a:srgbClr val="37B7BD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Location-aware algorithm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17A5AB-21E5-4923-8A23-98EFD8410532}"/>
              </a:ext>
            </a:extLst>
          </p:cNvPr>
          <p:cNvCxnSpPr>
            <a:cxnSpLocks/>
            <a:stCxn id="120" idx="2"/>
            <a:endCxn id="109" idx="0"/>
          </p:cNvCxnSpPr>
          <p:nvPr/>
        </p:nvCxnSpPr>
        <p:spPr>
          <a:xfrm>
            <a:off x="7416431" y="2208637"/>
            <a:ext cx="0" cy="38949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969380-A14B-442E-A635-384048412D53}"/>
              </a:ext>
            </a:extLst>
          </p:cNvPr>
          <p:cNvSpPr/>
          <p:nvPr/>
        </p:nvSpPr>
        <p:spPr>
          <a:xfrm>
            <a:off x="1019029" y="3298077"/>
            <a:ext cx="2513653" cy="369332"/>
          </a:xfrm>
          <a:prstGeom prst="rect">
            <a:avLst/>
          </a:prstGeom>
          <a:solidFill>
            <a:srgbClr val="37B7BD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UGent Panno Text" panose="02000506040000040003" pitchFamily="2" charset="0"/>
              </a:rPr>
              <a:t>MAX Residual Bandwidth Link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F908C0D-3EED-489F-96B1-B1EA3636BDB3}"/>
              </a:ext>
            </a:extLst>
          </p:cNvPr>
          <p:cNvCxnSpPr>
            <a:cxnSpLocks/>
            <a:stCxn id="121" idx="2"/>
            <a:endCxn id="68" idx="0"/>
          </p:cNvCxnSpPr>
          <p:nvPr/>
        </p:nvCxnSpPr>
        <p:spPr>
          <a:xfrm flipH="1">
            <a:off x="2275514" y="2209809"/>
            <a:ext cx="341" cy="38949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FFD8DBC-96EC-4C01-BDEA-6911E1E5BEE2}"/>
              </a:ext>
            </a:extLst>
          </p:cNvPr>
          <p:cNvCxnSpPr>
            <a:cxnSpLocks/>
            <a:stCxn id="151" idx="2"/>
            <a:endCxn id="72" idx="0"/>
          </p:cNvCxnSpPr>
          <p:nvPr/>
        </p:nvCxnSpPr>
        <p:spPr>
          <a:xfrm flipH="1">
            <a:off x="2275514" y="3667409"/>
            <a:ext cx="342" cy="26555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3B79031-6F17-4E6E-8649-7643AE9E0D18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3532000" y="4117473"/>
            <a:ext cx="453331" cy="153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1558355-FA6A-4723-80D2-D0795B8EF79A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3532681" y="2025143"/>
            <a:ext cx="2446365" cy="629510"/>
          </a:xfrm>
          <a:prstGeom prst="bent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B09AC4EA-51A9-4F0D-804A-F9144DEA0133}"/>
              </a:ext>
            </a:extLst>
          </p:cNvPr>
          <p:cNvCxnSpPr>
            <a:cxnSpLocks/>
            <a:stCxn id="120" idx="1"/>
            <a:endCxn id="68" idx="3"/>
          </p:cNvCxnSpPr>
          <p:nvPr/>
        </p:nvCxnSpPr>
        <p:spPr>
          <a:xfrm rot="10800000" flipV="1">
            <a:off x="3532000" y="2023971"/>
            <a:ext cx="2447726" cy="760000"/>
          </a:xfrm>
          <a:prstGeom prst="bentConnector3">
            <a:avLst>
              <a:gd name="adj1" fmla="val 28566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68" grpId="0" animBg="1"/>
      <p:bldP spid="72" grpId="0" animBg="1"/>
      <p:bldP spid="73" grpId="0" animBg="1"/>
      <p:bldP spid="69" grpId="0" animBg="1"/>
      <p:bldP spid="70" grpId="0" animBg="1"/>
      <p:bldP spid="109" grpId="0" animBg="1"/>
      <p:bldP spid="120" grpId="0" animBg="1"/>
      <p:bldP spid="121" grpId="0" animBg="1"/>
      <p:bldP spid="1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t>14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8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922" y="96369"/>
            <a:ext cx="1194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Outline</a:t>
            </a:r>
            <a:endParaRPr lang="en-US" sz="3000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22" y="598259"/>
            <a:ext cx="8758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How can we deal with Service Function Chaining (SFC) in Fog Computing?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How can we support SFC in Fog Computing?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How can we </a:t>
            </a:r>
            <a:r>
              <a:rPr lang="en-US" sz="2400" dirty="0">
                <a:solidFill>
                  <a:srgbClr val="0070C0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evaluate</a:t>
            </a:r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 our approach?</a:t>
            </a:r>
            <a:endParaRPr lang="en-US" sz="2000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5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15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1975" y="121601"/>
            <a:ext cx="2920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Evaluation Scenario</a:t>
            </a:r>
          </a:p>
        </p:txBody>
      </p:sp>
      <p:sp>
        <p:nvSpPr>
          <p:cNvPr id="12" name="Oval 11"/>
          <p:cNvSpPr/>
          <p:nvPr/>
        </p:nvSpPr>
        <p:spPr>
          <a:xfrm>
            <a:off x="6161620" y="1727719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6161620" y="1247269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0383" y="548635"/>
            <a:ext cx="2588922" cy="50122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UGent Panno Text" panose="02000506040000040003" pitchFamily="2" charset="0"/>
              </a:rPr>
              <a:t>Delay Labels (e.g. Worker 1)</a:t>
            </a:r>
          </a:p>
        </p:txBody>
      </p:sp>
      <p:sp>
        <p:nvSpPr>
          <p:cNvPr id="18" name="Oval 17"/>
          <p:cNvSpPr/>
          <p:nvPr/>
        </p:nvSpPr>
        <p:spPr>
          <a:xfrm>
            <a:off x="6161620" y="2208169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6152002" y="3169069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6161620" y="2688619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91149" y="1293921"/>
            <a:ext cx="145905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Bruges: 3.0 </a:t>
            </a:r>
            <a:r>
              <a:rPr lang="en-US" sz="2000" dirty="0" err="1">
                <a:latin typeface="UGent Panno Text" panose="02000506040000040003" pitchFamily="2" charset="0"/>
              </a:rPr>
              <a:t>ms</a:t>
            </a:r>
            <a:endParaRPr lang="en-US" sz="2000" dirty="0">
              <a:latin typeface="UGent Panno Text" panose="02000506040000040003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94159" y="1774371"/>
            <a:ext cx="146386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Ghent: 18.0 </a:t>
            </a:r>
            <a:r>
              <a:rPr lang="en-US" sz="2000" dirty="0" err="1">
                <a:latin typeface="UGent Panno Text" panose="02000506040000040003" pitchFamily="2" charset="0"/>
              </a:rPr>
              <a:t>ms</a:t>
            </a:r>
            <a:endParaRPr lang="en-US" sz="2000" dirty="0">
              <a:latin typeface="UGent Panno Text" panose="02000506040000040003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8219" y="2254821"/>
            <a:ext cx="171232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Antwerp: 83.0 </a:t>
            </a:r>
            <a:r>
              <a:rPr lang="en-US" sz="2000" dirty="0" err="1">
                <a:latin typeface="UGent Panno Text" panose="02000506040000040003" pitchFamily="2" charset="0"/>
              </a:rPr>
              <a:t>ms</a:t>
            </a:r>
            <a:endParaRPr lang="en-US" sz="2000" dirty="0">
              <a:latin typeface="UGent Panno Text" panose="02000506040000040003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9510" y="2735271"/>
            <a:ext cx="160492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Leuven: 68.0 </a:t>
            </a:r>
            <a:r>
              <a:rPr lang="en-US" sz="2000" dirty="0" err="1">
                <a:latin typeface="UGent Panno Text" panose="02000506040000040003" pitchFamily="2" charset="0"/>
              </a:rPr>
              <a:t>ms</a:t>
            </a:r>
            <a:endParaRPr lang="en-US" sz="2000" dirty="0">
              <a:latin typeface="UGent Panno Text" panose="02000506040000040003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89892" y="3215721"/>
            <a:ext cx="170110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Brussels: 43.0 </a:t>
            </a:r>
            <a:r>
              <a:rPr lang="en-US" sz="2000" dirty="0" err="1">
                <a:latin typeface="UGent Panno Text" panose="02000506040000040003" pitchFamily="2" charset="0"/>
              </a:rPr>
              <a:t>ms</a:t>
            </a:r>
            <a:endParaRPr lang="en-US" sz="2000" dirty="0">
              <a:latin typeface="UGent Panno Text" panose="02000506040000040003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52002" y="3649524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88219" y="3696171"/>
            <a:ext cx="224292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UGent Panno Text" panose="02000506040000040003" pitchFamily="2" charset="0"/>
              </a:rPr>
              <a:t>Av. Bandwidth: 10Mbit/s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AC2FA2E-B867-41FA-9DBA-CD17E5B06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83" y="800289"/>
            <a:ext cx="5785100" cy="35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7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16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64477" y="900772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7922" y="96369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Use Cases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F30C05-152F-4D5D-8BAC-5FCB4816F2C3}"/>
              </a:ext>
            </a:extLst>
          </p:cNvPr>
          <p:cNvSpPr/>
          <p:nvPr/>
        </p:nvSpPr>
        <p:spPr>
          <a:xfrm>
            <a:off x="703624" y="866789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Gent Panno Text" panose="02000506040000040003" pitchFamily="2" charset="0"/>
                <a:cs typeface="Calibri Light" panose="020F0302020204030204" pitchFamily="34" charset="0"/>
              </a:rPr>
              <a:t>Waste Management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23516-B842-4A5F-A63F-B23A88770D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03"/>
          <a:stretch/>
        </p:blipFill>
        <p:spPr>
          <a:xfrm>
            <a:off x="0" y="1706962"/>
            <a:ext cx="9144000" cy="21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17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64477" y="900772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7922" y="96369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Use Cases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F30C05-152F-4D5D-8BAC-5FCB4816F2C3}"/>
              </a:ext>
            </a:extLst>
          </p:cNvPr>
          <p:cNvSpPr/>
          <p:nvPr/>
        </p:nvSpPr>
        <p:spPr>
          <a:xfrm>
            <a:off x="703624" y="866789"/>
            <a:ext cx="2650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UGent Panno Text" panose="02000506040000040003" pitchFamily="2" charset="0"/>
                <a:cs typeface="Calibri Light" panose="020F0302020204030204" pitchFamily="34" charset="0"/>
              </a:rPr>
              <a:t>Surveillance Camera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D5F4853-415A-4E6F-BB04-3B734F1C26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05" b="-1"/>
          <a:stretch/>
        </p:blipFill>
        <p:spPr>
          <a:xfrm>
            <a:off x="0" y="1530812"/>
            <a:ext cx="9144000" cy="22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1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18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983332" y="762931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232033" y="767105"/>
            <a:ext cx="439147" cy="455254"/>
          </a:xfrm>
          <a:prstGeom prst="ellipse">
            <a:avLst/>
          </a:prstGeom>
          <a:solidFill>
            <a:srgbClr val="175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Gent Panno Text SemiBold" panose="02000706040000040003" pitchFamily="2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7922" y="96369"/>
            <a:ext cx="8295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Deployment Properties (e.g. waste management use case)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82" y="695319"/>
            <a:ext cx="450764" cy="5012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UGent Panno Text" panose="02000506040000040003" pitchFamily="2" charset="0"/>
              </a:rPr>
              <a:t>api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45157" y="695319"/>
            <a:ext cx="1402948" cy="5012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UGent Panno Text" panose="02000506040000040003" pitchFamily="2" charset="0"/>
              </a:rPr>
              <a:t>route-planner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06948" y="767105"/>
            <a:ext cx="2356158" cy="336880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Replication Factor: 3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Chain Position: 1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Total Services: 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Policy: Latency-Aware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Target Location: Any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Min. Bandwidth: 4.0 Mbit/s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UGent Panno Text" panose="02000506040000040003" pitchFamily="2" charset="0"/>
              </a:rPr>
              <a:t>Prev</a:t>
            </a:r>
            <a:r>
              <a:rPr lang="en-US" sz="1800" dirty="0">
                <a:latin typeface="UGent Panno Text" panose="02000506040000040003" pitchFamily="2" charset="0"/>
              </a:rPr>
              <a:t> Service: None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Next Service: waste-</a:t>
            </a:r>
            <a:r>
              <a:rPr lang="en-US" sz="1800" dirty="0" err="1">
                <a:latin typeface="UGent Panno Text" panose="02000506040000040003" pitchFamily="2" charset="0"/>
              </a:rPr>
              <a:t>db</a:t>
            </a:r>
            <a:endParaRPr lang="en-US" sz="1800" dirty="0">
              <a:latin typeface="UGent Panno Text" panose="0200050604000004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E3A6D-AE8C-42F0-B262-87CE8D17E8A9}"/>
              </a:ext>
            </a:extLst>
          </p:cNvPr>
          <p:cNvSpPr/>
          <p:nvPr/>
        </p:nvSpPr>
        <p:spPr>
          <a:xfrm>
            <a:off x="5892989" y="767105"/>
            <a:ext cx="2356158" cy="336880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Replication Factor: 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Chain Position: 3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Total Services: 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Policy: Location-Aware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Target Location: Brussels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Min. Bandwidth: 8.0 Mbit/s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Prev. Service: waste-</a:t>
            </a:r>
            <a:r>
              <a:rPr lang="en-US" sz="1800" dirty="0" err="1">
                <a:latin typeface="UGent Panno Text" panose="02000506040000040003" pitchFamily="2" charset="0"/>
              </a:rPr>
              <a:t>db</a:t>
            </a:r>
            <a:endParaRPr lang="en-US" sz="1800" dirty="0">
              <a:latin typeface="UGent Panno Text" panose="0200050604000004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UGent Panno Text" panose="02000506040000040003" pitchFamily="2" charset="0"/>
              </a:rPr>
              <a:t>Next Service: server</a:t>
            </a:r>
          </a:p>
        </p:txBody>
      </p:sp>
    </p:spTree>
    <p:extLst>
      <p:ext uri="{BB962C8B-B14F-4D97-AF65-F5344CB8AC3E}">
        <p14:creationId xmlns:p14="http://schemas.microsoft.com/office/powerpoint/2010/main" val="221432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t>19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8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022268"/>
            <a:ext cx="9143999" cy="584775"/>
          </a:xfrm>
          <a:prstGeom prst="rect">
            <a:avLst/>
          </a:prstGeom>
          <a:solidFill>
            <a:srgbClr val="175FC6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89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8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922" y="96369"/>
            <a:ext cx="1194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Outline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922" y="598259"/>
            <a:ext cx="8758105" cy="169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How can we deal with </a:t>
            </a:r>
            <a:r>
              <a:rPr lang="en-US" sz="2400" dirty="0">
                <a:solidFill>
                  <a:srgbClr val="0070C0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Service Function Chaining (SFC) </a:t>
            </a:r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in Fog Computing?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How can we </a:t>
            </a:r>
            <a:r>
              <a:rPr lang="en-US" sz="2400" dirty="0">
                <a:solidFill>
                  <a:srgbClr val="0070C0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support</a:t>
            </a:r>
            <a:r>
              <a:rPr lang="en-US" sz="2400" dirty="0">
                <a:solidFill>
                  <a:schemeClr val="tx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 SFC in Fog Computing?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How can we </a:t>
            </a:r>
            <a:r>
              <a:rPr lang="en-US" sz="2400" dirty="0">
                <a:solidFill>
                  <a:srgbClr val="0070C0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evaluate</a:t>
            </a:r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 our approach?</a:t>
            </a:r>
            <a:endParaRPr lang="en-US" sz="2000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8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20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3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22" y="96369"/>
            <a:ext cx="2295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Execution Time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5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493798D7-970C-42A7-A30F-099AC17A5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60138"/>
              </p:ext>
            </p:extLst>
          </p:nvPr>
        </p:nvGraphicFramePr>
        <p:xfrm>
          <a:off x="221974" y="1322575"/>
          <a:ext cx="8680996" cy="185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246">
                  <a:extLst>
                    <a:ext uri="{9D8B030D-6E8A-4147-A177-3AD203B41FA5}">
                      <a16:colId xmlns:a16="http://schemas.microsoft.com/office/drawing/2014/main" val="2745015837"/>
                    </a:ext>
                  </a:extLst>
                </a:gridCol>
                <a:gridCol w="2061147">
                  <a:extLst>
                    <a:ext uri="{9D8B030D-6E8A-4147-A177-3AD203B41FA5}">
                      <a16:colId xmlns:a16="http://schemas.microsoft.com/office/drawing/2014/main" val="3662481799"/>
                    </a:ext>
                  </a:extLst>
                </a:gridCol>
                <a:gridCol w="2248525">
                  <a:extLst>
                    <a:ext uri="{9D8B030D-6E8A-4147-A177-3AD203B41FA5}">
                      <a16:colId xmlns:a16="http://schemas.microsoft.com/office/drawing/2014/main" val="1489331220"/>
                    </a:ext>
                  </a:extLst>
                </a:gridCol>
                <a:gridCol w="1880078">
                  <a:extLst>
                    <a:ext uri="{9D8B030D-6E8A-4147-A177-3AD203B41FA5}">
                      <a16:colId xmlns:a16="http://schemas.microsoft.com/office/drawing/2014/main" val="3095578885"/>
                    </a:ext>
                  </a:extLst>
                </a:gridCol>
              </a:tblGrid>
              <a:tr h="47384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UGent Panno Text" panose="02000506040000040003" pitchFamily="2" charset="0"/>
                        </a:rPr>
                        <a:t>Extender Decision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UGent Panno Text" panose="02000506040000040003" pitchFamily="2" charset="0"/>
                        </a:rPr>
                        <a:t>Scheduling Decision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UGent Panno Text" panose="02000506040000040003" pitchFamily="2" charset="0"/>
                        </a:rPr>
                        <a:t>Pod Startup Time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00887"/>
                  </a:ext>
                </a:extLst>
              </a:tr>
              <a:tr h="692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UGent Panno Text" panose="02000506040000040003" pitchFamily="2" charset="0"/>
                        </a:rPr>
                        <a:t>KS</a:t>
                      </a:r>
                      <a:endParaRPr lang="en-US" sz="2000" dirty="0">
                        <a:latin typeface="UGent Panno Text" panose="02000506040000040003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UGent Panno Text" panose="02000506040000040003" pitchFamily="2" charset="0"/>
                        </a:rPr>
                        <a:t>0 </a:t>
                      </a:r>
                      <a:r>
                        <a:rPr lang="en-US" sz="2400" dirty="0" err="1">
                          <a:latin typeface="UGent Panno Text" panose="02000506040000040003" pitchFamily="2" charset="0"/>
                        </a:rPr>
                        <a:t>ms</a:t>
                      </a:r>
                      <a:endParaRPr lang="en-US" sz="2400" dirty="0">
                        <a:latin typeface="UGent Panno Text" panose="02000506040000040003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UGent Panno Text" panose="02000506040000040003" pitchFamily="2" charset="0"/>
                        </a:rPr>
                        <a:t>3.21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latin typeface="UGent Panno Text" panose="02000506040000040003" pitchFamily="2" charset="0"/>
                        </a:rPr>
                        <a:t>ms</a:t>
                      </a:r>
                      <a:endParaRPr lang="en-US" sz="2400" dirty="0">
                        <a:solidFill>
                          <a:srgbClr val="0070C0"/>
                        </a:solidFill>
                        <a:latin typeface="UGent Panno Text" panose="02000506040000040003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UGent Panno Text" panose="02000506040000040003" pitchFamily="2" charset="0"/>
                        </a:rPr>
                        <a:t>2.83 s</a:t>
                      </a:r>
                    </a:p>
                  </a:txBody>
                  <a:tcPr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7456"/>
                  </a:ext>
                </a:extLst>
              </a:tr>
              <a:tr h="692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UGent Panno Text" panose="02000506040000040003" pitchFamily="2" charset="0"/>
                        </a:rPr>
                        <a:t>SFC controller</a:t>
                      </a:r>
                      <a:endParaRPr lang="en-US" sz="2000" dirty="0">
                        <a:latin typeface="UGent Panno Text" panose="02000506040000040003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UGent Panno Text" panose="02000506040000040003" pitchFamily="2" charset="0"/>
                        </a:rPr>
                        <a:t>6.08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latin typeface="UGent Panno Text" panose="02000506040000040003" pitchFamily="2" charset="0"/>
                        </a:rPr>
                        <a:t>ms</a:t>
                      </a:r>
                      <a:endParaRPr lang="en-US" sz="2400" dirty="0">
                        <a:solidFill>
                          <a:srgbClr val="0070C0"/>
                        </a:solidFill>
                        <a:latin typeface="UGent Panno Text" panose="02000506040000040003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UGent Panno Text" panose="02000506040000040003" pitchFamily="2" charset="0"/>
                        </a:rPr>
                        <a:t>8.38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latin typeface="UGent Panno Text" panose="02000506040000040003" pitchFamily="2" charset="0"/>
                        </a:rPr>
                        <a:t>ms</a:t>
                      </a:r>
                      <a:endParaRPr lang="en-US" sz="2400" dirty="0">
                        <a:solidFill>
                          <a:srgbClr val="0070C0"/>
                        </a:solidFill>
                        <a:latin typeface="UGent Panno Text" panose="02000506040000040003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UGent Panno Text" panose="02000506040000040003" pitchFamily="2" charset="0"/>
                        </a:rPr>
                        <a:t>2.96 s</a:t>
                      </a:r>
                    </a:p>
                  </a:txBody>
                  <a:tcPr anchor="ctr"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4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4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21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3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22" y="96369"/>
            <a:ext cx="2730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Allocation Scheme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5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8E89AA8-D886-4A41-8E29-16B612F91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25147"/>
              </p:ext>
            </p:extLst>
          </p:nvPr>
        </p:nvGraphicFramePr>
        <p:xfrm>
          <a:off x="940925" y="779473"/>
          <a:ext cx="7560634" cy="3288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7511">
                  <a:extLst>
                    <a:ext uri="{9D8B030D-6E8A-4147-A177-3AD203B41FA5}">
                      <a16:colId xmlns:a16="http://schemas.microsoft.com/office/drawing/2014/main" val="4291466105"/>
                    </a:ext>
                  </a:extLst>
                </a:gridCol>
                <a:gridCol w="1329317">
                  <a:extLst>
                    <a:ext uri="{9D8B030D-6E8A-4147-A177-3AD203B41FA5}">
                      <a16:colId xmlns:a16="http://schemas.microsoft.com/office/drawing/2014/main" val="3626909188"/>
                    </a:ext>
                  </a:extLst>
                </a:gridCol>
                <a:gridCol w="2392242">
                  <a:extLst>
                    <a:ext uri="{9D8B030D-6E8A-4147-A177-3AD203B41FA5}">
                      <a16:colId xmlns:a16="http://schemas.microsoft.com/office/drawing/2014/main" val="780684769"/>
                    </a:ext>
                  </a:extLst>
                </a:gridCol>
                <a:gridCol w="2431564">
                  <a:extLst>
                    <a:ext uri="{9D8B030D-6E8A-4147-A177-3AD203B41FA5}">
                      <a16:colId xmlns:a16="http://schemas.microsoft.com/office/drawing/2014/main" val="4016435787"/>
                    </a:ext>
                  </a:extLst>
                </a:gridCol>
              </a:tblGrid>
              <a:tr h="3213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Gent Panno Text" panose="020B0604020202020204" charset="0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Gent Panno Text" panose="020B0604020202020204" charset="0"/>
                        </a:rP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Gent Panno Text" panose="020B0604020202020204" charset="0"/>
                        </a:rPr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Gent Panno Text" panose="020B0604020202020204" charset="0"/>
                        </a:rPr>
                        <a:t>SFC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69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sz="1200" dirty="0">
                        <a:latin typeface="UGent Panno Text" panose="020B0604020202020204" charset="0"/>
                      </a:endParaRPr>
                    </a:p>
                    <a:p>
                      <a:pPr algn="ctr"/>
                      <a:endParaRPr lang="en-US" sz="1200" dirty="0">
                        <a:latin typeface="UGent Panno Text" panose="020B0604020202020204" charset="0"/>
                      </a:endParaRPr>
                    </a:p>
                    <a:p>
                      <a:pPr algn="ctr"/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api</a:t>
                      </a: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[Worker 5, Worker 11, Worker 12]</a:t>
                      </a:r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3, Worker 5, Worker 7]</a:t>
                      </a: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44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waste-</a:t>
                      </a:r>
                      <a:r>
                        <a:rPr lang="en-US" sz="1200" dirty="0" err="1">
                          <a:latin typeface="UGent Panno Text" panose="020B0604020202020204" charset="0"/>
                        </a:rPr>
                        <a:t>db</a:t>
                      </a:r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Worker 1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Worker 4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, Worker 10, Master]</a:t>
                      </a:r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4, Worker 10, Worker 11, Worker 14]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4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route-planner</a:t>
                      </a:r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</a:t>
                      </a:r>
                      <a:r>
                        <a:rPr lang="en-US" sz="1200" b="1" dirty="0">
                          <a:latin typeface="UGent Panno Text" panose="020B0604020202020204" charset="0"/>
                        </a:rPr>
                        <a:t>Worker 1</a:t>
                      </a:r>
                      <a:r>
                        <a:rPr lang="en-US" sz="1200" dirty="0">
                          <a:latin typeface="UGent Panno Text" panose="020B0604020202020204" charset="0"/>
                        </a:rPr>
                        <a:t>, </a:t>
                      </a:r>
                      <a:r>
                        <a:rPr lang="en-US" sz="1200" b="1" dirty="0">
                          <a:latin typeface="UGent Panno Text" panose="020B0604020202020204" charset="0"/>
                        </a:rPr>
                        <a:t>Worker 4</a:t>
                      </a:r>
                      <a:r>
                        <a:rPr lang="en-US" sz="1200" dirty="0">
                          <a:latin typeface="UGent Panno Text" panose="020B0604020202020204" charset="0"/>
                        </a:rPr>
                        <a:t>, Worker 11, Master]</a:t>
                      </a: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6, Worker 13, Worker 14, Master]</a:t>
                      </a: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90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server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6, Worker 10, Master]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13, Worker 14, Master]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740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sz="1200" dirty="0">
                        <a:latin typeface="UGent Panno Text" panose="020B0604020202020204" charset="0"/>
                      </a:endParaRPr>
                    </a:p>
                    <a:p>
                      <a:pPr algn="ctr"/>
                      <a:endParaRPr lang="en-US" sz="1200" dirty="0">
                        <a:latin typeface="UGent Panno Text" panose="020B0604020202020204" charset="0"/>
                      </a:endParaRPr>
                    </a:p>
                    <a:p>
                      <a:pPr algn="ctr"/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fd-ext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Worker 1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Worker 4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, Worker 5, Worker 12]</a:t>
                      </a:r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1, Worker 2, Worker 12, Master]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13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fm-recog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[Worker 3, Worker 4]</a:t>
                      </a:r>
                      <a:endParaRPr lang="en-US" sz="1200" b="1" dirty="0">
                        <a:latin typeface="UGent Panno Text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13, Master]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62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cam-</a:t>
                      </a:r>
                      <a:r>
                        <a:rPr lang="en-US" sz="1200" b="0" i="0" u="none" strike="noStrike" cap="none" baseline="0" dirty="0" err="1">
                          <a:solidFill>
                            <a:schemeClr val="dk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db</a:t>
                      </a:r>
                      <a:endParaRPr lang="en-US" sz="1200" dirty="0">
                        <a:latin typeface="UGent Panno Text" panose="020B0604020202020204" charset="0"/>
                      </a:endParaRP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UGent Panno Text" panose="020B0604020202020204" charset="0"/>
                        </a:rPr>
                        <a:t>[Worker 3, Worker 4]</a:t>
                      </a: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7, Worker 8]</a:t>
                      </a:r>
                    </a:p>
                  </a:txBody>
                  <a:tcPr anchor="ctr"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981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dashboard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</a:t>
                      </a:r>
                      <a:r>
                        <a:rPr lang="en-US" sz="1200" b="1" dirty="0">
                          <a:latin typeface="UGent Panno Text" panose="020B0604020202020204" charset="0"/>
                        </a:rPr>
                        <a:t>Worker 1</a:t>
                      </a:r>
                      <a:r>
                        <a:rPr lang="en-US" sz="1200" dirty="0">
                          <a:latin typeface="UGent Panno Text" panose="020B0604020202020204" charset="0"/>
                        </a:rPr>
                        <a:t>, </a:t>
                      </a:r>
                      <a:r>
                        <a:rPr lang="en-US" sz="1200" b="1" dirty="0">
                          <a:latin typeface="UGent Panno Text" panose="020B0604020202020204" charset="0"/>
                        </a:rPr>
                        <a:t>Worker 4</a:t>
                      </a:r>
                      <a:r>
                        <a:rPr lang="en-US" sz="1200" dirty="0">
                          <a:latin typeface="UGent Panno Text" panose="020B0604020202020204" charset="0"/>
                        </a:rPr>
                        <a:t>, Worker 10, Master]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Gent Panno Text" panose="020B0604020202020204" charset="0"/>
                        </a:rPr>
                        <a:t>[Worker 8, Worker 9, Worker 10, Worker 11]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2514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F929855-C35D-42DC-ADBA-A86F0700E7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1731" y="2739202"/>
            <a:ext cx="1165594" cy="1165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FEFFA2-453F-4C1F-8746-0DF717F9F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731" y="1238704"/>
            <a:ext cx="1165595" cy="11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22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3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22" y="96369"/>
            <a:ext cx="3525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Average Service Latency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5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F57A76-AEE1-4A42-A950-58BF1363E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750" y="677369"/>
            <a:ext cx="4826788" cy="36200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3F517B-BDE5-457D-97AC-377401A74446}"/>
              </a:ext>
            </a:extLst>
          </p:cNvPr>
          <p:cNvCxnSpPr>
            <a:cxnSpLocks/>
          </p:cNvCxnSpPr>
          <p:nvPr/>
        </p:nvCxnSpPr>
        <p:spPr>
          <a:xfrm>
            <a:off x="4868575" y="1925409"/>
            <a:ext cx="0" cy="5687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67236" y="1992479"/>
            <a:ext cx="51488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UGent Panno Text" panose="02000506040000040003" pitchFamily="2" charset="0"/>
              </a:rPr>
              <a:t>18%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D91F16-9915-4805-B0FE-A1F951006618}"/>
              </a:ext>
            </a:extLst>
          </p:cNvPr>
          <p:cNvCxnSpPr>
            <a:cxnSpLocks/>
          </p:cNvCxnSpPr>
          <p:nvPr/>
        </p:nvCxnSpPr>
        <p:spPr>
          <a:xfrm>
            <a:off x="6278339" y="2652154"/>
            <a:ext cx="0" cy="54429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E0AD70-10A5-4696-8035-B35346EEEE79}"/>
              </a:ext>
            </a:extLst>
          </p:cNvPr>
          <p:cNvSpPr/>
          <p:nvPr/>
        </p:nvSpPr>
        <p:spPr>
          <a:xfrm>
            <a:off x="2519934" y="4222904"/>
            <a:ext cx="3997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UGent Panno Text" panose="020B0604020202020204" charset="0"/>
              </a:rPr>
              <a:t>Fig. 8: The expected service latency for each of the schedulers.</a:t>
            </a:r>
          </a:p>
        </p:txBody>
      </p:sp>
    </p:spTree>
    <p:extLst>
      <p:ext uri="{BB962C8B-B14F-4D97-AF65-F5344CB8AC3E}">
        <p14:creationId xmlns:p14="http://schemas.microsoft.com/office/powerpoint/2010/main" val="23138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23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3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22" y="96369"/>
            <a:ext cx="3305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Network Bandwidth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5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B0C757E-A977-40E9-B18B-C9B2DA5B0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72279"/>
              </p:ext>
            </p:extLst>
          </p:nvPr>
        </p:nvGraphicFramePr>
        <p:xfrm>
          <a:off x="4574703" y="96369"/>
          <a:ext cx="443137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7325">
                  <a:extLst>
                    <a:ext uri="{9D8B030D-6E8A-4147-A177-3AD203B41FA5}">
                      <a16:colId xmlns:a16="http://schemas.microsoft.com/office/drawing/2014/main" val="3626909188"/>
                    </a:ext>
                  </a:extLst>
                </a:gridCol>
                <a:gridCol w="1485144">
                  <a:extLst>
                    <a:ext uri="{9D8B030D-6E8A-4147-A177-3AD203B41FA5}">
                      <a16:colId xmlns:a16="http://schemas.microsoft.com/office/drawing/2014/main" val="780684769"/>
                    </a:ext>
                  </a:extLst>
                </a:gridCol>
                <a:gridCol w="1558906">
                  <a:extLst>
                    <a:ext uri="{9D8B030D-6E8A-4147-A177-3AD203B41FA5}">
                      <a16:colId xmlns:a16="http://schemas.microsoft.com/office/drawing/2014/main" val="4016435787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latin typeface="UGent Panno Text" panose="020B0604020202020204" charset="0"/>
                        </a:rPr>
                        <a:t>Worker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latin typeface="UGent Panno Text" panose="020B0604020202020204" charset="0"/>
                        </a:rPr>
                        <a:t>KS (Mbit/s)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latin typeface="UGent Panno Text" panose="020B0604020202020204" charset="0"/>
                        </a:rPr>
                        <a:t>SFC Controller (Mbit/s)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695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UGent Panno Text" panose="020B0604020202020204" charset="0"/>
                        </a:rPr>
                        <a:t>26.0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8.0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4484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8.0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497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Worker 3</a:t>
                      </a:r>
                      <a:endParaRPr lang="en-US" sz="1200" dirty="0">
                        <a:solidFill>
                          <a:schemeClr val="tx1"/>
                        </a:solidFill>
                        <a:latin typeface="UGent Panno Text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UGent Panno Text" panose="020B0604020202020204" charset="0"/>
                        </a:rPr>
                        <a:t>10.5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4.0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9067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UGent Panno Text" panose="020B0604020202020204" charset="0"/>
                        </a:rPr>
                        <a:t>36.5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5.0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74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UGent Panno Text" panose="020B0604020202020204" charset="0"/>
                        </a:rPr>
                        <a:t>12.0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4.0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642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4.0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8.0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77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Worker 7</a:t>
                      </a:r>
                      <a:endParaRPr lang="en-US" sz="1200" dirty="0">
                        <a:solidFill>
                          <a:schemeClr val="tx1"/>
                        </a:solidFill>
                        <a:latin typeface="UGent Panno Text" panose="020B0604020202020204" charset="0"/>
                      </a:endParaRPr>
                    </a:p>
                  </a:txBody>
                  <a:tcPr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-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6.5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85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7.5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02939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9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-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5.0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136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UGent Panno Text" panose="020B0604020202020204" charset="0"/>
                        </a:rPr>
                        <a:t>14.0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10.0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6245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latin typeface="UGent Panno Text" panose="020B0604020202020204" charset="0"/>
                          <a:ea typeface="+mn-ea"/>
                          <a:cs typeface="+mn-cs"/>
                          <a:sym typeface="Arial"/>
                        </a:rPr>
                        <a:t>Worker 11</a:t>
                      </a:r>
                      <a:endParaRPr lang="en-US" sz="1200" dirty="0">
                        <a:solidFill>
                          <a:schemeClr val="tx1"/>
                        </a:solidFill>
                        <a:latin typeface="UGent Panno Text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UGent Panno Text" panose="020B0604020202020204" charset="0"/>
                        </a:rPr>
                        <a:t>12.0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10.0</a:t>
                      </a:r>
                    </a:p>
                  </a:txBody>
                  <a:tcPr>
                    <a:solidFill>
                      <a:srgbClr val="D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9819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UGent Panno Text" panose="020B0604020202020204" charset="0"/>
                        </a:rPr>
                        <a:t>12.0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8.0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24152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13</a:t>
                      </a:r>
                    </a:p>
                  </a:txBody>
                  <a:tcP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20.0</a:t>
                      </a:r>
                    </a:p>
                  </a:txBody>
                  <a:tcP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2866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Worker 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17.0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6524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UGent Panno Text" panose="020B0604020202020204" charset="0"/>
                        </a:rPr>
                        <a:t>Master</a:t>
                      </a:r>
                    </a:p>
                  </a:txBody>
                  <a:tcP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22.0</a:t>
                      </a:r>
                    </a:p>
                  </a:txBody>
                  <a:tcP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dirty="0">
                          <a:latin typeface="UGent Panno Text" panose="020B0604020202020204" charset="0"/>
                        </a:rPr>
                        <a:t>28.0</a:t>
                      </a:r>
                    </a:p>
                  </a:txBody>
                  <a:tcPr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2514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2CF1BD8-8DC6-471F-AD99-FD58177D48E8}"/>
              </a:ext>
            </a:extLst>
          </p:cNvPr>
          <p:cNvSpPr/>
          <p:nvPr/>
        </p:nvSpPr>
        <p:spPr>
          <a:xfrm>
            <a:off x="137922" y="600161"/>
            <a:ext cx="4050307" cy="50122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UGent Panno Text" panose="02000506040000040003" pitchFamily="2" charset="0"/>
              </a:rPr>
              <a:t>KS Overloads several nodes!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0114CA-ACD0-4F87-84A2-E025837E9635}"/>
              </a:ext>
            </a:extLst>
          </p:cNvPr>
          <p:cNvGrpSpPr/>
          <p:nvPr/>
        </p:nvGrpSpPr>
        <p:grpSpPr>
          <a:xfrm>
            <a:off x="161642" y="1381726"/>
            <a:ext cx="2364350" cy="400110"/>
            <a:chOff x="662652" y="2467971"/>
            <a:chExt cx="2364350" cy="4001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496B6A2-B89E-479D-BC10-89DE2A37A2C9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CB9521-BC8D-4479-8D65-4D9427C5FE71}"/>
                </a:ext>
              </a:extLst>
            </p:cNvPr>
            <p:cNvSpPr/>
            <p:nvPr/>
          </p:nvSpPr>
          <p:spPr>
            <a:xfrm>
              <a:off x="990867" y="2467971"/>
              <a:ext cx="20361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Worker 1: 26.0 Mbit/s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EB6A43-315D-4FA7-80AB-6C84D9BF09E8}"/>
              </a:ext>
            </a:extLst>
          </p:cNvPr>
          <p:cNvGrpSpPr/>
          <p:nvPr/>
        </p:nvGrpSpPr>
        <p:grpSpPr>
          <a:xfrm>
            <a:off x="171843" y="1768341"/>
            <a:ext cx="2308244" cy="400110"/>
            <a:chOff x="662652" y="2467971"/>
            <a:chExt cx="2308244" cy="4001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5D99BAA-DD86-4B3C-AE2A-7556182045B2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3D09BB-AFE8-414B-B65C-07849289E875}"/>
                </a:ext>
              </a:extLst>
            </p:cNvPr>
            <p:cNvSpPr/>
            <p:nvPr/>
          </p:nvSpPr>
          <p:spPr>
            <a:xfrm>
              <a:off x="990867" y="2467971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Worker 3: 10.5 Mbit/s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9A7A1D-83D8-4094-BD7C-FC4D0B81DE39}"/>
              </a:ext>
            </a:extLst>
          </p:cNvPr>
          <p:cNvGrpSpPr/>
          <p:nvPr/>
        </p:nvGrpSpPr>
        <p:grpSpPr>
          <a:xfrm>
            <a:off x="171843" y="2154956"/>
            <a:ext cx="2343510" cy="400110"/>
            <a:chOff x="662652" y="2467971"/>
            <a:chExt cx="2343510" cy="4001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2B86B8-2382-420C-B32E-1693A4650C4A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EC0D7FE-2CA4-4363-AFB7-17942B992EBC}"/>
                </a:ext>
              </a:extLst>
            </p:cNvPr>
            <p:cNvSpPr/>
            <p:nvPr/>
          </p:nvSpPr>
          <p:spPr>
            <a:xfrm>
              <a:off x="990867" y="2467971"/>
              <a:ext cx="20152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Worker 4: 36.5 Mbit/s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30776A-124C-4FA3-A385-46B1D8C18558}"/>
              </a:ext>
            </a:extLst>
          </p:cNvPr>
          <p:cNvGrpSpPr/>
          <p:nvPr/>
        </p:nvGrpSpPr>
        <p:grpSpPr>
          <a:xfrm>
            <a:off x="182509" y="2541571"/>
            <a:ext cx="2305038" cy="400110"/>
            <a:chOff x="662652" y="2467971"/>
            <a:chExt cx="2305038" cy="4001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1CCAE9-BEAC-4CE9-9F44-3004FB0112AC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388888-EB8D-4818-9619-DA77FE4B2B65}"/>
                </a:ext>
              </a:extLst>
            </p:cNvPr>
            <p:cNvSpPr/>
            <p:nvPr/>
          </p:nvSpPr>
          <p:spPr>
            <a:xfrm>
              <a:off x="990867" y="2467971"/>
              <a:ext cx="19768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Worker 5: 12.0 Mbit/s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234D1C-99B3-4055-88EF-49C58F564941}"/>
              </a:ext>
            </a:extLst>
          </p:cNvPr>
          <p:cNvGrpSpPr/>
          <p:nvPr/>
        </p:nvGrpSpPr>
        <p:grpSpPr>
          <a:xfrm>
            <a:off x="183705" y="3314801"/>
            <a:ext cx="2341908" cy="400110"/>
            <a:chOff x="662652" y="2467971"/>
            <a:chExt cx="2341908" cy="40011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6E71EE6-C68D-4DAE-9C62-5A0B9BCF7714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930693-558A-476A-BB19-DDBFB39B3ACB}"/>
                </a:ext>
              </a:extLst>
            </p:cNvPr>
            <p:cNvSpPr/>
            <p:nvPr/>
          </p:nvSpPr>
          <p:spPr>
            <a:xfrm>
              <a:off x="990867" y="2467971"/>
              <a:ext cx="20136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Worker 11: 12.0 Mbit/s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E721BE-82F2-4267-818B-7316ADE19683}"/>
              </a:ext>
            </a:extLst>
          </p:cNvPr>
          <p:cNvGrpSpPr/>
          <p:nvPr/>
        </p:nvGrpSpPr>
        <p:grpSpPr>
          <a:xfrm>
            <a:off x="182509" y="2928186"/>
            <a:ext cx="2401218" cy="400110"/>
            <a:chOff x="662652" y="2467971"/>
            <a:chExt cx="2401218" cy="40011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02F050-A95D-44A4-AB34-2B9B5C0CE330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4202667-4D6E-4CE8-A34F-D6DA6A39FB8F}"/>
                </a:ext>
              </a:extLst>
            </p:cNvPr>
            <p:cNvSpPr/>
            <p:nvPr/>
          </p:nvSpPr>
          <p:spPr>
            <a:xfrm>
              <a:off x="990867" y="2467971"/>
              <a:ext cx="2073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Worker 10: 14.0 Mbit/s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BF2AC6-C905-47BC-BD4D-CF4F8A13E438}"/>
              </a:ext>
            </a:extLst>
          </p:cNvPr>
          <p:cNvGrpSpPr/>
          <p:nvPr/>
        </p:nvGrpSpPr>
        <p:grpSpPr>
          <a:xfrm>
            <a:off x="182509" y="3701416"/>
            <a:ext cx="2375570" cy="400110"/>
            <a:chOff x="662652" y="2467971"/>
            <a:chExt cx="2375570" cy="40011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8D720C0-A705-43F2-B314-F01D0A81EC86}"/>
                </a:ext>
              </a:extLst>
            </p:cNvPr>
            <p:cNvSpPr/>
            <p:nvPr/>
          </p:nvSpPr>
          <p:spPr>
            <a:xfrm>
              <a:off x="662652" y="2497565"/>
              <a:ext cx="328215" cy="340922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C1CA0EA-88F8-46F9-82FA-1E2B3293E2CC}"/>
                </a:ext>
              </a:extLst>
            </p:cNvPr>
            <p:cNvSpPr/>
            <p:nvPr/>
          </p:nvSpPr>
          <p:spPr>
            <a:xfrm>
              <a:off x="990867" y="2467971"/>
              <a:ext cx="20473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Worker 12: 12.0 Mbit/s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6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7573" y="4749851"/>
            <a:ext cx="627918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t>24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8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2" name="Shape 39"/>
          <p:cNvSpPr txBox="1">
            <a:spLocks/>
          </p:cNvSpPr>
          <p:nvPr/>
        </p:nvSpPr>
        <p:spPr>
          <a:xfrm>
            <a:off x="144483" y="243041"/>
            <a:ext cx="8829036" cy="57305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Conclusions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924" y="816094"/>
            <a:ext cx="8861593" cy="30812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UGent Panno Text" panose="02000506040000040003" pitchFamily="2" charset="0"/>
              </a:rPr>
              <a:t>SFC Allocation in Fog computing</a:t>
            </a:r>
            <a:endParaRPr lang="en-US" sz="2200" dirty="0">
              <a:latin typeface="UGent Panno Text" panose="02000506040000040003" pitchFamily="2" charset="0"/>
            </a:endParaRPr>
          </a:p>
          <a:p>
            <a:pPr marL="917575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Gent Panno Text" panose="02000506040000040003" pitchFamily="2" charset="0"/>
              </a:rPr>
              <a:t>Validated in </a:t>
            </a:r>
            <a:r>
              <a:rPr lang="en-US" sz="2200" dirty="0">
                <a:solidFill>
                  <a:srgbClr val="0070C0"/>
                </a:solidFill>
                <a:latin typeface="UGent Panno Text" panose="02000506040000040003" pitchFamily="2" charset="0"/>
              </a:rPr>
              <a:t>Kubernetes.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Gent Panno Text" panose="02000506040000040003" pitchFamily="2" charset="0"/>
              </a:rPr>
              <a:t>Results </a:t>
            </a:r>
          </a:p>
          <a:p>
            <a:pPr marL="917575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UGent Panno Text" panose="02000506040000040003" pitchFamily="2" charset="0"/>
              </a:rPr>
              <a:t>18% reduction </a:t>
            </a:r>
            <a:r>
              <a:rPr lang="en-US" sz="2200" dirty="0">
                <a:latin typeface="UGent Panno Text" panose="02000506040000040003" pitchFamily="2" charset="0"/>
              </a:rPr>
              <a:t>of service latency while conserving bandwidth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Gent Panno Text" panose="02000506040000040003" pitchFamily="2" charset="0"/>
              </a:rPr>
              <a:t>Future Work</a:t>
            </a:r>
          </a:p>
          <a:p>
            <a:pPr marL="917575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Gent Panno Text" panose="02000506040000040003" pitchFamily="2" charset="0"/>
              </a:rPr>
              <a:t>Dynamic strategies added to our SFC controller</a:t>
            </a:r>
            <a:endParaRPr lang="en-US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0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7573" y="4749851"/>
            <a:ext cx="627918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t>25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221975" y="958711"/>
            <a:ext cx="9956922" cy="57305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3800" i="1" dirty="0">
                <a:latin typeface="UGent Panno Text" panose="02000506040000040003" pitchFamily="2" charset="0"/>
                <a:cs typeface="Calibri" panose="020F0502020204030204" pitchFamily="34" charset="0"/>
              </a:rPr>
              <a:t>Thank you for your attention!</a:t>
            </a:r>
          </a:p>
          <a:p>
            <a:endParaRPr lang="en" sz="3800" i="1" dirty="0">
              <a:latin typeface="UGent Panno Text" panose="02000506040000040003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1976" y="1435332"/>
            <a:ext cx="3230111" cy="2507111"/>
            <a:chOff x="221976" y="1675555"/>
            <a:chExt cx="3230111" cy="25071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51" y="1936502"/>
              <a:ext cx="3215936" cy="22461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1976" y="1675555"/>
              <a:ext cx="24937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4"/>
              <a:r>
                <a:rPr lang="en-US" sz="3200" dirty="0">
                  <a:latin typeface="UGent Panno Text" panose="02000506040000040003" pitchFamily="2" charset="0"/>
                  <a:cs typeface="Calibri" panose="020F0502020204030204" pitchFamily="34" charset="0"/>
                </a:rPr>
                <a:t>Questions?</a:t>
              </a:r>
            </a:p>
            <a:p>
              <a:pPr marL="342900" lvl="4" indent="-342900">
                <a:buFont typeface="Wingdings" panose="05000000000000000000" pitchFamily="2" charset="2"/>
                <a:buChar char="Ø"/>
              </a:pP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lvl="4" indent="-342900">
                <a:buFont typeface="Wingdings" panose="05000000000000000000" pitchFamily="2" charset="2"/>
                <a:buChar char="Ø"/>
              </a:pP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lvl="4" indent="-342900">
                <a:buFont typeface="Wingdings" panose="05000000000000000000" pitchFamily="2" charset="2"/>
                <a:buChar char="Ø"/>
              </a:pP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lvl="4" indent="-342900">
                <a:buFont typeface="Wingdings" panose="05000000000000000000" pitchFamily="2" charset="2"/>
                <a:buChar char="Ø"/>
              </a:pP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" name="Shape 44" descr="uQu7T64e.jpg"/>
          <p:cNvPicPr preferRelativeResize="0"/>
          <p:nvPr/>
        </p:nvPicPr>
        <p:blipFill rotWithShape="1">
          <a:blip r:embed="rId4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45" descr="logo_UGent200_EN_RGB_colour_2400dpi.png"/>
          <p:cNvPicPr preferRelativeResize="0"/>
          <p:nvPr/>
        </p:nvPicPr>
        <p:blipFill rotWithShape="1">
          <a:blip r:embed="rId5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0568" y="1727101"/>
            <a:ext cx="4370029" cy="11387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>
                <a:schemeClr val="dk1"/>
              </a:buClr>
              <a:buSzPct val="61111"/>
            </a:pPr>
            <a:r>
              <a:rPr lang="en" sz="2800" dirty="0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Jos</a:t>
            </a:r>
            <a:r>
              <a:rPr lang="en-US" sz="2800" dirty="0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é</a:t>
            </a:r>
            <a:r>
              <a:rPr lang="en" sz="2800" dirty="0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 Santos</a:t>
            </a:r>
          </a:p>
          <a:p>
            <a:pPr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chemeClr val="dk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Ghent University – imec, IDLab</a:t>
            </a:r>
          </a:p>
          <a:p>
            <a:pPr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Josepedro.pereiradossantos@UGent.be</a:t>
            </a:r>
            <a:endParaRPr lang="en" sz="2000" dirty="0">
              <a:solidFill>
                <a:schemeClr val="bg1">
                  <a:lumMod val="50000"/>
                </a:schemeClr>
              </a:solidFill>
              <a:latin typeface="UGent Panno Text" panose="02000506040000040003" pitchFamily="2" charset="0"/>
              <a:cs typeface="Calibri Light" panose="020F0302020204030204" pitchFamily="34" charset="0"/>
              <a:hlinkClick r:id="rId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5D8997-B553-41EA-88CF-4BEC578801AF}"/>
              </a:ext>
            </a:extLst>
          </p:cNvPr>
          <p:cNvSpPr/>
          <p:nvPr/>
        </p:nvSpPr>
        <p:spPr>
          <a:xfrm>
            <a:off x="4153241" y="2926780"/>
            <a:ext cx="45881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chemeClr val="dk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Interested? </a:t>
            </a:r>
          </a:p>
          <a:p>
            <a:pPr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chemeClr val="dk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Repository: </a:t>
            </a:r>
            <a:r>
              <a:rPr lang="en-US" sz="2000" dirty="0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github.com/jpedro1992/</a:t>
            </a:r>
            <a:r>
              <a:rPr lang="en-US" sz="2000" dirty="0" err="1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sfc</a:t>
            </a:r>
            <a:r>
              <a:rPr lang="en-US" sz="2000" dirty="0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-controller</a:t>
            </a:r>
          </a:p>
          <a:p>
            <a:pPr algn="ctr">
              <a:buClr>
                <a:schemeClr val="dk1"/>
              </a:buClr>
              <a:buSzPct val="61111"/>
            </a:pPr>
            <a:r>
              <a:rPr lang="en-US" sz="2000" dirty="0">
                <a:solidFill>
                  <a:schemeClr val="bg2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Demo presentation:</a:t>
            </a:r>
            <a:r>
              <a:rPr lang="en-US" sz="2000" dirty="0">
                <a:solidFill>
                  <a:srgbClr val="175FC6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 accepted for NETSOFT 2020</a:t>
            </a:r>
          </a:p>
        </p:txBody>
      </p:sp>
    </p:spTree>
    <p:extLst>
      <p:ext uri="{BB962C8B-B14F-4D97-AF65-F5344CB8AC3E}">
        <p14:creationId xmlns:p14="http://schemas.microsoft.com/office/powerpoint/2010/main" val="2817830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26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D1FB4B-BF87-4875-BE50-4CA7309288B1}"/>
              </a:ext>
            </a:extLst>
          </p:cNvPr>
          <p:cNvSpPr/>
          <p:nvPr/>
        </p:nvSpPr>
        <p:spPr>
          <a:xfrm>
            <a:off x="137922" y="96369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SFC 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125C23-231B-49AD-B05E-F10E9B60F4EF}"/>
              </a:ext>
            </a:extLst>
          </p:cNvPr>
          <p:cNvSpPr/>
          <p:nvPr/>
        </p:nvSpPr>
        <p:spPr>
          <a:xfrm>
            <a:off x="137922" y="600161"/>
            <a:ext cx="4050307" cy="50122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UGent Panno Text" panose="02000506040000040003" pitchFamily="2" charset="0"/>
              </a:rPr>
              <a:t>Latency-aware 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31329-14BA-4E55-8231-E08214BCFD50}"/>
              </a:ext>
            </a:extLst>
          </p:cNvPr>
          <p:cNvSpPr/>
          <p:nvPr/>
        </p:nvSpPr>
        <p:spPr>
          <a:xfrm>
            <a:off x="3582077" y="1101388"/>
            <a:ext cx="2183611" cy="369332"/>
          </a:xfrm>
          <a:prstGeom prst="rect">
            <a:avLst/>
          </a:prstGeom>
          <a:solidFill>
            <a:srgbClr val="37B7BD"/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Latency-aware algorithm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8DE5C4-9E0E-48A9-B447-93453AAF79DF}"/>
              </a:ext>
            </a:extLst>
          </p:cNvPr>
          <p:cNvSpPr/>
          <p:nvPr/>
        </p:nvSpPr>
        <p:spPr>
          <a:xfrm>
            <a:off x="2723523" y="1725855"/>
            <a:ext cx="3900717" cy="369332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Select node based on Shortest Paths calculation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3A37AC-D767-4436-86F5-28168B88ABB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4673882" y="1470720"/>
            <a:ext cx="1" cy="255135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08492AE-6B6D-4E21-AB04-CDE68AB5840F}"/>
              </a:ext>
            </a:extLst>
          </p:cNvPr>
          <p:cNvSpPr/>
          <p:nvPr/>
        </p:nvSpPr>
        <p:spPr>
          <a:xfrm>
            <a:off x="5052399" y="3138781"/>
            <a:ext cx="13113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If node != null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BAA7A-3D22-4723-9076-E156C6939200}"/>
              </a:ext>
            </a:extLst>
          </p:cNvPr>
          <p:cNvSpPr/>
          <p:nvPr/>
        </p:nvSpPr>
        <p:spPr>
          <a:xfrm>
            <a:off x="4648980" y="2263973"/>
            <a:ext cx="486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Gent Panno Text" panose="02000506040000040003" pitchFamily="2" charset="0"/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C132D-B13F-4B7C-9BC7-CA0CEB136D40}"/>
              </a:ext>
            </a:extLst>
          </p:cNvPr>
          <p:cNvSpPr/>
          <p:nvPr/>
        </p:nvSpPr>
        <p:spPr>
          <a:xfrm>
            <a:off x="5135010" y="3816860"/>
            <a:ext cx="1146128" cy="369332"/>
          </a:xfrm>
          <a:prstGeom prst="rect">
            <a:avLst/>
          </a:prstGeom>
          <a:solidFill>
            <a:srgbClr val="00B050"/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Return node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34BF09-0CFC-40DB-8E61-676EEC61BBA7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5708074" y="3508113"/>
            <a:ext cx="0" cy="30874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F9DA5-3CB5-4663-A8E9-C425E6CFDF67}"/>
              </a:ext>
            </a:extLst>
          </p:cNvPr>
          <p:cNvSpPr/>
          <p:nvPr/>
        </p:nvSpPr>
        <p:spPr>
          <a:xfrm>
            <a:off x="2856501" y="3138781"/>
            <a:ext cx="13847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If node == null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794E5-3899-475B-8939-61D97B460DFF}"/>
              </a:ext>
            </a:extLst>
          </p:cNvPr>
          <p:cNvSpPr/>
          <p:nvPr/>
        </p:nvSpPr>
        <p:spPr>
          <a:xfrm>
            <a:off x="2444482" y="3813814"/>
            <a:ext cx="2216188" cy="369332"/>
          </a:xfrm>
          <a:prstGeom prst="rect">
            <a:avLst/>
          </a:prstGeom>
          <a:solidFill>
            <a:srgbClr val="37B7BD"/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Location-aware algorithm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4950B7-08B0-4E5B-9A4B-A81EA480097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548866" y="3508113"/>
            <a:ext cx="3710" cy="30570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27738BD-1590-47E9-B67E-574DE5FA22CF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4669181" y="2099888"/>
            <a:ext cx="1043594" cy="1034192"/>
          </a:xfrm>
          <a:prstGeom prst="bent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599E57D-DD58-44A5-BAEA-4F6C216C0D39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rot="5400000">
            <a:off x="3589577" y="2054476"/>
            <a:ext cx="1043594" cy="1125016"/>
          </a:xfrm>
          <a:prstGeom prst="bent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10" grpId="0"/>
      <p:bldP spid="31" grpId="0" animBg="1"/>
      <p:bldP spid="42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27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D1FB4B-BF87-4875-BE50-4CA7309288B1}"/>
              </a:ext>
            </a:extLst>
          </p:cNvPr>
          <p:cNvSpPr/>
          <p:nvPr/>
        </p:nvSpPr>
        <p:spPr>
          <a:xfrm>
            <a:off x="137922" y="96369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SFC 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125C23-231B-49AD-B05E-F10E9B60F4EF}"/>
              </a:ext>
            </a:extLst>
          </p:cNvPr>
          <p:cNvSpPr/>
          <p:nvPr/>
        </p:nvSpPr>
        <p:spPr>
          <a:xfrm>
            <a:off x="137922" y="600161"/>
            <a:ext cx="4050307" cy="50122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UGent Panno Text" panose="02000506040000040003" pitchFamily="2" charset="0"/>
              </a:rPr>
              <a:t>Location-aware 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31329-14BA-4E55-8231-E08214BCFD50}"/>
              </a:ext>
            </a:extLst>
          </p:cNvPr>
          <p:cNvSpPr/>
          <p:nvPr/>
        </p:nvSpPr>
        <p:spPr>
          <a:xfrm>
            <a:off x="4395202" y="998792"/>
            <a:ext cx="2241780" cy="369332"/>
          </a:xfrm>
          <a:prstGeom prst="rect">
            <a:avLst/>
          </a:prstGeom>
          <a:solidFill>
            <a:srgbClr val="37B7BD"/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Location-aware algorithm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8DE5C4-9E0E-48A9-B447-93453AAF79DF}"/>
              </a:ext>
            </a:extLst>
          </p:cNvPr>
          <p:cNvSpPr/>
          <p:nvPr/>
        </p:nvSpPr>
        <p:spPr>
          <a:xfrm>
            <a:off x="3217615" y="1625078"/>
            <a:ext cx="4596954" cy="369332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Select node based on minimum Delay for target location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3A37AC-D767-4436-86F5-28168B88ABB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516092" y="1368124"/>
            <a:ext cx="0" cy="256954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08492AE-6B6D-4E21-AB04-CDE68AB5840F}"/>
              </a:ext>
            </a:extLst>
          </p:cNvPr>
          <p:cNvSpPr/>
          <p:nvPr/>
        </p:nvSpPr>
        <p:spPr>
          <a:xfrm>
            <a:off x="6474559" y="2658134"/>
            <a:ext cx="256059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If node has enough bandwidth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BAA7A-3D22-4723-9076-E156C6939200}"/>
              </a:ext>
            </a:extLst>
          </p:cNvPr>
          <p:cNvSpPr/>
          <p:nvPr/>
        </p:nvSpPr>
        <p:spPr>
          <a:xfrm>
            <a:off x="5456380" y="1984303"/>
            <a:ext cx="486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Gent Panno Text" panose="02000506040000040003" pitchFamily="2" charset="0"/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C132D-B13F-4B7C-9BC7-CA0CEB136D40}"/>
              </a:ext>
            </a:extLst>
          </p:cNvPr>
          <p:cNvSpPr/>
          <p:nvPr/>
        </p:nvSpPr>
        <p:spPr>
          <a:xfrm>
            <a:off x="7181792" y="3336212"/>
            <a:ext cx="1146128" cy="369332"/>
          </a:xfrm>
          <a:prstGeom prst="rect">
            <a:avLst/>
          </a:prstGeom>
          <a:solidFill>
            <a:srgbClr val="00B050"/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Return node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34BF09-0CFC-40DB-8E61-676EEC61BBA7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7754856" y="3027466"/>
            <a:ext cx="0" cy="30874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F9DA5-3CB5-4663-A8E9-C425E6CFDF67}"/>
              </a:ext>
            </a:extLst>
          </p:cNvPr>
          <p:cNvSpPr/>
          <p:nvPr/>
        </p:nvSpPr>
        <p:spPr>
          <a:xfrm>
            <a:off x="2182083" y="2658134"/>
            <a:ext cx="338052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If node does not have enough bandwidth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794E5-3899-475B-8939-61D97B460DFF}"/>
              </a:ext>
            </a:extLst>
          </p:cNvPr>
          <p:cNvSpPr/>
          <p:nvPr/>
        </p:nvSpPr>
        <p:spPr>
          <a:xfrm>
            <a:off x="2182086" y="3324701"/>
            <a:ext cx="33805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Remove Node from Potential Candidates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4950B7-08B0-4E5B-9A4B-A81EA480097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872346" y="3027466"/>
            <a:ext cx="2" cy="297235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27738BD-1590-47E9-B67E-574DE5FA22CF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6303612" y="1206890"/>
            <a:ext cx="663724" cy="2238764"/>
          </a:xfrm>
          <a:prstGeom prst="bentConnector3">
            <a:avLst>
              <a:gd name="adj1" fmla="val 5492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599E57D-DD58-44A5-BAEA-4F6C216C0D39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rot="5400000">
            <a:off x="4362357" y="1504399"/>
            <a:ext cx="663724" cy="1643746"/>
          </a:xfrm>
          <a:prstGeom prst="bentConnector3">
            <a:avLst>
              <a:gd name="adj1" fmla="val 5492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956074-B463-4614-A4D3-F59EDE1EF299}"/>
              </a:ext>
            </a:extLst>
          </p:cNvPr>
          <p:cNvSpPr/>
          <p:nvPr/>
        </p:nvSpPr>
        <p:spPr>
          <a:xfrm>
            <a:off x="2009591" y="1158359"/>
            <a:ext cx="21098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Gent Panno Text" panose="02000506040000040003" pitchFamily="2" charset="0"/>
              </a:rPr>
              <a:t>Repeat the process! (Recursive)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5C6DC1B-054E-4803-B8A7-C655059CC060}"/>
              </a:ext>
            </a:extLst>
          </p:cNvPr>
          <p:cNvCxnSpPr>
            <a:cxnSpLocks/>
            <a:stCxn id="69" idx="1"/>
            <a:endCxn id="24" idx="1"/>
          </p:cNvCxnSpPr>
          <p:nvPr/>
        </p:nvCxnSpPr>
        <p:spPr>
          <a:xfrm rot="10800000" flipH="1">
            <a:off x="2163074" y="1183458"/>
            <a:ext cx="2232127" cy="2932548"/>
          </a:xfrm>
          <a:prstGeom prst="bentConnector3">
            <a:avLst>
              <a:gd name="adj1" fmla="val -10241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7EA34DC-33D6-4401-B713-4FB4E93869CE}"/>
              </a:ext>
            </a:extLst>
          </p:cNvPr>
          <p:cNvSpPr/>
          <p:nvPr/>
        </p:nvSpPr>
        <p:spPr>
          <a:xfrm>
            <a:off x="4043546" y="3926288"/>
            <a:ext cx="15190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Node List == null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9F86B7-EC9C-4910-B432-64D7D795ED8F}"/>
              </a:ext>
            </a:extLst>
          </p:cNvPr>
          <p:cNvSpPr/>
          <p:nvPr/>
        </p:nvSpPr>
        <p:spPr>
          <a:xfrm>
            <a:off x="2163075" y="3931340"/>
            <a:ext cx="1519063" cy="369332"/>
          </a:xfrm>
          <a:prstGeom prst="rect">
            <a:avLst/>
          </a:prstGeom>
          <a:solidFill>
            <a:srgbClr val="92D050"/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Node List != null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6B36A7-E09A-4197-8294-318ED19B1763}"/>
              </a:ext>
            </a:extLst>
          </p:cNvPr>
          <p:cNvCxnSpPr>
            <a:cxnSpLocks/>
            <a:stCxn id="44" idx="2"/>
            <a:endCxn id="69" idx="0"/>
          </p:cNvCxnSpPr>
          <p:nvPr/>
        </p:nvCxnSpPr>
        <p:spPr>
          <a:xfrm flipH="1">
            <a:off x="2922607" y="3694033"/>
            <a:ext cx="949741" cy="23730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5BD05DD-3340-455A-9BB5-9A24EB895EF1}"/>
              </a:ext>
            </a:extLst>
          </p:cNvPr>
          <p:cNvCxnSpPr>
            <a:cxnSpLocks/>
            <a:stCxn id="44" idx="2"/>
            <a:endCxn id="68" idx="0"/>
          </p:cNvCxnSpPr>
          <p:nvPr/>
        </p:nvCxnSpPr>
        <p:spPr>
          <a:xfrm>
            <a:off x="3872348" y="3694033"/>
            <a:ext cx="930730" cy="232255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78B050-54AC-49A2-9430-1258586106F5}"/>
              </a:ext>
            </a:extLst>
          </p:cNvPr>
          <p:cNvSpPr/>
          <p:nvPr/>
        </p:nvSpPr>
        <p:spPr>
          <a:xfrm>
            <a:off x="4043546" y="4543339"/>
            <a:ext cx="151906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UGent Panno Text" panose="02000506040000040003" pitchFamily="2" charset="0"/>
              </a:rPr>
              <a:t>Return null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91A089-4DDE-4073-864D-AA1AAB74737E}"/>
              </a:ext>
            </a:extLst>
          </p:cNvPr>
          <p:cNvCxnSpPr>
            <a:cxnSpLocks/>
            <a:stCxn id="68" idx="2"/>
            <a:endCxn id="100" idx="0"/>
          </p:cNvCxnSpPr>
          <p:nvPr/>
        </p:nvCxnSpPr>
        <p:spPr>
          <a:xfrm flipH="1">
            <a:off x="4803077" y="4295620"/>
            <a:ext cx="1" cy="247719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10" grpId="0"/>
      <p:bldP spid="31" grpId="0" animBg="1"/>
      <p:bldP spid="42" grpId="0" animBg="1"/>
      <p:bldP spid="44" grpId="0" animBg="1"/>
      <p:bldP spid="58" grpId="0"/>
      <p:bldP spid="68" grpId="0" animBg="1"/>
      <p:bldP spid="69" grpId="0" animBg="1"/>
      <p:bldP spid="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28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3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22" y="96369"/>
            <a:ext cx="1614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Scalability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5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543C71A-32F9-4197-9B84-AB6724F1E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294" y="406099"/>
            <a:ext cx="4972050" cy="37290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AD3E4F-CAD9-4DB9-87A0-AA1FF403EF32}"/>
              </a:ext>
            </a:extLst>
          </p:cNvPr>
          <p:cNvSpPr/>
          <p:nvPr/>
        </p:nvSpPr>
        <p:spPr>
          <a:xfrm>
            <a:off x="1901829" y="4074087"/>
            <a:ext cx="5230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UGent Panno Text" panose="020B0604020202020204" charset="0"/>
              </a:rPr>
              <a:t>Fig. 9: The average execution time per Pod of the SFC controller extender call.</a:t>
            </a:r>
          </a:p>
        </p:txBody>
      </p:sp>
    </p:spTree>
    <p:extLst>
      <p:ext uri="{BB962C8B-B14F-4D97-AF65-F5344CB8AC3E}">
        <p14:creationId xmlns:p14="http://schemas.microsoft.com/office/powerpoint/2010/main" val="313409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UGent Panno Text" panose="020B0604020202020204" charset="0"/>
              </a:rPr>
              <a:t>3</a:t>
            </a:fld>
            <a:r>
              <a:rPr lang="en" dirty="0">
                <a:latin typeface="UGent Panno Text" panose="020B0604020202020204" charset="0"/>
              </a:rPr>
              <a:t>/25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4627" y="697033"/>
            <a:ext cx="317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  <a:cs typeface="Calibri" panose="020F0502020204030204" pitchFamily="34" charset="0"/>
              </a:rPr>
              <a:t>High Computing Power</a:t>
            </a:r>
          </a:p>
          <a:p>
            <a:r>
              <a:rPr lang="en-US" sz="2000" dirty="0">
                <a:latin typeface="UGent Panno Text" panose="020B0604020202020204" charset="0"/>
                <a:cs typeface="Calibri" panose="020F0502020204030204" pitchFamily="34" charset="0"/>
              </a:rPr>
              <a:t>High Latency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1" y="663574"/>
            <a:ext cx="3609303" cy="36443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54301" y="795587"/>
            <a:ext cx="1799358" cy="510778"/>
          </a:xfrm>
          <a:prstGeom prst="roundRect">
            <a:avLst/>
          </a:prstGeom>
          <a:solidFill>
            <a:srgbClr val="D6F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UGent Panno Text" panose="020B0604020202020204" charset="0"/>
                <a:cs typeface="Calibri" panose="020F0502020204030204" pitchFamily="34" charset="0"/>
              </a:rPr>
              <a:t>Cloud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4301" y="2379359"/>
            <a:ext cx="1799358" cy="510778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UGent Panno Text" panose="020B0604020202020204" charset="0"/>
                <a:cs typeface="Calibri" panose="020F0502020204030204" pitchFamily="34" charset="0"/>
              </a:rPr>
              <a:t>Fog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4302" y="3630859"/>
            <a:ext cx="1799357" cy="510778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UGent Panno Text" panose="020B0604020202020204" charset="0"/>
                <a:cs typeface="Calibri" panose="020F0502020204030204" pitchFamily="34" charset="0"/>
              </a:rPr>
              <a:t>IoT Devices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4627" y="3686193"/>
            <a:ext cx="307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  <a:cs typeface="Calibri" panose="020F0502020204030204" pitchFamily="34" charset="0"/>
              </a:rPr>
              <a:t>Low Computing Power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4627" y="2280805"/>
            <a:ext cx="2796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  <a:cs typeface="Calibri" panose="020F0502020204030204" pitchFamily="34" charset="0"/>
              </a:rPr>
              <a:t>Medium Computing Power</a:t>
            </a:r>
          </a:p>
          <a:p>
            <a:r>
              <a:rPr lang="en-US" sz="2000" dirty="0">
                <a:latin typeface="UGent Panno Text" panose="020B0604020202020204" charset="0"/>
                <a:cs typeface="Calibri" panose="020F0502020204030204" pitchFamily="34" charset="0"/>
              </a:rPr>
              <a:t>Low Latency</a:t>
            </a:r>
          </a:p>
        </p:txBody>
      </p:sp>
      <p:pic>
        <p:nvPicPr>
          <p:cNvPr id="16" name="Shape 44" descr="uQu7T64e.jpg"/>
          <p:cNvPicPr preferRelativeResize="0"/>
          <p:nvPr/>
        </p:nvPicPr>
        <p:blipFill rotWithShape="1">
          <a:blip r:embed="rId4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45" descr="logo_UGent200_EN_RGB_colour_2400dpi.png"/>
          <p:cNvPicPr preferRelativeResize="0"/>
          <p:nvPr/>
        </p:nvPicPr>
        <p:blipFill rotWithShape="1">
          <a:blip r:embed="rId5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7922" y="96369"/>
            <a:ext cx="2282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B0604020202020204" charset="0"/>
                <a:cs typeface="Calibri Light" panose="020F0302020204030204" pitchFamily="34" charset="0"/>
              </a:rPr>
              <a:t>Fog Computing</a:t>
            </a:r>
          </a:p>
        </p:txBody>
      </p:sp>
    </p:spTree>
    <p:extLst>
      <p:ext uri="{BB962C8B-B14F-4D97-AF65-F5344CB8AC3E}">
        <p14:creationId xmlns:p14="http://schemas.microsoft.com/office/powerpoint/2010/main" val="209111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UGent Panno Text" panose="020B0604020202020204" charset="0"/>
              </a:rPr>
              <a:t>4</a:t>
            </a:fld>
            <a:r>
              <a:rPr lang="en" dirty="0">
                <a:latin typeface="UGent Panno Text" panose="020B0604020202020204" charset="0"/>
              </a:rPr>
              <a:t>/25</a:t>
            </a:r>
          </a:p>
        </p:txBody>
      </p:sp>
      <p:pic>
        <p:nvPicPr>
          <p:cNvPr id="1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7922" y="96369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B0604020202020204" charset="0"/>
                <a:cs typeface="Calibri Light" panose="020F0302020204030204" pitchFamily="34" charset="0"/>
              </a:rPr>
              <a:t>Service Function Chaining (SFC)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ACDFD32-7EE9-4C59-9373-6D0FE9B8F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38" y="767848"/>
            <a:ext cx="4129262" cy="33605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A29C3A-C0B8-480B-A510-35C9D5C118E6}"/>
              </a:ext>
            </a:extLst>
          </p:cNvPr>
          <p:cNvSpPr txBox="1"/>
          <p:nvPr/>
        </p:nvSpPr>
        <p:spPr>
          <a:xfrm>
            <a:off x="5771364" y="1428750"/>
            <a:ext cx="2286000" cy="2207240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UGent Panno Text" panose="020B0604020202020204" charset="0"/>
                <a:cs typeface="Calibri" panose="020F0502020204030204" pitchFamily="34" charset="0"/>
              </a:rPr>
              <a:t>How can we incorporate SFC in Fog Computing?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BF22D08A-93FF-4290-A239-1C495E8947D9}"/>
              </a:ext>
            </a:extLst>
          </p:cNvPr>
          <p:cNvSpPr/>
          <p:nvPr/>
        </p:nvSpPr>
        <p:spPr>
          <a:xfrm>
            <a:off x="4781862" y="2448112"/>
            <a:ext cx="914400" cy="914400"/>
          </a:xfrm>
          <a:prstGeom prst="arc">
            <a:avLst>
              <a:gd name="adj1" fmla="val 1196761"/>
              <a:gd name="adj2" fmla="val 1063641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t>5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8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922" y="96369"/>
            <a:ext cx="1194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Outline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922" y="598259"/>
            <a:ext cx="8758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How can we deal with Service Function Chaining (SFC) in Fog Computing?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How can we </a:t>
            </a:r>
            <a:r>
              <a:rPr lang="en-US" sz="2400" dirty="0">
                <a:solidFill>
                  <a:srgbClr val="0070C0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support</a:t>
            </a:r>
            <a:r>
              <a:rPr lang="en-US" sz="2400" dirty="0">
                <a:solidFill>
                  <a:schemeClr val="tx1"/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 SFC in Fog Computing?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Gent Panno Text" panose="02000506040000040003" pitchFamily="2" charset="0"/>
                <a:cs typeface="Calibri Light" panose="020F0302020204030204" pitchFamily="34" charset="0"/>
              </a:rPr>
              <a:t>How can we evaluate our approach?</a:t>
            </a:r>
          </a:p>
        </p:txBody>
      </p:sp>
    </p:spTree>
    <p:extLst>
      <p:ext uri="{BB962C8B-B14F-4D97-AF65-F5344CB8AC3E}">
        <p14:creationId xmlns:p14="http://schemas.microsoft.com/office/powerpoint/2010/main" val="42789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6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pic>
        <p:nvPicPr>
          <p:cNvPr id="11" name="Picture 2" descr="Resultado de imagem para kuberne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5" y="2189538"/>
            <a:ext cx="786260" cy="76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12770" y="1326314"/>
            <a:ext cx="3649307" cy="46166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Container Orchestration Platform</a:t>
            </a:r>
            <a:endParaRPr lang="en-US" sz="2000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12769" y="2029091"/>
            <a:ext cx="3649307" cy="461665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Robust &amp; Reliable</a:t>
            </a:r>
            <a:endParaRPr lang="en-US" sz="2000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2767" y="2731868"/>
            <a:ext cx="3649307" cy="46166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Scaling up Containers (Docker)</a:t>
            </a:r>
            <a:endParaRPr lang="en-US" sz="2000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2767" y="3434644"/>
            <a:ext cx="3649307" cy="461665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latin typeface="UGent Panno Text" panose="02000506040000040003" pitchFamily="2" charset="0"/>
                <a:cs typeface="Calibri Light" panose="020F0302020204030204" pitchFamily="34" charset="0"/>
              </a:rPr>
              <a:t>Massive Open Source Community</a:t>
            </a:r>
            <a:endParaRPr lang="en-US" sz="2000" dirty="0">
              <a:latin typeface="UGent Panno Text" panose="02000506040000040003" pitchFamily="2" charset="0"/>
              <a:cs typeface="Calibri Light" panose="020F03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7A81D4-6541-4D80-B62B-CF638F761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93" y="176453"/>
            <a:ext cx="2780113" cy="43452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535B7F-6AEF-4BF2-864F-9F6EEBB8270B}"/>
              </a:ext>
            </a:extLst>
          </p:cNvPr>
          <p:cNvSpPr/>
          <p:nvPr/>
        </p:nvSpPr>
        <p:spPr>
          <a:xfrm>
            <a:off x="137922" y="96369"/>
            <a:ext cx="1774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B0604020202020204" charset="0"/>
                <a:cs typeface="Calibri Light" panose="020F0302020204030204" pitchFamily="34" charset="0"/>
              </a:rPr>
              <a:t>Kubernetes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D4C687-C667-417E-B25C-15C14E5022AE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1334055" y="1557147"/>
            <a:ext cx="578715" cy="101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612CFB-4F46-48C1-BA35-0ED2E88BA87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1334055" y="2259924"/>
            <a:ext cx="578714" cy="31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6F488E-E420-4572-84D2-E825879808E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334055" y="2570799"/>
            <a:ext cx="578712" cy="39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850485-84B8-41C6-BC66-418E88F6582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1334055" y="2570799"/>
            <a:ext cx="578712" cy="109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7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173F444-E7A3-42C8-A514-FC6C76204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2464"/>
            <a:ext cx="9144000" cy="25373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CCFB72-31E2-4BA1-B842-7E2EB7AAC724}"/>
              </a:ext>
            </a:extLst>
          </p:cNvPr>
          <p:cNvSpPr/>
          <p:nvPr/>
        </p:nvSpPr>
        <p:spPr>
          <a:xfrm>
            <a:off x="137922" y="96369"/>
            <a:ext cx="4116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SFC concepts in Kubernetes</a:t>
            </a:r>
          </a:p>
        </p:txBody>
      </p:sp>
    </p:spTree>
    <p:extLst>
      <p:ext uri="{BB962C8B-B14F-4D97-AF65-F5344CB8AC3E}">
        <p14:creationId xmlns:p14="http://schemas.microsoft.com/office/powerpoint/2010/main" val="33290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29" y="182598"/>
            <a:ext cx="4061853" cy="44153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8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4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5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22" y="96369"/>
            <a:ext cx="3021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Kube-Scheduler (KS)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653" y="1137042"/>
            <a:ext cx="352557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b="1" dirty="0">
                <a:latin typeface="UGent Panno Text" panose="02000506040000040003" pitchFamily="2" charset="0"/>
              </a:rPr>
              <a:t>How does it work?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62653" y="1981359"/>
            <a:ext cx="2115983" cy="546605"/>
            <a:chOff x="662653" y="1640181"/>
            <a:chExt cx="2115983" cy="546605"/>
          </a:xfrm>
        </p:grpSpPr>
        <p:sp>
          <p:nvSpPr>
            <p:cNvPr id="2" name="Oval 1"/>
            <p:cNvSpPr/>
            <p:nvPr/>
          </p:nvSpPr>
          <p:spPr>
            <a:xfrm>
              <a:off x="662653" y="1640181"/>
              <a:ext cx="548640" cy="546605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9658" y="1713428"/>
              <a:ext cx="141897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Node Filtering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653" y="3403043"/>
            <a:ext cx="3047328" cy="546605"/>
            <a:chOff x="662652" y="2497564"/>
            <a:chExt cx="3047328" cy="546605"/>
          </a:xfrm>
        </p:grpSpPr>
        <p:sp>
          <p:nvSpPr>
            <p:cNvPr id="11" name="Oval 10"/>
            <p:cNvSpPr/>
            <p:nvPr/>
          </p:nvSpPr>
          <p:spPr>
            <a:xfrm>
              <a:off x="662652" y="2497564"/>
              <a:ext cx="548640" cy="546605"/>
            </a:xfrm>
            <a:prstGeom prst="ellipse">
              <a:avLst/>
            </a:prstGeom>
            <a:solidFill>
              <a:srgbClr val="175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UGent Panno Text SemiBold" panose="02000706040000040003" pitchFamily="2" charset="0"/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59657" y="2570811"/>
              <a:ext cx="23503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UGent Panno Text" panose="02000506040000040003" pitchFamily="2" charset="0"/>
                </a:rPr>
                <a:t>Node Priority Calculation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7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latin typeface="UGent Panno Text" panose="02000506040000040003" pitchFamily="2" charset="0"/>
              </a:rPr>
              <a:pPr lvl="0"/>
              <a:t>9</a:t>
            </a:fld>
            <a:r>
              <a:rPr lang="en" dirty="0">
                <a:latin typeface="UGent Panno Text" panose="02000506040000040003" pitchFamily="2" charset="0"/>
              </a:rPr>
              <a:t>/25</a:t>
            </a:r>
          </a:p>
        </p:txBody>
      </p:sp>
      <p:pic>
        <p:nvPicPr>
          <p:cNvPr id="6" name="Shape 44" descr="uQu7T64e.jpg"/>
          <p:cNvPicPr preferRelativeResize="0"/>
          <p:nvPr/>
        </p:nvPicPr>
        <p:blipFill rotWithShape="1">
          <a:blip r:embed="rId3">
            <a:alphaModFix/>
          </a:blip>
          <a:srcRect t="31285" b="24762"/>
          <a:stretch/>
        </p:blipFill>
        <p:spPr>
          <a:xfrm>
            <a:off x="7239192" y="4510721"/>
            <a:ext cx="1104883" cy="4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5" descr="logo_UGent200_EN_RGB_colour_2400dpi.png"/>
          <p:cNvPicPr preferRelativeResize="0"/>
          <p:nvPr/>
        </p:nvPicPr>
        <p:blipFill rotWithShape="1">
          <a:blip r:embed="rId4">
            <a:alphaModFix/>
          </a:blip>
          <a:srcRect l="16850" t="16972" r="22296" b="20857"/>
          <a:stretch/>
        </p:blipFill>
        <p:spPr>
          <a:xfrm>
            <a:off x="221975" y="4381864"/>
            <a:ext cx="718950" cy="60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1" y="4597907"/>
            <a:ext cx="1308690" cy="3910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922" y="96369"/>
            <a:ext cx="3021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UGent Panno Text" panose="02000506040000040003" pitchFamily="2" charset="0"/>
                <a:cs typeface="Calibri Light" panose="020F0302020204030204" pitchFamily="34" charset="0"/>
              </a:rPr>
              <a:t>Kube-Scheduler (KS)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201" y="1633083"/>
            <a:ext cx="4128550" cy="954107"/>
            <a:chOff x="435138" y="2087590"/>
            <a:chExt cx="4128550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940925" y="2087590"/>
              <a:ext cx="3622763" cy="954107"/>
            </a:xfrm>
            <a:prstGeom prst="homePlate">
              <a:avLst/>
            </a:prstGeom>
            <a:solidFill>
              <a:srgbClr val="90DCBF"/>
            </a:solidFill>
          </p:spPr>
          <p:txBody>
            <a:bodyPr wrap="square" rtlCol="0">
              <a:spAutoFit/>
            </a:bodyPr>
            <a:lstStyle/>
            <a:p>
              <a:pPr marL="512763"/>
              <a:r>
                <a:rPr lang="en-US" sz="2800" dirty="0">
                  <a:latin typeface="UGent Panno Text" panose="02000506040000040003" pitchFamily="2" charset="0"/>
                </a:rPr>
                <a:t>Fast Decision Time</a:t>
              </a:r>
            </a:p>
            <a:p>
              <a:pPr marL="512763"/>
              <a:r>
                <a:rPr lang="en-US" sz="2800" dirty="0">
                  <a:latin typeface="UGent Panno Text" panose="02000506040000040003" pitchFamily="2" charset="0"/>
                </a:rPr>
                <a:t>Easily extensible</a:t>
              </a:r>
              <a:endParaRPr lang="en-US" dirty="0"/>
            </a:p>
          </p:txBody>
        </p:sp>
        <p:pic>
          <p:nvPicPr>
            <p:cNvPr id="1028" name="Picture 4" descr="Imagem relacionad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38" y="2106639"/>
              <a:ext cx="908647" cy="84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501701" y="2691861"/>
            <a:ext cx="4289932" cy="954107"/>
            <a:chOff x="4563687" y="2087589"/>
            <a:chExt cx="4289932" cy="954107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4563687" y="2087589"/>
              <a:ext cx="3674226" cy="954107"/>
            </a:xfrm>
            <a:prstGeom prst="homePlate">
              <a:avLst/>
            </a:prstGeom>
            <a:solidFill>
              <a:srgbClr val="F7D06D"/>
            </a:solidFill>
          </p:spPr>
          <p:txBody>
            <a:bodyPr wrap="square" rtlCol="0">
              <a:noAutofit/>
            </a:bodyPr>
            <a:lstStyle/>
            <a:p>
              <a:pPr marL="457200"/>
              <a:r>
                <a:rPr lang="en-US" sz="2800" dirty="0">
                  <a:latin typeface="UGent Panno Text" panose="02000506040000040003" pitchFamily="2" charset="0"/>
                </a:rPr>
                <a:t>Lack of specific rules</a:t>
              </a:r>
            </a:p>
            <a:p>
              <a:pPr marL="457200"/>
              <a:r>
                <a:rPr lang="en-US" sz="2800" dirty="0">
                  <a:latin typeface="UGent Panno Text" panose="02000506040000040003" pitchFamily="2" charset="0"/>
                </a:rPr>
                <a:t>Only CPU and RAM</a:t>
              </a:r>
            </a:p>
          </p:txBody>
        </p:sp>
        <p:pic>
          <p:nvPicPr>
            <p:cNvPr id="12" name="Picture 4" descr="Imagem relacionad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07034" y="2122037"/>
              <a:ext cx="946585" cy="885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625841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9991</TotalTime>
  <Words>1067</Words>
  <Application>Microsoft Office PowerPoint</Application>
  <PresentationFormat>On-screen Show (16:9)</PresentationFormat>
  <Paragraphs>312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Wingdings</vt:lpstr>
      <vt:lpstr>UGent Panno Text SemiBold</vt:lpstr>
      <vt:lpstr>Calibri</vt:lpstr>
      <vt:lpstr>UGent Panno Text</vt:lpstr>
      <vt:lpstr>Modern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Framework for SFC Integrity in NFV Environments</dc:title>
  <dc:creator>Administrator</dc:creator>
  <cp:lastModifiedBy>José Pedro Pereira dos Santos (UGent-imec)</cp:lastModifiedBy>
  <cp:revision>972</cp:revision>
  <dcterms:modified xsi:type="dcterms:W3CDTF">2020-05-07T14:51:14Z</dcterms:modified>
</cp:coreProperties>
</file>