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30"/>
  </p:notesMasterIdLst>
  <p:sldIdLst>
    <p:sldId id="256" r:id="rId2"/>
    <p:sldId id="279" r:id="rId3"/>
    <p:sldId id="302" r:id="rId4"/>
    <p:sldId id="379" r:id="rId5"/>
    <p:sldId id="364" r:id="rId6"/>
    <p:sldId id="303" r:id="rId7"/>
    <p:sldId id="384" r:id="rId8"/>
    <p:sldId id="368" r:id="rId9"/>
    <p:sldId id="327" r:id="rId10"/>
    <p:sldId id="358" r:id="rId11"/>
    <p:sldId id="385" r:id="rId12"/>
    <p:sldId id="387" r:id="rId13"/>
    <p:sldId id="388" r:id="rId14"/>
    <p:sldId id="366" r:id="rId15"/>
    <p:sldId id="328" r:id="rId16"/>
    <p:sldId id="380" r:id="rId17"/>
    <p:sldId id="382" r:id="rId18"/>
    <p:sldId id="377" r:id="rId19"/>
    <p:sldId id="374" r:id="rId20"/>
    <p:sldId id="342" r:id="rId21"/>
    <p:sldId id="346" r:id="rId22"/>
    <p:sldId id="332" r:id="rId23"/>
    <p:sldId id="391" r:id="rId24"/>
    <p:sldId id="318" r:id="rId25"/>
    <p:sldId id="297" r:id="rId26"/>
    <p:sldId id="386" r:id="rId27"/>
    <p:sldId id="390" r:id="rId28"/>
    <p:sldId id="392"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UGent Panno Text" panose="020B0604020202020204" charset="0"/>
      <p:regular r:id="rId35"/>
    </p:embeddedFont>
    <p:embeddedFont>
      <p:font typeface="UGent Panno Text SemiBold" panose="020B0604020202020204" charset="0"/>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ain Presentation" id="{D12B3EAC-5339-492D-A5BA-643968A9E900}">
          <p14:sldIdLst>
            <p14:sldId id="256"/>
            <p14:sldId id="279"/>
            <p14:sldId id="302"/>
            <p14:sldId id="379"/>
            <p14:sldId id="364"/>
            <p14:sldId id="303"/>
            <p14:sldId id="384"/>
            <p14:sldId id="368"/>
            <p14:sldId id="327"/>
            <p14:sldId id="358"/>
            <p14:sldId id="385"/>
            <p14:sldId id="387"/>
            <p14:sldId id="388"/>
            <p14:sldId id="366"/>
            <p14:sldId id="328"/>
            <p14:sldId id="380"/>
            <p14:sldId id="382"/>
            <p14:sldId id="377"/>
            <p14:sldId id="374"/>
            <p14:sldId id="342"/>
            <p14:sldId id="346"/>
            <p14:sldId id="332"/>
            <p14:sldId id="391"/>
            <p14:sldId id="318"/>
            <p14:sldId id="297"/>
          </p14:sldIdLst>
        </p14:section>
        <p14:section name="Additional Slides" id="{1CD69DE1-31DA-45A8-A017-49440714360F}">
          <p14:sldIdLst>
            <p14:sldId id="386"/>
            <p14:sldId id="390"/>
            <p14:sldId id="392"/>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06D"/>
    <a:srgbClr val="90DCBF"/>
    <a:srgbClr val="00CC66"/>
    <a:srgbClr val="D6F5FF"/>
    <a:srgbClr val="0070C0"/>
    <a:srgbClr val="37B7BD"/>
    <a:srgbClr val="3F98BD"/>
    <a:srgbClr val="175FC6"/>
    <a:srgbClr val="006F7E"/>
    <a:srgbClr val="FF7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E9671-C629-471B-B095-529D9C3675CC}" v="409" dt="2019-06-06T13:02:46.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74148" autoAdjust="0"/>
  </p:normalViewPr>
  <p:slideViewPr>
    <p:cSldViewPr snapToGrid="0">
      <p:cViewPr varScale="1">
        <p:scale>
          <a:sx n="111" d="100"/>
          <a:sy n="111" d="100"/>
        </p:scale>
        <p:origin x="1608" y="108"/>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arina Cruz" userId="9df83f28-6c48-40ca-8ddc-90a1a3f49b29" providerId="ADAL" clId="{647E9671-C629-471B-B095-529D9C3675CC}"/>
    <pc:docChg chg="undo custSel addSld modSld">
      <pc:chgData name="Catarina Cruz" userId="9df83f28-6c48-40ca-8ddc-90a1a3f49b29" providerId="ADAL" clId="{647E9671-C629-471B-B095-529D9C3675CC}" dt="2019-06-06T13:02:46.621" v="521"/>
      <pc:docMkLst>
        <pc:docMk/>
      </pc:docMkLst>
      <pc:sldChg chg="delSp modSp delAnim">
        <pc:chgData name="Catarina Cruz" userId="9df83f28-6c48-40ca-8ddc-90a1a3f49b29" providerId="ADAL" clId="{647E9671-C629-471B-B095-529D9C3675CC}" dt="2019-06-06T12:26:28.622" v="490" actId="478"/>
        <pc:sldMkLst>
          <pc:docMk/>
          <pc:sldMk cId="4173424113" sldId="363"/>
        </pc:sldMkLst>
        <pc:spChg chg="del">
          <ac:chgData name="Catarina Cruz" userId="9df83f28-6c48-40ca-8ddc-90a1a3f49b29" providerId="ADAL" clId="{647E9671-C629-471B-B095-529D9C3675CC}" dt="2019-06-06T12:26:28.622" v="490" actId="478"/>
          <ac:spMkLst>
            <pc:docMk/>
            <pc:sldMk cId="4173424113" sldId="363"/>
            <ac:spMk id="7" creationId="{00000000-0000-0000-0000-000000000000}"/>
          </ac:spMkLst>
        </pc:spChg>
        <pc:spChg chg="del">
          <ac:chgData name="Catarina Cruz" userId="9df83f28-6c48-40ca-8ddc-90a1a3f49b29" providerId="ADAL" clId="{647E9671-C629-471B-B095-529D9C3675CC}" dt="2019-06-06T12:26:26.669" v="489" actId="478"/>
          <ac:spMkLst>
            <pc:docMk/>
            <pc:sldMk cId="4173424113" sldId="363"/>
            <ac:spMk id="11" creationId="{00000000-0000-0000-0000-000000000000}"/>
          </ac:spMkLst>
        </pc:spChg>
        <pc:spChg chg="del">
          <ac:chgData name="Catarina Cruz" userId="9df83f28-6c48-40ca-8ddc-90a1a3f49b29" providerId="ADAL" clId="{647E9671-C629-471B-B095-529D9C3675CC}" dt="2019-06-06T12:26:26.669" v="489" actId="478"/>
          <ac:spMkLst>
            <pc:docMk/>
            <pc:sldMk cId="4173424113" sldId="363"/>
            <ac:spMk id="12" creationId="{00000000-0000-0000-0000-000000000000}"/>
          </ac:spMkLst>
        </pc:spChg>
        <pc:spChg chg="del">
          <ac:chgData name="Catarina Cruz" userId="9df83f28-6c48-40ca-8ddc-90a1a3f49b29" providerId="ADAL" clId="{647E9671-C629-471B-B095-529D9C3675CC}" dt="2019-06-06T12:26:26.669" v="489" actId="478"/>
          <ac:spMkLst>
            <pc:docMk/>
            <pc:sldMk cId="4173424113" sldId="363"/>
            <ac:spMk id="13" creationId="{00000000-0000-0000-0000-000000000000}"/>
          </ac:spMkLst>
        </pc:spChg>
        <pc:spChg chg="del">
          <ac:chgData name="Catarina Cruz" userId="9df83f28-6c48-40ca-8ddc-90a1a3f49b29" providerId="ADAL" clId="{647E9671-C629-471B-B095-529D9C3675CC}" dt="2019-06-06T12:26:26.669" v="489" actId="478"/>
          <ac:spMkLst>
            <pc:docMk/>
            <pc:sldMk cId="4173424113" sldId="363"/>
            <ac:spMk id="14" creationId="{00000000-0000-0000-0000-000000000000}"/>
          </ac:spMkLst>
        </pc:spChg>
        <pc:spChg chg="del">
          <ac:chgData name="Catarina Cruz" userId="9df83f28-6c48-40ca-8ddc-90a1a3f49b29" providerId="ADAL" clId="{647E9671-C629-471B-B095-529D9C3675CC}" dt="2019-06-06T12:26:26.669" v="489" actId="478"/>
          <ac:spMkLst>
            <pc:docMk/>
            <pc:sldMk cId="4173424113" sldId="363"/>
            <ac:spMk id="16" creationId="{00000000-0000-0000-0000-000000000000}"/>
          </ac:spMkLst>
        </pc:spChg>
        <pc:spChg chg="del">
          <ac:chgData name="Catarina Cruz" userId="9df83f28-6c48-40ca-8ddc-90a1a3f49b29" providerId="ADAL" clId="{647E9671-C629-471B-B095-529D9C3675CC}" dt="2019-06-06T12:26:26.669" v="489" actId="478"/>
          <ac:spMkLst>
            <pc:docMk/>
            <pc:sldMk cId="4173424113" sldId="363"/>
            <ac:spMk id="17" creationId="{00000000-0000-0000-0000-000000000000}"/>
          </ac:spMkLst>
        </pc:spChg>
        <pc:cxnChg chg="del mod">
          <ac:chgData name="Catarina Cruz" userId="9df83f28-6c48-40ca-8ddc-90a1a3f49b29" providerId="ADAL" clId="{647E9671-C629-471B-B095-529D9C3675CC}" dt="2019-06-06T12:26:26.669" v="489" actId="478"/>
          <ac:cxnSpMkLst>
            <pc:docMk/>
            <pc:sldMk cId="4173424113" sldId="363"/>
            <ac:cxnSpMk id="5" creationId="{00000000-0000-0000-0000-000000000000}"/>
          </ac:cxnSpMkLst>
        </pc:cxnChg>
        <pc:cxnChg chg="del mod">
          <ac:chgData name="Catarina Cruz" userId="9df83f28-6c48-40ca-8ddc-90a1a3f49b29" providerId="ADAL" clId="{647E9671-C629-471B-B095-529D9C3675CC}" dt="2019-06-06T12:26:26.669" v="489" actId="478"/>
          <ac:cxnSpMkLst>
            <pc:docMk/>
            <pc:sldMk cId="4173424113" sldId="363"/>
            <ac:cxnSpMk id="15" creationId="{00000000-0000-0000-0000-000000000000}"/>
          </ac:cxnSpMkLst>
        </pc:cxnChg>
        <pc:cxnChg chg="del mod">
          <ac:chgData name="Catarina Cruz" userId="9df83f28-6c48-40ca-8ddc-90a1a3f49b29" providerId="ADAL" clId="{647E9671-C629-471B-B095-529D9C3675CC}" dt="2019-06-06T12:26:26.669" v="489" actId="478"/>
          <ac:cxnSpMkLst>
            <pc:docMk/>
            <pc:sldMk cId="4173424113" sldId="363"/>
            <ac:cxnSpMk id="18" creationId="{00000000-0000-0000-0000-000000000000}"/>
          </ac:cxnSpMkLst>
        </pc:cxnChg>
      </pc:sldChg>
      <pc:sldChg chg="addSp delSp modSp add addAnim delAnim modAnim">
        <pc:chgData name="Catarina Cruz" userId="9df83f28-6c48-40ca-8ddc-90a1a3f49b29" providerId="ADAL" clId="{647E9671-C629-471B-B095-529D9C3675CC}" dt="2019-06-06T13:02:46.621" v="521"/>
        <pc:sldMkLst>
          <pc:docMk/>
          <pc:sldMk cId="2464935678" sldId="379"/>
        </pc:sldMkLst>
        <pc:spChg chg="mod">
          <ac:chgData name="Catarina Cruz" userId="9df83f28-6c48-40ca-8ddc-90a1a3f49b29" providerId="ADAL" clId="{647E9671-C629-471B-B095-529D9C3675CC}" dt="2019-06-06T12:26:16.272" v="488" actId="20577"/>
          <ac:spMkLst>
            <pc:docMk/>
            <pc:sldMk cId="2464935678" sldId="379"/>
            <ac:spMk id="2" creationId="{996E3C55-47C3-4145-8C08-2F681F0B1C50}"/>
          </ac:spMkLst>
        </pc:spChg>
        <pc:spChg chg="add mod">
          <ac:chgData name="Catarina Cruz" userId="9df83f28-6c48-40ca-8ddc-90a1a3f49b29" providerId="ADAL" clId="{647E9671-C629-471B-B095-529D9C3675CC}" dt="2019-06-06T12:27:39.093" v="494" actId="207"/>
          <ac:spMkLst>
            <pc:docMk/>
            <pc:sldMk cId="2464935678" sldId="379"/>
            <ac:spMk id="3" creationId="{1A46D1C2-F961-4A33-A6F5-E69EF95ECAE3}"/>
          </ac:spMkLst>
        </pc:spChg>
        <pc:spChg chg="add del mod">
          <ac:chgData name="Catarina Cruz" userId="9df83f28-6c48-40ca-8ddc-90a1a3f49b29" providerId="ADAL" clId="{647E9671-C629-471B-B095-529D9C3675CC}" dt="2019-06-06T12:12:03.760" v="2"/>
          <ac:spMkLst>
            <pc:docMk/>
            <pc:sldMk cId="2464935678" sldId="379"/>
            <ac:spMk id="4" creationId="{2DF44693-F9DC-4C40-8759-C743395198C5}"/>
          </ac:spMkLst>
        </pc:spChg>
        <pc:spChg chg="add del mod">
          <ac:chgData name="Catarina Cruz" userId="9df83f28-6c48-40ca-8ddc-90a1a3f49b29" providerId="ADAL" clId="{647E9671-C629-471B-B095-529D9C3675CC}" dt="2019-06-06T12:12:08.842" v="4"/>
          <ac:spMkLst>
            <pc:docMk/>
            <pc:sldMk cId="2464935678" sldId="379"/>
            <ac:spMk id="5" creationId="{CA2C5EF9-D026-4EDC-9684-E82866A50AA9}"/>
          </ac:spMkLst>
        </pc:spChg>
        <pc:spChg chg="add del">
          <ac:chgData name="Catarina Cruz" userId="9df83f28-6c48-40ca-8ddc-90a1a3f49b29" providerId="ADAL" clId="{647E9671-C629-471B-B095-529D9C3675CC}" dt="2019-06-06T12:13:01.402" v="11" actId="478"/>
          <ac:spMkLst>
            <pc:docMk/>
            <pc:sldMk cId="2464935678" sldId="379"/>
            <ac:spMk id="8" creationId="{5DF9FCAF-B23C-4CF7-8B67-E1545B4A1495}"/>
          </ac:spMkLst>
        </pc:spChg>
        <pc:spChg chg="add del mod">
          <ac:chgData name="Catarina Cruz" userId="9df83f28-6c48-40ca-8ddc-90a1a3f49b29" providerId="ADAL" clId="{647E9671-C629-471B-B095-529D9C3675CC}" dt="2019-06-06T12:24:59.754" v="337" actId="478"/>
          <ac:spMkLst>
            <pc:docMk/>
            <pc:sldMk cId="2464935678" sldId="379"/>
            <ac:spMk id="9" creationId="{63E73428-E84F-48A7-B617-55328AA47130}"/>
          </ac:spMkLst>
        </pc:spChg>
        <pc:spChg chg="add mod">
          <ac:chgData name="Catarina Cruz" userId="9df83f28-6c48-40ca-8ddc-90a1a3f49b29" providerId="ADAL" clId="{647E9671-C629-471B-B095-529D9C3675CC}" dt="2019-06-06T13:01:17.406" v="498" actId="164"/>
          <ac:spMkLst>
            <pc:docMk/>
            <pc:sldMk cId="2464935678" sldId="379"/>
            <ac:spMk id="10" creationId="{3631D7F2-13F1-4262-821D-8A097907F4A6}"/>
          </ac:spMkLst>
        </pc:spChg>
        <pc:spChg chg="add mod">
          <ac:chgData name="Catarina Cruz" userId="9df83f28-6c48-40ca-8ddc-90a1a3f49b29" providerId="ADAL" clId="{647E9671-C629-471B-B095-529D9C3675CC}" dt="2019-06-06T13:01:13.843" v="497" actId="164"/>
          <ac:spMkLst>
            <pc:docMk/>
            <pc:sldMk cId="2464935678" sldId="379"/>
            <ac:spMk id="11" creationId="{A6CE4753-B516-4CB0-A3B4-A6E28EDFB6AA}"/>
          </ac:spMkLst>
        </pc:spChg>
        <pc:spChg chg="add mod">
          <ac:chgData name="Catarina Cruz" userId="9df83f28-6c48-40ca-8ddc-90a1a3f49b29" providerId="ADAL" clId="{647E9671-C629-471B-B095-529D9C3675CC}" dt="2019-06-06T13:01:17.406" v="498" actId="164"/>
          <ac:spMkLst>
            <pc:docMk/>
            <pc:sldMk cId="2464935678" sldId="379"/>
            <ac:spMk id="12" creationId="{E518F2ED-50F8-4D66-B36E-72EFA52190E2}"/>
          </ac:spMkLst>
        </pc:spChg>
        <pc:spChg chg="add del mod">
          <ac:chgData name="Catarina Cruz" userId="9df83f28-6c48-40ca-8ddc-90a1a3f49b29" providerId="ADAL" clId="{647E9671-C629-471B-B095-529D9C3675CC}" dt="2019-06-06T12:24:58.842" v="336" actId="478"/>
          <ac:spMkLst>
            <pc:docMk/>
            <pc:sldMk cId="2464935678" sldId="379"/>
            <ac:spMk id="15" creationId="{448AA732-D571-4861-AC87-E062B30BE045}"/>
          </ac:spMkLst>
        </pc:spChg>
        <pc:spChg chg="add mod">
          <ac:chgData name="Catarina Cruz" userId="9df83f28-6c48-40ca-8ddc-90a1a3f49b29" providerId="ADAL" clId="{647E9671-C629-471B-B095-529D9C3675CC}" dt="2019-06-06T13:01:21.962" v="499" actId="164"/>
          <ac:spMkLst>
            <pc:docMk/>
            <pc:sldMk cId="2464935678" sldId="379"/>
            <ac:spMk id="16" creationId="{42D1A03B-EEBF-4896-AD8A-D8B0B174F274}"/>
          </ac:spMkLst>
        </pc:spChg>
        <pc:spChg chg="add del mod">
          <ac:chgData name="Catarina Cruz" userId="9df83f28-6c48-40ca-8ddc-90a1a3f49b29" providerId="ADAL" clId="{647E9671-C629-471B-B095-529D9C3675CC}" dt="2019-06-06T12:14:28.109" v="26" actId="478"/>
          <ac:spMkLst>
            <pc:docMk/>
            <pc:sldMk cId="2464935678" sldId="379"/>
            <ac:spMk id="19" creationId="{385EC191-D4D1-4700-8506-59860CE7AB82}"/>
          </ac:spMkLst>
        </pc:spChg>
        <pc:spChg chg="add del mod">
          <ac:chgData name="Catarina Cruz" userId="9df83f28-6c48-40ca-8ddc-90a1a3f49b29" providerId="ADAL" clId="{647E9671-C629-471B-B095-529D9C3675CC}" dt="2019-06-06T12:14:45.541" v="29" actId="478"/>
          <ac:spMkLst>
            <pc:docMk/>
            <pc:sldMk cId="2464935678" sldId="379"/>
            <ac:spMk id="20" creationId="{DE9BBB2E-4C64-481B-9DAC-6AEB2DEDE4DA}"/>
          </ac:spMkLst>
        </pc:spChg>
        <pc:spChg chg="add del mod">
          <ac:chgData name="Catarina Cruz" userId="9df83f28-6c48-40ca-8ddc-90a1a3f49b29" providerId="ADAL" clId="{647E9671-C629-471B-B095-529D9C3675CC}" dt="2019-06-06T12:15:10.679" v="33" actId="478"/>
          <ac:spMkLst>
            <pc:docMk/>
            <pc:sldMk cId="2464935678" sldId="379"/>
            <ac:spMk id="21" creationId="{63328594-936D-4112-8A52-8FB4E77CED39}"/>
          </ac:spMkLst>
        </pc:spChg>
        <pc:spChg chg="add mod ord">
          <ac:chgData name="Catarina Cruz" userId="9df83f28-6c48-40ca-8ddc-90a1a3f49b29" providerId="ADAL" clId="{647E9671-C629-471B-B095-529D9C3675CC}" dt="2019-06-06T13:01:13.843" v="497" actId="164"/>
          <ac:spMkLst>
            <pc:docMk/>
            <pc:sldMk cId="2464935678" sldId="379"/>
            <ac:spMk id="22" creationId="{831A934F-F36E-40F1-80FF-7A3F0F03C744}"/>
          </ac:spMkLst>
        </pc:spChg>
        <pc:spChg chg="add mod ord">
          <ac:chgData name="Catarina Cruz" userId="9df83f28-6c48-40ca-8ddc-90a1a3f49b29" providerId="ADAL" clId="{647E9671-C629-471B-B095-529D9C3675CC}" dt="2019-06-06T13:01:17.406" v="498" actId="164"/>
          <ac:spMkLst>
            <pc:docMk/>
            <pc:sldMk cId="2464935678" sldId="379"/>
            <ac:spMk id="23" creationId="{E6159038-C3E5-4546-89E4-1C3FADE8DCDB}"/>
          </ac:spMkLst>
        </pc:spChg>
        <pc:spChg chg="add mod ord">
          <ac:chgData name="Catarina Cruz" userId="9df83f28-6c48-40ca-8ddc-90a1a3f49b29" providerId="ADAL" clId="{647E9671-C629-471B-B095-529D9C3675CC}" dt="2019-06-06T13:01:21.962" v="499" actId="164"/>
          <ac:spMkLst>
            <pc:docMk/>
            <pc:sldMk cId="2464935678" sldId="379"/>
            <ac:spMk id="24" creationId="{3AE7BB65-9E66-429C-B520-EA6CE417AFF5}"/>
          </ac:spMkLst>
        </pc:spChg>
        <pc:spChg chg="add del mod">
          <ac:chgData name="Catarina Cruz" userId="9df83f28-6c48-40ca-8ddc-90a1a3f49b29" providerId="ADAL" clId="{647E9671-C629-471B-B095-529D9C3675CC}" dt="2019-06-06T12:21:12.431" v="253" actId="478"/>
          <ac:spMkLst>
            <pc:docMk/>
            <pc:sldMk cId="2464935678" sldId="379"/>
            <ac:spMk id="25" creationId="{A223DF74-AA6D-481A-83D0-0A00EF103766}"/>
          </ac:spMkLst>
        </pc:spChg>
        <pc:spChg chg="add mod">
          <ac:chgData name="Catarina Cruz" userId="9df83f28-6c48-40ca-8ddc-90a1a3f49b29" providerId="ADAL" clId="{647E9671-C629-471B-B095-529D9C3675CC}" dt="2019-06-06T13:01:13.843" v="497" actId="164"/>
          <ac:spMkLst>
            <pc:docMk/>
            <pc:sldMk cId="2464935678" sldId="379"/>
            <ac:spMk id="26" creationId="{2C3BEAF4-9CD3-4CB2-A6DF-9D7D7D524F1A}"/>
          </ac:spMkLst>
        </pc:spChg>
        <pc:spChg chg="add mod">
          <ac:chgData name="Catarina Cruz" userId="9df83f28-6c48-40ca-8ddc-90a1a3f49b29" providerId="ADAL" clId="{647E9671-C629-471B-B095-529D9C3675CC}" dt="2019-06-06T13:01:21.962" v="499" actId="164"/>
          <ac:spMkLst>
            <pc:docMk/>
            <pc:sldMk cId="2464935678" sldId="379"/>
            <ac:spMk id="27" creationId="{68A569B9-B87E-4A62-92AE-F242CE15D8BA}"/>
          </ac:spMkLst>
        </pc:spChg>
        <pc:spChg chg="add del">
          <ac:chgData name="Catarina Cruz" userId="9df83f28-6c48-40ca-8ddc-90a1a3f49b29" providerId="ADAL" clId="{647E9671-C629-471B-B095-529D9C3675CC}" dt="2019-06-06T13:01:11.736" v="496"/>
          <ac:spMkLst>
            <pc:docMk/>
            <pc:sldMk cId="2464935678" sldId="379"/>
            <ac:spMk id="31" creationId="{223BFEB9-DA48-4F57-9AA9-2701169C1353}"/>
          </ac:spMkLst>
        </pc:spChg>
        <pc:grpChg chg="add mod">
          <ac:chgData name="Catarina Cruz" userId="9df83f28-6c48-40ca-8ddc-90a1a3f49b29" providerId="ADAL" clId="{647E9671-C629-471B-B095-529D9C3675CC}" dt="2019-06-06T13:01:13.843" v="497" actId="164"/>
          <ac:grpSpMkLst>
            <pc:docMk/>
            <pc:sldMk cId="2464935678" sldId="379"/>
            <ac:grpSpMk id="32" creationId="{1E0BB41E-D5DC-4551-BB20-F6034D137A94}"/>
          </ac:grpSpMkLst>
        </pc:grpChg>
        <pc:grpChg chg="add mod">
          <ac:chgData name="Catarina Cruz" userId="9df83f28-6c48-40ca-8ddc-90a1a3f49b29" providerId="ADAL" clId="{647E9671-C629-471B-B095-529D9C3675CC}" dt="2019-06-06T13:01:17.406" v="498" actId="164"/>
          <ac:grpSpMkLst>
            <pc:docMk/>
            <pc:sldMk cId="2464935678" sldId="379"/>
            <ac:grpSpMk id="33" creationId="{0758791D-8C1D-4C5A-BFCC-F5A5142E5C31}"/>
          </ac:grpSpMkLst>
        </pc:grpChg>
        <pc:grpChg chg="add mod ord">
          <ac:chgData name="Catarina Cruz" userId="9df83f28-6c48-40ca-8ddc-90a1a3f49b29" providerId="ADAL" clId="{647E9671-C629-471B-B095-529D9C3675CC}" dt="2019-06-06T13:02:36.133" v="519" actId="167"/>
          <ac:grpSpMkLst>
            <pc:docMk/>
            <pc:sldMk cId="2464935678" sldId="379"/>
            <ac:grpSpMk id="34" creationId="{B3267324-5962-4AA6-B974-E2DED7348BD6}"/>
          </ac:grpSpMkLst>
        </pc:grpChg>
        <pc:picChg chg="add del mod">
          <ac:chgData name="Catarina Cruz" userId="9df83f28-6c48-40ca-8ddc-90a1a3f49b29" providerId="ADAL" clId="{647E9671-C629-471B-B095-529D9C3675CC}" dt="2019-06-06T12:12:45.294" v="9" actId="478"/>
          <ac:picMkLst>
            <pc:docMk/>
            <pc:sldMk cId="2464935678" sldId="379"/>
            <ac:picMk id="7" creationId="{0B21CF27-3E4B-4BB2-932E-04083722C388}"/>
          </ac:picMkLst>
        </pc:picChg>
        <pc:picChg chg="add">
          <ac:chgData name="Catarina Cruz" userId="9df83f28-6c48-40ca-8ddc-90a1a3f49b29" providerId="ADAL" clId="{647E9671-C629-471B-B095-529D9C3675CC}" dt="2019-06-06T12:26:01.542" v="485"/>
          <ac:picMkLst>
            <pc:docMk/>
            <pc:sldMk cId="2464935678" sldId="379"/>
            <ac:picMk id="28" creationId="{B157D2E3-DCF9-466A-BFD9-B01E3422DACB}"/>
          </ac:picMkLst>
        </pc:picChg>
        <pc:picChg chg="add">
          <ac:chgData name="Catarina Cruz" userId="9df83f28-6c48-40ca-8ddc-90a1a3f49b29" providerId="ADAL" clId="{647E9671-C629-471B-B095-529D9C3675CC}" dt="2019-06-06T12:26:01.542" v="485"/>
          <ac:picMkLst>
            <pc:docMk/>
            <pc:sldMk cId="2464935678" sldId="379"/>
            <ac:picMk id="29" creationId="{F34A7C3B-2641-496D-B2E6-1F8008000980}"/>
          </ac:picMkLst>
        </pc:picChg>
        <pc:picChg chg="add">
          <ac:chgData name="Catarina Cruz" userId="9df83f28-6c48-40ca-8ddc-90a1a3f49b29" providerId="ADAL" clId="{647E9671-C629-471B-B095-529D9C3675CC}" dt="2019-06-06T12:26:01.542" v="485"/>
          <ac:picMkLst>
            <pc:docMk/>
            <pc:sldMk cId="2464935678" sldId="379"/>
            <ac:picMk id="30" creationId="{7ED48547-E921-4E9E-BEDC-93445299FA49}"/>
          </ac:picMkLst>
        </pc:picChg>
        <pc:cxnChg chg="add del mod">
          <ac:chgData name="Catarina Cruz" userId="9df83f28-6c48-40ca-8ddc-90a1a3f49b29" providerId="ADAL" clId="{647E9671-C629-471B-B095-529D9C3675CC}" dt="2019-06-06T12:15:21.414" v="34" actId="478"/>
          <ac:cxnSpMkLst>
            <pc:docMk/>
            <pc:sldMk cId="2464935678" sldId="379"/>
            <ac:cxnSpMk id="13" creationId="{CB6BF806-5D6B-4831-BB92-7AEDDBC33A27}"/>
          </ac:cxnSpMkLst>
        </pc:cxnChg>
        <pc:cxnChg chg="add del mod">
          <ac:chgData name="Catarina Cruz" userId="9df83f28-6c48-40ca-8ddc-90a1a3f49b29" providerId="ADAL" clId="{647E9671-C629-471B-B095-529D9C3675CC}" dt="2019-06-06T12:15:22.447" v="35" actId="478"/>
          <ac:cxnSpMkLst>
            <pc:docMk/>
            <pc:sldMk cId="2464935678" sldId="379"/>
            <ac:cxnSpMk id="14" creationId="{DA3C9F8D-0A2F-4148-AFB4-F38D643ADC7D}"/>
          </ac:cxnSpMkLst>
        </pc:cxnChg>
        <pc:cxnChg chg="add del mod">
          <ac:chgData name="Catarina Cruz" userId="9df83f28-6c48-40ca-8ddc-90a1a3f49b29" providerId="ADAL" clId="{647E9671-C629-471B-B095-529D9C3675CC}" dt="2019-06-06T12:15:23.283" v="36" actId="478"/>
          <ac:cxnSpMkLst>
            <pc:docMk/>
            <pc:sldMk cId="2464935678" sldId="379"/>
            <ac:cxnSpMk id="17" creationId="{9CD8BC06-3281-41AA-8272-0B62CB97BB8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sz="1100" dirty="0">
                <a:latin typeface="UGent Panno Text" panose="02000506040000040003" pitchFamily="2" charset="0"/>
              </a:rPr>
              <a:t>In our previous work,</a:t>
            </a:r>
            <a:r>
              <a:rPr lang="en-US" sz="1100" baseline="0" dirty="0">
                <a:latin typeface="UGent Panno Text" panose="02000506040000040003" pitchFamily="2" charset="0"/>
              </a:rPr>
              <a:t> we </a:t>
            </a:r>
            <a:r>
              <a:rPr lang="en-US" sz="1100" dirty="0">
                <a:latin typeface="UGent Panno Text" panose="02000506040000040003" pitchFamily="2" charset="0"/>
              </a:rPr>
              <a:t>proposed a network-aware scheduling extension to Kubernetes, which provides service provisioning decisions based on up-to-date information about the current status of the network infrastructure.</a:t>
            </a:r>
          </a:p>
          <a:p>
            <a:pPr>
              <a:buNone/>
            </a:pPr>
            <a:endParaRPr lang="en-US" sz="1100" dirty="0">
              <a:latin typeface="UGent Panno Text" panose="02000506040000040003" pitchFamily="2" charset="0"/>
            </a:endParaRPr>
          </a:p>
          <a:p>
            <a:pPr>
              <a:buNone/>
            </a:pPr>
            <a:r>
              <a:rPr lang="en-US" sz="1100" dirty="0">
                <a:latin typeface="UGent Panno Text" panose="02000506040000040003" pitchFamily="2" charset="0"/>
              </a:rPr>
              <a:t>Our Network-Aware Scheduler (NAS) is implemented by </a:t>
            </a:r>
            <a:r>
              <a:rPr lang="en-US" sz="1100" b="0" i="0" u="none" strike="noStrike" kern="1200" baseline="0" dirty="0">
                <a:solidFill>
                  <a:schemeClr val="tx1"/>
                </a:solidFill>
                <a:latin typeface="+mn-lt"/>
                <a:ea typeface="+mn-ea"/>
                <a:cs typeface="+mn-cs"/>
              </a:rPr>
              <a:t>creating an “extender” process that the default KS calls out as a final step when making scheduling decisions. This extension approach is particularly suitable for use cases where scheduling decisions need to be made on resources not directly managed by the standard KS, which is exactly our case, since information on the current status of the network infrastructure is not available throughout the default scheduling process (KS).</a:t>
            </a:r>
            <a:endParaRPr lang="en-US" sz="1100" dirty="0">
              <a:latin typeface="UGent Panno Text" panose="02000506040000040003" pitchFamily="2" charset="0"/>
            </a:endParaRPr>
          </a:p>
          <a:p>
            <a:pPr>
              <a:buNone/>
            </a:pPr>
            <a:endParaRPr lang="en-US" sz="1100" dirty="0">
              <a:latin typeface="UGent Panno Text" panose="02000506040000040003"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UGent Panno Text" panose="02000506040000040003" pitchFamily="2" charset="0"/>
              </a:rPr>
              <a:t>We extended KS through the filter endpoint. The arguments passed on to the Filter endpoint consist of the set of nodes already filtered by KS and the given pod.</a:t>
            </a:r>
          </a:p>
          <a:p>
            <a:pPr>
              <a:buNone/>
            </a:pPr>
            <a:endParaRPr lang="en-US" sz="1100" dirty="0">
              <a:latin typeface="UGent Panno Text" panose="02000506040000040003" pitchFamily="2" charset="0"/>
            </a:endParaRPr>
          </a:p>
          <a:p>
            <a:pPr>
              <a:buNone/>
            </a:pPr>
            <a:r>
              <a:rPr lang="en-US" sz="1100" dirty="0">
                <a:latin typeface="UGent Panno Text" panose="02000506040000040003" pitchFamily="2" charset="0"/>
              </a:rPr>
              <a:t>The NAS makes use of strategically placed RTT labels to decide where it is suitable to deploy a specific service based on the target location specified on the pod configuration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UGent Panno Text" panose="02000506040000040003"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UGent Panno Text" panose="02000506040000040003" pitchFamily="2" charset="0"/>
              </a:rPr>
              <a:t>Round Trip Time (RTT) values are assigned to each node as a label so that delay constraints can be considered in the scheduling process. Furthermore, the available bandwidth</a:t>
            </a:r>
            <a:r>
              <a:rPr lang="en-US" sz="1100" baseline="0" dirty="0">
                <a:latin typeface="UGent Panno Text" panose="02000506040000040003" pitchFamily="2" charset="0"/>
              </a:rPr>
              <a:t> on each node is also assigned as a label.</a:t>
            </a:r>
            <a:endParaRPr lang="en-US" sz="1100" dirty="0">
              <a:latin typeface="UGent Panno Text" panose="02000506040000040003" pitchFamily="2" charset="0"/>
            </a:endParaRPr>
          </a:p>
          <a:p>
            <a:pPr>
              <a:buNone/>
            </a:pPr>
            <a:endParaRPr lang="en-US" sz="1100" dirty="0">
              <a:latin typeface="UGent Panno Text" panose="02000506040000040003" pitchFamily="2" charset="0"/>
            </a:endParaRPr>
          </a:p>
          <a:p>
            <a:pPr>
              <a:buNone/>
            </a:pPr>
            <a:r>
              <a:rPr lang="en-US" sz="1100" dirty="0">
                <a:latin typeface="UGent Panno Text" panose="02000506040000040003" pitchFamily="2" charset="0"/>
              </a:rPr>
              <a:t>The node selection is based on the minimization of the RTT depending on the target location for the service after the completion of the filtering step. </a:t>
            </a:r>
          </a:p>
          <a:p>
            <a:pPr>
              <a:buNone/>
            </a:pPr>
            <a:endParaRPr lang="en-US" sz="1100" dirty="0">
              <a:latin typeface="UGent Panno Text" panose="02000506040000040003" pitchFamily="2" charset="0"/>
            </a:endParaRPr>
          </a:p>
          <a:p>
            <a:pPr>
              <a:buNone/>
            </a:pPr>
            <a:endParaRPr lang="en-US" dirty="0"/>
          </a:p>
        </p:txBody>
      </p:sp>
    </p:spTree>
    <p:extLst>
      <p:ext uri="{BB962C8B-B14F-4D97-AF65-F5344CB8AC3E}">
        <p14:creationId xmlns:p14="http://schemas.microsoft.com/office/powerpoint/2010/main" val="15608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UGent Panno Text" panose="02000506040000040003"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We extended our previous scheduler, now called SFC controller, with mainly two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SFC information available as pod Labels in the Pod configuration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And also provisioning strategies based on latency and 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UGent Panno Text" panose="02000506040000040003" pitchFamily="2" charset="0"/>
            </a:endParaRPr>
          </a:p>
          <a:p>
            <a:pPr>
              <a:buNone/>
            </a:pPr>
            <a:endParaRPr lang="en-US" sz="1100" dirty="0">
              <a:latin typeface="UGent Panno Text" panose="02000506040000040003" pitchFamily="2" charset="0"/>
            </a:endParaRPr>
          </a:p>
          <a:p>
            <a:pPr>
              <a:buNone/>
            </a:pPr>
            <a:endParaRPr lang="en-US" dirty="0"/>
          </a:p>
        </p:txBody>
      </p:sp>
    </p:spTree>
    <p:extLst>
      <p:ext uri="{BB962C8B-B14F-4D97-AF65-F5344CB8AC3E}">
        <p14:creationId xmlns:p14="http://schemas.microsoft.com/office/powerpoint/2010/main" val="349878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sz="1100" b="0" i="0" u="none" strike="noStrike" kern="1200" baseline="0" dirty="0">
                <a:solidFill>
                  <a:schemeClr val="tx1"/>
                </a:solidFill>
                <a:latin typeface="+mn-lt"/>
                <a:ea typeface="+mn-ea"/>
                <a:cs typeface="+mn-cs"/>
              </a:rPr>
              <a:t>In terms of SFC information:</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Network Service Header  - The specific SFC identifier (String).</a:t>
            </a:r>
          </a:p>
          <a:p>
            <a:pPr>
              <a:buNone/>
            </a:pPr>
            <a:r>
              <a:rPr lang="en-US" sz="1100" b="0" i="0" u="none" strike="noStrike" kern="1200" baseline="0" dirty="0">
                <a:solidFill>
                  <a:schemeClr val="tx1"/>
                </a:solidFill>
                <a:latin typeface="+mn-lt"/>
                <a:ea typeface="+mn-ea"/>
                <a:cs typeface="+mn-cs"/>
              </a:rPr>
              <a:t>Chain Position - The position of the given pod in the SFC.</a:t>
            </a:r>
          </a:p>
          <a:p>
            <a:pPr>
              <a:buNone/>
            </a:pPr>
            <a:r>
              <a:rPr lang="en-US" sz="1100" b="0" i="0" u="none" strike="noStrike" kern="1200" baseline="0" dirty="0">
                <a:solidFill>
                  <a:schemeClr val="tx1"/>
                </a:solidFill>
                <a:latin typeface="+mn-lt"/>
                <a:ea typeface="+mn-ea"/>
                <a:cs typeface="+mn-cs"/>
              </a:rPr>
              <a:t>Total Services -  The total number of services in the SFC.</a:t>
            </a:r>
          </a:p>
          <a:p>
            <a:pPr>
              <a:buNone/>
            </a:pPr>
            <a:r>
              <a:rPr lang="en-US" sz="1100" b="0" i="0" u="none" strike="noStrike" kern="1200" baseline="0" dirty="0">
                <a:solidFill>
                  <a:schemeClr val="tx1"/>
                </a:solidFill>
                <a:latin typeface="+mn-lt"/>
                <a:ea typeface="+mn-ea"/>
                <a:cs typeface="+mn-cs"/>
              </a:rPr>
              <a:t>Target Location -  The preferred location for the deployment.</a:t>
            </a:r>
          </a:p>
          <a:p>
            <a:pPr>
              <a:buNone/>
            </a:pPr>
            <a:r>
              <a:rPr lang="en-US" sz="1100" b="0" i="0" u="none" strike="noStrike" kern="1200" baseline="0" dirty="0">
                <a:solidFill>
                  <a:schemeClr val="tx1"/>
                </a:solidFill>
                <a:latin typeface="+mn-lt"/>
                <a:ea typeface="+mn-ea"/>
                <a:cs typeface="+mn-cs"/>
              </a:rPr>
              <a:t>Policy - The preferred allocation policy.</a:t>
            </a:r>
          </a:p>
          <a:p>
            <a:pPr>
              <a:buNone/>
            </a:pPr>
            <a:r>
              <a:rPr lang="en-US" sz="1100" b="0" i="0" u="none" strike="noStrike" kern="1200" baseline="0" dirty="0">
                <a:solidFill>
                  <a:schemeClr val="tx1"/>
                </a:solidFill>
                <a:latin typeface="+mn-lt"/>
                <a:ea typeface="+mn-ea"/>
                <a:cs typeface="+mn-cs"/>
              </a:rPr>
              <a:t>Min Bandwidth - The minimum expected bandwidth.</a:t>
            </a:r>
          </a:p>
          <a:p>
            <a:pPr>
              <a:buNone/>
            </a:pPr>
            <a:r>
              <a:rPr lang="en-US" sz="1100" b="0" i="0" u="none" strike="noStrike" kern="1200" baseline="0" dirty="0" err="1">
                <a:solidFill>
                  <a:schemeClr val="tx1"/>
                </a:solidFill>
                <a:latin typeface="+mn-lt"/>
                <a:ea typeface="+mn-ea"/>
                <a:cs typeface="+mn-cs"/>
              </a:rPr>
              <a:t>Prev</a:t>
            </a:r>
            <a:r>
              <a:rPr lang="en-US" sz="1100" b="0" i="0" u="none" strike="noStrike" kern="1200" baseline="0" dirty="0">
                <a:solidFill>
                  <a:schemeClr val="tx1"/>
                </a:solidFill>
                <a:latin typeface="+mn-lt"/>
                <a:ea typeface="+mn-ea"/>
                <a:cs typeface="+mn-cs"/>
              </a:rPr>
              <a:t> Service - The previous service in the SFC.</a:t>
            </a:r>
          </a:p>
          <a:p>
            <a:pPr>
              <a:buNone/>
            </a:pPr>
            <a:r>
              <a:rPr lang="en-US" sz="1100" b="0" i="0" u="none" strike="noStrike" kern="1200" baseline="0" dirty="0">
                <a:solidFill>
                  <a:schemeClr val="tx1"/>
                </a:solidFill>
                <a:latin typeface="+mn-lt"/>
                <a:ea typeface="+mn-ea"/>
                <a:cs typeface="+mn-cs"/>
              </a:rPr>
              <a:t>Next Service - The next service in the SFC..</a:t>
            </a:r>
            <a:endParaRPr lang="en-US" sz="1100" dirty="0">
              <a:latin typeface="UGent Panno Text" panose="02000506040000040003" pitchFamily="2" charset="0"/>
            </a:endParaRPr>
          </a:p>
          <a:p>
            <a:pPr>
              <a:buNone/>
            </a:pPr>
            <a:endParaRPr lang="en-US" sz="1100" dirty="0">
              <a:latin typeface="UGent Panno Text" panose="02000506040000040003" pitchFamily="2" charset="0"/>
            </a:endParaRPr>
          </a:p>
          <a:p>
            <a:pPr>
              <a:buNone/>
            </a:pPr>
            <a:endParaRPr lang="en-US" dirty="0"/>
          </a:p>
        </p:txBody>
      </p:sp>
    </p:spTree>
    <p:extLst>
      <p:ext uri="{BB962C8B-B14F-4D97-AF65-F5344CB8AC3E}">
        <p14:creationId xmlns:p14="http://schemas.microsoft.com/office/powerpoint/2010/main" val="2367120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sz="1100" dirty="0">
              <a:latin typeface="UGent Panno Text" panose="02000506040000040003" pitchFamily="2" charset="0"/>
            </a:endParaRPr>
          </a:p>
          <a:p>
            <a:pPr>
              <a:buNone/>
            </a:pPr>
            <a:endParaRPr lang="en-US" dirty="0"/>
          </a:p>
        </p:txBody>
      </p:sp>
    </p:spTree>
    <p:extLst>
      <p:ext uri="{BB962C8B-B14F-4D97-AF65-F5344CB8AC3E}">
        <p14:creationId xmlns:p14="http://schemas.microsoft.com/office/powerpoint/2010/main" val="122660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So Now, I will talk</a:t>
            </a:r>
            <a:r>
              <a:rPr lang="en-US" baseline="0" dirty="0"/>
              <a:t> about our evaluation approach and show the results that we obtained.</a:t>
            </a:r>
          </a:p>
          <a:p>
            <a:pPr>
              <a:buNone/>
            </a:pPr>
            <a:endParaRPr lang="en-US" baseline="0" dirty="0"/>
          </a:p>
          <a:p>
            <a:pPr>
              <a:buNone/>
            </a:pPr>
            <a:endParaRPr lang="en-US" dirty="0"/>
          </a:p>
        </p:txBody>
      </p:sp>
    </p:spTree>
    <p:extLst>
      <p:ext uri="{BB962C8B-B14F-4D97-AF65-F5344CB8AC3E}">
        <p14:creationId xmlns:p14="http://schemas.microsoft.com/office/powerpoint/2010/main" val="965876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Our testbed</a:t>
            </a:r>
            <a:r>
              <a:rPr lang="en-US" baseline="0" dirty="0"/>
              <a:t> infrastructure was composed by a Kubernetes cluster with 15 Nodes (1 Master, 14 Worker Nodes)</a:t>
            </a:r>
          </a:p>
          <a:p>
            <a:pPr>
              <a:buNone/>
            </a:pPr>
            <a:endParaRPr lang="en-US" baseline="0" dirty="0"/>
          </a:p>
          <a:p>
            <a:pPr>
              <a:buNone/>
            </a:pPr>
            <a:r>
              <a:rPr lang="en-US" baseline="0" dirty="0"/>
              <a:t>Nodes were assigned several labels. For instance, delay labels depending on the locations. For example, for worker 1…</a:t>
            </a:r>
          </a:p>
          <a:p>
            <a:pPr>
              <a:buNone/>
            </a:pPr>
            <a:endParaRPr lang="en-US" baseline="0" dirty="0"/>
          </a:p>
          <a:p>
            <a:pPr>
              <a:buNone/>
            </a:pPr>
            <a:r>
              <a:rPr lang="en-US" baseline="0" dirty="0"/>
              <a:t>A label is also used for the av. Band. On the node to keep track of the allocated band. …</a:t>
            </a:r>
          </a:p>
          <a:p>
            <a:pPr>
              <a:buNone/>
            </a:pPr>
            <a:endParaRPr lang="en-US" baseline="0" dirty="0"/>
          </a:p>
          <a:p>
            <a:pPr>
              <a:buNone/>
            </a:pPr>
            <a:endParaRPr lang="en-US" dirty="0"/>
          </a:p>
        </p:txBody>
      </p:sp>
    </p:spTree>
    <p:extLst>
      <p:ext uri="{BB962C8B-B14F-4D97-AF65-F5344CB8AC3E}">
        <p14:creationId xmlns:p14="http://schemas.microsoft.com/office/powerpoint/2010/main" val="2197168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Waste Management is viewed as one of the key services enabled by IoT technology in future Smart Cities [27]. Waste bins are located everywhere (e.g. restaurants, office buildings, retail stores), but picking up garbage has been traditionally an inefficient service for years. Garbage trucks follow a given route without knowing if bins are empty or full. Another issue is that waste bins may get overloaded before the planned cleaning. This results in high maintenance and fuel costs. IoT can tackle this issue by collecting waste bin data. For instance, sensors can be installed into waste bins to tell which bins are full. Furthermore, by sending the collected data to a fog- Cloud infrastructure, route planning services can be executed</a:t>
            </a:r>
          </a:p>
          <a:p>
            <a:pPr>
              <a:buNone/>
            </a:pPr>
            <a:r>
              <a:rPr lang="en-US" dirty="0"/>
              <a:t>to find the optimal route for each truck based on bin fill levels. Thus, drivers do not waste time driving to empty bins and broken bins may be repaired quickly. Trucks and drivers can access this service through a dashboard available as a mobile application, enabling them to improve their customer service. Therefore, an IoT-based waste management service provides a more efficient waste collection through route optimization and higher driver productivity. The objective of this use case is to enable the real-time access to waste bin information. In Fig. 5, the container-based SFC for the waste management use case is illustrated and the correspondent deployment requirements are shown in Table III.</a:t>
            </a:r>
          </a:p>
        </p:txBody>
      </p:sp>
    </p:spTree>
    <p:extLst>
      <p:ext uri="{BB962C8B-B14F-4D97-AF65-F5344CB8AC3E}">
        <p14:creationId xmlns:p14="http://schemas.microsoft.com/office/powerpoint/2010/main" val="4271573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Over the last few years, crowd surveillance has become increasingly important due to the possibility of identifying individuals or even objects in highly crowded areas. Nevertheless,</a:t>
            </a:r>
          </a:p>
          <a:p>
            <a:pPr>
              <a:buNone/>
            </a:pPr>
            <a:r>
              <a:rPr lang="en-US" dirty="0"/>
              <a:t>several issues still need to be addressed, including data transfer over limited bandwidth and high latency in sensor-Cloud communication. For instance, imagine a surveillance camera requiring a continuous streaming bandwidth of 15 Mb/s. Sending the entire data from the video camera to the Cloud translates into approximately 4.86 TB/monthly for a single camera. Therefore, it is essential to adopt Fog infrastructures to perform data analysis operations locally, thus reducing the amount of data transferred to the Cloud. Surveillance cameras placed on particular streets or crowded areas send continuous video streams to a Fog-Cloud infrastructure where face recognition algorithms are performed in a distributed manner. Fog nodes located close to the surveillance cameras receive their video streams and perform a first-level analysis, such as face detection and feature extraction tasks. Then, Fog nodes send the results to the Cloud for global analysis operations, such as face matching and recognition operations. Afterwards, global outcomes can be presented in a central dashboard in a control room. Additionally, police officers may access the detection results through a mobile application. This distributed approach has been previously presented in [28], as a proper manner to enable anomaly detection in Fog Computing architectures for delay-sensitive IoT services. An IoT-based surveillance camera service provides a more efficient way of recognizing individuals in crowded areas by</a:t>
            </a:r>
          </a:p>
          <a:p>
            <a:pPr>
              <a:buNone/>
            </a:pPr>
            <a:r>
              <a:rPr lang="en-US" dirty="0"/>
              <a:t>distributing tasks between Fog and Cloud. The objective of this use case is to provide a near real-time face detection system.</a:t>
            </a:r>
          </a:p>
        </p:txBody>
      </p:sp>
    </p:spTree>
    <p:extLst>
      <p:ext uri="{BB962C8B-B14F-4D97-AF65-F5344CB8AC3E}">
        <p14:creationId xmlns:p14="http://schemas.microsoft.com/office/powerpoint/2010/main" val="3776202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sz="11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1312137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Now, I am going to show you some of our results…</a:t>
            </a:r>
          </a:p>
        </p:txBody>
      </p:sp>
    </p:spTree>
    <p:extLst>
      <p:ext uri="{BB962C8B-B14F-4D97-AF65-F5344CB8AC3E}">
        <p14:creationId xmlns:p14="http://schemas.microsoft.com/office/powerpoint/2010/main" val="675673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Today, I am going to talk about…</a:t>
            </a:r>
          </a:p>
          <a:p>
            <a:pPr>
              <a:buNone/>
            </a:pPr>
            <a:endParaRPr lang="en-US" dirty="0"/>
          </a:p>
          <a:p>
            <a:pPr>
              <a:buNone/>
            </a:pPr>
            <a:endParaRPr lang="en-US" dirty="0"/>
          </a:p>
        </p:txBody>
      </p:sp>
    </p:spTree>
    <p:extLst>
      <p:ext uri="{BB962C8B-B14F-4D97-AF65-F5344CB8AC3E}">
        <p14:creationId xmlns:p14="http://schemas.microsoft.com/office/powerpoint/2010/main" val="1366174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On average KS decides in 3ms. The extender call is not issued thus the 0ms.</a:t>
            </a:r>
          </a:p>
          <a:p>
            <a:pPr>
              <a:buNone/>
            </a:pPr>
            <a:endParaRPr lang="en-US" dirty="0"/>
          </a:p>
          <a:p>
            <a:pPr>
              <a:buNone/>
            </a:pPr>
            <a:r>
              <a:rPr lang="en-US" dirty="0"/>
              <a:t>Our</a:t>
            </a:r>
            <a:r>
              <a:rPr lang="en-US" baseline="0" dirty="0"/>
              <a:t> scheduler takes longer since the extender call is issued to decide in terms of latency and Band. The SFC controller requires on average between 6 - 7 </a:t>
            </a:r>
            <a:r>
              <a:rPr lang="en-US" baseline="0" dirty="0" err="1"/>
              <a:t>ms.</a:t>
            </a:r>
            <a:endParaRPr lang="en-US" baseline="0" dirty="0"/>
          </a:p>
          <a:p>
            <a:pPr>
              <a:buNone/>
            </a:pPr>
            <a:endParaRPr lang="en-US" baseline="0" dirty="0"/>
          </a:p>
          <a:p>
            <a:pPr>
              <a:buNone/>
            </a:pPr>
            <a:r>
              <a:rPr lang="en-US" baseline="0" dirty="0"/>
              <a:t>Essentially, our approach takes 6 - 8 </a:t>
            </a:r>
            <a:r>
              <a:rPr lang="en-US" baseline="0" dirty="0" err="1"/>
              <a:t>ms</a:t>
            </a:r>
            <a:r>
              <a:rPr lang="en-US" baseline="0" dirty="0"/>
              <a:t> more than the KS.</a:t>
            </a:r>
          </a:p>
          <a:p>
            <a:pPr>
              <a:buNone/>
            </a:pPr>
            <a:endParaRPr lang="en-US" baseline="0" dirty="0"/>
          </a:p>
          <a:p>
            <a:pPr>
              <a:buNone/>
            </a:pPr>
            <a:r>
              <a:rPr lang="en-US" baseline="0" dirty="0"/>
              <a:t>The pod startup time is the time between the submission of the pod configuration file to the Kubernetes API and until the pod is deployed on a given node and ready to be used. Both KS and SFC controller require on average 3 seconds.</a:t>
            </a:r>
          </a:p>
          <a:p>
            <a:pPr>
              <a:buNone/>
            </a:pPr>
            <a:endParaRPr lang="en-US" baseline="0" dirty="0"/>
          </a:p>
          <a:p>
            <a:pPr>
              <a:buNone/>
            </a:pPr>
            <a:r>
              <a:rPr lang="en-US" baseline="0" dirty="0"/>
              <a:t>Now, let’s see if by increasing the scheduling decision in 6ms we could gain in other aspects…</a:t>
            </a:r>
            <a:endParaRPr lang="en-US" dirty="0"/>
          </a:p>
        </p:txBody>
      </p:sp>
    </p:spTree>
    <p:extLst>
      <p:ext uri="{BB962C8B-B14F-4D97-AF65-F5344CB8AC3E}">
        <p14:creationId xmlns:p14="http://schemas.microsoft.com/office/powerpoint/2010/main" val="1843586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aseline="0" dirty="0"/>
              <a:t>As expected, the KS deployment scheme is not optimized for the service’s desired location or service latency, since no considerations are made about</a:t>
            </a:r>
          </a:p>
          <a:p>
            <a:pPr>
              <a:buNone/>
            </a:pPr>
            <a:r>
              <a:rPr lang="en-US" baseline="0" dirty="0"/>
              <a:t>location or latency in its scheduling algorithm. Thus, KS allocates multiple pods on a single node since it tries to balance the load in the cluster according to CPU and RAM usage rates.</a:t>
            </a:r>
          </a:p>
          <a:p>
            <a:pPr>
              <a:buNone/>
            </a:pPr>
            <a:endParaRPr lang="en-US" baseline="0" dirty="0"/>
          </a:p>
          <a:p>
            <a:pPr>
              <a:buNone/>
            </a:pPr>
            <a:r>
              <a:rPr lang="en-US" baseline="0" dirty="0"/>
              <a:t>For instance, the KS allocation scheme for the route planner or the </a:t>
            </a:r>
            <a:r>
              <a:rPr lang="en-US" baseline="0" dirty="0" err="1"/>
              <a:t>fm-recog</a:t>
            </a:r>
            <a:r>
              <a:rPr lang="en-US" baseline="0" dirty="0"/>
              <a:t> service is fairly poor since no pods are deployed in the preferred location (Brussels).</a:t>
            </a:r>
          </a:p>
          <a:p>
            <a:pPr>
              <a:buNone/>
            </a:pPr>
            <a:endParaRPr lang="en-US" dirty="0"/>
          </a:p>
        </p:txBody>
      </p:sp>
    </p:spTree>
    <p:extLst>
      <p:ext uri="{BB962C8B-B14F-4D97-AF65-F5344CB8AC3E}">
        <p14:creationId xmlns:p14="http://schemas.microsoft.com/office/powerpoint/2010/main" val="1761896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0" dirty="0"/>
              <a:t>In Fig. 8, the expected service latency for each of the schedulers is detailed. As shown, the proposed SFC-controller achieves lower delays for each of the deployed services when compared with the default KS. In spite of overloading several nodes, KS is not able to find optimal paths for the SFCs. The proposed SFC controller can optimize the SFC latency while conserving network bandwidth. In this particular allocation scheme, the SFC-controller improves the performance of the default KS by reducing the network latency by 18%.</a:t>
            </a:r>
          </a:p>
        </p:txBody>
      </p:sp>
    </p:spTree>
    <p:extLst>
      <p:ext uri="{BB962C8B-B14F-4D97-AF65-F5344CB8AC3E}">
        <p14:creationId xmlns:p14="http://schemas.microsoft.com/office/powerpoint/2010/main" val="2815888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0" dirty="0"/>
              <a:t>In Table VII, the expected service bandwidth per node for the different scheduling approaches is presented. It should be noted that bandwidth values in bold mean that the cluster node is overloaded based on the available bandwidth previously shown in Fig. 4. As shown, KS allocates pods on nodes already compromised in terms of network bandwidth. For instance, KS overloads worker 1 and 4 by allocating to them at least 4 pods leading to service bandwidths of 26.0 Mbit/s and 36.5 Mbit/s for the workers 1 and 4, respectively, which surpasses the available bandwidth of 10.0 Mbit/s. This provisioning scheme may lead to service disruptions due to bandwidth fluctuations. In contrast, the proposed SFC controller takes into account the available bandwidth while making scheduling decisions, which leads to informed decisions not only in terms of latency but also in terms of bandwidth.</a:t>
            </a:r>
          </a:p>
        </p:txBody>
      </p:sp>
    </p:spTree>
    <p:extLst>
      <p:ext uri="{BB962C8B-B14F-4D97-AF65-F5344CB8AC3E}">
        <p14:creationId xmlns:p14="http://schemas.microsoft.com/office/powerpoint/2010/main" val="34874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SFC allocation for IoT in Fog Computing based</a:t>
            </a:r>
            <a:r>
              <a:rPr lang="en-US" baseline="0" dirty="0"/>
              <a:t> on latency &amp; band. Validated in Kubernetes</a:t>
            </a:r>
          </a:p>
          <a:p>
            <a:pPr>
              <a:buNone/>
            </a:pPr>
            <a:endParaRPr lang="en-US" baseline="0" dirty="0"/>
          </a:p>
          <a:p>
            <a:pPr>
              <a:buNone/>
            </a:pPr>
            <a:r>
              <a:rPr lang="en-US" baseline="0" dirty="0"/>
              <a:t>We obtained a reduction of 18% (service latency) when compared with the default KS.</a:t>
            </a:r>
          </a:p>
          <a:p>
            <a:pPr>
              <a:buNone/>
            </a:pPr>
            <a:endParaRPr lang="en-US" baseline="0" dirty="0"/>
          </a:p>
          <a:p>
            <a:pPr>
              <a:buNone/>
            </a:pPr>
            <a:r>
              <a:rPr lang="en-US" baseline="0" dirty="0"/>
              <a:t>As future work, dynamic strategies will be added to our SFC controller to further refine the allocation scheme in terms of bandwidth fluctuations and delay changes.</a:t>
            </a:r>
            <a:endParaRPr lang="en-US" dirty="0"/>
          </a:p>
        </p:txBody>
      </p:sp>
    </p:spTree>
    <p:extLst>
      <p:ext uri="{BB962C8B-B14F-4D97-AF65-F5344CB8AC3E}">
        <p14:creationId xmlns:p14="http://schemas.microsoft.com/office/powerpoint/2010/main" val="2615735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Let me say that if you are interested in trying out our software or learn more about our approach, you have here the GitHub URL. </a:t>
            </a:r>
          </a:p>
        </p:txBody>
      </p:sp>
    </p:spTree>
    <p:extLst>
      <p:ext uri="{BB962C8B-B14F-4D97-AF65-F5344CB8AC3E}">
        <p14:creationId xmlns:p14="http://schemas.microsoft.com/office/powerpoint/2010/main" val="227516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345041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652939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sz="1100" b="0" i="0" u="none" strike="noStrike" kern="1200" baseline="0" dirty="0">
                <a:solidFill>
                  <a:schemeClr val="tx1"/>
                </a:solidFill>
                <a:latin typeface="+mn-lt"/>
                <a:ea typeface="+mn-ea"/>
                <a:cs typeface="+mn-cs"/>
              </a:rPr>
              <a:t>In Fig. 9, the execution time per Pod of the SFC controller extender call is shown. The number of service replicas is increased to evaluate how the SFC controller handles the allocation of a high number of service instances in the Service Chain. As shown, the extender decision time decreases while the number of service replicas increases, since only a small amount of nodes will still be free in terms of resources, specifically in terms of bandwidth based on the previously presented infrastructure. Increasing the number of replicas will also lead to pod evictions since nodes will already be exhausted and no node will be available for the service allocation. Nevertheless, the SFC controller can cope with a high number of replicas without compromising the decision time as long as resources are available.</a:t>
            </a:r>
            <a:endParaRPr lang="en-US" b="1" dirty="0"/>
          </a:p>
        </p:txBody>
      </p:sp>
    </p:spTree>
    <p:extLst>
      <p:ext uri="{BB962C8B-B14F-4D97-AF65-F5344CB8AC3E}">
        <p14:creationId xmlns:p14="http://schemas.microsoft.com/office/powerpoint/2010/main" val="83795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sz="1100" b="0" i="0" u="none" strike="noStrike" kern="1200" baseline="0" dirty="0">
                <a:solidFill>
                  <a:schemeClr val="tx1"/>
                </a:solidFill>
                <a:latin typeface="+mn-lt"/>
                <a:ea typeface="+mn-ea"/>
                <a:cs typeface="+mn-cs"/>
              </a:rPr>
              <a:t>Fog Computing aims to provide a distributed cloud infrastructure by placing computational resources close to end-users.</a:t>
            </a:r>
            <a:endParaRPr lang="en-US" dirty="0"/>
          </a:p>
        </p:txBody>
      </p:sp>
    </p:spTree>
    <p:extLst>
      <p:ext uri="{BB962C8B-B14F-4D97-AF65-F5344CB8AC3E}">
        <p14:creationId xmlns:p14="http://schemas.microsoft.com/office/powerpoint/2010/main" val="790812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UGent Panno Text" panose="020B0604020202020204" charset="0"/>
              </a:rPr>
              <a:t>To fully leverage on NFV, services must be connected in a specific order forming a Service Function Chain (SFC). SFCs allow mobile operators to benefit from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UGent Panno Text" panose="020B0604020202020204" charset="0"/>
              </a:rPr>
              <a:t>high flexibility and low operational costs introduced by network softwarization.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UGent Panno Text"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UGent Panno Text" panose="020B0604020202020204" charset="0"/>
              </a:rPr>
              <a:t>Services must be connected in a specific order forming an SFC that each user must traverse to achieve a Network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UGent Panno Text"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However, most SFC research only focuses on Multi-access Edge Computing (MEC) use cases where mobile operators aim to deploy services close to end-users. Bi-directional communication between Edges and Cloud are not considered in MEC, which in contrast is highly important in a Fog environment as in distributed anomaly detection services.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UGent Panno Text" panose="020B0604020202020204" charset="0"/>
            </a:endParaRPr>
          </a:p>
          <a:p>
            <a:endParaRPr lang="en-US" dirty="0"/>
          </a:p>
        </p:txBody>
      </p:sp>
    </p:spTree>
    <p:extLst>
      <p:ext uri="{BB962C8B-B14F-4D97-AF65-F5344CB8AC3E}">
        <p14:creationId xmlns:p14="http://schemas.microsoft.com/office/powerpoint/2010/main" val="246599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aseline="0" dirty="0"/>
              <a:t>So how can he support SFC in Fog Computing?</a:t>
            </a:r>
          </a:p>
          <a:p>
            <a:pPr>
              <a:buNone/>
            </a:pPr>
            <a:endParaRPr lang="en-US" baseline="0" dirty="0"/>
          </a:p>
          <a:p>
            <a:pPr>
              <a:buNone/>
            </a:pPr>
            <a:r>
              <a:rPr lang="en-US" baseline="0" dirty="0"/>
              <a:t>This question is answered next…</a:t>
            </a:r>
            <a:endParaRPr lang="en-US" dirty="0"/>
          </a:p>
        </p:txBody>
      </p:sp>
    </p:spTree>
    <p:extLst>
      <p:ext uri="{BB962C8B-B14F-4D97-AF65-F5344CB8AC3E}">
        <p14:creationId xmlns:p14="http://schemas.microsoft.com/office/powerpoint/2010/main" val="3919748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So he tried to see if we could apply SFC concepts in Kubernetes…</a:t>
            </a:r>
          </a:p>
          <a:p>
            <a:pPr>
              <a:buNone/>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Kubernetes is essentially an open-source orchestration platform for containerized applications. </a:t>
            </a:r>
          </a:p>
          <a:p>
            <a:pPr>
              <a:buNone/>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Kubernetes simplifies the deployment of reliable, scalable distributed systems by managing their complete life-cycle work-flow.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Kubernetes enables the automatic scaling of containers through Docker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Kubernetes has a massive open source community which is constantly working towards its improvement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Due to all of this, Kubernetes is positioning itself as the de facto platform for the orchestration of container based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Now, you will learn about the main features/characteristics of the Kubernetes architecture.</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The architecture follows the master slave model, where at least one master node manages Docker containers across multiple worker nodes (slaves). These worker nodes can be local physical servers and VMs or even public and private clouds. The Master is responsible for exposing the API server, scheduling the service deployments and managing the overall cluster. The API server provides an entry point to control the entire Kubernetes cluster. </a:t>
            </a:r>
          </a:p>
        </p:txBody>
      </p:sp>
    </p:spTree>
    <p:extLst>
      <p:ext uri="{BB962C8B-B14F-4D97-AF65-F5344CB8AC3E}">
        <p14:creationId xmlns:p14="http://schemas.microsoft.com/office/powerpoint/2010/main" val="274138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sz="1100" b="0" i="0" u="none" strike="noStrike" kern="1200" baseline="0" dirty="0">
                <a:solidFill>
                  <a:schemeClr val="tx1"/>
                </a:solidFill>
                <a:latin typeface="+mn-lt"/>
                <a:ea typeface="+mn-ea"/>
                <a:cs typeface="+mn-cs"/>
              </a:rPr>
              <a:t>To fully understand our approach, two concepts coming from Kubernetes should be highlighted: Pods and Services. </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A pod represents the collection of containers and storage (volumes) running in the same execution environment, meaning that micro-services in Kubernetes are often coupled together forming a group of containers. </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A Service is an abstract way to define a logical set of Pods and expose the applications running on them.</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By using these two abstractions, there is no need to use a service discovery mechanism since pods have their own IP address, which makes load-balancing a straightforward process across them. The rationale behind these abstractions comes from the pods’ volatility as they may be terminated, meaning that pods running at a certain moment may be different than the ones which are providing the service a few days later. Thus, users must not need to be aware that pods have been terminated and new ones have been deployed. </a:t>
            </a:r>
          </a:p>
        </p:txBody>
      </p:sp>
    </p:spTree>
    <p:extLst>
      <p:ext uri="{BB962C8B-B14F-4D97-AF65-F5344CB8AC3E}">
        <p14:creationId xmlns:p14="http://schemas.microsoft.com/office/powerpoint/2010/main" val="73611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The component that makes decisions in terms of pod allocations in Kubernetes is called </a:t>
            </a:r>
            <a:r>
              <a:rPr lang="en-US" sz="1100" b="0" i="0" u="none" strike="noStrike" kern="1200" baseline="0" dirty="0" err="1">
                <a:solidFill>
                  <a:schemeClr val="tx1"/>
                </a:solidFill>
                <a:latin typeface="+mn-lt"/>
                <a:ea typeface="+mn-ea"/>
                <a:cs typeface="+mn-cs"/>
              </a:rPr>
              <a:t>Kube</a:t>
            </a:r>
            <a:r>
              <a:rPr lang="en-US" sz="1100" b="0" i="0" u="none" strike="noStrike" kern="1200" baseline="0" dirty="0">
                <a:solidFill>
                  <a:schemeClr val="tx1"/>
                </a:solidFill>
                <a:latin typeface="+mn-lt"/>
                <a:ea typeface="+mn-ea"/>
                <a:cs typeface="+mn-cs"/>
              </a:rPr>
              <a:t>–Scheduler (KS). The KS is the default scheduling feature in the Kubernetes platform, which is responsible for deciding on which nodes pods should 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allocated. </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How does It work?...</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Every pod needing allocation is added to a waiting queue, which is continuously monitored by the KS. If a pod is added to the waiting queue, the KS searches for a suitable node for the</a:t>
            </a:r>
          </a:p>
          <a:p>
            <a:pPr>
              <a:buNone/>
            </a:pPr>
            <a:r>
              <a:rPr lang="en-US" sz="1100" b="0" i="0" u="none" strike="noStrike" kern="1200" baseline="0" dirty="0">
                <a:solidFill>
                  <a:schemeClr val="tx1"/>
                </a:solidFill>
                <a:latin typeface="+mn-lt"/>
                <a:ea typeface="+mn-ea"/>
                <a:cs typeface="+mn-cs"/>
              </a:rPr>
              <a:t>deployment based on a two-step process. The first step is called node filtering, where the KS verifies which nodes can run the pod by applying a set of filters, also known as predicates. </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The purpose of filtering is to solely consider nodes meeting all specific requirements of the pod further in the scheduling process. </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The second operation is called node priority calculation, where the KS ranks each remaining node to find the best fit for the pod provisioning based on one or more scheduling algorithms, also called priorities. </a:t>
            </a:r>
          </a:p>
          <a:p>
            <a:pPr>
              <a:buNone/>
            </a:pPr>
            <a:endParaRPr lang="en-US" sz="1100" b="0" i="0" u="none" strike="noStrike" kern="1200" baseline="0" dirty="0">
              <a:solidFill>
                <a:schemeClr val="tx1"/>
              </a:solidFill>
              <a:latin typeface="+mn-lt"/>
              <a:ea typeface="+mn-ea"/>
              <a:cs typeface="+mn-cs"/>
            </a:endParaRPr>
          </a:p>
          <a:p>
            <a:pPr>
              <a:buNone/>
            </a:pPr>
            <a:r>
              <a:rPr lang="en-US" sz="1100" b="0" i="0" u="none" strike="noStrike" kern="1200" baseline="0" dirty="0">
                <a:solidFill>
                  <a:schemeClr val="tx1"/>
                </a:solidFill>
                <a:latin typeface="+mn-lt"/>
                <a:ea typeface="+mn-ea"/>
                <a:cs typeface="+mn-cs"/>
              </a:rPr>
              <a:t>Each algorithm is weighted and each node is scored between 0 and 10. The highest scoring node is chosen to run the pod.</a:t>
            </a:r>
            <a:endParaRPr lang="en-US" dirty="0"/>
          </a:p>
        </p:txBody>
      </p:sp>
    </p:spTree>
    <p:extLst>
      <p:ext uri="{BB962C8B-B14F-4D97-AF65-F5344CB8AC3E}">
        <p14:creationId xmlns:p14="http://schemas.microsoft.com/office/powerpoint/2010/main" val="1393973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One of the main strongest points of KS is the fast decision time in the order of </a:t>
            </a:r>
            <a:r>
              <a:rPr lang="en-US" sz="1100" b="0" i="0" u="none" strike="noStrike" kern="1200" baseline="0" dirty="0" err="1">
                <a:solidFill>
                  <a:schemeClr val="tx1"/>
                </a:solidFill>
                <a:latin typeface="+mn-lt"/>
                <a:ea typeface="+mn-ea"/>
                <a:cs typeface="+mn-cs"/>
              </a:rPr>
              <a:t>ms</a:t>
            </a:r>
            <a:r>
              <a:rPr lang="en-US" sz="1100" b="0" i="0" u="none" strike="noStrike" kern="1200" baseline="0" dirty="0">
                <a:solidFill>
                  <a:schemeClr val="tx1"/>
                </a:solidFill>
                <a:latin typeface="+mn-lt"/>
                <a:ea typeface="+mn-ea"/>
                <a:cs typeface="+mn-cs"/>
              </a:rPr>
              <a:t> (as I will shown further in my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KS is also easily extensible in case someone would like to make scheduling decisions on a specific rule/algorithm not yet present in the 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BUT Although KS provides flexible and powerful features, the metrics applied in the decision-making process are rather limited. Only CPU and RAM usage rates are considered in the service scheduling.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When Fog-cloud environments are considered, latency and bandwidth are highly challenging constraints.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For example, bandwidth limitations may cause network congestion and even service disruptions, which could eventually lead to service interruptions while latency thresholds if exceeded can lead to unstable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latin typeface="+mn-lt"/>
                <a:ea typeface="+mn-ea"/>
                <a:cs typeface="+mn-cs"/>
              </a:rPr>
              <a:t>Therefore, for these kind of services, it is crucial to provide a </a:t>
            </a:r>
            <a:r>
              <a:rPr lang="en-US" sz="1100" dirty="0">
                <a:latin typeface="UGent Panno Text" panose="02000506040000040003" pitchFamily="2" charset="0"/>
              </a:rPr>
              <a:t>provisioning approach considering multiple factors, such as the applications’ specific requirements (CPU and memory), the state of the infrastructure (hardware and software), the network status (link bandwidth and latency), among others. </a:t>
            </a:r>
          </a:p>
        </p:txBody>
      </p:sp>
    </p:spTree>
    <p:extLst>
      <p:ext uri="{BB962C8B-B14F-4D97-AF65-F5344CB8AC3E}">
        <p14:creationId xmlns:p14="http://schemas.microsoft.com/office/powerpoint/2010/main" val="336394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p:nvPr/>
        </p:nvSpPr>
        <p:spPr>
          <a:xfrm>
            <a:off x="0" y="205977"/>
            <a:ext cx="8686800" cy="1165500"/>
          </a:xfrm>
          <a:prstGeom prst="rect">
            <a:avLst/>
          </a:prstGeom>
          <a:solidFill>
            <a:schemeClr val="dk2"/>
          </a:solidFill>
          <a:ln>
            <a:noFill/>
          </a:ln>
        </p:spPr>
        <p:txBody>
          <a:bodyPr wrap="square" lIns="91425" tIns="45700" rIns="91425" bIns="45700" anchor="ctr" anchorCtr="0">
            <a:noAutofit/>
          </a:bodyPr>
          <a:lstStyle/>
          <a:p>
            <a:pPr lvl="0">
              <a:spcBef>
                <a:spcPts val="0"/>
              </a:spcBef>
              <a:buNone/>
            </a:pPr>
            <a:endParaRPr/>
          </a:p>
        </p:txBody>
      </p:sp>
      <p:sp>
        <p:nvSpPr>
          <p:cNvPr id="27" name="Shape 27"/>
          <p:cNvSpPr txBox="1">
            <a:spLocks noGrp="1"/>
          </p:cNvSpPr>
          <p:nvPr>
            <p:ph type="title"/>
          </p:nvPr>
        </p:nvSpPr>
        <p:spPr>
          <a:xfrm>
            <a:off x="457200" y="205978"/>
            <a:ext cx="8229600" cy="11415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sldNum" idx="12"/>
          </p:nvPr>
        </p:nvSpPr>
        <p:spPr>
          <a:xfrm>
            <a:off x="4297641" y="4749901"/>
            <a:ext cx="548700" cy="3936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29"/>
        <p:cNvGrpSpPr/>
        <p:nvPr/>
      </p:nvGrpSpPr>
      <p:grpSpPr>
        <a:xfrm>
          <a:off x="0" y="0"/>
          <a:ext cx="0" cy="0"/>
          <a:chOff x="0" y="0"/>
          <a:chExt cx="0" cy="0"/>
        </a:xfrm>
      </p:grpSpPr>
      <p:sp>
        <p:nvSpPr>
          <p:cNvPr id="30" name="Shape 30"/>
          <p:cNvSpPr/>
          <p:nvPr/>
        </p:nvSpPr>
        <p:spPr>
          <a:xfrm>
            <a:off x="0" y="4406309"/>
            <a:ext cx="8686800" cy="519600"/>
          </a:xfrm>
          <a:prstGeom prst="rect">
            <a:avLst/>
          </a:prstGeom>
          <a:solidFill>
            <a:schemeClr val="dk2"/>
          </a:solidFill>
          <a:ln>
            <a:noFill/>
          </a:ln>
        </p:spPr>
        <p:txBody>
          <a:bodyPr wrap="square" lIns="91425" tIns="45700" rIns="91425" bIns="45700" anchor="ctr" anchorCtr="0">
            <a:noAutofit/>
          </a:bodyPr>
          <a:lstStyle/>
          <a:p>
            <a:pPr lvl="0">
              <a:spcBef>
                <a:spcPts val="0"/>
              </a:spcBef>
              <a:buNone/>
            </a:pPr>
            <a:endParaRPr/>
          </a:p>
        </p:txBody>
      </p:sp>
      <p:sp>
        <p:nvSpPr>
          <p:cNvPr id="31" name="Shape 31"/>
          <p:cNvSpPr txBox="1">
            <a:spLocks noGrp="1"/>
          </p:cNvSpPr>
          <p:nvPr>
            <p:ph type="body" idx="1"/>
          </p:nvPr>
        </p:nvSpPr>
        <p:spPr>
          <a:xfrm>
            <a:off x="457200" y="4406309"/>
            <a:ext cx="8229600" cy="519600"/>
          </a:xfrm>
          <a:prstGeom prst="rect">
            <a:avLst/>
          </a:prstGeom>
        </p:spPr>
        <p:txBody>
          <a:bodyPr wrap="square" lIns="91425" tIns="91425" rIns="91425" bIns="91425" anchor="ctr" anchorCtr="0"/>
          <a:lstStyle>
            <a:lvl1pPr lvl="0">
              <a:spcBef>
                <a:spcPts val="0"/>
              </a:spcBef>
              <a:buClr>
                <a:schemeClr val="lt1"/>
              </a:buClr>
              <a:buSzPct val="100000"/>
              <a:buNone/>
              <a:defRPr sz="2400" b="1">
                <a:solidFill>
                  <a:schemeClr val="lt1"/>
                </a:solidFill>
              </a:defRPr>
            </a:lvl1pPr>
          </a:lstStyle>
          <a:p>
            <a:endParaRPr/>
          </a:p>
        </p:txBody>
      </p:sp>
      <p:sp>
        <p:nvSpPr>
          <p:cNvPr id="32" name="Shape 32"/>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1"/>
                </a:solidFill>
              </a:rPr>
              <a:t>‹#›</a:t>
            </a:fld>
            <a:endParaRPr lang="en">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
        <p:nvSpPr>
          <p:cNvPr id="34" name="Shape 34"/>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1141500"/>
          </a:xfrm>
          <a:prstGeom prst="rect">
            <a:avLst/>
          </a:prstGeom>
          <a:noFill/>
          <a:ln>
            <a:noFill/>
          </a:ln>
        </p:spPr>
        <p:txBody>
          <a:bodyPr wrap="square" lIns="91425" tIns="91425" rIns="91425" bIns="91425" anchor="b" anchorCtr="0"/>
          <a:lstStyle>
            <a:lvl1pPr lvl="0">
              <a:spcBef>
                <a:spcPts val="0"/>
              </a:spcBef>
              <a:buClr>
                <a:schemeClr val="lt1"/>
              </a:buClr>
              <a:buSzPct val="100000"/>
              <a:buNone/>
              <a:defRPr sz="4800" b="1">
                <a:solidFill>
                  <a:schemeClr val="lt1"/>
                </a:solidFill>
              </a:defRPr>
            </a:lvl1pPr>
            <a:lvl2pPr lvl="1">
              <a:spcBef>
                <a:spcPts val="0"/>
              </a:spcBef>
              <a:buClr>
                <a:schemeClr val="lt1"/>
              </a:buClr>
              <a:buSzPct val="100000"/>
              <a:buNone/>
              <a:defRPr sz="4800" b="1">
                <a:solidFill>
                  <a:schemeClr val="lt1"/>
                </a:solidFill>
              </a:defRPr>
            </a:lvl2pPr>
            <a:lvl3pPr lvl="2">
              <a:spcBef>
                <a:spcPts val="0"/>
              </a:spcBef>
              <a:buClr>
                <a:schemeClr val="lt1"/>
              </a:buClr>
              <a:buSzPct val="100000"/>
              <a:buNone/>
              <a:defRPr sz="4800" b="1">
                <a:solidFill>
                  <a:schemeClr val="lt1"/>
                </a:solidFill>
              </a:defRPr>
            </a:lvl3pPr>
            <a:lvl4pPr lvl="3">
              <a:spcBef>
                <a:spcPts val="0"/>
              </a:spcBef>
              <a:buClr>
                <a:schemeClr val="lt1"/>
              </a:buClr>
              <a:buSzPct val="100000"/>
              <a:buNone/>
              <a:defRPr sz="4800" b="1">
                <a:solidFill>
                  <a:schemeClr val="lt1"/>
                </a:solidFill>
              </a:defRPr>
            </a:lvl4pPr>
            <a:lvl5pPr lvl="4">
              <a:spcBef>
                <a:spcPts val="0"/>
              </a:spcBef>
              <a:buClr>
                <a:schemeClr val="lt1"/>
              </a:buClr>
              <a:buSzPct val="100000"/>
              <a:buNone/>
              <a:defRPr sz="4800" b="1">
                <a:solidFill>
                  <a:schemeClr val="lt1"/>
                </a:solidFill>
              </a:defRPr>
            </a:lvl5pPr>
            <a:lvl6pPr lvl="5">
              <a:spcBef>
                <a:spcPts val="0"/>
              </a:spcBef>
              <a:buClr>
                <a:schemeClr val="lt1"/>
              </a:buClr>
              <a:buSzPct val="100000"/>
              <a:buNone/>
              <a:defRPr sz="4800" b="1">
                <a:solidFill>
                  <a:schemeClr val="lt1"/>
                </a:solidFill>
              </a:defRPr>
            </a:lvl6pPr>
            <a:lvl7pPr lvl="6">
              <a:spcBef>
                <a:spcPts val="0"/>
              </a:spcBef>
              <a:buClr>
                <a:schemeClr val="lt1"/>
              </a:buClr>
              <a:buSzPct val="100000"/>
              <a:buNone/>
              <a:defRPr sz="4800" b="1">
                <a:solidFill>
                  <a:schemeClr val="lt1"/>
                </a:solidFill>
              </a:defRPr>
            </a:lvl7pPr>
            <a:lvl8pPr lvl="7">
              <a:spcBef>
                <a:spcPts val="0"/>
              </a:spcBef>
              <a:buClr>
                <a:schemeClr val="lt1"/>
              </a:buClr>
              <a:buSzPct val="100000"/>
              <a:buNone/>
              <a:defRPr sz="4800" b="1">
                <a:solidFill>
                  <a:schemeClr val="lt1"/>
                </a:solidFill>
              </a:defRPr>
            </a:lvl8pPr>
            <a:lvl9pPr lvl="8">
              <a:spcBef>
                <a:spcPts val="0"/>
              </a:spcBef>
              <a:buClr>
                <a:schemeClr val="lt1"/>
              </a:buClr>
              <a:buSzPct val="100000"/>
              <a:buNone/>
              <a:defRPr sz="4800" b="1">
                <a:solidFill>
                  <a:schemeClr val="lt1"/>
                </a:solidFill>
              </a:defRPr>
            </a:lvl9pPr>
          </a:lstStyle>
          <a:p>
            <a:endParaRPr/>
          </a:p>
        </p:txBody>
      </p:sp>
      <p:sp>
        <p:nvSpPr>
          <p:cNvPr id="7" name="Shape 7"/>
          <p:cNvSpPr txBox="1">
            <a:spLocks noGrp="1"/>
          </p:cNvSpPr>
          <p:nvPr>
            <p:ph type="body" idx="1"/>
          </p:nvPr>
        </p:nvSpPr>
        <p:spPr>
          <a:xfrm>
            <a:off x="457200" y="1460499"/>
            <a:ext cx="8229600" cy="3465300"/>
          </a:xfrm>
          <a:prstGeom prst="rect">
            <a:avLst/>
          </a:prstGeom>
          <a:noFill/>
          <a:ln>
            <a:noFill/>
          </a:ln>
        </p:spPr>
        <p:txBody>
          <a:bodyPr wrap="square" lIns="91425" tIns="91425" rIns="91425" bIns="91425" anchor="t" anchorCtr="0"/>
          <a:lstStyle>
            <a:lvl1pPr lvl="0">
              <a:spcBef>
                <a:spcPts val="600"/>
              </a:spcBef>
              <a:buClr>
                <a:schemeClr val="dk2"/>
              </a:buClr>
              <a:buSzPct val="100000"/>
              <a:buChar char="●"/>
              <a:defRPr sz="3000">
                <a:solidFill>
                  <a:schemeClr val="dk2"/>
                </a:solidFill>
              </a:defRPr>
            </a:lvl1pPr>
            <a:lvl2pPr lvl="1">
              <a:spcBef>
                <a:spcPts val="480"/>
              </a:spcBef>
              <a:buClr>
                <a:schemeClr val="dk2"/>
              </a:buClr>
              <a:buSzPct val="100000"/>
              <a:buChar char="○"/>
              <a:defRPr sz="2400">
                <a:solidFill>
                  <a:schemeClr val="dk2"/>
                </a:solidFill>
              </a:defRPr>
            </a:lvl2pPr>
            <a:lvl3pPr lvl="2">
              <a:spcBef>
                <a:spcPts val="480"/>
              </a:spcBef>
              <a:buClr>
                <a:schemeClr val="dk2"/>
              </a:buClr>
              <a:buSzPct val="100000"/>
              <a:buChar char="■"/>
              <a:defRPr sz="2400">
                <a:solidFill>
                  <a:schemeClr val="dk2"/>
                </a:solidFill>
              </a:defRPr>
            </a:lvl3pPr>
            <a:lvl4pPr lvl="3">
              <a:spcBef>
                <a:spcPts val="360"/>
              </a:spcBef>
              <a:buClr>
                <a:schemeClr val="dk2"/>
              </a:buClr>
              <a:buSzPct val="100000"/>
              <a:buChar char="●"/>
              <a:defRPr sz="1800">
                <a:solidFill>
                  <a:schemeClr val="dk2"/>
                </a:solidFill>
              </a:defRPr>
            </a:lvl4pPr>
            <a:lvl5pPr lvl="4">
              <a:spcBef>
                <a:spcPts val="360"/>
              </a:spcBef>
              <a:buClr>
                <a:schemeClr val="dk2"/>
              </a:buClr>
              <a:buSzPct val="100000"/>
              <a:buChar char="○"/>
              <a:defRPr sz="1800">
                <a:solidFill>
                  <a:schemeClr val="dk2"/>
                </a:solidFill>
              </a:defRPr>
            </a:lvl5pPr>
            <a:lvl6pPr lvl="5">
              <a:spcBef>
                <a:spcPts val="360"/>
              </a:spcBef>
              <a:buClr>
                <a:schemeClr val="dk2"/>
              </a:buClr>
              <a:buSzPct val="100000"/>
              <a:buChar char="■"/>
              <a:defRPr sz="1800">
                <a:solidFill>
                  <a:schemeClr val="dk2"/>
                </a:solidFill>
              </a:defRPr>
            </a:lvl6pPr>
            <a:lvl7pPr lvl="6">
              <a:spcBef>
                <a:spcPts val="360"/>
              </a:spcBef>
              <a:buClr>
                <a:schemeClr val="dk2"/>
              </a:buClr>
              <a:buSzPct val="100000"/>
              <a:buChar char="●"/>
              <a:defRPr sz="1800">
                <a:solidFill>
                  <a:schemeClr val="dk2"/>
                </a:solidFill>
              </a:defRPr>
            </a:lvl7pPr>
            <a:lvl8pPr lvl="7">
              <a:spcBef>
                <a:spcPts val="360"/>
              </a:spcBef>
              <a:buClr>
                <a:schemeClr val="dk2"/>
              </a:buClr>
              <a:buSzPct val="100000"/>
              <a:buChar char="○"/>
              <a:defRPr sz="1800">
                <a:solidFill>
                  <a:schemeClr val="dk2"/>
                </a:solidFill>
              </a:defRPr>
            </a:lvl8pPr>
            <a:lvl9pPr lvl="8">
              <a:spcBef>
                <a:spcPts val="360"/>
              </a:spcBef>
              <a:buClr>
                <a:schemeClr val="dk2"/>
              </a:buClr>
              <a:buSzPct val="100000"/>
              <a:buChar char="■"/>
              <a:defRPr sz="1800">
                <a:solidFill>
                  <a:schemeClr val="dk2"/>
                </a:solidFill>
              </a:defRPr>
            </a:lvl9pPr>
          </a:lstStyle>
          <a:p>
            <a:endParaRPr/>
          </a:p>
        </p:txBody>
      </p:sp>
      <p:sp>
        <p:nvSpPr>
          <p:cNvPr id="8" name="Shape 8"/>
          <p:cNvSpPr txBox="1">
            <a:spLocks noGrp="1"/>
          </p:cNvSpPr>
          <p:nvPr>
            <p:ph type="sldNum" idx="12"/>
          </p:nvPr>
        </p:nvSpPr>
        <p:spPr>
          <a:xfrm>
            <a:off x="8556791"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300">
                <a:solidFill>
                  <a:schemeClr val="dk2"/>
                </a:solidFill>
              </a:rPr>
              <a:t>‹#›</a:t>
            </a:fld>
            <a:endParaRPr lang="en"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image" Target="../media/image1.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jp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inf.ufrgs.br/~lbonda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44" name="Shape 44" descr="uQu7T64e.jpg"/>
          <p:cNvPicPr preferRelativeResize="0"/>
          <p:nvPr/>
        </p:nvPicPr>
        <p:blipFill rotWithShape="1">
          <a:blip r:embed="rId3">
            <a:alphaModFix/>
          </a:blip>
          <a:srcRect t="31285" b="24762"/>
          <a:stretch/>
        </p:blipFill>
        <p:spPr>
          <a:xfrm>
            <a:off x="7631997" y="495775"/>
            <a:ext cx="1104883" cy="478259"/>
          </a:xfrm>
          <a:prstGeom prst="rect">
            <a:avLst/>
          </a:prstGeom>
          <a:noFill/>
          <a:ln>
            <a:noFill/>
          </a:ln>
        </p:spPr>
      </p:pic>
      <p:pic>
        <p:nvPicPr>
          <p:cNvPr id="45" name="Shape 45" descr="logo_UGent200_EN_RGB_colour_2400dpi.png"/>
          <p:cNvPicPr preferRelativeResize="0"/>
          <p:nvPr/>
        </p:nvPicPr>
        <p:blipFill rotWithShape="1">
          <a:blip r:embed="rId4">
            <a:alphaModFix/>
          </a:blip>
          <a:srcRect l="16850" t="16972" r="22296" b="20857"/>
          <a:stretch/>
        </p:blipFill>
        <p:spPr>
          <a:xfrm>
            <a:off x="387900" y="366918"/>
            <a:ext cx="718950" cy="607116"/>
          </a:xfrm>
          <a:prstGeom prst="rect">
            <a:avLst/>
          </a:prstGeom>
          <a:noFill/>
          <a:ln>
            <a:noFill/>
          </a:ln>
        </p:spPr>
      </p:pic>
      <p:sp>
        <p:nvSpPr>
          <p:cNvPr id="10" name="Shape 39"/>
          <p:cNvSpPr txBox="1">
            <a:spLocks/>
          </p:cNvSpPr>
          <p:nvPr/>
        </p:nvSpPr>
        <p:spPr>
          <a:xfrm>
            <a:off x="245037" y="1663639"/>
            <a:ext cx="8658737" cy="1103141"/>
          </a:xfrm>
          <a:prstGeom prst="rect">
            <a:avLst/>
          </a:prstGeom>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6" algn="ctr"/>
            <a:r>
              <a:rPr lang="en-US" sz="4000" b="1" dirty="0">
                <a:latin typeface="UGent Panno Text" panose="02000506040000040003" pitchFamily="2" charset="0"/>
                <a:cs typeface="Calibri Light" panose="020F0302020204030204" pitchFamily="34" charset="0"/>
              </a:rPr>
              <a:t>Towards delay-aware container-based </a:t>
            </a:r>
          </a:p>
          <a:p>
            <a:pPr lvl="6" algn="ctr"/>
            <a:r>
              <a:rPr lang="en-US" sz="4000" b="1" dirty="0">
                <a:latin typeface="UGent Panno Text" panose="02000506040000040003" pitchFamily="2" charset="0"/>
                <a:cs typeface="Calibri Light" panose="020F0302020204030204" pitchFamily="34" charset="0"/>
              </a:rPr>
              <a:t>Service Function Chaining in Fog Computing</a:t>
            </a:r>
            <a:endParaRPr lang="en" sz="4000" b="1" dirty="0">
              <a:latin typeface="UGent Panno Text" panose="02000506040000040003" pitchFamily="2" charset="0"/>
              <a:cs typeface="Calibri Light" panose="020F0302020204030204" pitchFamily="34" charset="0"/>
            </a:endParaRPr>
          </a:p>
        </p:txBody>
      </p:sp>
      <p:sp>
        <p:nvSpPr>
          <p:cNvPr id="11" name="Shape 39"/>
          <p:cNvSpPr txBox="1">
            <a:spLocks/>
          </p:cNvSpPr>
          <p:nvPr/>
        </p:nvSpPr>
        <p:spPr>
          <a:xfrm>
            <a:off x="92990" y="3115938"/>
            <a:ext cx="9051010" cy="453783"/>
          </a:xfrm>
          <a:prstGeom prst="rect">
            <a:avLst/>
          </a:prstGeom>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 sz="2800" dirty="0">
                <a:latin typeface="UGent Panno Text" panose="02000506040000040003" pitchFamily="2" charset="0"/>
                <a:cs typeface="Calibri" panose="020F0502020204030204" pitchFamily="34" charset="0"/>
              </a:rPr>
              <a:t>Jos</a:t>
            </a:r>
            <a:r>
              <a:rPr lang="en-US" sz="2800" dirty="0">
                <a:latin typeface="UGent Panno Text" panose="02000506040000040003" pitchFamily="2" charset="0"/>
                <a:cs typeface="Calibri" panose="020F0502020204030204" pitchFamily="34" charset="0"/>
              </a:rPr>
              <a:t>é</a:t>
            </a:r>
            <a:r>
              <a:rPr lang="en" sz="2800" dirty="0">
                <a:latin typeface="UGent Panno Text" panose="02000506040000040003" pitchFamily="2" charset="0"/>
                <a:cs typeface="Calibri" panose="020F0502020204030204" pitchFamily="34" charset="0"/>
              </a:rPr>
              <a:t> Santos, Tim Wauters, Bruno Volckaert, Filip de Turck</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45" y="539367"/>
            <a:ext cx="1308690" cy="391073"/>
          </a:xfrm>
          <a:prstGeom prst="rect">
            <a:avLst/>
          </a:prstGeom>
        </p:spPr>
      </p:pic>
      <p:sp>
        <p:nvSpPr>
          <p:cNvPr id="41" name="Shape 41"/>
          <p:cNvSpPr txBox="1"/>
          <p:nvPr/>
        </p:nvSpPr>
        <p:spPr>
          <a:xfrm>
            <a:off x="1848896" y="3918879"/>
            <a:ext cx="6887983" cy="936900"/>
          </a:xfrm>
          <a:prstGeom prst="rect">
            <a:avLst/>
          </a:prstGeom>
          <a:noFill/>
          <a:ln>
            <a:noFill/>
          </a:ln>
        </p:spPr>
        <p:txBody>
          <a:bodyPr wrap="square" lIns="91425" tIns="91425" rIns="91425" bIns="91425" anchor="ctr" anchorCtr="0">
            <a:noAutofit/>
          </a:bodyPr>
          <a:lstStyle/>
          <a:p>
            <a:pPr lvl="0"/>
            <a:r>
              <a:rPr lang="en-US" sz="2000" dirty="0">
                <a:latin typeface="UGent Panno Text" panose="02000506040000040003" pitchFamily="2" charset="0"/>
                <a:cs typeface="Calibri" panose="020F0502020204030204" pitchFamily="34" charset="0"/>
              </a:rPr>
              <a:t>IEEE/IFIP Network Operations and Management Symposium </a:t>
            </a:r>
            <a:r>
              <a:rPr lang="en" sz="2000" dirty="0">
                <a:latin typeface="UGent Panno Text" panose="02000506040000040003" pitchFamily="2" charset="0"/>
                <a:cs typeface="Calibri" panose="020F0502020204030204" pitchFamily="34" charset="0"/>
              </a:rPr>
              <a:t>(</a:t>
            </a:r>
            <a:r>
              <a:rPr lang="en-US" sz="2000" dirty="0">
                <a:latin typeface="UGent Panno Text" panose="02000506040000040003" pitchFamily="2" charset="0"/>
                <a:cs typeface="Calibri" panose="020F0502020204030204" pitchFamily="34" charset="0"/>
              </a:rPr>
              <a:t>NOMS 2020</a:t>
            </a:r>
            <a:r>
              <a:rPr lang="en" sz="2000" dirty="0">
                <a:latin typeface="UGent Panno Text" panose="02000506040000040003" pitchFamily="2" charset="0"/>
                <a:cs typeface="Calibri" panose="020F0502020204030204" pitchFamily="34" charset="0"/>
              </a:rPr>
              <a:t>)</a:t>
            </a:r>
          </a:p>
          <a:p>
            <a:pPr lvl="0" rtl="0">
              <a:spcBef>
                <a:spcPts val="0"/>
              </a:spcBef>
              <a:buNone/>
            </a:pPr>
            <a:r>
              <a:rPr lang="en" sz="2000" dirty="0">
                <a:latin typeface="UGent Panno Text" panose="02000506040000040003" pitchFamily="2" charset="0"/>
                <a:cs typeface="Calibri" panose="020F0502020204030204" pitchFamily="34" charset="0"/>
              </a:rPr>
              <a:t>20 – 24 </a:t>
            </a:r>
            <a:r>
              <a:rPr lang="en-US" sz="2000" dirty="0">
                <a:latin typeface="UGent Panno Text" panose="02000506040000040003" pitchFamily="2" charset="0"/>
                <a:cs typeface="Calibri" panose="020F0502020204030204" pitchFamily="34" charset="0"/>
              </a:rPr>
              <a:t>April</a:t>
            </a:r>
            <a:r>
              <a:rPr lang="en" sz="2000" dirty="0">
                <a:latin typeface="UGent Panno Text" panose="02000506040000040003" pitchFamily="2" charset="0"/>
                <a:cs typeface="Calibri" panose="020F0502020204030204" pitchFamily="34" charset="0"/>
              </a:rPr>
              <a:t> 2020 </a:t>
            </a:r>
            <a:r>
              <a:rPr lang="en" sz="2000" dirty="0">
                <a:solidFill>
                  <a:schemeClr val="dk1"/>
                </a:solidFill>
                <a:latin typeface="UGent Panno Text" panose="02000506040000040003" pitchFamily="2" charset="0"/>
                <a:cs typeface="Calibri" panose="020F0502020204030204" pitchFamily="34" charset="0"/>
              </a:rPr>
              <a:t>– </a:t>
            </a:r>
            <a:r>
              <a:rPr lang="en-US" sz="2000" dirty="0">
                <a:solidFill>
                  <a:schemeClr val="dk1"/>
                </a:solidFill>
                <a:latin typeface="UGent Panno Text" panose="02000506040000040003" pitchFamily="2" charset="0"/>
                <a:cs typeface="Calibri" panose="020F0502020204030204" pitchFamily="34" charset="0"/>
              </a:rPr>
              <a:t>Budapest</a:t>
            </a:r>
            <a:r>
              <a:rPr lang="en" sz="2000" dirty="0">
                <a:solidFill>
                  <a:schemeClr val="dk1"/>
                </a:solidFill>
                <a:latin typeface="UGent Panno Text" panose="02000506040000040003" pitchFamily="2" charset="0"/>
                <a:cs typeface="Calibri" panose="020F0502020204030204" pitchFamily="34" charset="0"/>
              </a:rPr>
              <a:t>, </a:t>
            </a:r>
            <a:r>
              <a:rPr lang="en-US" sz="2000" dirty="0">
                <a:solidFill>
                  <a:schemeClr val="dk1"/>
                </a:solidFill>
                <a:latin typeface="UGent Panno Text" panose="02000506040000040003" pitchFamily="2" charset="0"/>
                <a:cs typeface="Calibri" panose="020F0502020204030204" pitchFamily="34" charset="0"/>
              </a:rPr>
              <a:t>Hungary</a:t>
            </a:r>
            <a:endParaRPr lang="en" sz="2000" dirty="0">
              <a:latin typeface="UGent Panno Text" panose="02000506040000040003" pitchFamily="2" charset="0"/>
              <a:cs typeface="Calibri" panose="020F0502020204030204" pitchFamily="34" charset="0"/>
            </a:endParaRPr>
          </a:p>
        </p:txBody>
      </p:sp>
      <p:pic>
        <p:nvPicPr>
          <p:cNvPr id="2" name="Picture 1">
            <a:extLst>
              <a:ext uri="{FF2B5EF4-FFF2-40B4-BE49-F238E27FC236}">
                <a16:creationId xmlns:a16="http://schemas.microsoft.com/office/drawing/2014/main" id="{5FD77381-F08E-4D3E-8CB9-B075946B54D5}"/>
              </a:ext>
            </a:extLst>
          </p:cNvPr>
          <p:cNvPicPr>
            <a:picLocks noChangeAspect="1"/>
          </p:cNvPicPr>
          <p:nvPr/>
        </p:nvPicPr>
        <p:blipFill>
          <a:blip r:embed="rId6"/>
          <a:stretch>
            <a:fillRect/>
          </a:stretch>
        </p:blipFill>
        <p:spPr>
          <a:xfrm>
            <a:off x="757423" y="3957294"/>
            <a:ext cx="981075" cy="885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169" y="1626548"/>
            <a:ext cx="6522464" cy="2310165"/>
          </a:xfrm>
          <a:prstGeom prst="rect">
            <a:avLst/>
          </a:prstGeom>
        </p:spPr>
      </p:pic>
      <p:sp>
        <p:nvSpPr>
          <p:cNvPr id="5" name="Rectangle 4"/>
          <p:cNvSpPr/>
          <p:nvPr/>
        </p:nvSpPr>
        <p:spPr>
          <a:xfrm>
            <a:off x="0" y="1012971"/>
            <a:ext cx="9144000" cy="567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10</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4">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5">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1" name="Rectangle 10"/>
          <p:cNvSpPr/>
          <p:nvPr/>
        </p:nvSpPr>
        <p:spPr>
          <a:xfrm>
            <a:off x="137922" y="96369"/>
            <a:ext cx="381707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Network-Aware Scheduler</a:t>
            </a:r>
            <a:endParaRPr lang="en-US" sz="3200" dirty="0">
              <a:solidFill>
                <a:schemeClr val="tx1">
                  <a:lumMod val="50000"/>
                  <a:lumOff val="50000"/>
                </a:schemeClr>
              </a:solidFill>
              <a:latin typeface="UGent Panno Text" panose="02000506040000040003" pitchFamily="2" charset="0"/>
              <a:cs typeface="Calibri Light" panose="020F0302020204030204" pitchFamily="34" charset="0"/>
            </a:endParaRPr>
          </a:p>
        </p:txBody>
      </p:sp>
      <p:grpSp>
        <p:nvGrpSpPr>
          <p:cNvPr id="12" name="Group 11"/>
          <p:cNvGrpSpPr/>
          <p:nvPr/>
        </p:nvGrpSpPr>
        <p:grpSpPr>
          <a:xfrm>
            <a:off x="1071731" y="961694"/>
            <a:ext cx="2073253" cy="610124"/>
            <a:chOff x="662653" y="1576662"/>
            <a:chExt cx="2073253" cy="610124"/>
          </a:xfrm>
        </p:grpSpPr>
        <p:sp>
          <p:nvSpPr>
            <p:cNvPr id="13" name="Oval 12"/>
            <p:cNvSpPr/>
            <p:nvPr/>
          </p:nvSpPr>
          <p:spPr>
            <a:xfrm>
              <a:off x="662653" y="1640181"/>
              <a:ext cx="556543" cy="546605"/>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1</a:t>
              </a:r>
            </a:p>
          </p:txBody>
        </p:sp>
        <p:sp>
          <p:nvSpPr>
            <p:cNvPr id="14" name="Rectangle 13"/>
            <p:cNvSpPr/>
            <p:nvPr/>
          </p:nvSpPr>
          <p:spPr>
            <a:xfrm>
              <a:off x="1316928" y="1576662"/>
              <a:ext cx="1418978" cy="553998"/>
            </a:xfrm>
            <a:prstGeom prst="rect">
              <a:avLst/>
            </a:prstGeom>
          </p:spPr>
          <p:txBody>
            <a:bodyPr wrap="none" anchor="ctr">
              <a:spAutoFit/>
            </a:bodyPr>
            <a:lstStyle/>
            <a:p>
              <a:pPr>
                <a:lnSpc>
                  <a:spcPct val="150000"/>
                </a:lnSpc>
              </a:pPr>
              <a:r>
                <a:rPr lang="en-US" sz="2000" dirty="0">
                  <a:latin typeface="UGent Panno Text" panose="02000506040000040003" pitchFamily="2" charset="0"/>
                </a:rPr>
                <a:t>Node Filtering</a:t>
              </a:r>
            </a:p>
          </p:txBody>
        </p:sp>
      </p:grpSp>
      <p:grpSp>
        <p:nvGrpSpPr>
          <p:cNvPr id="15" name="Group 14"/>
          <p:cNvGrpSpPr/>
          <p:nvPr/>
        </p:nvGrpSpPr>
        <p:grpSpPr>
          <a:xfrm>
            <a:off x="4911523" y="941859"/>
            <a:ext cx="2929504" cy="707886"/>
            <a:chOff x="662652" y="2416923"/>
            <a:chExt cx="2929504" cy="707886"/>
          </a:xfrm>
        </p:grpSpPr>
        <p:sp>
          <p:nvSpPr>
            <p:cNvPr id="16" name="Oval 15"/>
            <p:cNvSpPr/>
            <p:nvPr/>
          </p:nvSpPr>
          <p:spPr>
            <a:xfrm>
              <a:off x="662652" y="2497564"/>
              <a:ext cx="556543" cy="546605"/>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2</a:t>
              </a:r>
            </a:p>
          </p:txBody>
        </p:sp>
        <p:sp>
          <p:nvSpPr>
            <p:cNvPr id="17" name="Rectangle 16"/>
            <p:cNvSpPr/>
            <p:nvPr/>
          </p:nvSpPr>
          <p:spPr>
            <a:xfrm>
              <a:off x="1283511" y="2416923"/>
              <a:ext cx="2308645" cy="707886"/>
            </a:xfrm>
            <a:prstGeom prst="rect">
              <a:avLst/>
            </a:prstGeom>
          </p:spPr>
          <p:txBody>
            <a:bodyPr wrap="none">
              <a:spAutoFit/>
            </a:bodyPr>
            <a:lstStyle/>
            <a:p>
              <a:r>
                <a:rPr lang="en-US" sz="2000" dirty="0">
                  <a:latin typeface="UGent Panno Text" panose="02000506040000040003" pitchFamily="2" charset="0"/>
                </a:rPr>
                <a:t>Minimization of RTT </a:t>
              </a:r>
            </a:p>
            <a:p>
              <a:r>
                <a:rPr lang="en-US" sz="2000" dirty="0">
                  <a:latin typeface="UGent Panno Text" panose="02000506040000040003" pitchFamily="2" charset="0"/>
                </a:rPr>
                <a:t>Bandwidth Conservation</a:t>
              </a:r>
            </a:p>
          </p:txBody>
        </p:sp>
      </p:grpSp>
      <p:sp>
        <p:nvSpPr>
          <p:cNvPr id="8" name="Rectangle 7">
            <a:extLst>
              <a:ext uri="{FF2B5EF4-FFF2-40B4-BE49-F238E27FC236}">
                <a16:creationId xmlns:a16="http://schemas.microsoft.com/office/drawing/2014/main" id="{84480900-051B-4AEC-8B3D-EBD5953F9699}"/>
              </a:ext>
            </a:extLst>
          </p:cNvPr>
          <p:cNvSpPr/>
          <p:nvPr/>
        </p:nvSpPr>
        <p:spPr>
          <a:xfrm>
            <a:off x="1269169" y="3992884"/>
            <a:ext cx="6356989" cy="523220"/>
          </a:xfrm>
          <a:prstGeom prst="rect">
            <a:avLst/>
          </a:prstGeom>
        </p:spPr>
        <p:txBody>
          <a:bodyPr wrap="square">
            <a:spAutoFit/>
          </a:bodyPr>
          <a:lstStyle/>
          <a:p>
            <a:r>
              <a:rPr lang="en-US" dirty="0">
                <a:solidFill>
                  <a:schemeClr val="tx1">
                    <a:lumMod val="65000"/>
                    <a:lumOff val="35000"/>
                  </a:schemeClr>
                </a:solidFill>
                <a:latin typeface="UGent Panno Text" panose="020B0604020202020204" charset="0"/>
              </a:rPr>
              <a:t>Santos, José, et al. "Towards Network-Aware Resource Provisioning in Kubernetes for Fog Computing applications." </a:t>
            </a:r>
            <a:r>
              <a:rPr lang="en-US" i="1" dirty="0">
                <a:solidFill>
                  <a:schemeClr val="tx1">
                    <a:lumMod val="65000"/>
                    <a:lumOff val="35000"/>
                  </a:schemeClr>
                </a:solidFill>
                <a:latin typeface="UGent Panno Text" panose="020B0604020202020204" charset="0"/>
              </a:rPr>
              <a:t>2019 IEEE Conference on Network Softwarization (</a:t>
            </a:r>
            <a:r>
              <a:rPr lang="en-US" i="1" dirty="0" err="1">
                <a:solidFill>
                  <a:schemeClr val="tx1">
                    <a:lumMod val="65000"/>
                    <a:lumOff val="35000"/>
                  </a:schemeClr>
                </a:solidFill>
                <a:latin typeface="UGent Panno Text" panose="020B0604020202020204" charset="0"/>
              </a:rPr>
              <a:t>NetSoft</a:t>
            </a:r>
            <a:r>
              <a:rPr lang="en-US" i="1" dirty="0">
                <a:solidFill>
                  <a:schemeClr val="tx1">
                    <a:lumMod val="65000"/>
                    <a:lumOff val="35000"/>
                  </a:schemeClr>
                </a:solidFill>
                <a:latin typeface="UGent Panno Text" panose="020B0604020202020204" charset="0"/>
              </a:rPr>
              <a:t>)</a:t>
            </a:r>
            <a:r>
              <a:rPr lang="en-US" dirty="0">
                <a:solidFill>
                  <a:schemeClr val="tx1">
                    <a:lumMod val="65000"/>
                    <a:lumOff val="35000"/>
                  </a:schemeClr>
                </a:solidFill>
                <a:latin typeface="UGent Panno Text" panose="020B0604020202020204" charset="0"/>
              </a:rPr>
              <a:t>. IEEE, 2019.</a:t>
            </a:r>
          </a:p>
        </p:txBody>
      </p:sp>
      <p:sp>
        <p:nvSpPr>
          <p:cNvPr id="18" name="Rectangle 17">
            <a:extLst>
              <a:ext uri="{FF2B5EF4-FFF2-40B4-BE49-F238E27FC236}">
                <a16:creationId xmlns:a16="http://schemas.microsoft.com/office/drawing/2014/main" id="{5238A21C-D414-4DDF-9584-2A9F06266461}"/>
              </a:ext>
            </a:extLst>
          </p:cNvPr>
          <p:cNvSpPr/>
          <p:nvPr/>
        </p:nvSpPr>
        <p:spPr>
          <a:xfrm>
            <a:off x="137922" y="525495"/>
            <a:ext cx="4050307" cy="501227"/>
          </a:xfrm>
          <a:prstGeom prst="rect">
            <a:avLst/>
          </a:prstGeom>
        </p:spPr>
        <p:txBody>
          <a:bodyPr wrap="square" anchor="ctr">
            <a:spAutoFit/>
          </a:bodyPr>
          <a:lstStyle/>
          <a:p>
            <a:pPr>
              <a:lnSpc>
                <a:spcPct val="150000"/>
              </a:lnSpc>
            </a:pPr>
            <a:r>
              <a:rPr lang="en-US" sz="2000" dirty="0">
                <a:latin typeface="UGent Panno Text" panose="02000506040000040003" pitchFamily="2" charset="0"/>
              </a:rPr>
              <a:t>Implemented by extending KS:</a:t>
            </a:r>
          </a:p>
        </p:txBody>
      </p:sp>
    </p:spTree>
    <p:extLst>
      <p:ext uri="{BB962C8B-B14F-4D97-AF65-F5344CB8AC3E}">
        <p14:creationId xmlns:p14="http://schemas.microsoft.com/office/powerpoint/2010/main" val="243463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11</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1" name="Rectangle 10"/>
          <p:cNvSpPr/>
          <p:nvPr/>
        </p:nvSpPr>
        <p:spPr>
          <a:xfrm>
            <a:off x="137922" y="96369"/>
            <a:ext cx="218361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SFC controller</a:t>
            </a:r>
          </a:p>
        </p:txBody>
      </p:sp>
      <p:sp>
        <p:nvSpPr>
          <p:cNvPr id="22" name="Rectangle 21">
            <a:extLst>
              <a:ext uri="{FF2B5EF4-FFF2-40B4-BE49-F238E27FC236}">
                <a16:creationId xmlns:a16="http://schemas.microsoft.com/office/drawing/2014/main" id="{2F42CF6A-CD6E-4800-ACBA-83C86EBF0C8C}"/>
              </a:ext>
            </a:extLst>
          </p:cNvPr>
          <p:cNvSpPr/>
          <p:nvPr/>
        </p:nvSpPr>
        <p:spPr>
          <a:xfrm>
            <a:off x="137922" y="650719"/>
            <a:ext cx="4050307" cy="400110"/>
          </a:xfrm>
          <a:prstGeom prst="rect">
            <a:avLst/>
          </a:prstGeom>
        </p:spPr>
        <p:txBody>
          <a:bodyPr wrap="square" anchor="ctr">
            <a:spAutoFit/>
          </a:bodyPr>
          <a:lstStyle/>
          <a:p>
            <a:r>
              <a:rPr lang="en-US" sz="2000" dirty="0">
                <a:latin typeface="UGent Panno Text" panose="02000506040000040003" pitchFamily="2" charset="0"/>
              </a:rPr>
              <a:t>Extension to the Network-Aware Scheduler:</a:t>
            </a:r>
          </a:p>
        </p:txBody>
      </p:sp>
      <p:grpSp>
        <p:nvGrpSpPr>
          <p:cNvPr id="23" name="Group 22">
            <a:extLst>
              <a:ext uri="{FF2B5EF4-FFF2-40B4-BE49-F238E27FC236}">
                <a16:creationId xmlns:a16="http://schemas.microsoft.com/office/drawing/2014/main" id="{BABC9940-8E84-475F-9325-FAAA535FA55D}"/>
              </a:ext>
            </a:extLst>
          </p:cNvPr>
          <p:cNvGrpSpPr/>
          <p:nvPr/>
        </p:nvGrpSpPr>
        <p:grpSpPr>
          <a:xfrm>
            <a:off x="221975" y="1387139"/>
            <a:ext cx="4415739" cy="546605"/>
            <a:chOff x="662652" y="2497564"/>
            <a:chExt cx="4415739" cy="546605"/>
          </a:xfrm>
        </p:grpSpPr>
        <p:sp>
          <p:nvSpPr>
            <p:cNvPr id="24" name="Oval 23">
              <a:extLst>
                <a:ext uri="{FF2B5EF4-FFF2-40B4-BE49-F238E27FC236}">
                  <a16:creationId xmlns:a16="http://schemas.microsoft.com/office/drawing/2014/main" id="{973BB2FE-36AE-496E-BD64-CC4E6AE9A62A}"/>
                </a:ext>
              </a:extLst>
            </p:cNvPr>
            <p:cNvSpPr/>
            <p:nvPr/>
          </p:nvSpPr>
          <p:spPr>
            <a:xfrm>
              <a:off x="662652" y="2497564"/>
              <a:ext cx="556543" cy="546605"/>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1</a:t>
              </a:r>
            </a:p>
          </p:txBody>
        </p:sp>
        <p:sp>
          <p:nvSpPr>
            <p:cNvPr id="25" name="Rectangle 24">
              <a:extLst>
                <a:ext uri="{FF2B5EF4-FFF2-40B4-BE49-F238E27FC236}">
                  <a16:creationId xmlns:a16="http://schemas.microsoft.com/office/drawing/2014/main" id="{D24C0896-5E99-4B67-9D11-E3D2CE4DA6F1}"/>
                </a:ext>
              </a:extLst>
            </p:cNvPr>
            <p:cNvSpPr/>
            <p:nvPr/>
          </p:nvSpPr>
          <p:spPr>
            <a:xfrm>
              <a:off x="1274144" y="2564260"/>
              <a:ext cx="3804247" cy="400110"/>
            </a:xfrm>
            <a:prstGeom prst="rect">
              <a:avLst/>
            </a:prstGeom>
          </p:spPr>
          <p:txBody>
            <a:bodyPr wrap="none">
              <a:spAutoFit/>
            </a:bodyPr>
            <a:lstStyle/>
            <a:p>
              <a:r>
                <a:rPr lang="en-US" sz="2000" dirty="0">
                  <a:latin typeface="UGent Panno Text" panose="02000506040000040003" pitchFamily="2" charset="0"/>
                </a:rPr>
                <a:t>SFC information in Pod configuration files</a:t>
              </a:r>
            </a:p>
          </p:txBody>
        </p:sp>
      </p:grpSp>
      <p:grpSp>
        <p:nvGrpSpPr>
          <p:cNvPr id="26" name="Group 25">
            <a:extLst>
              <a:ext uri="{FF2B5EF4-FFF2-40B4-BE49-F238E27FC236}">
                <a16:creationId xmlns:a16="http://schemas.microsoft.com/office/drawing/2014/main" id="{D4C5CD85-1AEA-43C4-83B0-A501E248B16A}"/>
              </a:ext>
            </a:extLst>
          </p:cNvPr>
          <p:cNvGrpSpPr/>
          <p:nvPr/>
        </p:nvGrpSpPr>
        <p:grpSpPr>
          <a:xfrm>
            <a:off x="221975" y="2286191"/>
            <a:ext cx="2801515" cy="546605"/>
            <a:chOff x="662652" y="2497564"/>
            <a:chExt cx="2801515" cy="546605"/>
          </a:xfrm>
        </p:grpSpPr>
        <p:sp>
          <p:nvSpPr>
            <p:cNvPr id="27" name="Oval 26">
              <a:extLst>
                <a:ext uri="{FF2B5EF4-FFF2-40B4-BE49-F238E27FC236}">
                  <a16:creationId xmlns:a16="http://schemas.microsoft.com/office/drawing/2014/main" id="{19756098-DEDA-4ADC-9780-ECD7B53A12AA}"/>
                </a:ext>
              </a:extLst>
            </p:cNvPr>
            <p:cNvSpPr/>
            <p:nvPr/>
          </p:nvSpPr>
          <p:spPr>
            <a:xfrm>
              <a:off x="662652" y="2497564"/>
              <a:ext cx="556543" cy="546605"/>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2</a:t>
              </a:r>
            </a:p>
          </p:txBody>
        </p:sp>
        <p:sp>
          <p:nvSpPr>
            <p:cNvPr id="28" name="Rectangle 27">
              <a:extLst>
                <a:ext uri="{FF2B5EF4-FFF2-40B4-BE49-F238E27FC236}">
                  <a16:creationId xmlns:a16="http://schemas.microsoft.com/office/drawing/2014/main" id="{FC93595C-EF20-4E5E-9BB4-E54663D422E2}"/>
                </a:ext>
              </a:extLst>
            </p:cNvPr>
            <p:cNvSpPr/>
            <p:nvPr/>
          </p:nvSpPr>
          <p:spPr>
            <a:xfrm>
              <a:off x="1274144" y="2564260"/>
              <a:ext cx="2190023" cy="400110"/>
            </a:xfrm>
            <a:prstGeom prst="rect">
              <a:avLst/>
            </a:prstGeom>
          </p:spPr>
          <p:txBody>
            <a:bodyPr wrap="none">
              <a:spAutoFit/>
            </a:bodyPr>
            <a:lstStyle/>
            <a:p>
              <a:r>
                <a:rPr lang="en-US" sz="2000" dirty="0">
                  <a:latin typeface="UGent Panno Text" panose="02000506040000040003" pitchFamily="2" charset="0"/>
                </a:rPr>
                <a:t>Provisioning strategies</a:t>
              </a:r>
            </a:p>
          </p:txBody>
        </p:sp>
      </p:grpSp>
    </p:spTree>
    <p:extLst>
      <p:ext uri="{BB962C8B-B14F-4D97-AF65-F5344CB8AC3E}">
        <p14:creationId xmlns:p14="http://schemas.microsoft.com/office/powerpoint/2010/main" val="18904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12</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1" name="Rectangle 10"/>
          <p:cNvSpPr/>
          <p:nvPr/>
        </p:nvSpPr>
        <p:spPr>
          <a:xfrm>
            <a:off x="137922" y="96369"/>
            <a:ext cx="218361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SFC controller</a:t>
            </a:r>
          </a:p>
        </p:txBody>
      </p:sp>
      <p:sp>
        <p:nvSpPr>
          <p:cNvPr id="22" name="Rectangle 21">
            <a:extLst>
              <a:ext uri="{FF2B5EF4-FFF2-40B4-BE49-F238E27FC236}">
                <a16:creationId xmlns:a16="http://schemas.microsoft.com/office/drawing/2014/main" id="{2F42CF6A-CD6E-4800-ACBA-83C86EBF0C8C}"/>
              </a:ext>
            </a:extLst>
          </p:cNvPr>
          <p:cNvSpPr/>
          <p:nvPr/>
        </p:nvSpPr>
        <p:spPr>
          <a:xfrm>
            <a:off x="137922" y="650719"/>
            <a:ext cx="4050307" cy="400110"/>
          </a:xfrm>
          <a:prstGeom prst="rect">
            <a:avLst/>
          </a:prstGeom>
        </p:spPr>
        <p:txBody>
          <a:bodyPr wrap="square" anchor="ctr">
            <a:spAutoFit/>
          </a:bodyPr>
          <a:lstStyle/>
          <a:p>
            <a:r>
              <a:rPr lang="en-US" sz="2000" dirty="0">
                <a:latin typeface="UGent Panno Text" panose="02000506040000040003" pitchFamily="2" charset="0"/>
              </a:rPr>
              <a:t>SFC information in Pod configuration files</a:t>
            </a:r>
          </a:p>
        </p:txBody>
      </p:sp>
      <p:sp>
        <p:nvSpPr>
          <p:cNvPr id="15" name="Rectangle 14">
            <a:extLst>
              <a:ext uri="{FF2B5EF4-FFF2-40B4-BE49-F238E27FC236}">
                <a16:creationId xmlns:a16="http://schemas.microsoft.com/office/drawing/2014/main" id="{6BF6A8EC-6F47-486E-BFD6-5433DB9D766F}"/>
              </a:ext>
            </a:extLst>
          </p:cNvPr>
          <p:cNvSpPr/>
          <p:nvPr/>
        </p:nvSpPr>
        <p:spPr>
          <a:xfrm>
            <a:off x="6969308" y="1612715"/>
            <a:ext cx="1587483" cy="400110"/>
          </a:xfrm>
          <a:prstGeom prst="rect">
            <a:avLst/>
          </a:prstGeom>
        </p:spPr>
        <p:txBody>
          <a:bodyPr wrap="square" anchor="ctr">
            <a:spAutoFit/>
          </a:bodyPr>
          <a:lstStyle/>
          <a:p>
            <a:pPr algn="r"/>
            <a:r>
              <a:rPr lang="en-US" sz="2000" dirty="0">
                <a:latin typeface="UGent Panno Text" panose="02000506040000040003" pitchFamily="2" charset="0"/>
              </a:rPr>
              <a:t>SFC Information</a:t>
            </a:r>
          </a:p>
        </p:txBody>
      </p:sp>
      <p:grpSp>
        <p:nvGrpSpPr>
          <p:cNvPr id="39" name="Group 38">
            <a:extLst>
              <a:ext uri="{FF2B5EF4-FFF2-40B4-BE49-F238E27FC236}">
                <a16:creationId xmlns:a16="http://schemas.microsoft.com/office/drawing/2014/main" id="{03CE9702-049B-4A84-ABFC-10C693FB4EB2}"/>
              </a:ext>
            </a:extLst>
          </p:cNvPr>
          <p:cNvGrpSpPr/>
          <p:nvPr/>
        </p:nvGrpSpPr>
        <p:grpSpPr>
          <a:xfrm>
            <a:off x="201108" y="1079417"/>
            <a:ext cx="2595182" cy="400110"/>
            <a:chOff x="662652" y="2467971"/>
            <a:chExt cx="2595182" cy="400110"/>
          </a:xfrm>
        </p:grpSpPr>
        <p:sp>
          <p:nvSpPr>
            <p:cNvPr id="40" name="Oval 39">
              <a:extLst>
                <a:ext uri="{FF2B5EF4-FFF2-40B4-BE49-F238E27FC236}">
                  <a16:creationId xmlns:a16="http://schemas.microsoft.com/office/drawing/2014/main" id="{DC6B0BA8-49D2-434B-9967-002F0C593429}"/>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1</a:t>
              </a:r>
            </a:p>
          </p:txBody>
        </p:sp>
        <p:sp>
          <p:nvSpPr>
            <p:cNvPr id="41" name="Rectangle 40">
              <a:extLst>
                <a:ext uri="{FF2B5EF4-FFF2-40B4-BE49-F238E27FC236}">
                  <a16:creationId xmlns:a16="http://schemas.microsoft.com/office/drawing/2014/main" id="{D7B87F05-7EC4-4DA6-96A3-94A3B3F87C57}"/>
                </a:ext>
              </a:extLst>
            </p:cNvPr>
            <p:cNvSpPr/>
            <p:nvPr/>
          </p:nvSpPr>
          <p:spPr>
            <a:xfrm>
              <a:off x="990867" y="2467971"/>
              <a:ext cx="2266967" cy="400110"/>
            </a:xfrm>
            <a:prstGeom prst="rect">
              <a:avLst/>
            </a:prstGeom>
          </p:spPr>
          <p:txBody>
            <a:bodyPr wrap="none">
              <a:spAutoFit/>
            </a:bodyPr>
            <a:lstStyle/>
            <a:p>
              <a:r>
                <a:rPr lang="en-US" sz="2000" dirty="0">
                  <a:latin typeface="UGent Panno Text" panose="02000506040000040003" pitchFamily="2" charset="0"/>
                </a:rPr>
                <a:t>Network Service Header</a:t>
              </a:r>
            </a:p>
          </p:txBody>
        </p:sp>
      </p:grpSp>
      <p:grpSp>
        <p:nvGrpSpPr>
          <p:cNvPr id="45" name="Group 44">
            <a:extLst>
              <a:ext uri="{FF2B5EF4-FFF2-40B4-BE49-F238E27FC236}">
                <a16:creationId xmlns:a16="http://schemas.microsoft.com/office/drawing/2014/main" id="{A4D5819B-C5E7-40D2-8F97-2E1582BB1F87}"/>
              </a:ext>
            </a:extLst>
          </p:cNvPr>
          <p:cNvGrpSpPr/>
          <p:nvPr/>
        </p:nvGrpSpPr>
        <p:grpSpPr>
          <a:xfrm>
            <a:off x="211309" y="1467990"/>
            <a:ext cx="1753605" cy="400110"/>
            <a:chOff x="662652" y="2467971"/>
            <a:chExt cx="1753605" cy="400110"/>
          </a:xfrm>
        </p:grpSpPr>
        <p:sp>
          <p:nvSpPr>
            <p:cNvPr id="46" name="Oval 45">
              <a:extLst>
                <a:ext uri="{FF2B5EF4-FFF2-40B4-BE49-F238E27FC236}">
                  <a16:creationId xmlns:a16="http://schemas.microsoft.com/office/drawing/2014/main" id="{49B25888-C673-4BDA-8A5B-8F049041FC82}"/>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2</a:t>
              </a:r>
            </a:p>
          </p:txBody>
        </p:sp>
        <p:sp>
          <p:nvSpPr>
            <p:cNvPr id="47" name="Rectangle 46">
              <a:extLst>
                <a:ext uri="{FF2B5EF4-FFF2-40B4-BE49-F238E27FC236}">
                  <a16:creationId xmlns:a16="http://schemas.microsoft.com/office/drawing/2014/main" id="{D5CBD8AC-A7C4-4A18-9B55-A80C93E78BEB}"/>
                </a:ext>
              </a:extLst>
            </p:cNvPr>
            <p:cNvSpPr/>
            <p:nvPr/>
          </p:nvSpPr>
          <p:spPr>
            <a:xfrm>
              <a:off x="990867" y="2467971"/>
              <a:ext cx="1425390" cy="400110"/>
            </a:xfrm>
            <a:prstGeom prst="rect">
              <a:avLst/>
            </a:prstGeom>
          </p:spPr>
          <p:txBody>
            <a:bodyPr wrap="none">
              <a:spAutoFit/>
            </a:bodyPr>
            <a:lstStyle/>
            <a:p>
              <a:r>
                <a:rPr lang="en-US" sz="2000" dirty="0">
                  <a:latin typeface="UGent Panno Text" panose="02000506040000040003" pitchFamily="2" charset="0"/>
                </a:rPr>
                <a:t>Chain Position</a:t>
              </a:r>
            </a:p>
          </p:txBody>
        </p:sp>
      </p:grpSp>
      <p:grpSp>
        <p:nvGrpSpPr>
          <p:cNvPr id="48" name="Group 47">
            <a:extLst>
              <a:ext uri="{FF2B5EF4-FFF2-40B4-BE49-F238E27FC236}">
                <a16:creationId xmlns:a16="http://schemas.microsoft.com/office/drawing/2014/main" id="{94D3FF4B-73EE-4D80-BD95-20F4038A52A4}"/>
              </a:ext>
            </a:extLst>
          </p:cNvPr>
          <p:cNvGrpSpPr/>
          <p:nvPr/>
        </p:nvGrpSpPr>
        <p:grpSpPr>
          <a:xfrm>
            <a:off x="211309" y="1856563"/>
            <a:ext cx="1702309" cy="400110"/>
            <a:chOff x="662652" y="2467971"/>
            <a:chExt cx="1702309" cy="400110"/>
          </a:xfrm>
        </p:grpSpPr>
        <p:sp>
          <p:nvSpPr>
            <p:cNvPr id="49" name="Oval 48">
              <a:extLst>
                <a:ext uri="{FF2B5EF4-FFF2-40B4-BE49-F238E27FC236}">
                  <a16:creationId xmlns:a16="http://schemas.microsoft.com/office/drawing/2014/main" id="{C88037CD-3A11-48F9-A11B-F78682042F5D}"/>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3</a:t>
              </a:r>
            </a:p>
          </p:txBody>
        </p:sp>
        <p:sp>
          <p:nvSpPr>
            <p:cNvPr id="50" name="Rectangle 49">
              <a:extLst>
                <a:ext uri="{FF2B5EF4-FFF2-40B4-BE49-F238E27FC236}">
                  <a16:creationId xmlns:a16="http://schemas.microsoft.com/office/drawing/2014/main" id="{F07872F5-DAF3-4E74-B529-862119E8326C}"/>
                </a:ext>
              </a:extLst>
            </p:cNvPr>
            <p:cNvSpPr/>
            <p:nvPr/>
          </p:nvSpPr>
          <p:spPr>
            <a:xfrm>
              <a:off x="990867" y="2467971"/>
              <a:ext cx="1374094" cy="400110"/>
            </a:xfrm>
            <a:prstGeom prst="rect">
              <a:avLst/>
            </a:prstGeom>
          </p:spPr>
          <p:txBody>
            <a:bodyPr wrap="none">
              <a:spAutoFit/>
            </a:bodyPr>
            <a:lstStyle/>
            <a:p>
              <a:r>
                <a:rPr lang="en-US" sz="2000" dirty="0">
                  <a:latin typeface="UGent Panno Text" panose="02000506040000040003" pitchFamily="2" charset="0"/>
                </a:rPr>
                <a:t>Total Services</a:t>
              </a:r>
            </a:p>
          </p:txBody>
        </p:sp>
      </p:grpSp>
      <p:grpSp>
        <p:nvGrpSpPr>
          <p:cNvPr id="51" name="Group 50">
            <a:extLst>
              <a:ext uri="{FF2B5EF4-FFF2-40B4-BE49-F238E27FC236}">
                <a16:creationId xmlns:a16="http://schemas.microsoft.com/office/drawing/2014/main" id="{C8659612-0E31-4E2E-8D57-6559FC5DC396}"/>
              </a:ext>
            </a:extLst>
          </p:cNvPr>
          <p:cNvGrpSpPr/>
          <p:nvPr/>
        </p:nvGrpSpPr>
        <p:grpSpPr>
          <a:xfrm>
            <a:off x="221975" y="2245136"/>
            <a:ext cx="1861007" cy="400110"/>
            <a:chOff x="662652" y="2467971"/>
            <a:chExt cx="1861007" cy="400110"/>
          </a:xfrm>
        </p:grpSpPr>
        <p:sp>
          <p:nvSpPr>
            <p:cNvPr id="52" name="Oval 51">
              <a:extLst>
                <a:ext uri="{FF2B5EF4-FFF2-40B4-BE49-F238E27FC236}">
                  <a16:creationId xmlns:a16="http://schemas.microsoft.com/office/drawing/2014/main" id="{2ABC6D65-1BAA-4F44-BF1E-2C3EC555D6FE}"/>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4</a:t>
              </a:r>
            </a:p>
          </p:txBody>
        </p:sp>
        <p:sp>
          <p:nvSpPr>
            <p:cNvPr id="53" name="Rectangle 52">
              <a:extLst>
                <a:ext uri="{FF2B5EF4-FFF2-40B4-BE49-F238E27FC236}">
                  <a16:creationId xmlns:a16="http://schemas.microsoft.com/office/drawing/2014/main" id="{471D3800-FEB3-4B6C-85E6-05EDC6893D7B}"/>
                </a:ext>
              </a:extLst>
            </p:cNvPr>
            <p:cNvSpPr/>
            <p:nvPr/>
          </p:nvSpPr>
          <p:spPr>
            <a:xfrm>
              <a:off x="990867" y="2467971"/>
              <a:ext cx="1532792" cy="400110"/>
            </a:xfrm>
            <a:prstGeom prst="rect">
              <a:avLst/>
            </a:prstGeom>
          </p:spPr>
          <p:txBody>
            <a:bodyPr wrap="none">
              <a:spAutoFit/>
            </a:bodyPr>
            <a:lstStyle/>
            <a:p>
              <a:r>
                <a:rPr lang="en-US" sz="2000" dirty="0">
                  <a:latin typeface="UGent Panno Text" panose="02000506040000040003" pitchFamily="2" charset="0"/>
                </a:rPr>
                <a:t>Target Location</a:t>
              </a:r>
            </a:p>
          </p:txBody>
        </p:sp>
      </p:grpSp>
      <p:grpSp>
        <p:nvGrpSpPr>
          <p:cNvPr id="54" name="Group 53">
            <a:extLst>
              <a:ext uri="{FF2B5EF4-FFF2-40B4-BE49-F238E27FC236}">
                <a16:creationId xmlns:a16="http://schemas.microsoft.com/office/drawing/2014/main" id="{09F370D1-6E59-4011-BFC7-B2FAAA42B148}"/>
              </a:ext>
            </a:extLst>
          </p:cNvPr>
          <p:cNvGrpSpPr/>
          <p:nvPr/>
        </p:nvGrpSpPr>
        <p:grpSpPr>
          <a:xfrm>
            <a:off x="226807" y="3799428"/>
            <a:ext cx="1582084" cy="400110"/>
            <a:chOff x="662652" y="2467971"/>
            <a:chExt cx="1582084" cy="400110"/>
          </a:xfrm>
        </p:grpSpPr>
        <p:sp>
          <p:nvSpPr>
            <p:cNvPr id="55" name="Oval 54">
              <a:extLst>
                <a:ext uri="{FF2B5EF4-FFF2-40B4-BE49-F238E27FC236}">
                  <a16:creationId xmlns:a16="http://schemas.microsoft.com/office/drawing/2014/main" id="{FAF22648-3870-4336-863B-F7C6458641FC}"/>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8</a:t>
              </a:r>
            </a:p>
          </p:txBody>
        </p:sp>
        <p:sp>
          <p:nvSpPr>
            <p:cNvPr id="56" name="Rectangle 55">
              <a:extLst>
                <a:ext uri="{FF2B5EF4-FFF2-40B4-BE49-F238E27FC236}">
                  <a16:creationId xmlns:a16="http://schemas.microsoft.com/office/drawing/2014/main" id="{91A133FF-B562-4658-8299-90C4D5954325}"/>
                </a:ext>
              </a:extLst>
            </p:cNvPr>
            <p:cNvSpPr/>
            <p:nvPr/>
          </p:nvSpPr>
          <p:spPr>
            <a:xfrm>
              <a:off x="990867" y="2467971"/>
              <a:ext cx="1253869" cy="400110"/>
            </a:xfrm>
            <a:prstGeom prst="rect">
              <a:avLst/>
            </a:prstGeom>
          </p:spPr>
          <p:txBody>
            <a:bodyPr wrap="none">
              <a:spAutoFit/>
            </a:bodyPr>
            <a:lstStyle/>
            <a:p>
              <a:r>
                <a:rPr lang="en-US" sz="2000" dirty="0">
                  <a:latin typeface="UGent Panno Text" panose="02000506040000040003" pitchFamily="2" charset="0"/>
                </a:rPr>
                <a:t>Next Service</a:t>
              </a:r>
            </a:p>
          </p:txBody>
        </p:sp>
      </p:grpSp>
      <p:grpSp>
        <p:nvGrpSpPr>
          <p:cNvPr id="57" name="Group 56">
            <a:extLst>
              <a:ext uri="{FF2B5EF4-FFF2-40B4-BE49-F238E27FC236}">
                <a16:creationId xmlns:a16="http://schemas.microsoft.com/office/drawing/2014/main" id="{50821FD5-02BF-48FC-B829-58762C330764}"/>
              </a:ext>
            </a:extLst>
          </p:cNvPr>
          <p:cNvGrpSpPr/>
          <p:nvPr/>
        </p:nvGrpSpPr>
        <p:grpSpPr>
          <a:xfrm>
            <a:off x="223171" y="3022282"/>
            <a:ext cx="1029048" cy="400110"/>
            <a:chOff x="662652" y="2467971"/>
            <a:chExt cx="1029048" cy="400110"/>
          </a:xfrm>
        </p:grpSpPr>
        <p:sp>
          <p:nvSpPr>
            <p:cNvPr id="58" name="Oval 57">
              <a:extLst>
                <a:ext uri="{FF2B5EF4-FFF2-40B4-BE49-F238E27FC236}">
                  <a16:creationId xmlns:a16="http://schemas.microsoft.com/office/drawing/2014/main" id="{6001CF73-D036-4926-BBD3-106F770149F1}"/>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6</a:t>
              </a:r>
            </a:p>
          </p:txBody>
        </p:sp>
        <p:sp>
          <p:nvSpPr>
            <p:cNvPr id="59" name="Rectangle 58">
              <a:extLst>
                <a:ext uri="{FF2B5EF4-FFF2-40B4-BE49-F238E27FC236}">
                  <a16:creationId xmlns:a16="http://schemas.microsoft.com/office/drawing/2014/main" id="{CAF6D0EB-C91B-4D09-A204-8C4BA829BC91}"/>
                </a:ext>
              </a:extLst>
            </p:cNvPr>
            <p:cNvSpPr/>
            <p:nvPr/>
          </p:nvSpPr>
          <p:spPr>
            <a:xfrm>
              <a:off x="990867" y="2467971"/>
              <a:ext cx="700833" cy="400110"/>
            </a:xfrm>
            <a:prstGeom prst="rect">
              <a:avLst/>
            </a:prstGeom>
          </p:spPr>
          <p:txBody>
            <a:bodyPr wrap="none">
              <a:spAutoFit/>
            </a:bodyPr>
            <a:lstStyle/>
            <a:p>
              <a:r>
                <a:rPr lang="en-US" sz="2000" dirty="0">
                  <a:latin typeface="UGent Panno Text" panose="02000506040000040003" pitchFamily="2" charset="0"/>
                </a:rPr>
                <a:t>Policy</a:t>
              </a:r>
            </a:p>
          </p:txBody>
        </p:sp>
      </p:grpSp>
      <p:grpSp>
        <p:nvGrpSpPr>
          <p:cNvPr id="60" name="Group 59">
            <a:extLst>
              <a:ext uri="{FF2B5EF4-FFF2-40B4-BE49-F238E27FC236}">
                <a16:creationId xmlns:a16="http://schemas.microsoft.com/office/drawing/2014/main" id="{06E1E427-E74C-4DEA-93B4-F3857C8A9290}"/>
              </a:ext>
            </a:extLst>
          </p:cNvPr>
          <p:cNvGrpSpPr/>
          <p:nvPr/>
        </p:nvGrpSpPr>
        <p:grpSpPr>
          <a:xfrm>
            <a:off x="221975" y="2633709"/>
            <a:ext cx="2348320" cy="400110"/>
            <a:chOff x="662652" y="2467971"/>
            <a:chExt cx="2348320" cy="400110"/>
          </a:xfrm>
        </p:grpSpPr>
        <p:sp>
          <p:nvSpPr>
            <p:cNvPr id="61" name="Oval 60">
              <a:extLst>
                <a:ext uri="{FF2B5EF4-FFF2-40B4-BE49-F238E27FC236}">
                  <a16:creationId xmlns:a16="http://schemas.microsoft.com/office/drawing/2014/main" id="{70D54FFD-84BF-40C2-A83E-2BE80A38315A}"/>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5</a:t>
              </a:r>
            </a:p>
          </p:txBody>
        </p:sp>
        <p:sp>
          <p:nvSpPr>
            <p:cNvPr id="62" name="Rectangle 61">
              <a:extLst>
                <a:ext uri="{FF2B5EF4-FFF2-40B4-BE49-F238E27FC236}">
                  <a16:creationId xmlns:a16="http://schemas.microsoft.com/office/drawing/2014/main" id="{28A42DD6-6EF9-4B57-AB7E-20253EBED1F8}"/>
                </a:ext>
              </a:extLst>
            </p:cNvPr>
            <p:cNvSpPr/>
            <p:nvPr/>
          </p:nvSpPr>
          <p:spPr>
            <a:xfrm>
              <a:off x="990867" y="2467971"/>
              <a:ext cx="2020105" cy="400110"/>
            </a:xfrm>
            <a:prstGeom prst="rect">
              <a:avLst/>
            </a:prstGeom>
          </p:spPr>
          <p:txBody>
            <a:bodyPr wrap="none">
              <a:spAutoFit/>
            </a:bodyPr>
            <a:lstStyle/>
            <a:p>
              <a:r>
                <a:rPr lang="en-US" sz="2000" dirty="0">
                  <a:latin typeface="UGent Panno Text" panose="02000506040000040003" pitchFamily="2" charset="0"/>
                </a:rPr>
                <a:t>Minimum bandwidth</a:t>
              </a:r>
            </a:p>
          </p:txBody>
        </p:sp>
      </p:grpSp>
      <p:grpSp>
        <p:nvGrpSpPr>
          <p:cNvPr id="63" name="Group 62">
            <a:extLst>
              <a:ext uri="{FF2B5EF4-FFF2-40B4-BE49-F238E27FC236}">
                <a16:creationId xmlns:a16="http://schemas.microsoft.com/office/drawing/2014/main" id="{A3AB99EB-05E5-448C-8814-BF0074C75675}"/>
              </a:ext>
            </a:extLst>
          </p:cNvPr>
          <p:cNvGrpSpPr/>
          <p:nvPr/>
        </p:nvGrpSpPr>
        <p:grpSpPr>
          <a:xfrm>
            <a:off x="221975" y="3410855"/>
            <a:ext cx="1960393" cy="400110"/>
            <a:chOff x="662652" y="2467971"/>
            <a:chExt cx="1960393" cy="400110"/>
          </a:xfrm>
        </p:grpSpPr>
        <p:sp>
          <p:nvSpPr>
            <p:cNvPr id="64" name="Oval 63">
              <a:extLst>
                <a:ext uri="{FF2B5EF4-FFF2-40B4-BE49-F238E27FC236}">
                  <a16:creationId xmlns:a16="http://schemas.microsoft.com/office/drawing/2014/main" id="{597E238E-CA93-4F75-9A8E-DD9B7E028A58}"/>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7</a:t>
              </a:r>
            </a:p>
          </p:txBody>
        </p:sp>
        <p:sp>
          <p:nvSpPr>
            <p:cNvPr id="65" name="Rectangle 64">
              <a:extLst>
                <a:ext uri="{FF2B5EF4-FFF2-40B4-BE49-F238E27FC236}">
                  <a16:creationId xmlns:a16="http://schemas.microsoft.com/office/drawing/2014/main" id="{0A7346DA-5E5E-4457-A1F7-A27EF96ECFF2}"/>
                </a:ext>
              </a:extLst>
            </p:cNvPr>
            <p:cNvSpPr/>
            <p:nvPr/>
          </p:nvSpPr>
          <p:spPr>
            <a:xfrm>
              <a:off x="990867" y="2467971"/>
              <a:ext cx="1632178" cy="400110"/>
            </a:xfrm>
            <a:prstGeom prst="rect">
              <a:avLst/>
            </a:prstGeom>
          </p:spPr>
          <p:txBody>
            <a:bodyPr wrap="none">
              <a:spAutoFit/>
            </a:bodyPr>
            <a:lstStyle/>
            <a:p>
              <a:r>
                <a:rPr lang="en-US" sz="2000" dirty="0">
                  <a:latin typeface="UGent Panno Text" panose="02000506040000040003" pitchFamily="2" charset="0"/>
                </a:rPr>
                <a:t>Previous Service</a:t>
              </a:r>
            </a:p>
          </p:txBody>
        </p:sp>
      </p:grpSp>
      <p:pic>
        <p:nvPicPr>
          <p:cNvPr id="5" name="Picture 4" descr="A screenshot of a cell phone&#10;&#10;Description automatically generated">
            <a:extLst>
              <a:ext uri="{FF2B5EF4-FFF2-40B4-BE49-F238E27FC236}">
                <a16:creationId xmlns:a16="http://schemas.microsoft.com/office/drawing/2014/main" id="{4649809B-6523-402E-8ED4-0E109241BC9F}"/>
              </a:ext>
            </a:extLst>
          </p:cNvPr>
          <p:cNvPicPr>
            <a:picLocks noChangeAspect="1"/>
          </p:cNvPicPr>
          <p:nvPr/>
        </p:nvPicPr>
        <p:blipFill>
          <a:blip r:embed="rId6"/>
          <a:stretch>
            <a:fillRect/>
          </a:stretch>
        </p:blipFill>
        <p:spPr>
          <a:xfrm>
            <a:off x="4697657" y="51835"/>
            <a:ext cx="2334882" cy="4989029"/>
          </a:xfrm>
          <a:prstGeom prst="rect">
            <a:avLst/>
          </a:prstGeom>
        </p:spPr>
      </p:pic>
      <p:sp>
        <p:nvSpPr>
          <p:cNvPr id="16" name="Rectangle 15">
            <a:extLst>
              <a:ext uri="{FF2B5EF4-FFF2-40B4-BE49-F238E27FC236}">
                <a16:creationId xmlns:a16="http://schemas.microsoft.com/office/drawing/2014/main" id="{6FE90B2F-4D83-482F-A45A-3F584F76D9A8}"/>
              </a:ext>
            </a:extLst>
          </p:cNvPr>
          <p:cNvSpPr/>
          <p:nvPr/>
        </p:nvSpPr>
        <p:spPr>
          <a:xfrm>
            <a:off x="4748953" y="1330963"/>
            <a:ext cx="2283586" cy="1017030"/>
          </a:xfrm>
          <a:prstGeom prst="rect">
            <a:avLst/>
          </a:prstGeom>
          <a:solidFill>
            <a:schemeClr val="accent6">
              <a:lumMod val="25000"/>
              <a:lumOff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12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13</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1" name="Rectangle 10"/>
          <p:cNvSpPr/>
          <p:nvPr/>
        </p:nvSpPr>
        <p:spPr>
          <a:xfrm>
            <a:off x="137922" y="96369"/>
            <a:ext cx="218361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SFC controller</a:t>
            </a:r>
          </a:p>
        </p:txBody>
      </p:sp>
      <p:sp>
        <p:nvSpPr>
          <p:cNvPr id="22" name="Rectangle 21">
            <a:extLst>
              <a:ext uri="{FF2B5EF4-FFF2-40B4-BE49-F238E27FC236}">
                <a16:creationId xmlns:a16="http://schemas.microsoft.com/office/drawing/2014/main" id="{2F42CF6A-CD6E-4800-ACBA-83C86EBF0C8C}"/>
              </a:ext>
            </a:extLst>
          </p:cNvPr>
          <p:cNvSpPr/>
          <p:nvPr/>
        </p:nvSpPr>
        <p:spPr>
          <a:xfrm>
            <a:off x="137922" y="650719"/>
            <a:ext cx="4050307" cy="400110"/>
          </a:xfrm>
          <a:prstGeom prst="rect">
            <a:avLst/>
          </a:prstGeom>
        </p:spPr>
        <p:txBody>
          <a:bodyPr wrap="square" anchor="ctr">
            <a:spAutoFit/>
          </a:bodyPr>
          <a:lstStyle/>
          <a:p>
            <a:r>
              <a:rPr lang="en-US" sz="2000" dirty="0">
                <a:latin typeface="UGent Panno Text" panose="02000506040000040003" pitchFamily="2" charset="0"/>
              </a:rPr>
              <a:t>Main procedure</a:t>
            </a:r>
          </a:p>
        </p:txBody>
      </p:sp>
      <p:sp>
        <p:nvSpPr>
          <p:cNvPr id="36" name="Rectangle 35">
            <a:extLst>
              <a:ext uri="{FF2B5EF4-FFF2-40B4-BE49-F238E27FC236}">
                <a16:creationId xmlns:a16="http://schemas.microsoft.com/office/drawing/2014/main" id="{A1AAC6F9-F8C2-4DDE-9A8F-89000A9AC10D}"/>
              </a:ext>
            </a:extLst>
          </p:cNvPr>
          <p:cNvSpPr/>
          <p:nvPr/>
        </p:nvSpPr>
        <p:spPr>
          <a:xfrm>
            <a:off x="3583198" y="353448"/>
            <a:ext cx="2578904" cy="369332"/>
          </a:xfrm>
          <a:prstGeom prst="rect">
            <a:avLst/>
          </a:prstGeom>
          <a:solidFill>
            <a:srgbClr val="37B7BD"/>
          </a:solidFill>
        </p:spPr>
        <p:txBody>
          <a:bodyPr wrap="square" anchor="ctr">
            <a:spAutoFit/>
          </a:bodyPr>
          <a:lstStyle/>
          <a:p>
            <a:pPr algn="ctr"/>
            <a:r>
              <a:rPr lang="en-US" sz="1800" dirty="0">
                <a:latin typeface="UGent Panno Text" panose="02000506040000040003" pitchFamily="2" charset="0"/>
              </a:rPr>
              <a:t>Select Best Candidate Node</a:t>
            </a:r>
          </a:p>
        </p:txBody>
      </p:sp>
      <p:cxnSp>
        <p:nvCxnSpPr>
          <p:cNvPr id="8" name="Straight Arrow Connector 7">
            <a:extLst>
              <a:ext uri="{FF2B5EF4-FFF2-40B4-BE49-F238E27FC236}">
                <a16:creationId xmlns:a16="http://schemas.microsoft.com/office/drawing/2014/main" id="{C70E9B6A-54A4-4560-A56A-653250E76545}"/>
              </a:ext>
            </a:extLst>
          </p:cNvPr>
          <p:cNvCxnSpPr>
            <a:cxnSpLocks/>
            <a:stCxn id="36" idx="2"/>
            <a:endCxn id="42" idx="0"/>
          </p:cNvCxnSpPr>
          <p:nvPr/>
        </p:nvCxnSpPr>
        <p:spPr>
          <a:xfrm>
            <a:off x="4872650" y="722780"/>
            <a:ext cx="2543782" cy="413706"/>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8DBFD35-6D0A-476D-B0B8-FD2BD997C885}"/>
              </a:ext>
            </a:extLst>
          </p:cNvPr>
          <p:cNvSpPr/>
          <p:nvPr/>
        </p:nvSpPr>
        <p:spPr>
          <a:xfrm>
            <a:off x="5979726" y="1136486"/>
            <a:ext cx="2873411" cy="369332"/>
          </a:xfrm>
          <a:prstGeom prst="rect">
            <a:avLst/>
          </a:prstGeom>
          <a:solidFill>
            <a:srgbClr val="00B050"/>
          </a:solidFill>
        </p:spPr>
        <p:txBody>
          <a:bodyPr wrap="square" anchor="ctr">
            <a:spAutoFit/>
          </a:bodyPr>
          <a:lstStyle/>
          <a:p>
            <a:pPr algn="ctr"/>
            <a:r>
              <a:rPr lang="en-US" sz="1800" dirty="0">
                <a:latin typeface="UGent Panno Text" panose="02000506040000040003" pitchFamily="2" charset="0"/>
              </a:rPr>
              <a:t>Policy == Latency</a:t>
            </a:r>
          </a:p>
        </p:txBody>
      </p:sp>
      <p:sp>
        <p:nvSpPr>
          <p:cNvPr id="43" name="Rectangle 42">
            <a:extLst>
              <a:ext uri="{FF2B5EF4-FFF2-40B4-BE49-F238E27FC236}">
                <a16:creationId xmlns:a16="http://schemas.microsoft.com/office/drawing/2014/main" id="{8C44EC6B-B2C0-4A03-8CA7-9571B587888C}"/>
              </a:ext>
            </a:extLst>
          </p:cNvPr>
          <p:cNvSpPr/>
          <p:nvPr/>
        </p:nvSpPr>
        <p:spPr>
          <a:xfrm>
            <a:off x="1019029" y="1136486"/>
            <a:ext cx="2513653" cy="369332"/>
          </a:xfrm>
          <a:prstGeom prst="rect">
            <a:avLst/>
          </a:prstGeom>
          <a:solidFill>
            <a:srgbClr val="00B050"/>
          </a:solidFill>
        </p:spPr>
        <p:txBody>
          <a:bodyPr wrap="square" anchor="ctr">
            <a:spAutoFit/>
          </a:bodyPr>
          <a:lstStyle/>
          <a:p>
            <a:pPr algn="ctr"/>
            <a:r>
              <a:rPr lang="en-US" sz="1800" dirty="0">
                <a:latin typeface="UGent Panno Text" panose="02000506040000040003" pitchFamily="2" charset="0"/>
              </a:rPr>
              <a:t>Policy == Location</a:t>
            </a:r>
          </a:p>
        </p:txBody>
      </p:sp>
      <p:cxnSp>
        <p:nvCxnSpPr>
          <p:cNvPr id="67" name="Straight Arrow Connector 66">
            <a:extLst>
              <a:ext uri="{FF2B5EF4-FFF2-40B4-BE49-F238E27FC236}">
                <a16:creationId xmlns:a16="http://schemas.microsoft.com/office/drawing/2014/main" id="{463A5BBC-E4E2-4812-AF22-EE62CB09233C}"/>
              </a:ext>
            </a:extLst>
          </p:cNvPr>
          <p:cNvCxnSpPr>
            <a:cxnSpLocks/>
            <a:stCxn id="42" idx="2"/>
            <a:endCxn id="120" idx="0"/>
          </p:cNvCxnSpPr>
          <p:nvPr/>
        </p:nvCxnSpPr>
        <p:spPr>
          <a:xfrm flipH="1">
            <a:off x="7416431" y="1505818"/>
            <a:ext cx="1" cy="333487"/>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65EBA524-5FBE-4C8C-B525-24206CEB88E9}"/>
              </a:ext>
            </a:extLst>
          </p:cNvPr>
          <p:cNvSpPr/>
          <p:nvPr/>
        </p:nvSpPr>
        <p:spPr>
          <a:xfrm>
            <a:off x="1019027" y="2599305"/>
            <a:ext cx="2512973" cy="369332"/>
          </a:xfrm>
          <a:prstGeom prst="rect">
            <a:avLst/>
          </a:prstGeom>
          <a:solidFill>
            <a:schemeClr val="accent2">
              <a:lumMod val="40000"/>
              <a:lumOff val="60000"/>
            </a:schemeClr>
          </a:solidFill>
        </p:spPr>
        <p:txBody>
          <a:bodyPr wrap="square" anchor="ctr">
            <a:spAutoFit/>
          </a:bodyPr>
          <a:lstStyle/>
          <a:p>
            <a:pPr algn="ctr"/>
            <a:r>
              <a:rPr lang="en-US" sz="1800" dirty="0">
                <a:latin typeface="UGent Panno Text" panose="02000506040000040003" pitchFamily="2" charset="0"/>
              </a:rPr>
              <a:t>Node not available</a:t>
            </a:r>
          </a:p>
        </p:txBody>
      </p:sp>
      <p:cxnSp>
        <p:nvCxnSpPr>
          <p:cNvPr id="71" name="Straight Arrow Connector 70">
            <a:extLst>
              <a:ext uri="{FF2B5EF4-FFF2-40B4-BE49-F238E27FC236}">
                <a16:creationId xmlns:a16="http://schemas.microsoft.com/office/drawing/2014/main" id="{BABF248B-B60B-457A-9934-1F9201E8764C}"/>
              </a:ext>
            </a:extLst>
          </p:cNvPr>
          <p:cNvCxnSpPr>
            <a:cxnSpLocks/>
            <a:stCxn id="36" idx="2"/>
            <a:endCxn id="43" idx="0"/>
          </p:cNvCxnSpPr>
          <p:nvPr/>
        </p:nvCxnSpPr>
        <p:spPr>
          <a:xfrm flipH="1">
            <a:off x="2275856" y="722780"/>
            <a:ext cx="2596794" cy="413706"/>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6A9F2BA-F136-4607-B025-C22C52CC45EB}"/>
              </a:ext>
            </a:extLst>
          </p:cNvPr>
          <p:cNvSpPr/>
          <p:nvPr/>
        </p:nvSpPr>
        <p:spPr>
          <a:xfrm>
            <a:off x="1019028" y="3932960"/>
            <a:ext cx="2512972" cy="369332"/>
          </a:xfrm>
          <a:prstGeom prst="rect">
            <a:avLst/>
          </a:prstGeom>
          <a:solidFill>
            <a:srgbClr val="FF0000"/>
          </a:solidFill>
        </p:spPr>
        <p:txBody>
          <a:bodyPr wrap="square" anchor="ctr">
            <a:spAutoFit/>
          </a:bodyPr>
          <a:lstStyle/>
          <a:p>
            <a:pPr algn="ctr"/>
            <a:r>
              <a:rPr lang="en-US" sz="1800" dirty="0">
                <a:latin typeface="UGent Panno Text" panose="02000506040000040003" pitchFamily="2" charset="0"/>
              </a:rPr>
              <a:t>No Suitable Node!</a:t>
            </a:r>
          </a:p>
        </p:txBody>
      </p:sp>
      <p:sp>
        <p:nvSpPr>
          <p:cNvPr id="73" name="Rectangle 72">
            <a:extLst>
              <a:ext uri="{FF2B5EF4-FFF2-40B4-BE49-F238E27FC236}">
                <a16:creationId xmlns:a16="http://schemas.microsoft.com/office/drawing/2014/main" id="{853AA833-BCD1-4C81-B603-DCFAB2D7EE71}"/>
              </a:ext>
            </a:extLst>
          </p:cNvPr>
          <p:cNvSpPr/>
          <p:nvPr/>
        </p:nvSpPr>
        <p:spPr>
          <a:xfrm>
            <a:off x="3985331" y="3932807"/>
            <a:ext cx="1774638" cy="369332"/>
          </a:xfrm>
          <a:prstGeom prst="rect">
            <a:avLst/>
          </a:prstGeom>
          <a:solidFill>
            <a:srgbClr val="FF0000"/>
          </a:solidFill>
        </p:spPr>
        <p:txBody>
          <a:bodyPr wrap="square" anchor="ctr">
            <a:spAutoFit/>
          </a:bodyPr>
          <a:lstStyle/>
          <a:p>
            <a:r>
              <a:rPr lang="en-US" sz="1800" dirty="0">
                <a:latin typeface="UGent Panno Text" panose="02000506040000040003" pitchFamily="2" charset="0"/>
              </a:rPr>
              <a:t>Raise a Pod Eviction</a:t>
            </a:r>
          </a:p>
        </p:txBody>
      </p:sp>
      <p:sp>
        <p:nvSpPr>
          <p:cNvPr id="69" name="Rectangle 68">
            <a:extLst>
              <a:ext uri="{FF2B5EF4-FFF2-40B4-BE49-F238E27FC236}">
                <a16:creationId xmlns:a16="http://schemas.microsoft.com/office/drawing/2014/main" id="{1A681909-06A3-4598-ABAE-48202E42051A}"/>
              </a:ext>
            </a:extLst>
          </p:cNvPr>
          <p:cNvSpPr/>
          <p:nvPr/>
        </p:nvSpPr>
        <p:spPr>
          <a:xfrm>
            <a:off x="5979728" y="3294578"/>
            <a:ext cx="2873409" cy="369332"/>
          </a:xfrm>
          <a:prstGeom prst="rect">
            <a:avLst/>
          </a:prstGeom>
          <a:solidFill>
            <a:srgbClr val="FFC000"/>
          </a:solidFill>
        </p:spPr>
        <p:txBody>
          <a:bodyPr wrap="square" anchor="ctr">
            <a:spAutoFit/>
          </a:bodyPr>
          <a:lstStyle/>
          <a:p>
            <a:pPr algn="ctr"/>
            <a:r>
              <a:rPr lang="en-US" sz="1800" dirty="0">
                <a:latin typeface="UGent Panno Text" panose="02000506040000040003" pitchFamily="2" charset="0"/>
              </a:rPr>
              <a:t>Store pod provisioning record </a:t>
            </a:r>
          </a:p>
        </p:txBody>
      </p:sp>
      <p:sp>
        <p:nvSpPr>
          <p:cNvPr id="70" name="Rectangle 69">
            <a:extLst>
              <a:ext uri="{FF2B5EF4-FFF2-40B4-BE49-F238E27FC236}">
                <a16:creationId xmlns:a16="http://schemas.microsoft.com/office/drawing/2014/main" id="{C812E724-07DF-4149-ABB1-F757BB5CB287}"/>
              </a:ext>
            </a:extLst>
          </p:cNvPr>
          <p:cNvSpPr/>
          <p:nvPr/>
        </p:nvSpPr>
        <p:spPr>
          <a:xfrm>
            <a:off x="5979727" y="3932807"/>
            <a:ext cx="2873411" cy="369332"/>
          </a:xfrm>
          <a:prstGeom prst="rect">
            <a:avLst/>
          </a:prstGeom>
          <a:solidFill>
            <a:srgbClr val="FFFF00"/>
          </a:solidFill>
        </p:spPr>
        <p:txBody>
          <a:bodyPr wrap="square" anchor="ctr">
            <a:spAutoFit/>
          </a:bodyPr>
          <a:lstStyle/>
          <a:p>
            <a:pPr algn="ctr"/>
            <a:r>
              <a:rPr lang="en-US" sz="1800" dirty="0">
                <a:latin typeface="UGent Panno Text" panose="02000506040000040003" pitchFamily="2" charset="0"/>
              </a:rPr>
              <a:t>Update node available bandwidth</a:t>
            </a:r>
          </a:p>
        </p:txBody>
      </p:sp>
      <p:cxnSp>
        <p:nvCxnSpPr>
          <p:cNvPr id="75" name="Straight Arrow Connector 74">
            <a:extLst>
              <a:ext uri="{FF2B5EF4-FFF2-40B4-BE49-F238E27FC236}">
                <a16:creationId xmlns:a16="http://schemas.microsoft.com/office/drawing/2014/main" id="{08D0350C-B06E-47D4-A7A5-05298072B08D}"/>
              </a:ext>
            </a:extLst>
          </p:cNvPr>
          <p:cNvCxnSpPr>
            <a:cxnSpLocks/>
            <a:stCxn id="69" idx="2"/>
            <a:endCxn id="70" idx="0"/>
          </p:cNvCxnSpPr>
          <p:nvPr/>
        </p:nvCxnSpPr>
        <p:spPr>
          <a:xfrm>
            <a:off x="7416433" y="3663910"/>
            <a:ext cx="0" cy="268897"/>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122B5ED-1971-4DF2-8EC2-245275155D00}"/>
              </a:ext>
            </a:extLst>
          </p:cNvPr>
          <p:cNvCxnSpPr>
            <a:cxnSpLocks/>
            <a:stCxn id="68" idx="2"/>
            <a:endCxn id="151" idx="0"/>
          </p:cNvCxnSpPr>
          <p:nvPr/>
        </p:nvCxnSpPr>
        <p:spPr>
          <a:xfrm>
            <a:off x="2275514" y="2968637"/>
            <a:ext cx="342" cy="32944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2C320704-38B8-44C0-82A7-8D937DFD601F}"/>
              </a:ext>
            </a:extLst>
          </p:cNvPr>
          <p:cNvCxnSpPr>
            <a:cxnSpLocks/>
          </p:cNvCxnSpPr>
          <p:nvPr/>
        </p:nvCxnSpPr>
        <p:spPr>
          <a:xfrm flipV="1">
            <a:off x="3532682" y="2894212"/>
            <a:ext cx="2446364" cy="630086"/>
          </a:xfrm>
          <a:prstGeom prst="bentConnector3">
            <a:avLst>
              <a:gd name="adj1" fmla="val 50000"/>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210E061C-871A-457B-88B6-C5121ED67776}"/>
              </a:ext>
            </a:extLst>
          </p:cNvPr>
          <p:cNvSpPr/>
          <p:nvPr/>
        </p:nvSpPr>
        <p:spPr>
          <a:xfrm>
            <a:off x="5979726" y="2598134"/>
            <a:ext cx="2873409" cy="369332"/>
          </a:xfrm>
          <a:prstGeom prst="rect">
            <a:avLst/>
          </a:prstGeom>
          <a:solidFill>
            <a:srgbClr val="00B050"/>
          </a:solidFill>
        </p:spPr>
        <p:txBody>
          <a:bodyPr wrap="square" anchor="ctr">
            <a:spAutoFit/>
          </a:bodyPr>
          <a:lstStyle/>
          <a:p>
            <a:pPr algn="ctr"/>
            <a:r>
              <a:rPr lang="en-US" sz="1800" dirty="0">
                <a:latin typeface="UGent Panno Text" panose="02000506040000040003" pitchFamily="2" charset="0"/>
              </a:rPr>
              <a:t>Node available</a:t>
            </a:r>
          </a:p>
        </p:txBody>
      </p:sp>
      <p:cxnSp>
        <p:nvCxnSpPr>
          <p:cNvPr id="110" name="Straight Arrow Connector 109">
            <a:extLst>
              <a:ext uri="{FF2B5EF4-FFF2-40B4-BE49-F238E27FC236}">
                <a16:creationId xmlns:a16="http://schemas.microsoft.com/office/drawing/2014/main" id="{F2CD8EB1-1542-4C2F-BB09-DF4470CCA65A}"/>
              </a:ext>
            </a:extLst>
          </p:cNvPr>
          <p:cNvCxnSpPr>
            <a:cxnSpLocks/>
            <a:stCxn id="43" idx="2"/>
            <a:endCxn id="121" idx="0"/>
          </p:cNvCxnSpPr>
          <p:nvPr/>
        </p:nvCxnSpPr>
        <p:spPr>
          <a:xfrm flipH="1">
            <a:off x="2275855" y="1505818"/>
            <a:ext cx="1" cy="334659"/>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80F2C94-51B7-428A-A0F3-17AB9DDFFBB9}"/>
              </a:ext>
            </a:extLst>
          </p:cNvPr>
          <p:cNvCxnSpPr>
            <a:cxnSpLocks/>
            <a:stCxn id="109" idx="2"/>
            <a:endCxn id="69" idx="0"/>
          </p:cNvCxnSpPr>
          <p:nvPr/>
        </p:nvCxnSpPr>
        <p:spPr>
          <a:xfrm>
            <a:off x="7416431" y="2967466"/>
            <a:ext cx="2" cy="327112"/>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47A5A199-2095-4965-AC25-A56FFC467D29}"/>
              </a:ext>
            </a:extLst>
          </p:cNvPr>
          <p:cNvSpPr/>
          <p:nvPr/>
        </p:nvSpPr>
        <p:spPr>
          <a:xfrm>
            <a:off x="5979726" y="1839305"/>
            <a:ext cx="2873410" cy="369332"/>
          </a:xfrm>
          <a:prstGeom prst="rect">
            <a:avLst/>
          </a:prstGeom>
          <a:solidFill>
            <a:srgbClr val="37B7BD"/>
          </a:solidFill>
        </p:spPr>
        <p:txBody>
          <a:bodyPr wrap="square" anchor="ctr">
            <a:spAutoFit/>
          </a:bodyPr>
          <a:lstStyle/>
          <a:p>
            <a:pPr algn="ctr"/>
            <a:r>
              <a:rPr lang="en-US" sz="1800" dirty="0">
                <a:latin typeface="UGent Panno Text" panose="02000506040000040003" pitchFamily="2" charset="0"/>
              </a:rPr>
              <a:t>Latency-aware algorithm</a:t>
            </a:r>
          </a:p>
        </p:txBody>
      </p:sp>
      <p:sp>
        <p:nvSpPr>
          <p:cNvPr id="121" name="Rectangle 120">
            <a:extLst>
              <a:ext uri="{FF2B5EF4-FFF2-40B4-BE49-F238E27FC236}">
                <a16:creationId xmlns:a16="http://schemas.microsoft.com/office/drawing/2014/main" id="{12E89290-EFBB-4B27-B2FA-597AF3CB68B4}"/>
              </a:ext>
            </a:extLst>
          </p:cNvPr>
          <p:cNvSpPr/>
          <p:nvPr/>
        </p:nvSpPr>
        <p:spPr>
          <a:xfrm>
            <a:off x="1019028" y="1840477"/>
            <a:ext cx="2513653" cy="369332"/>
          </a:xfrm>
          <a:prstGeom prst="rect">
            <a:avLst/>
          </a:prstGeom>
          <a:solidFill>
            <a:srgbClr val="37B7BD"/>
          </a:solidFill>
        </p:spPr>
        <p:txBody>
          <a:bodyPr wrap="square" anchor="ctr">
            <a:spAutoFit/>
          </a:bodyPr>
          <a:lstStyle/>
          <a:p>
            <a:pPr algn="ctr"/>
            <a:r>
              <a:rPr lang="en-US" sz="1800" dirty="0">
                <a:latin typeface="UGent Panno Text" panose="02000506040000040003" pitchFamily="2" charset="0"/>
              </a:rPr>
              <a:t>Location-aware algorithm</a:t>
            </a:r>
          </a:p>
        </p:txBody>
      </p:sp>
      <p:cxnSp>
        <p:nvCxnSpPr>
          <p:cNvPr id="127" name="Straight Arrow Connector 126">
            <a:extLst>
              <a:ext uri="{FF2B5EF4-FFF2-40B4-BE49-F238E27FC236}">
                <a16:creationId xmlns:a16="http://schemas.microsoft.com/office/drawing/2014/main" id="{3717A5AB-21E5-4923-8A23-98EFD8410532}"/>
              </a:ext>
            </a:extLst>
          </p:cNvPr>
          <p:cNvCxnSpPr>
            <a:cxnSpLocks/>
            <a:stCxn id="120" idx="2"/>
            <a:endCxn id="109" idx="0"/>
          </p:cNvCxnSpPr>
          <p:nvPr/>
        </p:nvCxnSpPr>
        <p:spPr>
          <a:xfrm>
            <a:off x="7416431" y="2208637"/>
            <a:ext cx="0" cy="389497"/>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59969380-A14B-442E-A635-384048412D53}"/>
              </a:ext>
            </a:extLst>
          </p:cNvPr>
          <p:cNvSpPr/>
          <p:nvPr/>
        </p:nvSpPr>
        <p:spPr>
          <a:xfrm>
            <a:off x="1019029" y="3298077"/>
            <a:ext cx="2513653" cy="369332"/>
          </a:xfrm>
          <a:prstGeom prst="rect">
            <a:avLst/>
          </a:prstGeom>
          <a:solidFill>
            <a:srgbClr val="37B7BD"/>
          </a:solidFill>
        </p:spPr>
        <p:txBody>
          <a:bodyPr wrap="square" anchor="ctr">
            <a:spAutoFit/>
          </a:bodyPr>
          <a:lstStyle/>
          <a:p>
            <a:pPr algn="ctr"/>
            <a:r>
              <a:rPr lang="en-US" sz="1800" dirty="0">
                <a:latin typeface="UGent Panno Text" panose="02000506040000040003" pitchFamily="2" charset="0"/>
              </a:rPr>
              <a:t>MAX Residual Bandwidth Link</a:t>
            </a:r>
          </a:p>
        </p:txBody>
      </p:sp>
      <p:cxnSp>
        <p:nvCxnSpPr>
          <p:cNvPr id="168" name="Straight Arrow Connector 167">
            <a:extLst>
              <a:ext uri="{FF2B5EF4-FFF2-40B4-BE49-F238E27FC236}">
                <a16:creationId xmlns:a16="http://schemas.microsoft.com/office/drawing/2014/main" id="{4F908C0D-3EED-489F-96B1-B1EA3636BDB3}"/>
              </a:ext>
            </a:extLst>
          </p:cNvPr>
          <p:cNvCxnSpPr>
            <a:cxnSpLocks/>
            <a:stCxn id="121" idx="2"/>
            <a:endCxn id="68" idx="0"/>
          </p:cNvCxnSpPr>
          <p:nvPr/>
        </p:nvCxnSpPr>
        <p:spPr>
          <a:xfrm flipH="1">
            <a:off x="2275514" y="2209809"/>
            <a:ext cx="341" cy="389496"/>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DFFD8DBC-96EC-4C01-BDEA-6911E1E5BEE2}"/>
              </a:ext>
            </a:extLst>
          </p:cNvPr>
          <p:cNvCxnSpPr>
            <a:cxnSpLocks/>
            <a:stCxn id="151" idx="2"/>
            <a:endCxn id="72" idx="0"/>
          </p:cNvCxnSpPr>
          <p:nvPr/>
        </p:nvCxnSpPr>
        <p:spPr>
          <a:xfrm flipH="1">
            <a:off x="2275514" y="3667409"/>
            <a:ext cx="342" cy="265551"/>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93B79031-6F17-4E6E-8649-7643AE9E0D18}"/>
              </a:ext>
            </a:extLst>
          </p:cNvPr>
          <p:cNvCxnSpPr>
            <a:cxnSpLocks/>
            <a:stCxn id="72" idx="3"/>
            <a:endCxn id="73" idx="1"/>
          </p:cNvCxnSpPr>
          <p:nvPr/>
        </p:nvCxnSpPr>
        <p:spPr>
          <a:xfrm flipV="1">
            <a:off x="3532000" y="4117473"/>
            <a:ext cx="453331" cy="153"/>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B1558355-FA6A-4723-80D2-D0795B8EF79A}"/>
              </a:ext>
            </a:extLst>
          </p:cNvPr>
          <p:cNvCxnSpPr>
            <a:cxnSpLocks/>
            <a:stCxn id="121" idx="3"/>
          </p:cNvCxnSpPr>
          <p:nvPr/>
        </p:nvCxnSpPr>
        <p:spPr>
          <a:xfrm>
            <a:off x="3532681" y="2025143"/>
            <a:ext cx="2446365" cy="629510"/>
          </a:xfrm>
          <a:prstGeom prst="bentConnector3">
            <a:avLst>
              <a:gd name="adj1" fmla="val 50000"/>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Connector: Elbow 229">
            <a:extLst>
              <a:ext uri="{FF2B5EF4-FFF2-40B4-BE49-F238E27FC236}">
                <a16:creationId xmlns:a16="http://schemas.microsoft.com/office/drawing/2014/main" id="{B09AC4EA-51A9-4F0D-804A-F9144DEA0133}"/>
              </a:ext>
            </a:extLst>
          </p:cNvPr>
          <p:cNvCxnSpPr>
            <a:cxnSpLocks/>
            <a:stCxn id="120" idx="1"/>
            <a:endCxn id="68" idx="3"/>
          </p:cNvCxnSpPr>
          <p:nvPr/>
        </p:nvCxnSpPr>
        <p:spPr>
          <a:xfrm rot="10800000" flipV="1">
            <a:off x="3532000" y="2023971"/>
            <a:ext cx="2447726" cy="760000"/>
          </a:xfrm>
          <a:prstGeom prst="bentConnector3">
            <a:avLst>
              <a:gd name="adj1" fmla="val 28566"/>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2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2" grpId="0" animBg="1"/>
      <p:bldP spid="43" grpId="0" animBg="1"/>
      <p:bldP spid="68" grpId="0" animBg="1"/>
      <p:bldP spid="72" grpId="0" animBg="1"/>
      <p:bldP spid="73" grpId="0" animBg="1"/>
      <p:bldP spid="69" grpId="0" animBg="1"/>
      <p:bldP spid="70" grpId="0" animBg="1"/>
      <p:bldP spid="109" grpId="0" animBg="1"/>
      <p:bldP spid="120" grpId="0" animBg="1"/>
      <p:bldP spid="121" grpId="0" animBg="1"/>
      <p:bldP spid="1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latin typeface="UGent Panno Text" panose="02000506040000040003" pitchFamily="2" charset="0"/>
              </a:rPr>
              <a:t>14</a:t>
            </a:fld>
            <a:r>
              <a:rPr lang="en" dirty="0">
                <a:latin typeface="UGent Panno Text" panose="02000506040000040003" pitchFamily="2" charset="0"/>
              </a:rPr>
              <a:t>/25</a:t>
            </a:r>
          </a:p>
        </p:txBody>
      </p:sp>
      <p:pic>
        <p:nvPicPr>
          <p:cNvPr id="8"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9"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1" name="Rectangle 10"/>
          <p:cNvSpPr/>
          <p:nvPr/>
        </p:nvSpPr>
        <p:spPr>
          <a:xfrm>
            <a:off x="137922" y="96369"/>
            <a:ext cx="1194558"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Outline</a:t>
            </a:r>
            <a:endParaRPr lang="en-US" sz="3000" dirty="0">
              <a:latin typeface="UGent Panno Text" panose="02000506040000040003" pitchFamily="2" charset="0"/>
              <a:cs typeface="Calibri Light" panose="020F0302020204030204" pitchFamily="34" charset="0"/>
            </a:endParaRPr>
          </a:p>
        </p:txBody>
      </p:sp>
      <p:sp>
        <p:nvSpPr>
          <p:cNvPr id="12" name="Rectangle 11"/>
          <p:cNvSpPr/>
          <p:nvPr/>
        </p:nvSpPr>
        <p:spPr>
          <a:xfrm>
            <a:off x="137922" y="598259"/>
            <a:ext cx="8758105"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solidFill>
                  <a:schemeClr val="bg1">
                    <a:lumMod val="65000"/>
                  </a:schemeClr>
                </a:solidFill>
                <a:latin typeface="UGent Panno Text" panose="02000506040000040003" pitchFamily="2" charset="0"/>
                <a:cs typeface="Calibri Light" panose="020F0302020204030204" pitchFamily="34" charset="0"/>
              </a:rPr>
              <a:t>How can we deal with Service Function Chaining (SFC) in Fog Computing?</a:t>
            </a:r>
          </a:p>
          <a:p>
            <a:pPr marL="342900" indent="-342900">
              <a:lnSpc>
                <a:spcPct val="150000"/>
              </a:lnSpc>
              <a:buFont typeface="Arial" panose="020B0604020202020204" pitchFamily="34" charset="0"/>
              <a:buChar char="•"/>
            </a:pPr>
            <a:r>
              <a:rPr lang="en-US" sz="2400" dirty="0">
                <a:solidFill>
                  <a:schemeClr val="bg1">
                    <a:lumMod val="65000"/>
                  </a:schemeClr>
                </a:solidFill>
                <a:latin typeface="UGent Panno Text" panose="02000506040000040003" pitchFamily="2" charset="0"/>
                <a:cs typeface="Calibri Light" panose="020F0302020204030204" pitchFamily="34" charset="0"/>
              </a:rPr>
              <a:t>How can we support SFC in Fog Computing?</a:t>
            </a:r>
          </a:p>
          <a:p>
            <a:pPr marL="342900" indent="-342900">
              <a:lnSpc>
                <a:spcPct val="150000"/>
              </a:lnSpc>
              <a:buFont typeface="Arial" panose="020B0604020202020204" pitchFamily="34" charset="0"/>
              <a:buChar char="•"/>
            </a:pPr>
            <a:r>
              <a:rPr lang="en-US" sz="2400" dirty="0">
                <a:latin typeface="UGent Panno Text" panose="02000506040000040003" pitchFamily="2" charset="0"/>
                <a:cs typeface="Calibri Light" panose="020F0302020204030204" pitchFamily="34" charset="0"/>
              </a:rPr>
              <a:t>How can we </a:t>
            </a:r>
            <a:r>
              <a:rPr lang="en-US" sz="2400" dirty="0">
                <a:solidFill>
                  <a:srgbClr val="0070C0"/>
                </a:solidFill>
                <a:latin typeface="UGent Panno Text" panose="02000506040000040003" pitchFamily="2" charset="0"/>
                <a:cs typeface="Calibri Light" panose="020F0302020204030204" pitchFamily="34" charset="0"/>
              </a:rPr>
              <a:t>evaluate</a:t>
            </a:r>
            <a:r>
              <a:rPr lang="en-US" sz="2400" dirty="0">
                <a:latin typeface="UGent Panno Text" panose="02000506040000040003" pitchFamily="2" charset="0"/>
                <a:cs typeface="Calibri Light" panose="020F0302020204030204" pitchFamily="34" charset="0"/>
              </a:rPr>
              <a:t> our approach?</a:t>
            </a:r>
            <a:endParaRPr lang="en-US" sz="2000" dirty="0">
              <a:latin typeface="UGent Panno Text" panose="02000506040000040003" pitchFamily="2" charset="0"/>
              <a:cs typeface="Calibri Light" panose="020F0302020204030204" pitchFamily="34" charset="0"/>
            </a:endParaRPr>
          </a:p>
        </p:txBody>
      </p:sp>
    </p:spTree>
    <p:extLst>
      <p:ext uri="{BB962C8B-B14F-4D97-AF65-F5344CB8AC3E}">
        <p14:creationId xmlns:p14="http://schemas.microsoft.com/office/powerpoint/2010/main" val="3158556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15</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0" name="Rectangle 9"/>
          <p:cNvSpPr/>
          <p:nvPr/>
        </p:nvSpPr>
        <p:spPr>
          <a:xfrm>
            <a:off x="221975" y="121601"/>
            <a:ext cx="2920992"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Evaluation Scenario</a:t>
            </a:r>
          </a:p>
        </p:txBody>
      </p:sp>
      <p:sp>
        <p:nvSpPr>
          <p:cNvPr id="12" name="Oval 11"/>
          <p:cNvSpPr/>
          <p:nvPr/>
        </p:nvSpPr>
        <p:spPr>
          <a:xfrm>
            <a:off x="6161620" y="1727719"/>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2</a:t>
            </a:r>
          </a:p>
        </p:txBody>
      </p:sp>
      <p:sp>
        <p:nvSpPr>
          <p:cNvPr id="16" name="Oval 15"/>
          <p:cNvSpPr/>
          <p:nvPr/>
        </p:nvSpPr>
        <p:spPr>
          <a:xfrm>
            <a:off x="6161620" y="1247269"/>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1</a:t>
            </a:r>
          </a:p>
        </p:txBody>
      </p:sp>
      <p:sp>
        <p:nvSpPr>
          <p:cNvPr id="17" name="Rectangle 16"/>
          <p:cNvSpPr/>
          <p:nvPr/>
        </p:nvSpPr>
        <p:spPr>
          <a:xfrm>
            <a:off x="6090383" y="548635"/>
            <a:ext cx="2588922" cy="501227"/>
          </a:xfrm>
          <a:prstGeom prst="rect">
            <a:avLst/>
          </a:prstGeom>
        </p:spPr>
        <p:txBody>
          <a:bodyPr wrap="square" anchor="ctr">
            <a:spAutoFit/>
          </a:bodyPr>
          <a:lstStyle/>
          <a:p>
            <a:pPr>
              <a:lnSpc>
                <a:spcPct val="150000"/>
              </a:lnSpc>
            </a:pPr>
            <a:r>
              <a:rPr lang="en-US" sz="2000" dirty="0">
                <a:latin typeface="UGent Panno Text" panose="02000506040000040003" pitchFamily="2" charset="0"/>
              </a:rPr>
              <a:t>Delay Labels (e.g. Worker 1)</a:t>
            </a:r>
          </a:p>
        </p:txBody>
      </p:sp>
      <p:sp>
        <p:nvSpPr>
          <p:cNvPr id="18" name="Oval 17"/>
          <p:cNvSpPr/>
          <p:nvPr/>
        </p:nvSpPr>
        <p:spPr>
          <a:xfrm>
            <a:off x="6161620" y="2208169"/>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3</a:t>
            </a:r>
          </a:p>
        </p:txBody>
      </p:sp>
      <p:sp>
        <p:nvSpPr>
          <p:cNvPr id="19" name="Oval 18"/>
          <p:cNvSpPr/>
          <p:nvPr/>
        </p:nvSpPr>
        <p:spPr>
          <a:xfrm>
            <a:off x="6152002" y="3169069"/>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5</a:t>
            </a:r>
          </a:p>
        </p:txBody>
      </p:sp>
      <p:sp>
        <p:nvSpPr>
          <p:cNvPr id="20" name="Oval 19"/>
          <p:cNvSpPr/>
          <p:nvPr/>
        </p:nvSpPr>
        <p:spPr>
          <a:xfrm>
            <a:off x="6161620" y="2688619"/>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4</a:t>
            </a:r>
          </a:p>
        </p:txBody>
      </p:sp>
      <p:sp>
        <p:nvSpPr>
          <p:cNvPr id="21" name="Rectangle 20"/>
          <p:cNvSpPr/>
          <p:nvPr/>
        </p:nvSpPr>
        <p:spPr>
          <a:xfrm>
            <a:off x="6591149" y="1293921"/>
            <a:ext cx="1459054" cy="400110"/>
          </a:xfrm>
          <a:prstGeom prst="rect">
            <a:avLst/>
          </a:prstGeom>
        </p:spPr>
        <p:txBody>
          <a:bodyPr wrap="none" anchor="ctr">
            <a:spAutoFit/>
          </a:bodyPr>
          <a:lstStyle/>
          <a:p>
            <a:r>
              <a:rPr lang="en-US" sz="2000" dirty="0">
                <a:latin typeface="UGent Panno Text" panose="02000506040000040003" pitchFamily="2" charset="0"/>
              </a:rPr>
              <a:t>Bruges: 3.0 </a:t>
            </a:r>
            <a:r>
              <a:rPr lang="en-US" sz="2000" dirty="0" err="1">
                <a:latin typeface="UGent Panno Text" panose="02000506040000040003" pitchFamily="2" charset="0"/>
              </a:rPr>
              <a:t>ms</a:t>
            </a:r>
            <a:endParaRPr lang="en-US" sz="2000" dirty="0">
              <a:latin typeface="UGent Panno Text" panose="02000506040000040003" pitchFamily="2" charset="0"/>
            </a:endParaRPr>
          </a:p>
        </p:txBody>
      </p:sp>
      <p:sp>
        <p:nvSpPr>
          <p:cNvPr id="22" name="Rectangle 21"/>
          <p:cNvSpPr/>
          <p:nvPr/>
        </p:nvSpPr>
        <p:spPr>
          <a:xfrm>
            <a:off x="6594159" y="1774371"/>
            <a:ext cx="1463862" cy="400110"/>
          </a:xfrm>
          <a:prstGeom prst="rect">
            <a:avLst/>
          </a:prstGeom>
        </p:spPr>
        <p:txBody>
          <a:bodyPr wrap="none" anchor="ctr">
            <a:spAutoFit/>
          </a:bodyPr>
          <a:lstStyle/>
          <a:p>
            <a:r>
              <a:rPr lang="en-US" sz="2000" dirty="0">
                <a:latin typeface="UGent Panno Text" panose="02000506040000040003" pitchFamily="2" charset="0"/>
              </a:rPr>
              <a:t>Ghent: 18.0 </a:t>
            </a:r>
            <a:r>
              <a:rPr lang="en-US" sz="2000" dirty="0" err="1">
                <a:latin typeface="UGent Panno Text" panose="02000506040000040003" pitchFamily="2" charset="0"/>
              </a:rPr>
              <a:t>ms</a:t>
            </a:r>
            <a:endParaRPr lang="en-US" sz="2000" dirty="0">
              <a:latin typeface="UGent Panno Text" panose="02000506040000040003" pitchFamily="2" charset="0"/>
            </a:endParaRPr>
          </a:p>
        </p:txBody>
      </p:sp>
      <p:sp>
        <p:nvSpPr>
          <p:cNvPr id="23" name="Rectangle 22"/>
          <p:cNvSpPr/>
          <p:nvPr/>
        </p:nvSpPr>
        <p:spPr>
          <a:xfrm>
            <a:off x="6588219" y="2254821"/>
            <a:ext cx="1712328" cy="400110"/>
          </a:xfrm>
          <a:prstGeom prst="rect">
            <a:avLst/>
          </a:prstGeom>
        </p:spPr>
        <p:txBody>
          <a:bodyPr wrap="none" anchor="ctr">
            <a:spAutoFit/>
          </a:bodyPr>
          <a:lstStyle/>
          <a:p>
            <a:r>
              <a:rPr lang="en-US" sz="2000" dirty="0">
                <a:latin typeface="UGent Panno Text" panose="02000506040000040003" pitchFamily="2" charset="0"/>
              </a:rPr>
              <a:t>Antwerp: 83.0 </a:t>
            </a:r>
            <a:r>
              <a:rPr lang="en-US" sz="2000" dirty="0" err="1">
                <a:latin typeface="UGent Panno Text" panose="02000506040000040003" pitchFamily="2" charset="0"/>
              </a:rPr>
              <a:t>ms</a:t>
            </a:r>
            <a:endParaRPr lang="en-US" sz="2000" dirty="0">
              <a:latin typeface="UGent Panno Text" panose="02000506040000040003" pitchFamily="2" charset="0"/>
            </a:endParaRPr>
          </a:p>
        </p:txBody>
      </p:sp>
      <p:sp>
        <p:nvSpPr>
          <p:cNvPr id="24" name="Rectangle 23"/>
          <p:cNvSpPr/>
          <p:nvPr/>
        </p:nvSpPr>
        <p:spPr>
          <a:xfrm>
            <a:off x="6599510" y="2735271"/>
            <a:ext cx="1604927" cy="400110"/>
          </a:xfrm>
          <a:prstGeom prst="rect">
            <a:avLst/>
          </a:prstGeom>
        </p:spPr>
        <p:txBody>
          <a:bodyPr wrap="none" anchor="ctr">
            <a:spAutoFit/>
          </a:bodyPr>
          <a:lstStyle/>
          <a:p>
            <a:r>
              <a:rPr lang="en-US" sz="2000" dirty="0">
                <a:latin typeface="UGent Panno Text" panose="02000506040000040003" pitchFamily="2" charset="0"/>
              </a:rPr>
              <a:t>Leuven: 68.0 </a:t>
            </a:r>
            <a:r>
              <a:rPr lang="en-US" sz="2000" dirty="0" err="1">
                <a:latin typeface="UGent Panno Text" panose="02000506040000040003" pitchFamily="2" charset="0"/>
              </a:rPr>
              <a:t>ms</a:t>
            </a:r>
            <a:endParaRPr lang="en-US" sz="2000" dirty="0">
              <a:latin typeface="UGent Panno Text" panose="02000506040000040003" pitchFamily="2" charset="0"/>
            </a:endParaRPr>
          </a:p>
        </p:txBody>
      </p:sp>
      <p:sp>
        <p:nvSpPr>
          <p:cNvPr id="25" name="Rectangle 24"/>
          <p:cNvSpPr/>
          <p:nvPr/>
        </p:nvSpPr>
        <p:spPr>
          <a:xfrm>
            <a:off x="6589892" y="3215721"/>
            <a:ext cx="1701107" cy="400110"/>
          </a:xfrm>
          <a:prstGeom prst="rect">
            <a:avLst/>
          </a:prstGeom>
        </p:spPr>
        <p:txBody>
          <a:bodyPr wrap="none" anchor="ctr">
            <a:spAutoFit/>
          </a:bodyPr>
          <a:lstStyle/>
          <a:p>
            <a:r>
              <a:rPr lang="en-US" sz="2000" dirty="0">
                <a:latin typeface="UGent Panno Text" panose="02000506040000040003" pitchFamily="2" charset="0"/>
              </a:rPr>
              <a:t>Brussels: 43.0 </a:t>
            </a:r>
            <a:r>
              <a:rPr lang="en-US" sz="2000" dirty="0" err="1">
                <a:latin typeface="UGent Panno Text" panose="02000506040000040003" pitchFamily="2" charset="0"/>
              </a:rPr>
              <a:t>ms</a:t>
            </a:r>
            <a:endParaRPr lang="en-US" sz="2000" dirty="0">
              <a:latin typeface="UGent Panno Text" panose="02000506040000040003" pitchFamily="2" charset="0"/>
            </a:endParaRPr>
          </a:p>
        </p:txBody>
      </p:sp>
      <p:sp>
        <p:nvSpPr>
          <p:cNvPr id="26" name="Oval 25"/>
          <p:cNvSpPr/>
          <p:nvPr/>
        </p:nvSpPr>
        <p:spPr>
          <a:xfrm>
            <a:off x="6152002" y="3649524"/>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6</a:t>
            </a:r>
          </a:p>
        </p:txBody>
      </p:sp>
      <p:sp>
        <p:nvSpPr>
          <p:cNvPr id="27" name="Rectangle 26"/>
          <p:cNvSpPr/>
          <p:nvPr/>
        </p:nvSpPr>
        <p:spPr>
          <a:xfrm>
            <a:off x="6588219" y="3696171"/>
            <a:ext cx="2242922" cy="400110"/>
          </a:xfrm>
          <a:prstGeom prst="rect">
            <a:avLst/>
          </a:prstGeom>
        </p:spPr>
        <p:txBody>
          <a:bodyPr wrap="none" anchor="ctr">
            <a:spAutoFit/>
          </a:bodyPr>
          <a:lstStyle/>
          <a:p>
            <a:r>
              <a:rPr lang="en-US" sz="2000" dirty="0">
                <a:latin typeface="UGent Panno Text" panose="02000506040000040003" pitchFamily="2" charset="0"/>
              </a:rPr>
              <a:t>Av. Bandwidth: 10Mbit/s</a:t>
            </a:r>
          </a:p>
        </p:txBody>
      </p:sp>
      <p:pic>
        <p:nvPicPr>
          <p:cNvPr id="5" name="Picture 4" descr="A close up of a map&#10;&#10;Description automatically generated">
            <a:extLst>
              <a:ext uri="{FF2B5EF4-FFF2-40B4-BE49-F238E27FC236}">
                <a16:creationId xmlns:a16="http://schemas.microsoft.com/office/drawing/2014/main" id="{BAC2FA2E-B867-41FA-9DBA-CD17E5B065C8}"/>
              </a:ext>
            </a:extLst>
          </p:cNvPr>
          <p:cNvPicPr>
            <a:picLocks noChangeAspect="1"/>
          </p:cNvPicPr>
          <p:nvPr/>
        </p:nvPicPr>
        <p:blipFill>
          <a:blip r:embed="rId6"/>
          <a:stretch>
            <a:fillRect/>
          </a:stretch>
        </p:blipFill>
        <p:spPr>
          <a:xfrm>
            <a:off x="305283" y="800289"/>
            <a:ext cx="5785100" cy="3581575"/>
          </a:xfrm>
          <a:prstGeom prst="rect">
            <a:avLst/>
          </a:prstGeom>
        </p:spPr>
      </p:pic>
    </p:spTree>
    <p:extLst>
      <p:ext uri="{BB962C8B-B14F-4D97-AF65-F5344CB8AC3E}">
        <p14:creationId xmlns:p14="http://schemas.microsoft.com/office/powerpoint/2010/main" val="218967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16</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6" name="Oval 15"/>
          <p:cNvSpPr/>
          <p:nvPr/>
        </p:nvSpPr>
        <p:spPr>
          <a:xfrm>
            <a:off x="264477" y="900772"/>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1</a:t>
            </a:r>
          </a:p>
        </p:txBody>
      </p:sp>
      <p:sp>
        <p:nvSpPr>
          <p:cNvPr id="27" name="Rectangle 26"/>
          <p:cNvSpPr/>
          <p:nvPr/>
        </p:nvSpPr>
        <p:spPr>
          <a:xfrm>
            <a:off x="137922" y="96369"/>
            <a:ext cx="1564852"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Use Cases</a:t>
            </a:r>
          </a:p>
        </p:txBody>
      </p:sp>
      <p:sp>
        <p:nvSpPr>
          <p:cNvPr id="29" name="Rectangle 28">
            <a:extLst>
              <a:ext uri="{FF2B5EF4-FFF2-40B4-BE49-F238E27FC236}">
                <a16:creationId xmlns:a16="http://schemas.microsoft.com/office/drawing/2014/main" id="{BCF30C05-152F-4D5D-8BAC-5FCB4816F2C3}"/>
              </a:ext>
            </a:extLst>
          </p:cNvPr>
          <p:cNvSpPr/>
          <p:nvPr/>
        </p:nvSpPr>
        <p:spPr>
          <a:xfrm>
            <a:off x="703624" y="866789"/>
            <a:ext cx="2590774" cy="523220"/>
          </a:xfrm>
          <a:prstGeom prst="rect">
            <a:avLst/>
          </a:prstGeom>
        </p:spPr>
        <p:txBody>
          <a:bodyPr wrap="none">
            <a:spAutoFit/>
          </a:bodyPr>
          <a:lstStyle/>
          <a:p>
            <a:r>
              <a:rPr lang="en-US" sz="2800" dirty="0">
                <a:latin typeface="UGent Panno Text" panose="02000506040000040003" pitchFamily="2" charset="0"/>
                <a:cs typeface="Calibri Light" panose="020F0302020204030204" pitchFamily="34" charset="0"/>
              </a:rPr>
              <a:t>Waste Management</a:t>
            </a:r>
          </a:p>
        </p:txBody>
      </p:sp>
      <p:pic>
        <p:nvPicPr>
          <p:cNvPr id="13" name="Picture 12" descr="A screenshot of a cell phone&#10;&#10;Description automatically generated">
            <a:extLst>
              <a:ext uri="{FF2B5EF4-FFF2-40B4-BE49-F238E27FC236}">
                <a16:creationId xmlns:a16="http://schemas.microsoft.com/office/drawing/2014/main" id="{02123516-B842-4A5F-A63F-B23A88770DD9}"/>
              </a:ext>
            </a:extLst>
          </p:cNvPr>
          <p:cNvPicPr>
            <a:picLocks noChangeAspect="1"/>
          </p:cNvPicPr>
          <p:nvPr/>
        </p:nvPicPr>
        <p:blipFill rotWithShape="1">
          <a:blip r:embed="rId6"/>
          <a:srcRect t="4103"/>
          <a:stretch/>
        </p:blipFill>
        <p:spPr>
          <a:xfrm>
            <a:off x="0" y="1706962"/>
            <a:ext cx="9144000" cy="2161922"/>
          </a:xfrm>
          <a:prstGeom prst="rect">
            <a:avLst/>
          </a:prstGeom>
        </p:spPr>
      </p:pic>
    </p:spTree>
    <p:extLst>
      <p:ext uri="{BB962C8B-B14F-4D97-AF65-F5344CB8AC3E}">
        <p14:creationId xmlns:p14="http://schemas.microsoft.com/office/powerpoint/2010/main" val="239588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17</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6" name="Oval 15"/>
          <p:cNvSpPr/>
          <p:nvPr/>
        </p:nvSpPr>
        <p:spPr>
          <a:xfrm>
            <a:off x="264477" y="900772"/>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2</a:t>
            </a:r>
          </a:p>
        </p:txBody>
      </p:sp>
      <p:sp>
        <p:nvSpPr>
          <p:cNvPr id="27" name="Rectangle 26"/>
          <p:cNvSpPr/>
          <p:nvPr/>
        </p:nvSpPr>
        <p:spPr>
          <a:xfrm>
            <a:off x="137922" y="96369"/>
            <a:ext cx="1564852"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Use Cases</a:t>
            </a:r>
          </a:p>
        </p:txBody>
      </p:sp>
      <p:sp>
        <p:nvSpPr>
          <p:cNvPr id="29" name="Rectangle 28">
            <a:extLst>
              <a:ext uri="{FF2B5EF4-FFF2-40B4-BE49-F238E27FC236}">
                <a16:creationId xmlns:a16="http://schemas.microsoft.com/office/drawing/2014/main" id="{BCF30C05-152F-4D5D-8BAC-5FCB4816F2C3}"/>
              </a:ext>
            </a:extLst>
          </p:cNvPr>
          <p:cNvSpPr/>
          <p:nvPr/>
        </p:nvSpPr>
        <p:spPr>
          <a:xfrm>
            <a:off x="703624" y="866789"/>
            <a:ext cx="2650084" cy="523220"/>
          </a:xfrm>
          <a:prstGeom prst="rect">
            <a:avLst/>
          </a:prstGeom>
        </p:spPr>
        <p:txBody>
          <a:bodyPr wrap="none">
            <a:spAutoFit/>
          </a:bodyPr>
          <a:lstStyle/>
          <a:p>
            <a:r>
              <a:rPr lang="en-US" sz="2800" dirty="0">
                <a:latin typeface="UGent Panno Text" panose="02000506040000040003" pitchFamily="2" charset="0"/>
                <a:cs typeface="Calibri Light" panose="020F0302020204030204" pitchFamily="34" charset="0"/>
              </a:rPr>
              <a:t>Surveillance Camera</a:t>
            </a:r>
          </a:p>
        </p:txBody>
      </p:sp>
      <p:pic>
        <p:nvPicPr>
          <p:cNvPr id="5" name="Picture 4" descr="A picture containing clock&#10;&#10;Description automatically generated">
            <a:extLst>
              <a:ext uri="{FF2B5EF4-FFF2-40B4-BE49-F238E27FC236}">
                <a16:creationId xmlns:a16="http://schemas.microsoft.com/office/drawing/2014/main" id="{FD5F4853-415A-4E6F-BB04-3B734F1C26CA}"/>
              </a:ext>
            </a:extLst>
          </p:cNvPr>
          <p:cNvPicPr>
            <a:picLocks noChangeAspect="1"/>
          </p:cNvPicPr>
          <p:nvPr/>
        </p:nvPicPr>
        <p:blipFill rotWithShape="1">
          <a:blip r:embed="rId6"/>
          <a:srcRect t="3205" b="-1"/>
          <a:stretch/>
        </p:blipFill>
        <p:spPr>
          <a:xfrm>
            <a:off x="0" y="1530812"/>
            <a:ext cx="9144000" cy="2276022"/>
          </a:xfrm>
          <a:prstGeom prst="rect">
            <a:avLst/>
          </a:prstGeom>
        </p:spPr>
      </p:pic>
    </p:spTree>
    <p:extLst>
      <p:ext uri="{BB962C8B-B14F-4D97-AF65-F5344CB8AC3E}">
        <p14:creationId xmlns:p14="http://schemas.microsoft.com/office/powerpoint/2010/main" val="47321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18</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2" name="Oval 11"/>
          <p:cNvSpPr/>
          <p:nvPr/>
        </p:nvSpPr>
        <p:spPr>
          <a:xfrm>
            <a:off x="3983332" y="762931"/>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2</a:t>
            </a:r>
          </a:p>
        </p:txBody>
      </p:sp>
      <p:sp>
        <p:nvSpPr>
          <p:cNvPr id="16" name="Oval 15"/>
          <p:cNvSpPr/>
          <p:nvPr/>
        </p:nvSpPr>
        <p:spPr>
          <a:xfrm>
            <a:off x="232033" y="767105"/>
            <a:ext cx="439147" cy="455254"/>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1</a:t>
            </a:r>
          </a:p>
        </p:txBody>
      </p:sp>
      <p:sp>
        <p:nvSpPr>
          <p:cNvPr id="27" name="Rectangle 26"/>
          <p:cNvSpPr/>
          <p:nvPr/>
        </p:nvSpPr>
        <p:spPr>
          <a:xfrm>
            <a:off x="137922" y="96369"/>
            <a:ext cx="829586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Deployment Properties (e.g. waste management use case)</a:t>
            </a:r>
          </a:p>
        </p:txBody>
      </p:sp>
      <p:sp>
        <p:nvSpPr>
          <p:cNvPr id="32" name="Rectangle 31"/>
          <p:cNvSpPr/>
          <p:nvPr/>
        </p:nvSpPr>
        <p:spPr>
          <a:xfrm>
            <a:off x="713682" y="695319"/>
            <a:ext cx="450764" cy="501227"/>
          </a:xfrm>
          <a:prstGeom prst="rect">
            <a:avLst/>
          </a:prstGeom>
        </p:spPr>
        <p:txBody>
          <a:bodyPr wrap="none" anchor="ctr">
            <a:spAutoFit/>
          </a:bodyPr>
          <a:lstStyle/>
          <a:p>
            <a:pPr>
              <a:lnSpc>
                <a:spcPct val="150000"/>
              </a:lnSpc>
            </a:pPr>
            <a:r>
              <a:rPr lang="en-US" sz="2000" dirty="0">
                <a:latin typeface="UGent Panno Text" panose="02000506040000040003" pitchFamily="2" charset="0"/>
              </a:rPr>
              <a:t>api</a:t>
            </a:r>
          </a:p>
        </p:txBody>
      </p:sp>
      <p:sp>
        <p:nvSpPr>
          <p:cNvPr id="37" name="Rectangle 36"/>
          <p:cNvSpPr/>
          <p:nvPr/>
        </p:nvSpPr>
        <p:spPr>
          <a:xfrm>
            <a:off x="4445157" y="695319"/>
            <a:ext cx="1402948" cy="501227"/>
          </a:xfrm>
          <a:prstGeom prst="rect">
            <a:avLst/>
          </a:prstGeom>
        </p:spPr>
        <p:txBody>
          <a:bodyPr wrap="none" anchor="ctr">
            <a:spAutoFit/>
          </a:bodyPr>
          <a:lstStyle/>
          <a:p>
            <a:pPr>
              <a:lnSpc>
                <a:spcPct val="150000"/>
              </a:lnSpc>
            </a:pPr>
            <a:r>
              <a:rPr lang="en-US" sz="2000" dirty="0">
                <a:latin typeface="UGent Panno Text" panose="02000506040000040003" pitchFamily="2" charset="0"/>
              </a:rPr>
              <a:t>route-planner</a:t>
            </a:r>
          </a:p>
        </p:txBody>
      </p:sp>
      <p:sp>
        <p:nvSpPr>
          <p:cNvPr id="45" name="Rectangle 44"/>
          <p:cNvSpPr/>
          <p:nvPr/>
        </p:nvSpPr>
        <p:spPr>
          <a:xfrm>
            <a:off x="1206948" y="767105"/>
            <a:ext cx="2356158" cy="3368807"/>
          </a:xfrm>
          <a:prstGeom prst="rect">
            <a:avLst/>
          </a:prstGeom>
          <a:solidFill>
            <a:schemeClr val="accent6">
              <a:lumMod val="10000"/>
              <a:lumOff val="90000"/>
            </a:schemeClr>
          </a:solidFill>
        </p:spPr>
        <p:txBody>
          <a:bodyPr wrap="square" anchor="ctr">
            <a:spAutoFit/>
          </a:bodyPr>
          <a:lstStyle/>
          <a:p>
            <a:pPr>
              <a:lnSpc>
                <a:spcPct val="150000"/>
              </a:lnSpc>
            </a:pPr>
            <a:r>
              <a:rPr lang="en-US" sz="1800" dirty="0">
                <a:latin typeface="UGent Panno Text" panose="02000506040000040003" pitchFamily="2" charset="0"/>
              </a:rPr>
              <a:t>Replication Factor: 3</a:t>
            </a:r>
          </a:p>
          <a:p>
            <a:pPr>
              <a:lnSpc>
                <a:spcPct val="150000"/>
              </a:lnSpc>
            </a:pPr>
            <a:r>
              <a:rPr lang="en-US" sz="1800" dirty="0">
                <a:latin typeface="UGent Panno Text" panose="02000506040000040003" pitchFamily="2" charset="0"/>
              </a:rPr>
              <a:t>Chain Position: 1</a:t>
            </a:r>
          </a:p>
          <a:p>
            <a:pPr>
              <a:lnSpc>
                <a:spcPct val="150000"/>
              </a:lnSpc>
            </a:pPr>
            <a:r>
              <a:rPr lang="en-US" sz="1800" dirty="0">
                <a:latin typeface="UGent Panno Text" panose="02000506040000040003" pitchFamily="2" charset="0"/>
              </a:rPr>
              <a:t>Total Services: 4</a:t>
            </a:r>
          </a:p>
          <a:p>
            <a:pPr>
              <a:lnSpc>
                <a:spcPct val="150000"/>
              </a:lnSpc>
            </a:pPr>
            <a:r>
              <a:rPr lang="en-US" sz="1800" dirty="0">
                <a:latin typeface="UGent Panno Text" panose="02000506040000040003" pitchFamily="2" charset="0"/>
              </a:rPr>
              <a:t>Policy: Latency-Aware</a:t>
            </a:r>
          </a:p>
          <a:p>
            <a:pPr>
              <a:lnSpc>
                <a:spcPct val="150000"/>
              </a:lnSpc>
            </a:pPr>
            <a:r>
              <a:rPr lang="en-US" sz="1800" dirty="0">
                <a:latin typeface="UGent Panno Text" panose="02000506040000040003" pitchFamily="2" charset="0"/>
              </a:rPr>
              <a:t>Target Location: Any</a:t>
            </a:r>
          </a:p>
          <a:p>
            <a:pPr>
              <a:lnSpc>
                <a:spcPct val="150000"/>
              </a:lnSpc>
            </a:pPr>
            <a:r>
              <a:rPr lang="en-US" sz="1800" dirty="0">
                <a:latin typeface="UGent Panno Text" panose="02000506040000040003" pitchFamily="2" charset="0"/>
              </a:rPr>
              <a:t>Min. Bandwidth: 4.0 Mbit/s</a:t>
            </a:r>
          </a:p>
          <a:p>
            <a:pPr>
              <a:lnSpc>
                <a:spcPct val="150000"/>
              </a:lnSpc>
            </a:pPr>
            <a:r>
              <a:rPr lang="en-US" sz="1800" dirty="0" err="1">
                <a:latin typeface="UGent Panno Text" panose="02000506040000040003" pitchFamily="2" charset="0"/>
              </a:rPr>
              <a:t>Prev</a:t>
            </a:r>
            <a:r>
              <a:rPr lang="en-US" sz="1800" dirty="0">
                <a:latin typeface="UGent Panno Text" panose="02000506040000040003" pitchFamily="2" charset="0"/>
              </a:rPr>
              <a:t> Service: None</a:t>
            </a:r>
          </a:p>
          <a:p>
            <a:pPr>
              <a:lnSpc>
                <a:spcPct val="150000"/>
              </a:lnSpc>
            </a:pPr>
            <a:r>
              <a:rPr lang="en-US" sz="1800" dirty="0">
                <a:latin typeface="UGent Panno Text" panose="02000506040000040003" pitchFamily="2" charset="0"/>
              </a:rPr>
              <a:t>Next Service: waste-</a:t>
            </a:r>
            <a:r>
              <a:rPr lang="en-US" sz="1800" dirty="0" err="1">
                <a:latin typeface="UGent Panno Text" panose="02000506040000040003" pitchFamily="2" charset="0"/>
              </a:rPr>
              <a:t>db</a:t>
            </a:r>
            <a:endParaRPr lang="en-US" sz="1800" dirty="0">
              <a:latin typeface="UGent Panno Text" panose="02000506040000040003" pitchFamily="2" charset="0"/>
            </a:endParaRPr>
          </a:p>
        </p:txBody>
      </p:sp>
      <p:sp>
        <p:nvSpPr>
          <p:cNvPr id="13" name="Rectangle 12">
            <a:extLst>
              <a:ext uri="{FF2B5EF4-FFF2-40B4-BE49-F238E27FC236}">
                <a16:creationId xmlns:a16="http://schemas.microsoft.com/office/drawing/2014/main" id="{08CE3A6D-AE8C-42F0-B262-87CE8D17E8A9}"/>
              </a:ext>
            </a:extLst>
          </p:cNvPr>
          <p:cNvSpPr/>
          <p:nvPr/>
        </p:nvSpPr>
        <p:spPr>
          <a:xfrm>
            <a:off x="5892989" y="767105"/>
            <a:ext cx="2356158" cy="3368807"/>
          </a:xfrm>
          <a:prstGeom prst="rect">
            <a:avLst/>
          </a:prstGeom>
          <a:solidFill>
            <a:schemeClr val="accent6">
              <a:lumMod val="10000"/>
              <a:lumOff val="90000"/>
            </a:schemeClr>
          </a:solidFill>
        </p:spPr>
        <p:txBody>
          <a:bodyPr wrap="square" anchor="ctr">
            <a:spAutoFit/>
          </a:bodyPr>
          <a:lstStyle/>
          <a:p>
            <a:pPr>
              <a:lnSpc>
                <a:spcPct val="150000"/>
              </a:lnSpc>
            </a:pPr>
            <a:r>
              <a:rPr lang="en-US" sz="1800" dirty="0">
                <a:latin typeface="UGent Panno Text" panose="02000506040000040003" pitchFamily="2" charset="0"/>
              </a:rPr>
              <a:t>Replication Factor: 4</a:t>
            </a:r>
          </a:p>
          <a:p>
            <a:pPr>
              <a:lnSpc>
                <a:spcPct val="150000"/>
              </a:lnSpc>
            </a:pPr>
            <a:r>
              <a:rPr lang="en-US" sz="1800" dirty="0">
                <a:latin typeface="UGent Panno Text" panose="02000506040000040003" pitchFamily="2" charset="0"/>
              </a:rPr>
              <a:t>Chain Position: 3</a:t>
            </a:r>
          </a:p>
          <a:p>
            <a:pPr>
              <a:lnSpc>
                <a:spcPct val="150000"/>
              </a:lnSpc>
            </a:pPr>
            <a:r>
              <a:rPr lang="en-US" sz="1800" dirty="0">
                <a:latin typeface="UGent Panno Text" panose="02000506040000040003" pitchFamily="2" charset="0"/>
              </a:rPr>
              <a:t>Total Services: 4</a:t>
            </a:r>
          </a:p>
          <a:p>
            <a:pPr>
              <a:lnSpc>
                <a:spcPct val="150000"/>
              </a:lnSpc>
            </a:pPr>
            <a:r>
              <a:rPr lang="en-US" sz="1800" dirty="0">
                <a:latin typeface="UGent Panno Text" panose="02000506040000040003" pitchFamily="2" charset="0"/>
              </a:rPr>
              <a:t>Policy: Location-Aware</a:t>
            </a:r>
          </a:p>
          <a:p>
            <a:pPr>
              <a:lnSpc>
                <a:spcPct val="150000"/>
              </a:lnSpc>
            </a:pPr>
            <a:r>
              <a:rPr lang="en-US" sz="1800" dirty="0">
                <a:latin typeface="UGent Panno Text" panose="02000506040000040003" pitchFamily="2" charset="0"/>
              </a:rPr>
              <a:t>Target Location: Brussels</a:t>
            </a:r>
          </a:p>
          <a:p>
            <a:pPr>
              <a:lnSpc>
                <a:spcPct val="150000"/>
              </a:lnSpc>
            </a:pPr>
            <a:r>
              <a:rPr lang="en-US" sz="1800" dirty="0">
                <a:latin typeface="UGent Panno Text" panose="02000506040000040003" pitchFamily="2" charset="0"/>
              </a:rPr>
              <a:t>Min. Bandwidth: 8.0 Mbit/s</a:t>
            </a:r>
          </a:p>
          <a:p>
            <a:pPr>
              <a:lnSpc>
                <a:spcPct val="150000"/>
              </a:lnSpc>
            </a:pPr>
            <a:r>
              <a:rPr lang="en-US" sz="1800" dirty="0">
                <a:latin typeface="UGent Panno Text" panose="02000506040000040003" pitchFamily="2" charset="0"/>
              </a:rPr>
              <a:t>Prev. Service: waste-</a:t>
            </a:r>
            <a:r>
              <a:rPr lang="en-US" sz="1800" dirty="0" err="1">
                <a:latin typeface="UGent Panno Text" panose="02000506040000040003" pitchFamily="2" charset="0"/>
              </a:rPr>
              <a:t>db</a:t>
            </a:r>
            <a:endParaRPr lang="en-US" sz="1800" dirty="0">
              <a:latin typeface="UGent Panno Text" panose="02000506040000040003" pitchFamily="2" charset="0"/>
            </a:endParaRPr>
          </a:p>
          <a:p>
            <a:pPr>
              <a:lnSpc>
                <a:spcPct val="150000"/>
              </a:lnSpc>
            </a:pPr>
            <a:r>
              <a:rPr lang="en-US" sz="1800" dirty="0">
                <a:latin typeface="UGent Panno Text" panose="02000506040000040003" pitchFamily="2" charset="0"/>
              </a:rPr>
              <a:t>Next Service: server</a:t>
            </a:r>
          </a:p>
        </p:txBody>
      </p:sp>
    </p:spTree>
    <p:extLst>
      <p:ext uri="{BB962C8B-B14F-4D97-AF65-F5344CB8AC3E}">
        <p14:creationId xmlns:p14="http://schemas.microsoft.com/office/powerpoint/2010/main" val="221432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latin typeface="UGent Panno Text" panose="02000506040000040003" pitchFamily="2" charset="0"/>
              </a:rPr>
              <a:t>19</a:t>
            </a:fld>
            <a:r>
              <a:rPr lang="en" dirty="0">
                <a:latin typeface="UGent Panno Text" panose="02000506040000040003" pitchFamily="2" charset="0"/>
              </a:rPr>
              <a:t>/25</a:t>
            </a:r>
          </a:p>
        </p:txBody>
      </p:sp>
      <p:pic>
        <p:nvPicPr>
          <p:cNvPr id="8"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9"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2" name="Rectangle 11"/>
          <p:cNvSpPr/>
          <p:nvPr/>
        </p:nvSpPr>
        <p:spPr>
          <a:xfrm>
            <a:off x="0" y="2022268"/>
            <a:ext cx="9143999" cy="584775"/>
          </a:xfrm>
          <a:prstGeom prst="rect">
            <a:avLst/>
          </a:prstGeom>
          <a:solidFill>
            <a:srgbClr val="175FC6"/>
          </a:solidFill>
        </p:spPr>
        <p:txBody>
          <a:bodyPr wrap="square" anchor="ctr">
            <a:spAutoFit/>
          </a:bodyPr>
          <a:lstStyle/>
          <a:p>
            <a:pPr algn="ctr"/>
            <a:r>
              <a:rPr lang="en-US" sz="3200" dirty="0">
                <a:solidFill>
                  <a:schemeClr val="bg1"/>
                </a:solidFill>
                <a:latin typeface="UGent Panno Text" panose="02000506040000040003" pitchFamily="2" charset="0"/>
                <a:cs typeface="Calibri Light" panose="020F0302020204030204" pitchFamily="34" charset="0"/>
              </a:rPr>
              <a:t>Results</a:t>
            </a:r>
          </a:p>
        </p:txBody>
      </p:sp>
    </p:spTree>
    <p:extLst>
      <p:ext uri="{BB962C8B-B14F-4D97-AF65-F5344CB8AC3E}">
        <p14:creationId xmlns:p14="http://schemas.microsoft.com/office/powerpoint/2010/main" val="28893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2</a:t>
            </a:fld>
            <a:r>
              <a:rPr lang="en" dirty="0">
                <a:latin typeface="UGent Panno Text" panose="02000506040000040003" pitchFamily="2" charset="0"/>
              </a:rPr>
              <a:t>/25</a:t>
            </a:r>
          </a:p>
        </p:txBody>
      </p:sp>
      <p:pic>
        <p:nvPicPr>
          <p:cNvPr id="8"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9"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1" name="Rectangle 10"/>
          <p:cNvSpPr/>
          <p:nvPr/>
        </p:nvSpPr>
        <p:spPr>
          <a:xfrm>
            <a:off x="137922" y="96369"/>
            <a:ext cx="1194558"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Outline</a:t>
            </a:r>
          </a:p>
        </p:txBody>
      </p:sp>
      <p:sp>
        <p:nvSpPr>
          <p:cNvPr id="12" name="Rectangle 11"/>
          <p:cNvSpPr/>
          <p:nvPr/>
        </p:nvSpPr>
        <p:spPr>
          <a:xfrm>
            <a:off x="137922" y="598259"/>
            <a:ext cx="8758105" cy="169097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UGent Panno Text" panose="02000506040000040003" pitchFamily="2" charset="0"/>
                <a:cs typeface="Calibri Light" panose="020F0302020204030204" pitchFamily="34" charset="0"/>
              </a:rPr>
              <a:t>How can we deal with </a:t>
            </a:r>
            <a:r>
              <a:rPr lang="en-US" sz="2400" dirty="0">
                <a:solidFill>
                  <a:srgbClr val="0070C0"/>
                </a:solidFill>
                <a:latin typeface="UGent Panno Text" panose="02000506040000040003" pitchFamily="2" charset="0"/>
                <a:cs typeface="Calibri Light" panose="020F0302020204030204" pitchFamily="34" charset="0"/>
              </a:rPr>
              <a:t>Service Function Chaining (SFC) </a:t>
            </a:r>
            <a:r>
              <a:rPr lang="en-US" sz="2400" dirty="0">
                <a:latin typeface="UGent Panno Text" panose="02000506040000040003" pitchFamily="2" charset="0"/>
                <a:cs typeface="Calibri Light" panose="020F0302020204030204" pitchFamily="34" charset="0"/>
              </a:rPr>
              <a:t>in Fog Computing?</a:t>
            </a:r>
          </a:p>
          <a:p>
            <a:pPr marL="342900" indent="-342900">
              <a:lnSpc>
                <a:spcPct val="150000"/>
              </a:lnSpc>
              <a:buFont typeface="Arial" panose="020B0604020202020204" pitchFamily="34" charset="0"/>
              <a:buChar char="•"/>
            </a:pPr>
            <a:r>
              <a:rPr lang="en-US" sz="2400" dirty="0">
                <a:solidFill>
                  <a:schemeClr val="tx1"/>
                </a:solidFill>
                <a:latin typeface="UGent Panno Text" panose="02000506040000040003" pitchFamily="2" charset="0"/>
                <a:cs typeface="Calibri Light" panose="020F0302020204030204" pitchFamily="34" charset="0"/>
              </a:rPr>
              <a:t>How can we </a:t>
            </a:r>
            <a:r>
              <a:rPr lang="en-US" sz="2400" dirty="0">
                <a:solidFill>
                  <a:srgbClr val="0070C0"/>
                </a:solidFill>
                <a:latin typeface="UGent Panno Text" panose="02000506040000040003" pitchFamily="2" charset="0"/>
                <a:cs typeface="Calibri Light" panose="020F0302020204030204" pitchFamily="34" charset="0"/>
              </a:rPr>
              <a:t>support</a:t>
            </a:r>
            <a:r>
              <a:rPr lang="en-US" sz="2400" dirty="0">
                <a:solidFill>
                  <a:schemeClr val="tx1"/>
                </a:solidFill>
                <a:latin typeface="UGent Panno Text" panose="02000506040000040003" pitchFamily="2" charset="0"/>
                <a:cs typeface="Calibri Light" panose="020F0302020204030204" pitchFamily="34" charset="0"/>
              </a:rPr>
              <a:t> SFC in Fog Computing?</a:t>
            </a:r>
          </a:p>
          <a:p>
            <a:pPr marL="342900" indent="-342900">
              <a:lnSpc>
                <a:spcPct val="150000"/>
              </a:lnSpc>
              <a:buFont typeface="Arial" panose="020B0604020202020204" pitchFamily="34" charset="0"/>
              <a:buChar char="•"/>
            </a:pPr>
            <a:r>
              <a:rPr lang="en-US" sz="2400" dirty="0">
                <a:latin typeface="UGent Panno Text" panose="02000506040000040003" pitchFamily="2" charset="0"/>
                <a:cs typeface="Calibri Light" panose="020F0302020204030204" pitchFamily="34" charset="0"/>
              </a:rPr>
              <a:t>How can we </a:t>
            </a:r>
            <a:r>
              <a:rPr lang="en-US" sz="2400" dirty="0">
                <a:solidFill>
                  <a:srgbClr val="0070C0"/>
                </a:solidFill>
                <a:latin typeface="UGent Panno Text" panose="02000506040000040003" pitchFamily="2" charset="0"/>
                <a:cs typeface="Calibri Light" panose="020F0302020204030204" pitchFamily="34" charset="0"/>
              </a:rPr>
              <a:t>evaluate</a:t>
            </a:r>
            <a:r>
              <a:rPr lang="en-US" sz="2400" dirty="0">
                <a:latin typeface="UGent Panno Text" panose="02000506040000040003" pitchFamily="2" charset="0"/>
                <a:cs typeface="Calibri Light" panose="020F0302020204030204" pitchFamily="34" charset="0"/>
              </a:rPr>
              <a:t> our approach?</a:t>
            </a:r>
            <a:endParaRPr lang="en-US" sz="2000" dirty="0">
              <a:latin typeface="UGent Panno Text" panose="02000506040000040003" pitchFamily="2" charset="0"/>
              <a:cs typeface="Calibri Light" panose="020F0302020204030204" pitchFamily="34" charset="0"/>
            </a:endParaRPr>
          </a:p>
        </p:txBody>
      </p:sp>
    </p:spTree>
    <p:extLst>
      <p:ext uri="{BB962C8B-B14F-4D97-AF65-F5344CB8AC3E}">
        <p14:creationId xmlns:p14="http://schemas.microsoft.com/office/powerpoint/2010/main" val="1388382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20</a:t>
            </a:fld>
            <a:r>
              <a:rPr lang="en" dirty="0">
                <a:latin typeface="UGent Panno Text" panose="02000506040000040003" pitchFamily="2" charset="0"/>
              </a:rPr>
              <a:t>/25</a:t>
            </a:r>
          </a:p>
        </p:txBody>
      </p:sp>
      <p:pic>
        <p:nvPicPr>
          <p:cNvPr id="7" name="Shape 45" descr="logo_UGent200_EN_RGB_colour_2400dpi.png"/>
          <p:cNvPicPr preferRelativeResize="0"/>
          <p:nvPr/>
        </p:nvPicPr>
        <p:blipFill rotWithShape="1">
          <a:blip r:embed="rId3">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8" name="Rectangle 7"/>
          <p:cNvSpPr/>
          <p:nvPr/>
        </p:nvSpPr>
        <p:spPr>
          <a:xfrm>
            <a:off x="137922" y="96369"/>
            <a:ext cx="229582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Execution Time</a:t>
            </a:r>
          </a:p>
        </p:txBody>
      </p:sp>
      <p:pic>
        <p:nvPicPr>
          <p:cNvPr id="6" name="Shape 44" descr="uQu7T64e.jpg"/>
          <p:cNvPicPr preferRelativeResize="0"/>
          <p:nvPr/>
        </p:nvPicPr>
        <p:blipFill rotWithShape="1">
          <a:blip r:embed="rId5">
            <a:alphaModFix/>
          </a:blip>
          <a:srcRect t="31285" b="24762"/>
          <a:stretch/>
        </p:blipFill>
        <p:spPr>
          <a:xfrm>
            <a:off x="7239192" y="4510721"/>
            <a:ext cx="1104883" cy="478259"/>
          </a:xfrm>
          <a:prstGeom prst="rect">
            <a:avLst/>
          </a:prstGeom>
          <a:noFill/>
          <a:ln>
            <a:noFill/>
          </a:ln>
        </p:spPr>
      </p:pic>
      <p:graphicFrame>
        <p:nvGraphicFramePr>
          <p:cNvPr id="5" name="Table 8">
            <a:extLst>
              <a:ext uri="{FF2B5EF4-FFF2-40B4-BE49-F238E27FC236}">
                <a16:creationId xmlns:a16="http://schemas.microsoft.com/office/drawing/2014/main" id="{493798D7-970C-42A7-A30F-099AC17A585A}"/>
              </a:ext>
            </a:extLst>
          </p:cNvPr>
          <p:cNvGraphicFramePr>
            <a:graphicFrameLocks noGrp="1"/>
          </p:cNvGraphicFramePr>
          <p:nvPr>
            <p:extLst>
              <p:ext uri="{D42A27DB-BD31-4B8C-83A1-F6EECF244321}">
                <p14:modId xmlns:p14="http://schemas.microsoft.com/office/powerpoint/2010/main" val="2626260138"/>
              </p:ext>
            </p:extLst>
          </p:nvPr>
        </p:nvGraphicFramePr>
        <p:xfrm>
          <a:off x="221974" y="1322575"/>
          <a:ext cx="8680996" cy="1858939"/>
        </p:xfrm>
        <a:graphic>
          <a:graphicData uri="http://schemas.openxmlformats.org/drawingml/2006/table">
            <a:tbl>
              <a:tblPr firstRow="1" bandRow="1">
                <a:tableStyleId>{5C22544A-7EE6-4342-B048-85BDC9FD1C3A}</a:tableStyleId>
              </a:tblPr>
              <a:tblGrid>
                <a:gridCol w="2491246">
                  <a:extLst>
                    <a:ext uri="{9D8B030D-6E8A-4147-A177-3AD203B41FA5}">
                      <a16:colId xmlns:a16="http://schemas.microsoft.com/office/drawing/2014/main" val="2745015837"/>
                    </a:ext>
                  </a:extLst>
                </a:gridCol>
                <a:gridCol w="2061147">
                  <a:extLst>
                    <a:ext uri="{9D8B030D-6E8A-4147-A177-3AD203B41FA5}">
                      <a16:colId xmlns:a16="http://schemas.microsoft.com/office/drawing/2014/main" val="3662481799"/>
                    </a:ext>
                  </a:extLst>
                </a:gridCol>
                <a:gridCol w="2248525">
                  <a:extLst>
                    <a:ext uri="{9D8B030D-6E8A-4147-A177-3AD203B41FA5}">
                      <a16:colId xmlns:a16="http://schemas.microsoft.com/office/drawing/2014/main" val="1489331220"/>
                    </a:ext>
                  </a:extLst>
                </a:gridCol>
                <a:gridCol w="1880078">
                  <a:extLst>
                    <a:ext uri="{9D8B030D-6E8A-4147-A177-3AD203B41FA5}">
                      <a16:colId xmlns:a16="http://schemas.microsoft.com/office/drawing/2014/main" val="3095578885"/>
                    </a:ext>
                  </a:extLst>
                </a:gridCol>
              </a:tblGrid>
              <a:tr h="473847">
                <a:tc>
                  <a:txBody>
                    <a:bodyPr/>
                    <a:lstStyle/>
                    <a:p>
                      <a:endParaRPr lang="en-US" b="0" dirty="0">
                        <a:solidFill>
                          <a:schemeClr val="tx1"/>
                        </a:solidFill>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UGent Panno Text" panose="02000506040000040003" pitchFamily="2" charset="0"/>
                        </a:rPr>
                        <a:t>Extender Decision</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UGent Panno Text" panose="02000506040000040003" pitchFamily="2" charset="0"/>
                        </a:rPr>
                        <a:t>Scheduling Decision</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UGent Panno Text" panose="02000506040000040003" pitchFamily="2" charset="0"/>
                        </a:rPr>
                        <a:t>Pod Startup Time</a:t>
                      </a:r>
                    </a:p>
                  </a:txBody>
                  <a:tcPr anchor="ctr">
                    <a:noFill/>
                  </a:tcPr>
                </a:tc>
                <a:extLst>
                  <a:ext uri="{0D108BD9-81ED-4DB2-BD59-A6C34878D82A}">
                    <a16:rowId xmlns:a16="http://schemas.microsoft.com/office/drawing/2014/main" val="738700887"/>
                  </a:ext>
                </a:extLst>
              </a:tr>
              <a:tr h="692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latin typeface="UGent Panno Text" panose="02000506040000040003" pitchFamily="2" charset="0"/>
                        </a:rPr>
                        <a:t>KS</a:t>
                      </a:r>
                      <a:endParaRPr lang="en-US" sz="2000" dirty="0">
                        <a:latin typeface="UGent Panno Text" panose="02000506040000040003" pitchFamily="2" charset="0"/>
                      </a:endParaRPr>
                    </a:p>
                  </a:txBody>
                  <a:tcPr anchor="ctr">
                    <a:solidFill>
                      <a:schemeClr val="accent6">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UGent Panno Text" panose="02000506040000040003" pitchFamily="2" charset="0"/>
                        </a:rPr>
                        <a:t>0 </a:t>
                      </a:r>
                      <a:r>
                        <a:rPr lang="en-US" sz="2400" dirty="0" err="1">
                          <a:latin typeface="UGent Panno Text" panose="02000506040000040003" pitchFamily="2" charset="0"/>
                        </a:rPr>
                        <a:t>ms</a:t>
                      </a:r>
                      <a:endParaRPr lang="en-US" sz="2400" dirty="0">
                        <a:latin typeface="UGent Panno Text" panose="02000506040000040003" pitchFamily="2" charset="0"/>
                      </a:endParaRPr>
                    </a:p>
                  </a:txBody>
                  <a:tcPr anchor="ctr">
                    <a:solidFill>
                      <a:schemeClr val="accent6">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70C0"/>
                          </a:solidFill>
                          <a:latin typeface="UGent Panno Text" panose="02000506040000040003" pitchFamily="2" charset="0"/>
                        </a:rPr>
                        <a:t>3.21 </a:t>
                      </a:r>
                      <a:r>
                        <a:rPr lang="en-US" sz="2400" dirty="0" err="1">
                          <a:solidFill>
                            <a:srgbClr val="0070C0"/>
                          </a:solidFill>
                          <a:latin typeface="UGent Panno Text" panose="02000506040000040003" pitchFamily="2" charset="0"/>
                        </a:rPr>
                        <a:t>ms</a:t>
                      </a:r>
                      <a:endParaRPr lang="en-US" sz="2400" dirty="0">
                        <a:solidFill>
                          <a:srgbClr val="0070C0"/>
                        </a:solidFill>
                        <a:latin typeface="UGent Panno Text" panose="02000506040000040003" pitchFamily="2" charset="0"/>
                      </a:endParaRPr>
                    </a:p>
                  </a:txBody>
                  <a:tcPr anchor="ctr">
                    <a:solidFill>
                      <a:schemeClr val="accent6">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UGent Panno Text" panose="02000506040000040003" pitchFamily="2" charset="0"/>
                        </a:rPr>
                        <a:t>2.83 s</a:t>
                      </a:r>
                    </a:p>
                  </a:txBody>
                  <a:tcPr anchor="ctr">
                    <a:solidFill>
                      <a:schemeClr val="accent6">
                        <a:lumMod val="10000"/>
                        <a:lumOff val="90000"/>
                      </a:schemeClr>
                    </a:solidFill>
                  </a:tcPr>
                </a:tc>
                <a:extLst>
                  <a:ext uri="{0D108BD9-81ED-4DB2-BD59-A6C34878D82A}">
                    <a16:rowId xmlns:a16="http://schemas.microsoft.com/office/drawing/2014/main" val="270987456"/>
                  </a:ext>
                </a:extLst>
              </a:tr>
              <a:tr h="692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latin typeface="UGent Panno Text" panose="02000506040000040003" pitchFamily="2" charset="0"/>
                        </a:rPr>
                        <a:t>SFC controller</a:t>
                      </a:r>
                      <a:endParaRPr lang="en-US" sz="2000" dirty="0">
                        <a:latin typeface="UGent Panno Text" panose="02000506040000040003" pitchFamily="2" charset="0"/>
                      </a:endParaRPr>
                    </a:p>
                  </a:txBody>
                  <a:tcPr anchor="ctr">
                    <a:solidFill>
                      <a:schemeClr val="accent6">
                        <a:lumMod val="25000"/>
                        <a:lumOff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70C0"/>
                          </a:solidFill>
                          <a:latin typeface="UGent Panno Text" panose="02000506040000040003" pitchFamily="2" charset="0"/>
                        </a:rPr>
                        <a:t>6.08 </a:t>
                      </a:r>
                      <a:r>
                        <a:rPr lang="en-US" sz="2400" dirty="0" err="1">
                          <a:solidFill>
                            <a:srgbClr val="0070C0"/>
                          </a:solidFill>
                          <a:latin typeface="UGent Panno Text" panose="02000506040000040003" pitchFamily="2" charset="0"/>
                        </a:rPr>
                        <a:t>ms</a:t>
                      </a:r>
                      <a:endParaRPr lang="en-US" sz="2400" dirty="0">
                        <a:solidFill>
                          <a:srgbClr val="0070C0"/>
                        </a:solidFill>
                        <a:latin typeface="UGent Panno Text" panose="02000506040000040003" pitchFamily="2" charset="0"/>
                      </a:endParaRPr>
                    </a:p>
                  </a:txBody>
                  <a:tcPr anchor="ctr">
                    <a:solidFill>
                      <a:schemeClr val="accent6">
                        <a:lumMod val="25000"/>
                        <a:lumOff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70C0"/>
                          </a:solidFill>
                          <a:latin typeface="UGent Panno Text" panose="02000506040000040003" pitchFamily="2" charset="0"/>
                        </a:rPr>
                        <a:t>8.38 </a:t>
                      </a:r>
                      <a:r>
                        <a:rPr lang="en-US" sz="2400" dirty="0" err="1">
                          <a:solidFill>
                            <a:srgbClr val="0070C0"/>
                          </a:solidFill>
                          <a:latin typeface="UGent Panno Text" panose="02000506040000040003" pitchFamily="2" charset="0"/>
                        </a:rPr>
                        <a:t>ms</a:t>
                      </a:r>
                      <a:endParaRPr lang="en-US" sz="2400" dirty="0">
                        <a:solidFill>
                          <a:srgbClr val="0070C0"/>
                        </a:solidFill>
                        <a:latin typeface="UGent Panno Text" panose="02000506040000040003" pitchFamily="2" charset="0"/>
                      </a:endParaRPr>
                    </a:p>
                  </a:txBody>
                  <a:tcPr anchor="ctr">
                    <a:solidFill>
                      <a:schemeClr val="accent6">
                        <a:lumMod val="25000"/>
                        <a:lumOff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UGent Panno Text" panose="02000506040000040003" pitchFamily="2" charset="0"/>
                        </a:rPr>
                        <a:t>2.96 s</a:t>
                      </a:r>
                    </a:p>
                  </a:txBody>
                  <a:tcPr anchor="ctr">
                    <a:solidFill>
                      <a:schemeClr val="accent6">
                        <a:lumMod val="25000"/>
                        <a:lumOff val="75000"/>
                      </a:schemeClr>
                    </a:solidFill>
                  </a:tcPr>
                </a:tc>
                <a:extLst>
                  <a:ext uri="{0D108BD9-81ED-4DB2-BD59-A6C34878D82A}">
                    <a16:rowId xmlns:a16="http://schemas.microsoft.com/office/drawing/2014/main" val="1970646609"/>
                  </a:ext>
                </a:extLst>
              </a:tr>
            </a:tbl>
          </a:graphicData>
        </a:graphic>
      </p:graphicFrame>
    </p:spTree>
    <p:extLst>
      <p:ext uri="{BB962C8B-B14F-4D97-AF65-F5344CB8AC3E}">
        <p14:creationId xmlns:p14="http://schemas.microsoft.com/office/powerpoint/2010/main" val="222874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21</a:t>
            </a:fld>
            <a:r>
              <a:rPr lang="en" dirty="0">
                <a:latin typeface="UGent Panno Text" panose="02000506040000040003" pitchFamily="2" charset="0"/>
              </a:rPr>
              <a:t>/25</a:t>
            </a:r>
          </a:p>
        </p:txBody>
      </p:sp>
      <p:pic>
        <p:nvPicPr>
          <p:cNvPr id="7" name="Shape 45" descr="logo_UGent200_EN_RGB_colour_2400dpi.png"/>
          <p:cNvPicPr preferRelativeResize="0"/>
          <p:nvPr/>
        </p:nvPicPr>
        <p:blipFill rotWithShape="1">
          <a:blip r:embed="rId3">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8" name="Rectangle 7"/>
          <p:cNvSpPr/>
          <p:nvPr/>
        </p:nvSpPr>
        <p:spPr>
          <a:xfrm>
            <a:off x="137922" y="96369"/>
            <a:ext cx="2730235"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Allocation Scheme</a:t>
            </a:r>
          </a:p>
        </p:txBody>
      </p:sp>
      <p:pic>
        <p:nvPicPr>
          <p:cNvPr id="6" name="Shape 44" descr="uQu7T64e.jpg"/>
          <p:cNvPicPr preferRelativeResize="0"/>
          <p:nvPr/>
        </p:nvPicPr>
        <p:blipFill rotWithShape="1">
          <a:blip r:embed="rId5">
            <a:alphaModFix/>
          </a:blip>
          <a:srcRect t="31285" b="24762"/>
          <a:stretch/>
        </p:blipFill>
        <p:spPr>
          <a:xfrm>
            <a:off x="7239192" y="4510721"/>
            <a:ext cx="1104883" cy="478259"/>
          </a:xfrm>
          <a:prstGeom prst="rect">
            <a:avLst/>
          </a:prstGeom>
          <a:noFill/>
          <a:ln>
            <a:noFill/>
          </a:ln>
        </p:spPr>
      </p:pic>
      <p:graphicFrame>
        <p:nvGraphicFramePr>
          <p:cNvPr id="2" name="Table 4">
            <a:extLst>
              <a:ext uri="{FF2B5EF4-FFF2-40B4-BE49-F238E27FC236}">
                <a16:creationId xmlns:a16="http://schemas.microsoft.com/office/drawing/2014/main" id="{A8E89AA8-D886-4A41-8E29-16B612F91F23}"/>
              </a:ext>
            </a:extLst>
          </p:cNvPr>
          <p:cNvGraphicFramePr>
            <a:graphicFrameLocks noGrp="1"/>
          </p:cNvGraphicFramePr>
          <p:nvPr>
            <p:extLst>
              <p:ext uri="{D42A27DB-BD31-4B8C-83A1-F6EECF244321}">
                <p14:modId xmlns:p14="http://schemas.microsoft.com/office/powerpoint/2010/main" val="2639725147"/>
              </p:ext>
            </p:extLst>
          </p:nvPr>
        </p:nvGraphicFramePr>
        <p:xfrm>
          <a:off x="940925" y="779473"/>
          <a:ext cx="7560634" cy="3288020"/>
        </p:xfrm>
        <a:graphic>
          <a:graphicData uri="http://schemas.openxmlformats.org/drawingml/2006/table">
            <a:tbl>
              <a:tblPr firstRow="1" bandRow="1">
                <a:tableStyleId>{93296810-A885-4BE3-A3E7-6D5BEEA58F35}</a:tableStyleId>
              </a:tblPr>
              <a:tblGrid>
                <a:gridCol w="1407511">
                  <a:extLst>
                    <a:ext uri="{9D8B030D-6E8A-4147-A177-3AD203B41FA5}">
                      <a16:colId xmlns:a16="http://schemas.microsoft.com/office/drawing/2014/main" val="4291466105"/>
                    </a:ext>
                  </a:extLst>
                </a:gridCol>
                <a:gridCol w="1329317">
                  <a:extLst>
                    <a:ext uri="{9D8B030D-6E8A-4147-A177-3AD203B41FA5}">
                      <a16:colId xmlns:a16="http://schemas.microsoft.com/office/drawing/2014/main" val="3626909188"/>
                    </a:ext>
                  </a:extLst>
                </a:gridCol>
                <a:gridCol w="2392242">
                  <a:extLst>
                    <a:ext uri="{9D8B030D-6E8A-4147-A177-3AD203B41FA5}">
                      <a16:colId xmlns:a16="http://schemas.microsoft.com/office/drawing/2014/main" val="780684769"/>
                    </a:ext>
                  </a:extLst>
                </a:gridCol>
                <a:gridCol w="2431564">
                  <a:extLst>
                    <a:ext uri="{9D8B030D-6E8A-4147-A177-3AD203B41FA5}">
                      <a16:colId xmlns:a16="http://schemas.microsoft.com/office/drawing/2014/main" val="4016435787"/>
                    </a:ext>
                  </a:extLst>
                </a:gridCol>
              </a:tblGrid>
              <a:tr h="321300">
                <a:tc>
                  <a:txBody>
                    <a:bodyPr/>
                    <a:lstStyle/>
                    <a:p>
                      <a:pPr algn="ctr"/>
                      <a:r>
                        <a:rPr lang="en-US" dirty="0">
                          <a:latin typeface="UGent Panno Text" panose="020B0604020202020204" charset="0"/>
                        </a:rPr>
                        <a:t>Use Case</a:t>
                      </a:r>
                    </a:p>
                  </a:txBody>
                  <a:tcPr/>
                </a:tc>
                <a:tc>
                  <a:txBody>
                    <a:bodyPr/>
                    <a:lstStyle/>
                    <a:p>
                      <a:pPr algn="ctr"/>
                      <a:r>
                        <a:rPr lang="en-US" dirty="0">
                          <a:latin typeface="UGent Panno Text" panose="020B0604020202020204" charset="0"/>
                        </a:rPr>
                        <a:t>Services</a:t>
                      </a:r>
                    </a:p>
                  </a:txBody>
                  <a:tcPr/>
                </a:tc>
                <a:tc>
                  <a:txBody>
                    <a:bodyPr/>
                    <a:lstStyle/>
                    <a:p>
                      <a:pPr algn="ctr"/>
                      <a:r>
                        <a:rPr lang="en-US" dirty="0">
                          <a:latin typeface="UGent Panno Text" panose="020B0604020202020204" charset="0"/>
                        </a:rPr>
                        <a:t>KS</a:t>
                      </a:r>
                    </a:p>
                  </a:txBody>
                  <a:tcPr/>
                </a:tc>
                <a:tc>
                  <a:txBody>
                    <a:bodyPr/>
                    <a:lstStyle/>
                    <a:p>
                      <a:pPr algn="ctr"/>
                      <a:r>
                        <a:rPr lang="en-US" dirty="0">
                          <a:latin typeface="UGent Panno Text" panose="020B0604020202020204" charset="0"/>
                        </a:rPr>
                        <a:t>SFC Controller</a:t>
                      </a:r>
                    </a:p>
                  </a:txBody>
                  <a:tcPr/>
                </a:tc>
                <a:extLst>
                  <a:ext uri="{0D108BD9-81ED-4DB2-BD59-A6C34878D82A}">
                    <a16:rowId xmlns:a16="http://schemas.microsoft.com/office/drawing/2014/main" val="3601466959"/>
                  </a:ext>
                </a:extLst>
              </a:tr>
              <a:tr h="370840">
                <a:tc rowSpan="4">
                  <a:txBody>
                    <a:bodyPr/>
                    <a:lstStyle/>
                    <a:p>
                      <a:pPr algn="ctr"/>
                      <a:endParaRPr lang="en-US" sz="1200" dirty="0">
                        <a:latin typeface="UGent Panno Text" panose="020B0604020202020204" charset="0"/>
                      </a:endParaRPr>
                    </a:p>
                    <a:p>
                      <a:pPr algn="ctr"/>
                      <a:endParaRPr lang="en-US" sz="1200" dirty="0">
                        <a:latin typeface="UGent Panno Text" panose="020B0604020202020204" charset="0"/>
                      </a:endParaRPr>
                    </a:p>
                    <a:p>
                      <a:pPr algn="ctr"/>
                      <a:endParaRPr lang="en-US" sz="1200" dirty="0">
                        <a:latin typeface="UGent Panno Text" panose="020B0604020202020204" charset="0"/>
                      </a:endParaRPr>
                    </a:p>
                  </a:txBody>
                  <a:tcPr>
                    <a:lnB w="19050" cap="flat" cmpd="sng" algn="ctr">
                      <a:solidFill>
                        <a:schemeClr val="accent6"/>
                      </a:solidFill>
                      <a:prstDash val="solid"/>
                      <a:round/>
                      <a:headEnd type="none" w="med" len="med"/>
                      <a:tailEnd type="none" w="med" len="med"/>
                    </a:lnB>
                    <a:noFill/>
                  </a:tcPr>
                </a:tc>
                <a:tc>
                  <a:txBody>
                    <a:bodyPr/>
                    <a:lstStyle/>
                    <a:p>
                      <a:r>
                        <a:rPr lang="en-US" sz="1200" dirty="0">
                          <a:latin typeface="UGent Panno Text" panose="020B0604020202020204" charset="0"/>
                        </a:rPr>
                        <a:t>api</a:t>
                      </a:r>
                    </a:p>
                  </a:txBody>
                  <a:tcPr anchor="ctr">
                    <a:solidFill>
                      <a:srgbClr val="D6F5FF"/>
                    </a:solidFill>
                  </a:tcPr>
                </a:tc>
                <a:tc>
                  <a:txBody>
                    <a:bodyPr/>
                    <a:lstStyle/>
                    <a:p>
                      <a:r>
                        <a:rPr lang="en-US" sz="1200" b="0" i="0" u="none" strike="noStrike" cap="none" baseline="0" dirty="0">
                          <a:solidFill>
                            <a:schemeClr val="dk1"/>
                          </a:solidFill>
                          <a:latin typeface="UGent Panno Text" panose="020B0604020202020204" charset="0"/>
                          <a:ea typeface="+mn-ea"/>
                          <a:cs typeface="+mn-cs"/>
                          <a:sym typeface="Arial"/>
                        </a:rPr>
                        <a:t>[Worker 5, Worker 11, Worker 12]</a:t>
                      </a:r>
                      <a:endParaRPr lang="en-US" sz="1200" dirty="0">
                        <a:latin typeface="UGent Panno Text" panose="020B0604020202020204" charset="0"/>
                      </a:endParaRPr>
                    </a:p>
                  </a:txBody>
                  <a:tcPr anchor="ctr">
                    <a:solidFill>
                      <a:srgbClr val="D6F5FF"/>
                    </a:solidFill>
                  </a:tcPr>
                </a:tc>
                <a:tc>
                  <a:txBody>
                    <a:bodyPr/>
                    <a:lstStyle/>
                    <a:p>
                      <a:r>
                        <a:rPr lang="en-US" sz="1200" dirty="0">
                          <a:latin typeface="UGent Panno Text" panose="020B0604020202020204" charset="0"/>
                        </a:rPr>
                        <a:t>[Worker 3, Worker 5, Worker 7]</a:t>
                      </a:r>
                    </a:p>
                  </a:txBody>
                  <a:tcPr anchor="ctr">
                    <a:solidFill>
                      <a:srgbClr val="D6F5FF"/>
                    </a:solidFill>
                  </a:tcPr>
                </a:tc>
                <a:extLst>
                  <a:ext uri="{0D108BD9-81ED-4DB2-BD59-A6C34878D82A}">
                    <a16:rowId xmlns:a16="http://schemas.microsoft.com/office/drawing/2014/main" val="2844344841"/>
                  </a:ext>
                </a:extLst>
              </a:tr>
              <a:tr h="370840">
                <a:tc vMerge="1">
                  <a:txBody>
                    <a:bodyPr/>
                    <a:lstStyle/>
                    <a:p>
                      <a:endParaRPr lang="en-US"/>
                    </a:p>
                  </a:txBody>
                  <a:tcPr/>
                </a:tc>
                <a:tc>
                  <a:txBody>
                    <a:bodyPr/>
                    <a:lstStyle/>
                    <a:p>
                      <a:r>
                        <a:rPr lang="en-US" sz="1200" dirty="0">
                          <a:latin typeface="UGent Panno Text" panose="020B0604020202020204" charset="0"/>
                        </a:rPr>
                        <a:t>waste-</a:t>
                      </a:r>
                      <a:r>
                        <a:rPr lang="en-US" sz="1200" dirty="0" err="1">
                          <a:latin typeface="UGent Panno Text" panose="020B0604020202020204" charset="0"/>
                        </a:rPr>
                        <a:t>db</a:t>
                      </a:r>
                      <a:endParaRPr lang="en-US" sz="1200" dirty="0">
                        <a:latin typeface="UGent Panno Text" panose="020B0604020202020204" charset="0"/>
                      </a:endParaRPr>
                    </a:p>
                  </a:txBody>
                  <a:tcPr anchor="ctr">
                    <a:solidFill>
                      <a:schemeClr val="bg1">
                        <a:lumMod val="95000"/>
                      </a:schemeClr>
                    </a:solidFill>
                  </a:tcPr>
                </a:tc>
                <a:tc>
                  <a:txBody>
                    <a:bodyPr/>
                    <a:lstStyle/>
                    <a:p>
                      <a:r>
                        <a:rPr lang="en-US" sz="1200" b="0" i="0" u="none" strike="noStrike" cap="none" baseline="0" dirty="0">
                          <a:solidFill>
                            <a:schemeClr val="dk1"/>
                          </a:solidFill>
                          <a:latin typeface="UGent Panno Text" panose="020B0604020202020204" charset="0"/>
                          <a:ea typeface="+mn-ea"/>
                          <a:cs typeface="+mn-cs"/>
                          <a:sym typeface="Arial"/>
                        </a:rPr>
                        <a:t>[</a:t>
                      </a:r>
                      <a:r>
                        <a:rPr lang="en-US" sz="1200" b="1" i="0" u="none" strike="noStrike" cap="none" baseline="0" dirty="0">
                          <a:solidFill>
                            <a:schemeClr val="dk1"/>
                          </a:solidFill>
                          <a:latin typeface="UGent Panno Text" panose="020B0604020202020204" charset="0"/>
                          <a:ea typeface="+mn-ea"/>
                          <a:cs typeface="+mn-cs"/>
                          <a:sym typeface="Arial"/>
                        </a:rPr>
                        <a:t>Worker 1</a:t>
                      </a:r>
                      <a:r>
                        <a:rPr lang="en-US" sz="1200" b="0" i="0" u="none" strike="noStrike" cap="none" baseline="0" dirty="0">
                          <a:solidFill>
                            <a:schemeClr val="dk1"/>
                          </a:solidFill>
                          <a:latin typeface="UGent Panno Text" panose="020B0604020202020204" charset="0"/>
                          <a:ea typeface="+mn-ea"/>
                          <a:cs typeface="+mn-cs"/>
                          <a:sym typeface="Arial"/>
                        </a:rPr>
                        <a:t>, </a:t>
                      </a:r>
                      <a:r>
                        <a:rPr lang="en-US" sz="1200" b="1" i="0" u="none" strike="noStrike" cap="none" baseline="0" dirty="0">
                          <a:solidFill>
                            <a:schemeClr val="dk1"/>
                          </a:solidFill>
                          <a:latin typeface="UGent Panno Text" panose="020B0604020202020204" charset="0"/>
                          <a:ea typeface="+mn-ea"/>
                          <a:cs typeface="+mn-cs"/>
                          <a:sym typeface="Arial"/>
                        </a:rPr>
                        <a:t>Worker 4</a:t>
                      </a:r>
                      <a:r>
                        <a:rPr lang="en-US" sz="1200" b="0" i="0" u="none" strike="noStrike" cap="none" baseline="0" dirty="0">
                          <a:solidFill>
                            <a:schemeClr val="dk1"/>
                          </a:solidFill>
                          <a:latin typeface="UGent Panno Text" panose="020B0604020202020204" charset="0"/>
                          <a:ea typeface="+mn-ea"/>
                          <a:cs typeface="+mn-cs"/>
                          <a:sym typeface="Arial"/>
                        </a:rPr>
                        <a:t>, Worker 10, Master]</a:t>
                      </a:r>
                      <a:endParaRPr lang="en-US" sz="1200" dirty="0">
                        <a:latin typeface="UGent Panno Text" panose="020B0604020202020204" charset="0"/>
                      </a:endParaRPr>
                    </a:p>
                  </a:txBody>
                  <a:tcPr anchor="ctr">
                    <a:solidFill>
                      <a:schemeClr val="bg1">
                        <a:lumMod val="95000"/>
                      </a:schemeClr>
                    </a:solidFill>
                  </a:tcPr>
                </a:tc>
                <a:tc>
                  <a:txBody>
                    <a:bodyPr/>
                    <a:lstStyle/>
                    <a:p>
                      <a:r>
                        <a:rPr lang="en-US" sz="1200" dirty="0">
                          <a:latin typeface="UGent Panno Text" panose="020B0604020202020204" charset="0"/>
                        </a:rPr>
                        <a:t>[Worker 4, Worker 10, Worker 11, Worker 14]</a:t>
                      </a:r>
                    </a:p>
                  </a:txBody>
                  <a:tcPr anchor="ctr">
                    <a:solidFill>
                      <a:schemeClr val="bg1">
                        <a:lumMod val="95000"/>
                      </a:schemeClr>
                    </a:solidFill>
                  </a:tcPr>
                </a:tc>
                <a:extLst>
                  <a:ext uri="{0D108BD9-81ED-4DB2-BD59-A6C34878D82A}">
                    <a16:rowId xmlns:a16="http://schemas.microsoft.com/office/drawing/2014/main" val="44514972"/>
                  </a:ext>
                </a:extLst>
              </a:tr>
              <a:tr h="370840">
                <a:tc vMerge="1">
                  <a:txBody>
                    <a:bodyPr/>
                    <a:lstStyle/>
                    <a:p>
                      <a:endParaRPr lang="en-US" dirty="0"/>
                    </a:p>
                  </a:txBody>
                  <a:tcPr/>
                </a:tc>
                <a:tc>
                  <a:txBody>
                    <a:bodyPr/>
                    <a:lstStyle/>
                    <a:p>
                      <a:r>
                        <a:rPr lang="en-US" sz="1200" b="0" i="0" u="none" strike="noStrike" cap="none" baseline="0" dirty="0">
                          <a:solidFill>
                            <a:schemeClr val="dk1"/>
                          </a:solidFill>
                          <a:latin typeface="UGent Panno Text" panose="020B0604020202020204" charset="0"/>
                          <a:ea typeface="+mn-ea"/>
                          <a:cs typeface="+mn-cs"/>
                          <a:sym typeface="Arial"/>
                        </a:rPr>
                        <a:t>route-planner</a:t>
                      </a:r>
                      <a:endParaRPr lang="en-US" sz="1200" dirty="0">
                        <a:latin typeface="UGent Panno Text" panose="020B0604020202020204" charset="0"/>
                      </a:endParaRPr>
                    </a:p>
                  </a:txBody>
                  <a:tcPr anchor="ctr">
                    <a:solidFill>
                      <a:srgbClr val="D6F5FF"/>
                    </a:solidFill>
                  </a:tcPr>
                </a:tc>
                <a:tc>
                  <a:txBody>
                    <a:bodyPr/>
                    <a:lstStyle/>
                    <a:p>
                      <a:r>
                        <a:rPr lang="en-US" sz="1200" dirty="0">
                          <a:latin typeface="UGent Panno Text" panose="020B0604020202020204" charset="0"/>
                        </a:rPr>
                        <a:t>[</a:t>
                      </a:r>
                      <a:r>
                        <a:rPr lang="en-US" sz="1200" b="1" dirty="0">
                          <a:latin typeface="UGent Panno Text" panose="020B0604020202020204" charset="0"/>
                        </a:rPr>
                        <a:t>Worker 1</a:t>
                      </a:r>
                      <a:r>
                        <a:rPr lang="en-US" sz="1200" dirty="0">
                          <a:latin typeface="UGent Panno Text" panose="020B0604020202020204" charset="0"/>
                        </a:rPr>
                        <a:t>, </a:t>
                      </a:r>
                      <a:r>
                        <a:rPr lang="en-US" sz="1200" b="1" dirty="0">
                          <a:latin typeface="UGent Panno Text" panose="020B0604020202020204" charset="0"/>
                        </a:rPr>
                        <a:t>Worker 4</a:t>
                      </a:r>
                      <a:r>
                        <a:rPr lang="en-US" sz="1200" dirty="0">
                          <a:latin typeface="UGent Panno Text" panose="020B0604020202020204" charset="0"/>
                        </a:rPr>
                        <a:t>, Worker 11, Master]</a:t>
                      </a:r>
                    </a:p>
                  </a:txBody>
                  <a:tcPr anchor="ctr">
                    <a:solidFill>
                      <a:srgbClr val="D6F5FF"/>
                    </a:solidFill>
                  </a:tcPr>
                </a:tc>
                <a:tc>
                  <a:txBody>
                    <a:bodyPr/>
                    <a:lstStyle/>
                    <a:p>
                      <a:r>
                        <a:rPr lang="en-US" sz="1200" dirty="0">
                          <a:latin typeface="UGent Panno Text" panose="020B0604020202020204" charset="0"/>
                        </a:rPr>
                        <a:t>[Worker 6, Worker 13, Worker 14, Master]</a:t>
                      </a:r>
                    </a:p>
                  </a:txBody>
                  <a:tcPr anchor="ctr">
                    <a:solidFill>
                      <a:srgbClr val="D6F5FF"/>
                    </a:solidFill>
                  </a:tcPr>
                </a:tc>
                <a:extLst>
                  <a:ext uri="{0D108BD9-81ED-4DB2-BD59-A6C34878D82A}">
                    <a16:rowId xmlns:a16="http://schemas.microsoft.com/office/drawing/2014/main" val="579090676"/>
                  </a:ext>
                </a:extLst>
              </a:tr>
              <a:tr h="370840">
                <a:tc vMerge="1">
                  <a:txBody>
                    <a:bodyPr/>
                    <a:lstStyle/>
                    <a:p>
                      <a:endParaRPr lang="en-US" dirty="0"/>
                    </a:p>
                  </a:txBody>
                  <a:tcPr/>
                </a:tc>
                <a:tc>
                  <a:txBody>
                    <a:bodyPr/>
                    <a:lstStyle/>
                    <a:p>
                      <a:r>
                        <a:rPr lang="en-US" sz="1200" dirty="0">
                          <a:latin typeface="UGent Panno Text" panose="020B0604020202020204" charset="0"/>
                        </a:rPr>
                        <a:t>server</a:t>
                      </a:r>
                    </a:p>
                  </a:txBody>
                  <a:tcPr anchor="ctr">
                    <a:lnB w="19050" cap="flat" cmpd="sng" algn="ctr">
                      <a:solidFill>
                        <a:schemeClr val="accent6"/>
                      </a:solidFill>
                      <a:prstDash val="solid"/>
                      <a:round/>
                      <a:headEnd type="none" w="med" len="med"/>
                      <a:tailEnd type="none" w="med" len="med"/>
                    </a:lnB>
                    <a:solidFill>
                      <a:schemeClr val="bg1">
                        <a:lumMod val="95000"/>
                      </a:schemeClr>
                    </a:solidFill>
                  </a:tcPr>
                </a:tc>
                <a:tc>
                  <a:txBody>
                    <a:bodyPr/>
                    <a:lstStyle/>
                    <a:p>
                      <a:r>
                        <a:rPr lang="en-US" sz="1200" dirty="0">
                          <a:latin typeface="UGent Panno Text" panose="020B0604020202020204" charset="0"/>
                        </a:rPr>
                        <a:t>[Worker 6, Worker 10, Master]</a:t>
                      </a:r>
                    </a:p>
                  </a:txBody>
                  <a:tcPr anchor="ctr">
                    <a:lnB w="19050" cap="flat" cmpd="sng" algn="ctr">
                      <a:solidFill>
                        <a:schemeClr val="accent6"/>
                      </a:solidFill>
                      <a:prstDash val="solid"/>
                      <a:round/>
                      <a:headEnd type="none" w="med" len="med"/>
                      <a:tailEnd type="none" w="med" len="med"/>
                    </a:lnB>
                    <a:solidFill>
                      <a:schemeClr val="bg1">
                        <a:lumMod val="95000"/>
                      </a:schemeClr>
                    </a:solidFill>
                  </a:tcPr>
                </a:tc>
                <a:tc>
                  <a:txBody>
                    <a:bodyPr/>
                    <a:lstStyle/>
                    <a:p>
                      <a:r>
                        <a:rPr lang="en-US" sz="1200" dirty="0">
                          <a:latin typeface="UGent Panno Text" panose="020B0604020202020204" charset="0"/>
                        </a:rPr>
                        <a:t>[Worker 13, Worker 14, Master]</a:t>
                      </a:r>
                    </a:p>
                  </a:txBody>
                  <a:tcPr anchor="ctr">
                    <a:lnB w="19050" cap="flat" cmpd="sng" algn="ctr">
                      <a:solidFill>
                        <a:schemeClr val="accent6"/>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397408"/>
                  </a:ext>
                </a:extLst>
              </a:tr>
              <a:tr h="370840">
                <a:tc rowSpan="4">
                  <a:txBody>
                    <a:bodyPr/>
                    <a:lstStyle/>
                    <a:p>
                      <a:pPr algn="ctr"/>
                      <a:endParaRPr lang="en-US" sz="1200" dirty="0">
                        <a:latin typeface="UGent Panno Text" panose="020B0604020202020204" charset="0"/>
                      </a:endParaRPr>
                    </a:p>
                    <a:p>
                      <a:pPr algn="ctr"/>
                      <a:endParaRPr lang="en-US" sz="1200" dirty="0">
                        <a:latin typeface="UGent Panno Text" panose="020B0604020202020204" charset="0"/>
                      </a:endParaRPr>
                    </a:p>
                    <a:p>
                      <a:pPr algn="ctr"/>
                      <a:endParaRPr lang="en-US" sz="1200" dirty="0">
                        <a:latin typeface="UGent Panno Text" panose="020B0604020202020204" charset="0"/>
                      </a:endParaRPr>
                    </a:p>
                  </a:txBody>
                  <a:tcPr>
                    <a:lnT w="19050" cap="flat" cmpd="sng" algn="ctr">
                      <a:solidFill>
                        <a:schemeClr val="accent6"/>
                      </a:solidFill>
                      <a:prstDash val="solid"/>
                      <a:round/>
                      <a:headEnd type="none" w="med" len="med"/>
                      <a:tailEnd type="none" w="med" len="med"/>
                    </a:lnT>
                    <a:noFill/>
                  </a:tcPr>
                </a:tc>
                <a:tc>
                  <a:txBody>
                    <a:bodyPr/>
                    <a:lstStyle/>
                    <a:p>
                      <a:r>
                        <a:rPr lang="en-US" sz="1200" dirty="0">
                          <a:latin typeface="UGent Panno Text" panose="020B0604020202020204" charset="0"/>
                        </a:rPr>
                        <a:t>fd-ext</a:t>
                      </a:r>
                    </a:p>
                  </a:txBody>
                  <a:tcPr anchor="ctr">
                    <a:lnT w="19050" cap="flat" cmpd="sng" algn="ctr">
                      <a:solidFill>
                        <a:schemeClr val="accent6"/>
                      </a:solidFill>
                      <a:prstDash val="solid"/>
                      <a:round/>
                      <a:headEnd type="none" w="med" len="med"/>
                      <a:tailEnd type="none" w="med" len="med"/>
                    </a:lnT>
                    <a:solidFill>
                      <a:srgbClr val="D6F5FF"/>
                    </a:solidFill>
                  </a:tcPr>
                </a:tc>
                <a:tc>
                  <a:txBody>
                    <a:bodyPr/>
                    <a:lstStyle/>
                    <a:p>
                      <a:r>
                        <a:rPr lang="en-US" sz="1200" b="0" i="0" u="none" strike="noStrike" cap="none" baseline="0" dirty="0">
                          <a:solidFill>
                            <a:schemeClr val="dk1"/>
                          </a:solidFill>
                          <a:latin typeface="UGent Panno Text" panose="020B0604020202020204" charset="0"/>
                          <a:ea typeface="+mn-ea"/>
                          <a:cs typeface="+mn-cs"/>
                          <a:sym typeface="Arial"/>
                        </a:rPr>
                        <a:t>[</a:t>
                      </a:r>
                      <a:r>
                        <a:rPr lang="en-US" sz="1200" b="1" i="0" u="none" strike="noStrike" cap="none" baseline="0" dirty="0">
                          <a:solidFill>
                            <a:schemeClr val="dk1"/>
                          </a:solidFill>
                          <a:latin typeface="UGent Panno Text" panose="020B0604020202020204" charset="0"/>
                          <a:ea typeface="+mn-ea"/>
                          <a:cs typeface="+mn-cs"/>
                          <a:sym typeface="Arial"/>
                        </a:rPr>
                        <a:t>Worker 1</a:t>
                      </a:r>
                      <a:r>
                        <a:rPr lang="en-US" sz="1200" b="0" i="0" u="none" strike="noStrike" cap="none" baseline="0" dirty="0">
                          <a:solidFill>
                            <a:schemeClr val="dk1"/>
                          </a:solidFill>
                          <a:latin typeface="UGent Panno Text" panose="020B0604020202020204" charset="0"/>
                          <a:ea typeface="+mn-ea"/>
                          <a:cs typeface="+mn-cs"/>
                          <a:sym typeface="Arial"/>
                        </a:rPr>
                        <a:t>, </a:t>
                      </a:r>
                      <a:r>
                        <a:rPr lang="en-US" sz="1200" b="1" i="0" u="none" strike="noStrike" cap="none" baseline="0" dirty="0">
                          <a:solidFill>
                            <a:schemeClr val="dk1"/>
                          </a:solidFill>
                          <a:latin typeface="UGent Panno Text" panose="020B0604020202020204" charset="0"/>
                          <a:ea typeface="+mn-ea"/>
                          <a:cs typeface="+mn-cs"/>
                          <a:sym typeface="Arial"/>
                        </a:rPr>
                        <a:t>Worker 4</a:t>
                      </a:r>
                      <a:r>
                        <a:rPr lang="en-US" sz="1200" b="0" i="0" u="none" strike="noStrike" cap="none" baseline="0" dirty="0">
                          <a:solidFill>
                            <a:schemeClr val="dk1"/>
                          </a:solidFill>
                          <a:latin typeface="UGent Panno Text" panose="020B0604020202020204" charset="0"/>
                          <a:ea typeface="+mn-ea"/>
                          <a:cs typeface="+mn-cs"/>
                          <a:sym typeface="Arial"/>
                        </a:rPr>
                        <a:t>, Worker 5, Worker 12]</a:t>
                      </a:r>
                      <a:endParaRPr lang="en-US" sz="1200" dirty="0">
                        <a:latin typeface="UGent Panno Text" panose="020B0604020202020204" charset="0"/>
                      </a:endParaRPr>
                    </a:p>
                  </a:txBody>
                  <a:tcPr anchor="ctr">
                    <a:lnT w="19050" cap="flat" cmpd="sng" algn="ctr">
                      <a:solidFill>
                        <a:schemeClr val="accent6"/>
                      </a:solidFill>
                      <a:prstDash val="solid"/>
                      <a:round/>
                      <a:headEnd type="none" w="med" len="med"/>
                      <a:tailEnd type="none" w="med" len="med"/>
                    </a:lnT>
                    <a:solidFill>
                      <a:srgbClr val="D6F5FF"/>
                    </a:solidFill>
                  </a:tcPr>
                </a:tc>
                <a:tc>
                  <a:txBody>
                    <a:bodyPr/>
                    <a:lstStyle/>
                    <a:p>
                      <a:r>
                        <a:rPr lang="en-US" sz="1200" dirty="0">
                          <a:latin typeface="UGent Panno Text" panose="020B0604020202020204" charset="0"/>
                        </a:rPr>
                        <a:t>[Worker 1, Worker 2, Worker 12, Master]</a:t>
                      </a:r>
                    </a:p>
                  </a:txBody>
                  <a:tcPr anchor="ctr">
                    <a:lnT w="19050" cap="flat" cmpd="sng" algn="ctr">
                      <a:solidFill>
                        <a:schemeClr val="accent6"/>
                      </a:solidFill>
                      <a:prstDash val="solid"/>
                      <a:round/>
                      <a:headEnd type="none" w="med" len="med"/>
                      <a:tailEnd type="none" w="med" len="med"/>
                    </a:lnT>
                    <a:solidFill>
                      <a:srgbClr val="D6F5FF"/>
                    </a:solidFill>
                  </a:tcPr>
                </a:tc>
                <a:extLst>
                  <a:ext uri="{0D108BD9-81ED-4DB2-BD59-A6C34878D82A}">
                    <a16:rowId xmlns:a16="http://schemas.microsoft.com/office/drawing/2014/main" val="181191361"/>
                  </a:ext>
                </a:extLst>
              </a:tr>
              <a:tr h="370840">
                <a:tc vMerge="1">
                  <a:txBody>
                    <a:bodyPr/>
                    <a:lstStyle/>
                    <a:p>
                      <a:endParaRPr lang="en-US"/>
                    </a:p>
                  </a:txBody>
                  <a:tcPr/>
                </a:tc>
                <a:tc>
                  <a:txBody>
                    <a:bodyPr/>
                    <a:lstStyle/>
                    <a:p>
                      <a:r>
                        <a:rPr lang="en-US" sz="1200" dirty="0">
                          <a:latin typeface="UGent Panno Text" panose="020B0604020202020204" charset="0"/>
                        </a:rPr>
                        <a:t>fm-recog</a:t>
                      </a:r>
                    </a:p>
                  </a:txBody>
                  <a:tcPr anchor="ctr">
                    <a:solidFill>
                      <a:schemeClr val="bg1">
                        <a:lumMod val="95000"/>
                      </a:schemeClr>
                    </a:solidFill>
                  </a:tcPr>
                </a:tc>
                <a:tc>
                  <a:txBody>
                    <a:bodyPr/>
                    <a:lstStyle/>
                    <a:p>
                      <a:r>
                        <a:rPr lang="en-US" sz="1200" b="1" i="0" u="none" strike="noStrike" cap="none" baseline="0" dirty="0">
                          <a:solidFill>
                            <a:schemeClr val="dk1"/>
                          </a:solidFill>
                          <a:latin typeface="UGent Panno Text" panose="020B0604020202020204" charset="0"/>
                          <a:ea typeface="+mn-ea"/>
                          <a:cs typeface="+mn-cs"/>
                          <a:sym typeface="Arial"/>
                        </a:rPr>
                        <a:t>[Worker 3, Worker 4]</a:t>
                      </a:r>
                      <a:endParaRPr lang="en-US" sz="1200" b="1" dirty="0">
                        <a:latin typeface="UGent Panno Text" panose="020B0604020202020204" charset="0"/>
                      </a:endParaRPr>
                    </a:p>
                  </a:txBody>
                  <a:tcPr anchor="ctr">
                    <a:solidFill>
                      <a:schemeClr val="bg1">
                        <a:lumMod val="95000"/>
                      </a:schemeClr>
                    </a:solidFill>
                  </a:tcPr>
                </a:tc>
                <a:tc>
                  <a:txBody>
                    <a:bodyPr/>
                    <a:lstStyle/>
                    <a:p>
                      <a:r>
                        <a:rPr lang="en-US" sz="1200" dirty="0">
                          <a:latin typeface="UGent Panno Text" panose="020B0604020202020204" charset="0"/>
                        </a:rPr>
                        <a:t>[Worker 13, Master]</a:t>
                      </a:r>
                    </a:p>
                  </a:txBody>
                  <a:tcPr anchor="ctr">
                    <a:solidFill>
                      <a:schemeClr val="bg1">
                        <a:lumMod val="95000"/>
                      </a:schemeClr>
                    </a:solidFill>
                  </a:tcPr>
                </a:tc>
                <a:extLst>
                  <a:ext uri="{0D108BD9-81ED-4DB2-BD59-A6C34878D82A}">
                    <a16:rowId xmlns:a16="http://schemas.microsoft.com/office/drawing/2014/main" val="2040362454"/>
                  </a:ext>
                </a:extLst>
              </a:tr>
              <a:tr h="370840">
                <a:tc vMerge="1">
                  <a:txBody>
                    <a:bodyPr/>
                    <a:lstStyle/>
                    <a:p>
                      <a:endParaRPr lang="en-US" dirty="0"/>
                    </a:p>
                  </a:txBody>
                  <a:tcPr/>
                </a:tc>
                <a:tc>
                  <a:txBody>
                    <a:bodyPr/>
                    <a:lstStyle/>
                    <a:p>
                      <a:r>
                        <a:rPr lang="en-US" sz="1200" b="0" i="0" u="none" strike="noStrike" cap="none" baseline="0" dirty="0">
                          <a:solidFill>
                            <a:schemeClr val="dk1"/>
                          </a:solidFill>
                          <a:latin typeface="UGent Panno Text" panose="020B0604020202020204" charset="0"/>
                          <a:ea typeface="+mn-ea"/>
                          <a:cs typeface="+mn-cs"/>
                          <a:sym typeface="Arial"/>
                        </a:rPr>
                        <a:t>cam-</a:t>
                      </a:r>
                      <a:r>
                        <a:rPr lang="en-US" sz="1200" b="0" i="0" u="none" strike="noStrike" cap="none" baseline="0" dirty="0" err="1">
                          <a:solidFill>
                            <a:schemeClr val="dk1"/>
                          </a:solidFill>
                          <a:latin typeface="UGent Panno Text" panose="020B0604020202020204" charset="0"/>
                          <a:ea typeface="+mn-ea"/>
                          <a:cs typeface="+mn-cs"/>
                          <a:sym typeface="Arial"/>
                        </a:rPr>
                        <a:t>db</a:t>
                      </a:r>
                      <a:endParaRPr lang="en-US" sz="1200" dirty="0">
                        <a:latin typeface="UGent Panno Text" panose="020B0604020202020204" charset="0"/>
                      </a:endParaRPr>
                    </a:p>
                  </a:txBody>
                  <a:tcPr anchor="ctr">
                    <a:solidFill>
                      <a:srgbClr val="D6F5FF"/>
                    </a:solidFill>
                  </a:tcPr>
                </a:tc>
                <a:tc>
                  <a:txBody>
                    <a:bodyPr/>
                    <a:lstStyle/>
                    <a:p>
                      <a:r>
                        <a:rPr lang="en-US" sz="1200" b="1" dirty="0">
                          <a:latin typeface="UGent Panno Text" panose="020B0604020202020204" charset="0"/>
                        </a:rPr>
                        <a:t>[Worker 3, Worker 4]</a:t>
                      </a:r>
                    </a:p>
                  </a:txBody>
                  <a:tcPr anchor="ctr">
                    <a:solidFill>
                      <a:srgbClr val="D6F5FF"/>
                    </a:solidFill>
                  </a:tcPr>
                </a:tc>
                <a:tc>
                  <a:txBody>
                    <a:bodyPr/>
                    <a:lstStyle/>
                    <a:p>
                      <a:r>
                        <a:rPr lang="en-US" sz="1200" dirty="0">
                          <a:latin typeface="UGent Panno Text" panose="020B0604020202020204" charset="0"/>
                        </a:rPr>
                        <a:t>[Worker 7, Worker 8]</a:t>
                      </a:r>
                    </a:p>
                  </a:txBody>
                  <a:tcPr anchor="ctr">
                    <a:solidFill>
                      <a:srgbClr val="D6F5FF"/>
                    </a:solidFill>
                  </a:tcPr>
                </a:tc>
                <a:extLst>
                  <a:ext uri="{0D108BD9-81ED-4DB2-BD59-A6C34878D82A}">
                    <a16:rowId xmlns:a16="http://schemas.microsoft.com/office/drawing/2014/main" val="2167798192"/>
                  </a:ext>
                </a:extLst>
              </a:tr>
              <a:tr h="370840">
                <a:tc vMerge="1">
                  <a:txBody>
                    <a:bodyPr/>
                    <a:lstStyle/>
                    <a:p>
                      <a:endParaRPr lang="en-US" dirty="0"/>
                    </a:p>
                  </a:txBody>
                  <a:tcPr/>
                </a:tc>
                <a:tc>
                  <a:txBody>
                    <a:bodyPr/>
                    <a:lstStyle/>
                    <a:p>
                      <a:r>
                        <a:rPr lang="en-US" sz="1200" dirty="0">
                          <a:latin typeface="UGent Panno Text" panose="020B0604020202020204" charset="0"/>
                        </a:rPr>
                        <a:t>dashboard</a:t>
                      </a:r>
                    </a:p>
                  </a:txBody>
                  <a:tcPr anchor="ctr">
                    <a:solidFill>
                      <a:schemeClr val="bg1">
                        <a:lumMod val="95000"/>
                      </a:schemeClr>
                    </a:solidFill>
                  </a:tcPr>
                </a:tc>
                <a:tc>
                  <a:txBody>
                    <a:bodyPr/>
                    <a:lstStyle/>
                    <a:p>
                      <a:r>
                        <a:rPr lang="en-US" sz="1200" dirty="0">
                          <a:latin typeface="UGent Panno Text" panose="020B0604020202020204" charset="0"/>
                        </a:rPr>
                        <a:t>[</a:t>
                      </a:r>
                      <a:r>
                        <a:rPr lang="en-US" sz="1200" b="1" dirty="0">
                          <a:latin typeface="UGent Panno Text" panose="020B0604020202020204" charset="0"/>
                        </a:rPr>
                        <a:t>Worker 1</a:t>
                      </a:r>
                      <a:r>
                        <a:rPr lang="en-US" sz="1200" dirty="0">
                          <a:latin typeface="UGent Panno Text" panose="020B0604020202020204" charset="0"/>
                        </a:rPr>
                        <a:t>, </a:t>
                      </a:r>
                      <a:r>
                        <a:rPr lang="en-US" sz="1200" b="1" dirty="0">
                          <a:latin typeface="UGent Panno Text" panose="020B0604020202020204" charset="0"/>
                        </a:rPr>
                        <a:t>Worker 4</a:t>
                      </a:r>
                      <a:r>
                        <a:rPr lang="en-US" sz="1200" dirty="0">
                          <a:latin typeface="UGent Panno Text" panose="020B0604020202020204" charset="0"/>
                        </a:rPr>
                        <a:t>, Worker 10, Master]</a:t>
                      </a:r>
                    </a:p>
                  </a:txBody>
                  <a:tcPr anchor="ctr">
                    <a:solidFill>
                      <a:schemeClr val="bg1">
                        <a:lumMod val="95000"/>
                      </a:schemeClr>
                    </a:solidFill>
                  </a:tcPr>
                </a:tc>
                <a:tc>
                  <a:txBody>
                    <a:bodyPr/>
                    <a:lstStyle/>
                    <a:p>
                      <a:r>
                        <a:rPr lang="en-US" sz="1200" dirty="0">
                          <a:latin typeface="UGent Panno Text" panose="020B0604020202020204" charset="0"/>
                        </a:rPr>
                        <a:t>[Worker 8, Worker 9, Worker 10, Worker 11]</a:t>
                      </a:r>
                    </a:p>
                  </a:txBody>
                  <a:tcPr anchor="ctr">
                    <a:solidFill>
                      <a:schemeClr val="bg1">
                        <a:lumMod val="95000"/>
                      </a:schemeClr>
                    </a:solidFill>
                  </a:tcPr>
                </a:tc>
                <a:extLst>
                  <a:ext uri="{0D108BD9-81ED-4DB2-BD59-A6C34878D82A}">
                    <a16:rowId xmlns:a16="http://schemas.microsoft.com/office/drawing/2014/main" val="1118225146"/>
                  </a:ext>
                </a:extLst>
              </a:tr>
            </a:tbl>
          </a:graphicData>
        </a:graphic>
      </p:graphicFrame>
      <p:pic>
        <p:nvPicPr>
          <p:cNvPr id="9" name="Picture 8">
            <a:extLst>
              <a:ext uri="{FF2B5EF4-FFF2-40B4-BE49-F238E27FC236}">
                <a16:creationId xmlns:a16="http://schemas.microsoft.com/office/drawing/2014/main" id="{EF929855-C35D-42DC-ADBA-A86F0700E74D}"/>
              </a:ext>
            </a:extLst>
          </p:cNvPr>
          <p:cNvPicPr>
            <a:picLocks noChangeAspect="1"/>
          </p:cNvPicPr>
          <p:nvPr/>
        </p:nvPicPr>
        <p:blipFill>
          <a:blip r:embed="rId6">
            <a:duotone>
              <a:schemeClr val="bg2">
                <a:shade val="45000"/>
                <a:satMod val="135000"/>
              </a:schemeClr>
              <a:prstClr val="white"/>
            </a:duotone>
          </a:blip>
          <a:stretch>
            <a:fillRect/>
          </a:stretch>
        </p:blipFill>
        <p:spPr>
          <a:xfrm>
            <a:off x="1071731" y="2739202"/>
            <a:ext cx="1165594" cy="1165594"/>
          </a:xfrm>
          <a:prstGeom prst="rect">
            <a:avLst/>
          </a:prstGeom>
        </p:spPr>
      </p:pic>
      <p:pic>
        <p:nvPicPr>
          <p:cNvPr id="10" name="Picture 9">
            <a:extLst>
              <a:ext uri="{FF2B5EF4-FFF2-40B4-BE49-F238E27FC236}">
                <a16:creationId xmlns:a16="http://schemas.microsoft.com/office/drawing/2014/main" id="{0BFEFFA2-453F-4C1F-8746-0DF717F9FEBF}"/>
              </a:ext>
            </a:extLst>
          </p:cNvPr>
          <p:cNvPicPr>
            <a:picLocks noChangeAspect="1"/>
          </p:cNvPicPr>
          <p:nvPr/>
        </p:nvPicPr>
        <p:blipFill>
          <a:blip r:embed="rId7"/>
          <a:stretch>
            <a:fillRect/>
          </a:stretch>
        </p:blipFill>
        <p:spPr>
          <a:xfrm>
            <a:off x="1071731" y="1238704"/>
            <a:ext cx="1165595" cy="1165595"/>
          </a:xfrm>
          <a:prstGeom prst="rect">
            <a:avLst/>
          </a:prstGeom>
        </p:spPr>
      </p:pic>
    </p:spTree>
    <p:extLst>
      <p:ext uri="{BB962C8B-B14F-4D97-AF65-F5344CB8AC3E}">
        <p14:creationId xmlns:p14="http://schemas.microsoft.com/office/powerpoint/2010/main" val="361876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22</a:t>
            </a:fld>
            <a:r>
              <a:rPr lang="en" dirty="0">
                <a:latin typeface="UGent Panno Text" panose="02000506040000040003" pitchFamily="2" charset="0"/>
              </a:rPr>
              <a:t>/25</a:t>
            </a:r>
          </a:p>
        </p:txBody>
      </p:sp>
      <p:pic>
        <p:nvPicPr>
          <p:cNvPr id="7" name="Shape 45" descr="logo_UGent200_EN_RGB_colour_2400dpi.png"/>
          <p:cNvPicPr preferRelativeResize="0"/>
          <p:nvPr/>
        </p:nvPicPr>
        <p:blipFill rotWithShape="1">
          <a:blip r:embed="rId3">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8" name="Rectangle 7"/>
          <p:cNvSpPr/>
          <p:nvPr/>
        </p:nvSpPr>
        <p:spPr>
          <a:xfrm>
            <a:off x="137922" y="96369"/>
            <a:ext cx="3525324"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Average Service Latency</a:t>
            </a:r>
          </a:p>
        </p:txBody>
      </p:sp>
      <p:pic>
        <p:nvPicPr>
          <p:cNvPr id="6" name="Shape 44" descr="uQu7T64e.jpg"/>
          <p:cNvPicPr preferRelativeResize="0"/>
          <p:nvPr/>
        </p:nvPicPr>
        <p:blipFill rotWithShape="1">
          <a:blip r:embed="rId5">
            <a:alphaModFix/>
          </a:blip>
          <a:srcRect t="31285" b="24762"/>
          <a:stretch/>
        </p:blipFill>
        <p:spPr>
          <a:xfrm>
            <a:off x="7239192" y="4510721"/>
            <a:ext cx="1104883" cy="478259"/>
          </a:xfrm>
          <a:prstGeom prst="rect">
            <a:avLst/>
          </a:prstGeom>
          <a:noFill/>
          <a:ln>
            <a:noFill/>
          </a:ln>
        </p:spPr>
      </p:pic>
      <p:pic>
        <p:nvPicPr>
          <p:cNvPr id="5" name="Picture 4" descr="A close up of a logo&#10;&#10;Description automatically generated">
            <a:extLst>
              <a:ext uri="{FF2B5EF4-FFF2-40B4-BE49-F238E27FC236}">
                <a16:creationId xmlns:a16="http://schemas.microsoft.com/office/drawing/2014/main" id="{F8F57A76-AEE1-4A42-A950-58BF1363E304}"/>
              </a:ext>
            </a:extLst>
          </p:cNvPr>
          <p:cNvPicPr>
            <a:picLocks noChangeAspect="1"/>
          </p:cNvPicPr>
          <p:nvPr/>
        </p:nvPicPr>
        <p:blipFill>
          <a:blip r:embed="rId6"/>
          <a:stretch>
            <a:fillRect/>
          </a:stretch>
        </p:blipFill>
        <p:spPr>
          <a:xfrm>
            <a:off x="1926750" y="677369"/>
            <a:ext cx="4826788" cy="3620091"/>
          </a:xfrm>
          <a:prstGeom prst="rect">
            <a:avLst/>
          </a:prstGeom>
        </p:spPr>
      </p:pic>
      <p:cxnSp>
        <p:nvCxnSpPr>
          <p:cNvPr id="10" name="Straight Arrow Connector 9">
            <a:extLst>
              <a:ext uri="{FF2B5EF4-FFF2-40B4-BE49-F238E27FC236}">
                <a16:creationId xmlns:a16="http://schemas.microsoft.com/office/drawing/2014/main" id="{693F517B-BDE5-457D-97AC-377401A74446}"/>
              </a:ext>
            </a:extLst>
          </p:cNvPr>
          <p:cNvCxnSpPr>
            <a:cxnSpLocks/>
          </p:cNvCxnSpPr>
          <p:nvPr/>
        </p:nvCxnSpPr>
        <p:spPr>
          <a:xfrm>
            <a:off x="4868575" y="1925409"/>
            <a:ext cx="0" cy="568779"/>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67236" y="1992479"/>
            <a:ext cx="514885" cy="400110"/>
          </a:xfrm>
          <a:prstGeom prst="rect">
            <a:avLst/>
          </a:prstGeom>
        </p:spPr>
        <p:txBody>
          <a:bodyPr wrap="none" anchor="ctr">
            <a:spAutoFit/>
          </a:bodyPr>
          <a:lstStyle/>
          <a:p>
            <a:r>
              <a:rPr lang="en-US" sz="2000" dirty="0">
                <a:solidFill>
                  <a:srgbClr val="00B050"/>
                </a:solidFill>
                <a:latin typeface="UGent Panno Text" panose="02000506040000040003" pitchFamily="2" charset="0"/>
              </a:rPr>
              <a:t>18%</a:t>
            </a:r>
          </a:p>
        </p:txBody>
      </p:sp>
      <p:cxnSp>
        <p:nvCxnSpPr>
          <p:cNvPr id="19" name="Straight Arrow Connector 18">
            <a:extLst>
              <a:ext uri="{FF2B5EF4-FFF2-40B4-BE49-F238E27FC236}">
                <a16:creationId xmlns:a16="http://schemas.microsoft.com/office/drawing/2014/main" id="{95D91F16-9915-4805-B0FE-A1F951006618}"/>
              </a:ext>
            </a:extLst>
          </p:cNvPr>
          <p:cNvCxnSpPr>
            <a:cxnSpLocks/>
          </p:cNvCxnSpPr>
          <p:nvPr/>
        </p:nvCxnSpPr>
        <p:spPr>
          <a:xfrm>
            <a:off x="6278339" y="2652154"/>
            <a:ext cx="0" cy="54429"/>
          </a:xfrm>
          <a:prstGeom prst="straightConnector1">
            <a:avLst/>
          </a:prstGeom>
          <a:ln w="254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6E0AD70-10A5-4696-8035-B35346EEEE79}"/>
              </a:ext>
            </a:extLst>
          </p:cNvPr>
          <p:cNvSpPr/>
          <p:nvPr/>
        </p:nvSpPr>
        <p:spPr>
          <a:xfrm>
            <a:off x="2519934" y="4222904"/>
            <a:ext cx="3997467" cy="307777"/>
          </a:xfrm>
          <a:prstGeom prst="rect">
            <a:avLst/>
          </a:prstGeom>
        </p:spPr>
        <p:txBody>
          <a:bodyPr wrap="square">
            <a:spAutoFit/>
          </a:bodyPr>
          <a:lstStyle/>
          <a:p>
            <a:pPr algn="ctr"/>
            <a:r>
              <a:rPr lang="en-US" dirty="0">
                <a:latin typeface="UGent Panno Text" panose="020B0604020202020204" charset="0"/>
              </a:rPr>
              <a:t>Fig. 8: The expected service latency for each of the schedulers.</a:t>
            </a:r>
          </a:p>
        </p:txBody>
      </p:sp>
    </p:spTree>
    <p:extLst>
      <p:ext uri="{BB962C8B-B14F-4D97-AF65-F5344CB8AC3E}">
        <p14:creationId xmlns:p14="http://schemas.microsoft.com/office/powerpoint/2010/main" val="23138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23</a:t>
            </a:fld>
            <a:r>
              <a:rPr lang="en" dirty="0">
                <a:latin typeface="UGent Panno Text" panose="02000506040000040003" pitchFamily="2" charset="0"/>
              </a:rPr>
              <a:t>/25</a:t>
            </a:r>
          </a:p>
        </p:txBody>
      </p:sp>
      <p:pic>
        <p:nvPicPr>
          <p:cNvPr id="7" name="Shape 45" descr="logo_UGent200_EN_RGB_colour_2400dpi.png"/>
          <p:cNvPicPr preferRelativeResize="0"/>
          <p:nvPr/>
        </p:nvPicPr>
        <p:blipFill rotWithShape="1">
          <a:blip r:embed="rId3">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8" name="Rectangle 7"/>
          <p:cNvSpPr/>
          <p:nvPr/>
        </p:nvSpPr>
        <p:spPr>
          <a:xfrm>
            <a:off x="137922" y="96369"/>
            <a:ext cx="3305713" cy="584775"/>
          </a:xfrm>
          <a:prstGeom prst="rect">
            <a:avLst/>
          </a:prstGeom>
        </p:spPr>
        <p:txBody>
          <a:bodyPr wrap="square">
            <a:spAutoFit/>
          </a:bodyPr>
          <a:lstStyle/>
          <a:p>
            <a:r>
              <a:rPr lang="en-US" sz="3200" dirty="0">
                <a:latin typeface="UGent Panno Text" panose="02000506040000040003" pitchFamily="2" charset="0"/>
                <a:cs typeface="Calibri Light" panose="020F0302020204030204" pitchFamily="34" charset="0"/>
              </a:rPr>
              <a:t>Network Bandwidth</a:t>
            </a:r>
          </a:p>
        </p:txBody>
      </p:sp>
      <p:pic>
        <p:nvPicPr>
          <p:cNvPr id="6" name="Shape 44" descr="uQu7T64e.jpg"/>
          <p:cNvPicPr preferRelativeResize="0"/>
          <p:nvPr/>
        </p:nvPicPr>
        <p:blipFill rotWithShape="1">
          <a:blip r:embed="rId5">
            <a:alphaModFix/>
          </a:blip>
          <a:srcRect t="31285" b="24762"/>
          <a:stretch/>
        </p:blipFill>
        <p:spPr>
          <a:xfrm>
            <a:off x="7239192" y="4510721"/>
            <a:ext cx="1104883" cy="478259"/>
          </a:xfrm>
          <a:prstGeom prst="rect">
            <a:avLst/>
          </a:prstGeom>
          <a:noFill/>
          <a:ln>
            <a:noFill/>
          </a:ln>
        </p:spPr>
      </p:pic>
      <p:graphicFrame>
        <p:nvGraphicFramePr>
          <p:cNvPr id="23" name="Table 4">
            <a:extLst>
              <a:ext uri="{FF2B5EF4-FFF2-40B4-BE49-F238E27FC236}">
                <a16:creationId xmlns:a16="http://schemas.microsoft.com/office/drawing/2014/main" id="{EB0C757E-A977-40E9-B18B-C9B2DA5B0D3C}"/>
              </a:ext>
            </a:extLst>
          </p:cNvPr>
          <p:cNvGraphicFramePr>
            <a:graphicFrameLocks noGrp="1"/>
          </p:cNvGraphicFramePr>
          <p:nvPr>
            <p:extLst>
              <p:ext uri="{D42A27DB-BD31-4B8C-83A1-F6EECF244321}">
                <p14:modId xmlns:p14="http://schemas.microsoft.com/office/powerpoint/2010/main" val="2596972279"/>
              </p:ext>
            </p:extLst>
          </p:nvPr>
        </p:nvGraphicFramePr>
        <p:xfrm>
          <a:off x="4574703" y="96369"/>
          <a:ext cx="4431375" cy="4389120"/>
        </p:xfrm>
        <a:graphic>
          <a:graphicData uri="http://schemas.openxmlformats.org/drawingml/2006/table">
            <a:tbl>
              <a:tblPr firstRow="1" bandRow="1">
                <a:tableStyleId>{93296810-A885-4BE3-A3E7-6D5BEEA58F35}</a:tableStyleId>
              </a:tblPr>
              <a:tblGrid>
                <a:gridCol w="1387325">
                  <a:extLst>
                    <a:ext uri="{9D8B030D-6E8A-4147-A177-3AD203B41FA5}">
                      <a16:colId xmlns:a16="http://schemas.microsoft.com/office/drawing/2014/main" val="3626909188"/>
                    </a:ext>
                  </a:extLst>
                </a:gridCol>
                <a:gridCol w="1485144">
                  <a:extLst>
                    <a:ext uri="{9D8B030D-6E8A-4147-A177-3AD203B41FA5}">
                      <a16:colId xmlns:a16="http://schemas.microsoft.com/office/drawing/2014/main" val="780684769"/>
                    </a:ext>
                  </a:extLst>
                </a:gridCol>
                <a:gridCol w="1558906">
                  <a:extLst>
                    <a:ext uri="{9D8B030D-6E8A-4147-A177-3AD203B41FA5}">
                      <a16:colId xmlns:a16="http://schemas.microsoft.com/office/drawing/2014/main" val="4016435787"/>
                    </a:ext>
                  </a:extLst>
                </a:gridCol>
              </a:tblGrid>
              <a:tr h="268605">
                <a:tc>
                  <a:txBody>
                    <a:bodyPr/>
                    <a:lstStyle/>
                    <a:p>
                      <a:pPr algn="ctr">
                        <a:lnSpc>
                          <a:spcPct val="100000"/>
                        </a:lnSpc>
                      </a:pPr>
                      <a:r>
                        <a:rPr lang="en-US" sz="1200" b="0" dirty="0">
                          <a:latin typeface="UGent Panno Text" panose="020B0604020202020204" charset="0"/>
                        </a:rPr>
                        <a:t>Worker Node</a:t>
                      </a:r>
                    </a:p>
                  </a:txBody>
                  <a:tcPr/>
                </a:tc>
                <a:tc>
                  <a:txBody>
                    <a:bodyPr/>
                    <a:lstStyle/>
                    <a:p>
                      <a:pPr algn="ctr">
                        <a:lnSpc>
                          <a:spcPct val="100000"/>
                        </a:lnSpc>
                      </a:pPr>
                      <a:r>
                        <a:rPr lang="en-US" sz="1200" b="0" dirty="0">
                          <a:latin typeface="UGent Panno Text" panose="020B0604020202020204" charset="0"/>
                        </a:rPr>
                        <a:t>KS (Mbit/s)</a:t>
                      </a:r>
                    </a:p>
                  </a:txBody>
                  <a:tcPr/>
                </a:tc>
                <a:tc>
                  <a:txBody>
                    <a:bodyPr/>
                    <a:lstStyle/>
                    <a:p>
                      <a:pPr algn="ctr">
                        <a:lnSpc>
                          <a:spcPct val="100000"/>
                        </a:lnSpc>
                      </a:pPr>
                      <a:r>
                        <a:rPr lang="en-US" sz="1200" b="0" dirty="0">
                          <a:latin typeface="UGent Panno Text" panose="020B0604020202020204" charset="0"/>
                        </a:rPr>
                        <a:t>SFC Controller (Mbit/s)</a:t>
                      </a:r>
                    </a:p>
                  </a:txBody>
                  <a:tcPr/>
                </a:tc>
                <a:extLst>
                  <a:ext uri="{0D108BD9-81ED-4DB2-BD59-A6C34878D82A}">
                    <a16:rowId xmlns:a16="http://schemas.microsoft.com/office/drawing/2014/main" val="3601466959"/>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Worker 1</a:t>
                      </a:r>
                    </a:p>
                  </a:txBody>
                  <a:tcPr>
                    <a:solidFill>
                      <a:schemeClr val="accent2">
                        <a:lumMod val="20000"/>
                        <a:lumOff val="80000"/>
                      </a:schemeClr>
                    </a:solidFill>
                  </a:tcPr>
                </a:tc>
                <a:tc>
                  <a:txBody>
                    <a:bodyPr/>
                    <a:lstStyle/>
                    <a:p>
                      <a:pPr algn="ctr">
                        <a:lnSpc>
                          <a:spcPct val="100000"/>
                        </a:lnSpc>
                        <a:spcBef>
                          <a:spcPts val="0"/>
                        </a:spcBef>
                      </a:pPr>
                      <a:r>
                        <a:rPr lang="en-US" sz="1200" b="1" dirty="0">
                          <a:solidFill>
                            <a:schemeClr val="accent2"/>
                          </a:solidFill>
                          <a:latin typeface="UGent Panno Text" panose="020B0604020202020204" charset="0"/>
                        </a:rPr>
                        <a:t>26.0</a:t>
                      </a:r>
                    </a:p>
                  </a:txBody>
                  <a:tcPr>
                    <a:solidFill>
                      <a:schemeClr val="accent2">
                        <a:lumMod val="20000"/>
                        <a:lumOff val="80000"/>
                      </a:schemeClr>
                    </a:solidFill>
                  </a:tcPr>
                </a:tc>
                <a:tc>
                  <a:txBody>
                    <a:bodyPr/>
                    <a:lstStyle/>
                    <a:p>
                      <a:pPr algn="ctr">
                        <a:lnSpc>
                          <a:spcPct val="100000"/>
                        </a:lnSpc>
                        <a:spcBef>
                          <a:spcPts val="0"/>
                        </a:spcBef>
                      </a:pPr>
                      <a:r>
                        <a:rPr lang="en-US" sz="1200" dirty="0">
                          <a:latin typeface="UGent Panno Text" panose="020B0604020202020204" charset="0"/>
                        </a:rPr>
                        <a:t>8.0</a:t>
                      </a:r>
                    </a:p>
                  </a:txBody>
                  <a:tcPr>
                    <a:solidFill>
                      <a:srgbClr val="D6F5FF"/>
                    </a:solidFill>
                  </a:tcPr>
                </a:tc>
                <a:extLst>
                  <a:ext uri="{0D108BD9-81ED-4DB2-BD59-A6C34878D82A}">
                    <a16:rowId xmlns:a16="http://schemas.microsoft.com/office/drawing/2014/main" val="2844344841"/>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Worker 2</a:t>
                      </a:r>
                    </a:p>
                  </a:txBody>
                  <a:tcPr>
                    <a:solidFill>
                      <a:schemeClr val="bg1">
                        <a:lumMod val="95000"/>
                      </a:schemeClr>
                    </a:solidFill>
                  </a:tcPr>
                </a:tc>
                <a:tc>
                  <a:txBody>
                    <a:bodyPr/>
                    <a:lstStyle/>
                    <a:p>
                      <a:pPr algn="ctr">
                        <a:lnSpc>
                          <a:spcPct val="100000"/>
                        </a:lnSpc>
                        <a:spcBef>
                          <a:spcPts val="0"/>
                        </a:spcBef>
                      </a:pPr>
                      <a:r>
                        <a:rPr lang="en-US" sz="1200" dirty="0">
                          <a:latin typeface="UGent Panno Text" panose="020B0604020202020204" charset="0"/>
                        </a:rPr>
                        <a:t>-</a:t>
                      </a:r>
                    </a:p>
                  </a:txBody>
                  <a:tcPr>
                    <a:solidFill>
                      <a:schemeClr val="bg1">
                        <a:lumMod val="95000"/>
                      </a:schemeClr>
                    </a:solidFill>
                  </a:tcPr>
                </a:tc>
                <a:tc>
                  <a:txBody>
                    <a:bodyPr/>
                    <a:lstStyle/>
                    <a:p>
                      <a:pPr algn="ctr">
                        <a:lnSpc>
                          <a:spcPct val="100000"/>
                        </a:lnSpc>
                        <a:spcBef>
                          <a:spcPts val="0"/>
                        </a:spcBef>
                      </a:pPr>
                      <a:r>
                        <a:rPr lang="en-US" sz="1200" dirty="0">
                          <a:latin typeface="UGent Panno Text" panose="020B0604020202020204" charset="0"/>
                        </a:rPr>
                        <a:t>8.0</a:t>
                      </a:r>
                    </a:p>
                  </a:txBody>
                  <a:tcPr>
                    <a:solidFill>
                      <a:schemeClr val="bg1">
                        <a:lumMod val="95000"/>
                      </a:schemeClr>
                    </a:solidFill>
                  </a:tcPr>
                </a:tc>
                <a:extLst>
                  <a:ext uri="{0D108BD9-81ED-4DB2-BD59-A6C34878D82A}">
                    <a16:rowId xmlns:a16="http://schemas.microsoft.com/office/drawing/2014/main" val="44514972"/>
                  </a:ext>
                </a:extLst>
              </a:tr>
              <a:tr h="268605">
                <a:tc>
                  <a:txBody>
                    <a:bodyPr/>
                    <a:lstStyle/>
                    <a:p>
                      <a:pPr>
                        <a:lnSpc>
                          <a:spcPct val="100000"/>
                        </a:lnSpc>
                        <a:spcBef>
                          <a:spcPts val="0"/>
                        </a:spcBef>
                      </a:pPr>
                      <a:r>
                        <a:rPr lang="en-US" sz="1200" b="0" i="0" u="none" strike="noStrike" cap="none" baseline="0" dirty="0">
                          <a:solidFill>
                            <a:schemeClr val="tx1"/>
                          </a:solidFill>
                          <a:latin typeface="UGent Panno Text" panose="020B0604020202020204" charset="0"/>
                          <a:ea typeface="+mn-ea"/>
                          <a:cs typeface="+mn-cs"/>
                          <a:sym typeface="Arial"/>
                        </a:rPr>
                        <a:t>Worker 3</a:t>
                      </a:r>
                      <a:endParaRPr lang="en-US" sz="1200" dirty="0">
                        <a:solidFill>
                          <a:schemeClr val="tx1"/>
                        </a:solidFill>
                        <a:latin typeface="UGent Panno Text" panose="020B0604020202020204" charset="0"/>
                      </a:endParaRPr>
                    </a:p>
                  </a:txBody>
                  <a:tcPr>
                    <a:solidFill>
                      <a:schemeClr val="accent2">
                        <a:lumMod val="20000"/>
                        <a:lumOff val="80000"/>
                      </a:schemeClr>
                    </a:solidFill>
                  </a:tcPr>
                </a:tc>
                <a:tc>
                  <a:txBody>
                    <a:bodyPr/>
                    <a:lstStyle/>
                    <a:p>
                      <a:pPr algn="ctr">
                        <a:lnSpc>
                          <a:spcPct val="100000"/>
                        </a:lnSpc>
                        <a:spcBef>
                          <a:spcPts val="0"/>
                        </a:spcBef>
                      </a:pPr>
                      <a:r>
                        <a:rPr lang="en-US" sz="1200" b="1" dirty="0">
                          <a:solidFill>
                            <a:schemeClr val="accent2"/>
                          </a:solidFill>
                          <a:latin typeface="UGent Panno Text" panose="020B0604020202020204" charset="0"/>
                        </a:rPr>
                        <a:t>10.5</a:t>
                      </a:r>
                    </a:p>
                  </a:txBody>
                  <a:tcPr>
                    <a:solidFill>
                      <a:schemeClr val="accent2">
                        <a:lumMod val="20000"/>
                        <a:lumOff val="80000"/>
                      </a:schemeClr>
                    </a:solidFill>
                  </a:tcPr>
                </a:tc>
                <a:tc>
                  <a:txBody>
                    <a:bodyPr/>
                    <a:lstStyle/>
                    <a:p>
                      <a:pPr algn="ctr">
                        <a:lnSpc>
                          <a:spcPct val="100000"/>
                        </a:lnSpc>
                        <a:spcBef>
                          <a:spcPts val="0"/>
                        </a:spcBef>
                      </a:pPr>
                      <a:r>
                        <a:rPr lang="en-US" sz="1200" dirty="0">
                          <a:latin typeface="UGent Panno Text" panose="020B0604020202020204" charset="0"/>
                        </a:rPr>
                        <a:t>4.0</a:t>
                      </a:r>
                    </a:p>
                  </a:txBody>
                  <a:tcPr>
                    <a:solidFill>
                      <a:srgbClr val="D6F5FF"/>
                    </a:solidFill>
                  </a:tcPr>
                </a:tc>
                <a:extLst>
                  <a:ext uri="{0D108BD9-81ED-4DB2-BD59-A6C34878D82A}">
                    <a16:rowId xmlns:a16="http://schemas.microsoft.com/office/drawing/2014/main" val="579090676"/>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Worker 4</a:t>
                      </a:r>
                    </a:p>
                  </a:txBody>
                  <a:tcPr>
                    <a:solidFill>
                      <a:schemeClr val="accent2">
                        <a:lumMod val="20000"/>
                        <a:lumOff val="80000"/>
                      </a:schemeClr>
                    </a:solidFill>
                  </a:tcPr>
                </a:tc>
                <a:tc>
                  <a:txBody>
                    <a:bodyPr/>
                    <a:lstStyle/>
                    <a:p>
                      <a:pPr algn="ctr">
                        <a:lnSpc>
                          <a:spcPct val="100000"/>
                        </a:lnSpc>
                        <a:spcBef>
                          <a:spcPts val="0"/>
                        </a:spcBef>
                      </a:pPr>
                      <a:r>
                        <a:rPr lang="en-US" sz="1200" b="1" dirty="0">
                          <a:solidFill>
                            <a:schemeClr val="accent2"/>
                          </a:solidFill>
                          <a:latin typeface="UGent Panno Text" panose="020B0604020202020204" charset="0"/>
                        </a:rPr>
                        <a:t>36.5</a:t>
                      </a:r>
                    </a:p>
                  </a:txBody>
                  <a:tcPr>
                    <a:solidFill>
                      <a:schemeClr val="accent2">
                        <a:lumMod val="20000"/>
                        <a:lumOff val="80000"/>
                      </a:schemeClr>
                    </a:solidFill>
                  </a:tcPr>
                </a:tc>
                <a:tc>
                  <a:txBody>
                    <a:bodyPr/>
                    <a:lstStyle/>
                    <a:p>
                      <a:pPr algn="ctr">
                        <a:lnSpc>
                          <a:spcPct val="100000"/>
                        </a:lnSpc>
                        <a:spcBef>
                          <a:spcPts val="0"/>
                        </a:spcBef>
                      </a:pPr>
                      <a:r>
                        <a:rPr lang="en-US" sz="1200" dirty="0">
                          <a:latin typeface="UGent Panno Text" panose="020B0604020202020204" charset="0"/>
                        </a:rPr>
                        <a:t>5.0</a:t>
                      </a:r>
                    </a:p>
                  </a:txBody>
                  <a:tcPr>
                    <a:solidFill>
                      <a:schemeClr val="bg1">
                        <a:lumMod val="95000"/>
                      </a:schemeClr>
                    </a:solidFill>
                  </a:tcPr>
                </a:tc>
                <a:extLst>
                  <a:ext uri="{0D108BD9-81ED-4DB2-BD59-A6C34878D82A}">
                    <a16:rowId xmlns:a16="http://schemas.microsoft.com/office/drawing/2014/main" val="290397408"/>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Worker 5</a:t>
                      </a:r>
                    </a:p>
                  </a:txBody>
                  <a:tcPr>
                    <a:solidFill>
                      <a:schemeClr val="accent2">
                        <a:lumMod val="20000"/>
                        <a:lumOff val="80000"/>
                      </a:schemeClr>
                    </a:solidFill>
                  </a:tcPr>
                </a:tc>
                <a:tc>
                  <a:txBody>
                    <a:bodyPr/>
                    <a:lstStyle/>
                    <a:p>
                      <a:pPr algn="ctr">
                        <a:lnSpc>
                          <a:spcPct val="100000"/>
                        </a:lnSpc>
                        <a:spcBef>
                          <a:spcPts val="0"/>
                        </a:spcBef>
                      </a:pPr>
                      <a:r>
                        <a:rPr lang="en-US" sz="1200" b="1" dirty="0">
                          <a:solidFill>
                            <a:schemeClr val="accent2"/>
                          </a:solidFill>
                          <a:latin typeface="UGent Panno Text" panose="020B0604020202020204" charset="0"/>
                        </a:rPr>
                        <a:t>12.0</a:t>
                      </a:r>
                    </a:p>
                  </a:txBody>
                  <a:tcPr>
                    <a:solidFill>
                      <a:schemeClr val="accent2">
                        <a:lumMod val="20000"/>
                        <a:lumOff val="80000"/>
                      </a:schemeClr>
                    </a:solidFill>
                  </a:tcPr>
                </a:tc>
                <a:tc>
                  <a:txBody>
                    <a:bodyPr/>
                    <a:lstStyle/>
                    <a:p>
                      <a:pPr algn="ctr">
                        <a:lnSpc>
                          <a:spcPct val="100000"/>
                        </a:lnSpc>
                        <a:spcBef>
                          <a:spcPts val="0"/>
                        </a:spcBef>
                      </a:pPr>
                      <a:r>
                        <a:rPr lang="en-US" sz="1200" dirty="0">
                          <a:latin typeface="UGent Panno Text" panose="020B0604020202020204" charset="0"/>
                        </a:rPr>
                        <a:t>4.0</a:t>
                      </a:r>
                    </a:p>
                  </a:txBody>
                  <a:tcPr>
                    <a:solidFill>
                      <a:srgbClr val="D6F5FF"/>
                    </a:solidFill>
                  </a:tcPr>
                </a:tc>
                <a:extLst>
                  <a:ext uri="{0D108BD9-81ED-4DB2-BD59-A6C34878D82A}">
                    <a16:rowId xmlns:a16="http://schemas.microsoft.com/office/drawing/2014/main" val="920364206"/>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Worker 6</a:t>
                      </a:r>
                    </a:p>
                  </a:txBody>
                  <a:tcPr>
                    <a:solidFill>
                      <a:schemeClr val="bg1">
                        <a:lumMod val="95000"/>
                      </a:schemeClr>
                    </a:solidFill>
                  </a:tcPr>
                </a:tc>
                <a:tc>
                  <a:txBody>
                    <a:bodyPr/>
                    <a:lstStyle/>
                    <a:p>
                      <a:pPr algn="ctr">
                        <a:lnSpc>
                          <a:spcPct val="100000"/>
                        </a:lnSpc>
                        <a:spcBef>
                          <a:spcPts val="0"/>
                        </a:spcBef>
                      </a:pPr>
                      <a:r>
                        <a:rPr lang="en-US" sz="1200" dirty="0">
                          <a:latin typeface="UGent Panno Text" panose="020B0604020202020204" charset="0"/>
                        </a:rPr>
                        <a:t>4.0</a:t>
                      </a:r>
                    </a:p>
                  </a:txBody>
                  <a:tcPr>
                    <a:solidFill>
                      <a:schemeClr val="bg1">
                        <a:lumMod val="95000"/>
                      </a:schemeClr>
                    </a:solidFill>
                  </a:tcPr>
                </a:tc>
                <a:tc>
                  <a:txBody>
                    <a:bodyPr/>
                    <a:lstStyle/>
                    <a:p>
                      <a:pPr algn="ctr">
                        <a:lnSpc>
                          <a:spcPct val="100000"/>
                        </a:lnSpc>
                        <a:spcBef>
                          <a:spcPts val="0"/>
                        </a:spcBef>
                      </a:pPr>
                      <a:r>
                        <a:rPr lang="en-US" sz="1200" dirty="0">
                          <a:latin typeface="UGent Panno Text" panose="020B0604020202020204" charset="0"/>
                        </a:rPr>
                        <a:t>8.0</a:t>
                      </a:r>
                    </a:p>
                  </a:txBody>
                  <a:tcPr>
                    <a:solidFill>
                      <a:schemeClr val="bg1">
                        <a:lumMod val="95000"/>
                      </a:schemeClr>
                    </a:solidFill>
                  </a:tcPr>
                </a:tc>
                <a:extLst>
                  <a:ext uri="{0D108BD9-81ED-4DB2-BD59-A6C34878D82A}">
                    <a16:rowId xmlns:a16="http://schemas.microsoft.com/office/drawing/2014/main" val="1836077233"/>
                  </a:ext>
                </a:extLst>
              </a:tr>
              <a:tr h="268605">
                <a:tc>
                  <a:txBody>
                    <a:bodyPr/>
                    <a:lstStyle/>
                    <a:p>
                      <a:pPr>
                        <a:lnSpc>
                          <a:spcPct val="100000"/>
                        </a:lnSpc>
                        <a:spcBef>
                          <a:spcPts val="0"/>
                        </a:spcBef>
                      </a:pPr>
                      <a:r>
                        <a:rPr lang="en-US" sz="1200" b="0" i="0" u="none" strike="noStrike" cap="none" baseline="0" dirty="0">
                          <a:solidFill>
                            <a:schemeClr val="tx1"/>
                          </a:solidFill>
                          <a:latin typeface="UGent Panno Text" panose="020B0604020202020204" charset="0"/>
                          <a:ea typeface="+mn-ea"/>
                          <a:cs typeface="+mn-cs"/>
                          <a:sym typeface="Arial"/>
                        </a:rPr>
                        <a:t>Worker 7</a:t>
                      </a:r>
                      <a:endParaRPr lang="en-US" sz="1200" dirty="0">
                        <a:solidFill>
                          <a:schemeClr val="tx1"/>
                        </a:solidFill>
                        <a:latin typeface="UGent Panno Text" panose="020B0604020202020204" charset="0"/>
                      </a:endParaRPr>
                    </a:p>
                  </a:txBody>
                  <a:tcPr>
                    <a:solidFill>
                      <a:srgbClr val="D6F5FF"/>
                    </a:solidFill>
                  </a:tcPr>
                </a:tc>
                <a:tc>
                  <a:txBody>
                    <a:bodyPr/>
                    <a:lstStyle/>
                    <a:p>
                      <a:pPr algn="ctr">
                        <a:lnSpc>
                          <a:spcPct val="100000"/>
                        </a:lnSpc>
                        <a:spcBef>
                          <a:spcPts val="0"/>
                        </a:spcBef>
                      </a:pPr>
                      <a:r>
                        <a:rPr lang="en-US" sz="1200" dirty="0">
                          <a:latin typeface="UGent Panno Text" panose="020B0604020202020204" charset="0"/>
                        </a:rPr>
                        <a:t>-</a:t>
                      </a:r>
                    </a:p>
                  </a:txBody>
                  <a:tcPr>
                    <a:solidFill>
                      <a:srgbClr val="D6F5FF"/>
                    </a:solidFill>
                  </a:tcPr>
                </a:tc>
                <a:tc>
                  <a:txBody>
                    <a:bodyPr/>
                    <a:lstStyle/>
                    <a:p>
                      <a:pPr algn="ctr">
                        <a:lnSpc>
                          <a:spcPct val="100000"/>
                        </a:lnSpc>
                        <a:spcBef>
                          <a:spcPts val="0"/>
                        </a:spcBef>
                      </a:pPr>
                      <a:r>
                        <a:rPr lang="en-US" sz="1200" dirty="0">
                          <a:latin typeface="UGent Panno Text" panose="020B0604020202020204" charset="0"/>
                        </a:rPr>
                        <a:t>6.5</a:t>
                      </a:r>
                    </a:p>
                  </a:txBody>
                  <a:tcPr>
                    <a:solidFill>
                      <a:srgbClr val="D6F5FF"/>
                    </a:solidFill>
                  </a:tcPr>
                </a:tc>
                <a:extLst>
                  <a:ext uri="{0D108BD9-81ED-4DB2-BD59-A6C34878D82A}">
                    <a16:rowId xmlns:a16="http://schemas.microsoft.com/office/drawing/2014/main" val="2203528516"/>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Worker 8</a:t>
                      </a:r>
                    </a:p>
                  </a:txBody>
                  <a:tcPr>
                    <a:solidFill>
                      <a:schemeClr val="bg1">
                        <a:lumMod val="95000"/>
                      </a:schemeClr>
                    </a:solidFill>
                  </a:tcPr>
                </a:tc>
                <a:tc>
                  <a:txBody>
                    <a:bodyPr/>
                    <a:lstStyle/>
                    <a:p>
                      <a:pPr algn="ctr">
                        <a:lnSpc>
                          <a:spcPct val="100000"/>
                        </a:lnSpc>
                        <a:spcBef>
                          <a:spcPts val="0"/>
                        </a:spcBef>
                      </a:pPr>
                      <a:r>
                        <a:rPr lang="en-US" sz="1200" dirty="0">
                          <a:latin typeface="UGent Panno Text" panose="020B0604020202020204" charset="0"/>
                        </a:rPr>
                        <a:t>-</a:t>
                      </a:r>
                    </a:p>
                  </a:txBody>
                  <a:tcPr>
                    <a:solidFill>
                      <a:schemeClr val="bg1">
                        <a:lumMod val="95000"/>
                      </a:schemeClr>
                    </a:solidFill>
                  </a:tcPr>
                </a:tc>
                <a:tc>
                  <a:txBody>
                    <a:bodyPr/>
                    <a:lstStyle/>
                    <a:p>
                      <a:pPr algn="ctr">
                        <a:lnSpc>
                          <a:spcPct val="100000"/>
                        </a:lnSpc>
                        <a:spcBef>
                          <a:spcPts val="0"/>
                        </a:spcBef>
                      </a:pPr>
                      <a:r>
                        <a:rPr lang="en-US" sz="1200" dirty="0">
                          <a:latin typeface="UGent Panno Text" panose="020B0604020202020204" charset="0"/>
                        </a:rPr>
                        <a:t>7.5</a:t>
                      </a:r>
                    </a:p>
                  </a:txBody>
                  <a:tcPr>
                    <a:solidFill>
                      <a:schemeClr val="bg1">
                        <a:lumMod val="95000"/>
                      </a:schemeClr>
                    </a:solidFill>
                  </a:tcPr>
                </a:tc>
                <a:extLst>
                  <a:ext uri="{0D108BD9-81ED-4DB2-BD59-A6C34878D82A}">
                    <a16:rowId xmlns:a16="http://schemas.microsoft.com/office/drawing/2014/main" val="2897029395"/>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Worker 9</a:t>
                      </a:r>
                    </a:p>
                  </a:txBody>
                  <a:tcPr>
                    <a:solidFill>
                      <a:srgbClr val="D6F5FF"/>
                    </a:solidFill>
                  </a:tcPr>
                </a:tc>
                <a:tc>
                  <a:txBody>
                    <a:bodyPr/>
                    <a:lstStyle/>
                    <a:p>
                      <a:pPr algn="ctr">
                        <a:lnSpc>
                          <a:spcPct val="100000"/>
                        </a:lnSpc>
                        <a:spcBef>
                          <a:spcPts val="0"/>
                        </a:spcBef>
                      </a:pPr>
                      <a:r>
                        <a:rPr lang="en-US" sz="1200" dirty="0">
                          <a:latin typeface="UGent Panno Text" panose="020B0604020202020204" charset="0"/>
                        </a:rPr>
                        <a:t>-</a:t>
                      </a:r>
                    </a:p>
                  </a:txBody>
                  <a:tcPr>
                    <a:solidFill>
                      <a:srgbClr val="D6F5FF"/>
                    </a:solidFill>
                  </a:tcPr>
                </a:tc>
                <a:tc>
                  <a:txBody>
                    <a:bodyPr/>
                    <a:lstStyle/>
                    <a:p>
                      <a:pPr algn="ctr">
                        <a:lnSpc>
                          <a:spcPct val="100000"/>
                        </a:lnSpc>
                        <a:spcBef>
                          <a:spcPts val="0"/>
                        </a:spcBef>
                      </a:pPr>
                      <a:r>
                        <a:rPr lang="en-US" sz="1200" dirty="0">
                          <a:latin typeface="UGent Panno Text" panose="020B0604020202020204" charset="0"/>
                        </a:rPr>
                        <a:t>5.0</a:t>
                      </a:r>
                    </a:p>
                  </a:txBody>
                  <a:tcPr>
                    <a:solidFill>
                      <a:srgbClr val="D6F5FF"/>
                    </a:solidFill>
                  </a:tcPr>
                </a:tc>
                <a:extLst>
                  <a:ext uri="{0D108BD9-81ED-4DB2-BD59-A6C34878D82A}">
                    <a16:rowId xmlns:a16="http://schemas.microsoft.com/office/drawing/2014/main" val="181191361"/>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Worker 10</a:t>
                      </a:r>
                    </a:p>
                  </a:txBody>
                  <a:tcPr>
                    <a:solidFill>
                      <a:schemeClr val="accent2">
                        <a:lumMod val="20000"/>
                        <a:lumOff val="80000"/>
                      </a:schemeClr>
                    </a:solidFill>
                  </a:tcPr>
                </a:tc>
                <a:tc>
                  <a:txBody>
                    <a:bodyPr/>
                    <a:lstStyle/>
                    <a:p>
                      <a:pPr algn="ctr">
                        <a:lnSpc>
                          <a:spcPct val="100000"/>
                        </a:lnSpc>
                        <a:spcBef>
                          <a:spcPts val="0"/>
                        </a:spcBef>
                      </a:pPr>
                      <a:r>
                        <a:rPr lang="en-US" sz="1200" b="1" dirty="0">
                          <a:solidFill>
                            <a:schemeClr val="accent2"/>
                          </a:solidFill>
                          <a:latin typeface="UGent Panno Text" panose="020B0604020202020204" charset="0"/>
                        </a:rPr>
                        <a:t>14.0</a:t>
                      </a:r>
                    </a:p>
                  </a:txBody>
                  <a:tcPr>
                    <a:solidFill>
                      <a:schemeClr val="accent2">
                        <a:lumMod val="20000"/>
                        <a:lumOff val="80000"/>
                      </a:schemeClr>
                    </a:solidFill>
                  </a:tcPr>
                </a:tc>
                <a:tc>
                  <a:txBody>
                    <a:bodyPr/>
                    <a:lstStyle/>
                    <a:p>
                      <a:pPr algn="ctr">
                        <a:lnSpc>
                          <a:spcPct val="100000"/>
                        </a:lnSpc>
                        <a:spcBef>
                          <a:spcPts val="0"/>
                        </a:spcBef>
                      </a:pPr>
                      <a:r>
                        <a:rPr lang="en-US" sz="1200" dirty="0">
                          <a:latin typeface="UGent Panno Text" panose="020B0604020202020204" charset="0"/>
                        </a:rPr>
                        <a:t>10.0</a:t>
                      </a:r>
                    </a:p>
                  </a:txBody>
                  <a:tcPr>
                    <a:solidFill>
                      <a:schemeClr val="bg1">
                        <a:lumMod val="95000"/>
                      </a:schemeClr>
                    </a:solidFill>
                  </a:tcPr>
                </a:tc>
                <a:extLst>
                  <a:ext uri="{0D108BD9-81ED-4DB2-BD59-A6C34878D82A}">
                    <a16:rowId xmlns:a16="http://schemas.microsoft.com/office/drawing/2014/main" val="2040362454"/>
                  </a:ext>
                </a:extLst>
              </a:tr>
              <a:tr h="268605">
                <a:tc>
                  <a:txBody>
                    <a:bodyPr/>
                    <a:lstStyle/>
                    <a:p>
                      <a:pPr>
                        <a:lnSpc>
                          <a:spcPct val="100000"/>
                        </a:lnSpc>
                        <a:spcBef>
                          <a:spcPts val="0"/>
                        </a:spcBef>
                      </a:pPr>
                      <a:r>
                        <a:rPr lang="en-US" sz="1200" b="0" i="0" u="none" strike="noStrike" cap="none" baseline="0" dirty="0">
                          <a:solidFill>
                            <a:schemeClr val="tx1"/>
                          </a:solidFill>
                          <a:latin typeface="UGent Panno Text" panose="020B0604020202020204" charset="0"/>
                          <a:ea typeface="+mn-ea"/>
                          <a:cs typeface="+mn-cs"/>
                          <a:sym typeface="Arial"/>
                        </a:rPr>
                        <a:t>Worker 11</a:t>
                      </a:r>
                      <a:endParaRPr lang="en-US" sz="1200" dirty="0">
                        <a:solidFill>
                          <a:schemeClr val="tx1"/>
                        </a:solidFill>
                        <a:latin typeface="UGent Panno Text" panose="020B0604020202020204" charset="0"/>
                      </a:endParaRPr>
                    </a:p>
                  </a:txBody>
                  <a:tcPr>
                    <a:solidFill>
                      <a:schemeClr val="accent2">
                        <a:lumMod val="20000"/>
                        <a:lumOff val="80000"/>
                      </a:schemeClr>
                    </a:solidFill>
                  </a:tcPr>
                </a:tc>
                <a:tc>
                  <a:txBody>
                    <a:bodyPr/>
                    <a:lstStyle/>
                    <a:p>
                      <a:pPr algn="ctr">
                        <a:lnSpc>
                          <a:spcPct val="100000"/>
                        </a:lnSpc>
                        <a:spcBef>
                          <a:spcPts val="0"/>
                        </a:spcBef>
                      </a:pPr>
                      <a:r>
                        <a:rPr lang="en-US" sz="1200" b="1" dirty="0">
                          <a:solidFill>
                            <a:schemeClr val="accent2"/>
                          </a:solidFill>
                          <a:latin typeface="UGent Panno Text" panose="020B0604020202020204" charset="0"/>
                        </a:rPr>
                        <a:t>12.0</a:t>
                      </a:r>
                    </a:p>
                  </a:txBody>
                  <a:tcPr>
                    <a:solidFill>
                      <a:schemeClr val="accent2">
                        <a:lumMod val="20000"/>
                        <a:lumOff val="80000"/>
                      </a:schemeClr>
                    </a:solidFill>
                  </a:tcPr>
                </a:tc>
                <a:tc>
                  <a:txBody>
                    <a:bodyPr/>
                    <a:lstStyle/>
                    <a:p>
                      <a:pPr algn="ctr">
                        <a:lnSpc>
                          <a:spcPct val="100000"/>
                        </a:lnSpc>
                        <a:spcBef>
                          <a:spcPts val="0"/>
                        </a:spcBef>
                      </a:pPr>
                      <a:r>
                        <a:rPr lang="en-US" sz="1200" dirty="0">
                          <a:latin typeface="UGent Panno Text" panose="020B0604020202020204" charset="0"/>
                        </a:rPr>
                        <a:t>10.0</a:t>
                      </a:r>
                    </a:p>
                  </a:txBody>
                  <a:tcPr>
                    <a:solidFill>
                      <a:srgbClr val="D6F5FF"/>
                    </a:solidFill>
                  </a:tcPr>
                </a:tc>
                <a:extLst>
                  <a:ext uri="{0D108BD9-81ED-4DB2-BD59-A6C34878D82A}">
                    <a16:rowId xmlns:a16="http://schemas.microsoft.com/office/drawing/2014/main" val="2167798192"/>
                  </a:ext>
                </a:extLst>
              </a:tr>
              <a:tr h="268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UGent Panno Text" panose="020B0604020202020204" charset="0"/>
                        </a:rPr>
                        <a:t>Worker 12</a:t>
                      </a:r>
                    </a:p>
                  </a:txBody>
                  <a:tcPr>
                    <a:solidFill>
                      <a:schemeClr val="accent2">
                        <a:lumMod val="20000"/>
                        <a:lumOff val="80000"/>
                      </a:schemeClr>
                    </a:solidFill>
                  </a:tcPr>
                </a:tc>
                <a:tc>
                  <a:txBody>
                    <a:bodyPr/>
                    <a:lstStyle/>
                    <a:p>
                      <a:pPr algn="ctr">
                        <a:lnSpc>
                          <a:spcPct val="100000"/>
                        </a:lnSpc>
                        <a:spcBef>
                          <a:spcPts val="0"/>
                        </a:spcBef>
                      </a:pPr>
                      <a:r>
                        <a:rPr lang="en-US" sz="1200" b="1" dirty="0">
                          <a:solidFill>
                            <a:schemeClr val="accent2"/>
                          </a:solidFill>
                          <a:latin typeface="UGent Panno Text" panose="020B0604020202020204" charset="0"/>
                        </a:rPr>
                        <a:t>12.0</a:t>
                      </a:r>
                    </a:p>
                  </a:txBody>
                  <a:tcPr>
                    <a:solidFill>
                      <a:schemeClr val="accent2">
                        <a:lumMod val="20000"/>
                        <a:lumOff val="80000"/>
                      </a:schemeClr>
                    </a:solidFill>
                  </a:tcPr>
                </a:tc>
                <a:tc>
                  <a:txBody>
                    <a:bodyPr/>
                    <a:lstStyle/>
                    <a:p>
                      <a:pPr algn="ctr">
                        <a:lnSpc>
                          <a:spcPct val="100000"/>
                        </a:lnSpc>
                        <a:spcBef>
                          <a:spcPts val="0"/>
                        </a:spcBef>
                      </a:pPr>
                      <a:r>
                        <a:rPr lang="en-US" sz="1200" dirty="0">
                          <a:latin typeface="UGent Panno Text" panose="020B0604020202020204" charset="0"/>
                        </a:rPr>
                        <a:t>8.0</a:t>
                      </a:r>
                    </a:p>
                  </a:txBody>
                  <a:tcPr>
                    <a:solidFill>
                      <a:schemeClr val="bg1">
                        <a:lumMod val="95000"/>
                      </a:schemeClr>
                    </a:solidFill>
                  </a:tcPr>
                </a:tc>
                <a:extLst>
                  <a:ext uri="{0D108BD9-81ED-4DB2-BD59-A6C34878D82A}">
                    <a16:rowId xmlns:a16="http://schemas.microsoft.com/office/drawing/2014/main" val="4066241524"/>
                  </a:ext>
                </a:extLst>
              </a:tr>
              <a:tr h="268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UGent Panno Text" panose="020B0604020202020204" charset="0"/>
                        </a:rPr>
                        <a:t>Worker 13</a:t>
                      </a:r>
                    </a:p>
                  </a:txBody>
                  <a:tcPr>
                    <a:solidFill>
                      <a:schemeClr val="accent6">
                        <a:lumMod val="10000"/>
                        <a:lumOff val="90000"/>
                      </a:schemeClr>
                    </a:solidFill>
                  </a:tcPr>
                </a:tc>
                <a:tc>
                  <a:txBody>
                    <a:bodyPr/>
                    <a:lstStyle/>
                    <a:p>
                      <a:pPr algn="ctr">
                        <a:lnSpc>
                          <a:spcPct val="100000"/>
                        </a:lnSpc>
                        <a:spcBef>
                          <a:spcPts val="0"/>
                        </a:spcBef>
                      </a:pPr>
                      <a:r>
                        <a:rPr lang="en-US" sz="1200" dirty="0">
                          <a:latin typeface="UGent Panno Text" panose="020B0604020202020204" charset="0"/>
                        </a:rPr>
                        <a:t>-</a:t>
                      </a:r>
                    </a:p>
                  </a:txBody>
                  <a:tcPr>
                    <a:solidFill>
                      <a:schemeClr val="accent6">
                        <a:lumMod val="10000"/>
                        <a:lumOff val="90000"/>
                      </a:schemeClr>
                    </a:solidFill>
                  </a:tcPr>
                </a:tc>
                <a:tc>
                  <a:txBody>
                    <a:bodyPr/>
                    <a:lstStyle/>
                    <a:p>
                      <a:pPr algn="ctr">
                        <a:lnSpc>
                          <a:spcPct val="100000"/>
                        </a:lnSpc>
                        <a:spcBef>
                          <a:spcPts val="0"/>
                        </a:spcBef>
                      </a:pPr>
                      <a:r>
                        <a:rPr lang="en-US" sz="1200" dirty="0">
                          <a:latin typeface="UGent Panno Text" panose="020B0604020202020204" charset="0"/>
                        </a:rPr>
                        <a:t>20.0</a:t>
                      </a:r>
                    </a:p>
                  </a:txBody>
                  <a:tcPr>
                    <a:solidFill>
                      <a:schemeClr val="accent6">
                        <a:lumMod val="10000"/>
                        <a:lumOff val="90000"/>
                      </a:schemeClr>
                    </a:solidFill>
                  </a:tcPr>
                </a:tc>
                <a:extLst>
                  <a:ext uri="{0D108BD9-81ED-4DB2-BD59-A6C34878D82A}">
                    <a16:rowId xmlns:a16="http://schemas.microsoft.com/office/drawing/2014/main" val="291728664"/>
                  </a:ext>
                </a:extLst>
              </a:tr>
              <a:tr h="268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UGent Panno Text" panose="020B0604020202020204" charset="0"/>
                        </a:rPr>
                        <a:t>Worker 14</a:t>
                      </a:r>
                    </a:p>
                  </a:txBody>
                  <a:tcPr>
                    <a:solidFill>
                      <a:schemeClr val="bg1">
                        <a:lumMod val="95000"/>
                      </a:schemeClr>
                    </a:solidFill>
                  </a:tcPr>
                </a:tc>
                <a:tc>
                  <a:txBody>
                    <a:bodyPr/>
                    <a:lstStyle/>
                    <a:p>
                      <a:pPr algn="ctr">
                        <a:lnSpc>
                          <a:spcPct val="100000"/>
                        </a:lnSpc>
                        <a:spcBef>
                          <a:spcPts val="0"/>
                        </a:spcBef>
                      </a:pPr>
                      <a:r>
                        <a:rPr lang="en-US" sz="1200" dirty="0">
                          <a:latin typeface="UGent Panno Text" panose="020B0604020202020204" charset="0"/>
                        </a:rPr>
                        <a:t>-</a:t>
                      </a:r>
                    </a:p>
                  </a:txBody>
                  <a:tcPr>
                    <a:solidFill>
                      <a:schemeClr val="bg1">
                        <a:lumMod val="95000"/>
                      </a:schemeClr>
                    </a:solidFill>
                  </a:tcPr>
                </a:tc>
                <a:tc>
                  <a:txBody>
                    <a:bodyPr/>
                    <a:lstStyle/>
                    <a:p>
                      <a:pPr algn="ctr">
                        <a:lnSpc>
                          <a:spcPct val="100000"/>
                        </a:lnSpc>
                        <a:spcBef>
                          <a:spcPts val="0"/>
                        </a:spcBef>
                      </a:pPr>
                      <a:r>
                        <a:rPr lang="en-US" sz="1200" dirty="0">
                          <a:latin typeface="UGent Panno Text" panose="020B0604020202020204" charset="0"/>
                        </a:rPr>
                        <a:t>17.0</a:t>
                      </a:r>
                    </a:p>
                  </a:txBody>
                  <a:tcPr>
                    <a:solidFill>
                      <a:schemeClr val="bg1">
                        <a:lumMod val="95000"/>
                      </a:schemeClr>
                    </a:solidFill>
                  </a:tcPr>
                </a:tc>
                <a:extLst>
                  <a:ext uri="{0D108BD9-81ED-4DB2-BD59-A6C34878D82A}">
                    <a16:rowId xmlns:a16="http://schemas.microsoft.com/office/drawing/2014/main" val="512765243"/>
                  </a:ext>
                </a:extLst>
              </a:tr>
              <a:tr h="268605">
                <a:tc>
                  <a:txBody>
                    <a:bodyPr/>
                    <a:lstStyle/>
                    <a:p>
                      <a:pPr>
                        <a:lnSpc>
                          <a:spcPct val="100000"/>
                        </a:lnSpc>
                        <a:spcBef>
                          <a:spcPts val="0"/>
                        </a:spcBef>
                      </a:pPr>
                      <a:r>
                        <a:rPr lang="en-US" sz="1200" dirty="0">
                          <a:solidFill>
                            <a:schemeClr val="tx1"/>
                          </a:solidFill>
                          <a:latin typeface="UGent Panno Text" panose="020B0604020202020204" charset="0"/>
                        </a:rPr>
                        <a:t>Master</a:t>
                      </a:r>
                    </a:p>
                  </a:txBody>
                  <a:tcPr>
                    <a:solidFill>
                      <a:schemeClr val="accent6">
                        <a:lumMod val="10000"/>
                        <a:lumOff val="90000"/>
                      </a:schemeClr>
                    </a:solidFill>
                  </a:tcPr>
                </a:tc>
                <a:tc>
                  <a:txBody>
                    <a:bodyPr/>
                    <a:lstStyle/>
                    <a:p>
                      <a:pPr algn="ctr">
                        <a:lnSpc>
                          <a:spcPct val="100000"/>
                        </a:lnSpc>
                        <a:spcBef>
                          <a:spcPts val="0"/>
                        </a:spcBef>
                      </a:pPr>
                      <a:r>
                        <a:rPr lang="en-US" sz="1200" dirty="0">
                          <a:latin typeface="UGent Panno Text" panose="020B0604020202020204" charset="0"/>
                        </a:rPr>
                        <a:t>22.0</a:t>
                      </a:r>
                    </a:p>
                  </a:txBody>
                  <a:tcPr>
                    <a:solidFill>
                      <a:schemeClr val="accent6">
                        <a:lumMod val="10000"/>
                        <a:lumOff val="90000"/>
                      </a:schemeClr>
                    </a:solidFill>
                  </a:tcPr>
                </a:tc>
                <a:tc>
                  <a:txBody>
                    <a:bodyPr/>
                    <a:lstStyle/>
                    <a:p>
                      <a:pPr algn="ctr">
                        <a:lnSpc>
                          <a:spcPct val="100000"/>
                        </a:lnSpc>
                        <a:spcBef>
                          <a:spcPts val="0"/>
                        </a:spcBef>
                      </a:pPr>
                      <a:r>
                        <a:rPr lang="en-US" sz="1200" dirty="0">
                          <a:latin typeface="UGent Panno Text" panose="020B0604020202020204" charset="0"/>
                        </a:rPr>
                        <a:t>28.0</a:t>
                      </a:r>
                    </a:p>
                  </a:txBody>
                  <a:tcPr>
                    <a:solidFill>
                      <a:schemeClr val="accent6">
                        <a:lumMod val="10000"/>
                        <a:lumOff val="90000"/>
                      </a:schemeClr>
                    </a:solidFill>
                  </a:tcPr>
                </a:tc>
                <a:extLst>
                  <a:ext uri="{0D108BD9-81ED-4DB2-BD59-A6C34878D82A}">
                    <a16:rowId xmlns:a16="http://schemas.microsoft.com/office/drawing/2014/main" val="1118225146"/>
                  </a:ext>
                </a:extLst>
              </a:tr>
            </a:tbl>
          </a:graphicData>
        </a:graphic>
      </p:graphicFrame>
      <p:sp>
        <p:nvSpPr>
          <p:cNvPr id="28" name="Rectangle 27">
            <a:extLst>
              <a:ext uri="{FF2B5EF4-FFF2-40B4-BE49-F238E27FC236}">
                <a16:creationId xmlns:a16="http://schemas.microsoft.com/office/drawing/2014/main" id="{12CF1BD8-8DC6-471F-AD99-FD58177D48E8}"/>
              </a:ext>
            </a:extLst>
          </p:cNvPr>
          <p:cNvSpPr/>
          <p:nvPr/>
        </p:nvSpPr>
        <p:spPr>
          <a:xfrm>
            <a:off x="137922" y="600161"/>
            <a:ext cx="4050307" cy="501227"/>
          </a:xfrm>
          <a:prstGeom prst="rect">
            <a:avLst/>
          </a:prstGeom>
        </p:spPr>
        <p:txBody>
          <a:bodyPr wrap="square" anchor="ctr">
            <a:spAutoFit/>
          </a:bodyPr>
          <a:lstStyle/>
          <a:p>
            <a:pPr>
              <a:lnSpc>
                <a:spcPct val="150000"/>
              </a:lnSpc>
            </a:pPr>
            <a:r>
              <a:rPr lang="en-US" sz="2000" dirty="0">
                <a:latin typeface="UGent Panno Text" panose="02000506040000040003" pitchFamily="2" charset="0"/>
              </a:rPr>
              <a:t>KS Overloads several nodes!</a:t>
            </a:r>
          </a:p>
        </p:txBody>
      </p:sp>
      <p:grpSp>
        <p:nvGrpSpPr>
          <p:cNvPr id="30" name="Group 29">
            <a:extLst>
              <a:ext uri="{FF2B5EF4-FFF2-40B4-BE49-F238E27FC236}">
                <a16:creationId xmlns:a16="http://schemas.microsoft.com/office/drawing/2014/main" id="{150114CA-ACD0-4F87-84A2-E025837E9635}"/>
              </a:ext>
            </a:extLst>
          </p:cNvPr>
          <p:cNvGrpSpPr/>
          <p:nvPr/>
        </p:nvGrpSpPr>
        <p:grpSpPr>
          <a:xfrm>
            <a:off x="161642" y="1381726"/>
            <a:ext cx="2364350" cy="400110"/>
            <a:chOff x="662652" y="2467971"/>
            <a:chExt cx="2364350" cy="400110"/>
          </a:xfrm>
        </p:grpSpPr>
        <p:sp>
          <p:nvSpPr>
            <p:cNvPr id="31" name="Oval 30">
              <a:extLst>
                <a:ext uri="{FF2B5EF4-FFF2-40B4-BE49-F238E27FC236}">
                  <a16:creationId xmlns:a16="http://schemas.microsoft.com/office/drawing/2014/main" id="{2496B6A2-B89E-479D-BC10-89DE2A37A2C9}"/>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1</a:t>
              </a:r>
            </a:p>
          </p:txBody>
        </p:sp>
        <p:sp>
          <p:nvSpPr>
            <p:cNvPr id="32" name="Rectangle 31">
              <a:extLst>
                <a:ext uri="{FF2B5EF4-FFF2-40B4-BE49-F238E27FC236}">
                  <a16:creationId xmlns:a16="http://schemas.microsoft.com/office/drawing/2014/main" id="{57CB9521-BC8D-4479-8D65-4D9427C5FE71}"/>
                </a:ext>
              </a:extLst>
            </p:cNvPr>
            <p:cNvSpPr/>
            <p:nvPr/>
          </p:nvSpPr>
          <p:spPr>
            <a:xfrm>
              <a:off x="990867" y="2467971"/>
              <a:ext cx="2036135" cy="400110"/>
            </a:xfrm>
            <a:prstGeom prst="rect">
              <a:avLst/>
            </a:prstGeom>
          </p:spPr>
          <p:txBody>
            <a:bodyPr wrap="none">
              <a:spAutoFit/>
            </a:bodyPr>
            <a:lstStyle/>
            <a:p>
              <a:r>
                <a:rPr lang="en-US" sz="2000" dirty="0">
                  <a:latin typeface="UGent Panno Text" panose="02000506040000040003" pitchFamily="2" charset="0"/>
                </a:rPr>
                <a:t>Worker 1: 26.0 Mbit/s </a:t>
              </a:r>
            </a:p>
          </p:txBody>
        </p:sp>
      </p:grpSp>
      <p:grpSp>
        <p:nvGrpSpPr>
          <p:cNvPr id="33" name="Group 32">
            <a:extLst>
              <a:ext uri="{FF2B5EF4-FFF2-40B4-BE49-F238E27FC236}">
                <a16:creationId xmlns:a16="http://schemas.microsoft.com/office/drawing/2014/main" id="{A2EB6A43-315D-4FA7-80AB-6C84D9BF09E8}"/>
              </a:ext>
            </a:extLst>
          </p:cNvPr>
          <p:cNvGrpSpPr/>
          <p:nvPr/>
        </p:nvGrpSpPr>
        <p:grpSpPr>
          <a:xfrm>
            <a:off x="171843" y="1768341"/>
            <a:ext cx="2308244" cy="400110"/>
            <a:chOff x="662652" y="2467971"/>
            <a:chExt cx="2308244" cy="400110"/>
          </a:xfrm>
        </p:grpSpPr>
        <p:sp>
          <p:nvSpPr>
            <p:cNvPr id="34" name="Oval 33">
              <a:extLst>
                <a:ext uri="{FF2B5EF4-FFF2-40B4-BE49-F238E27FC236}">
                  <a16:creationId xmlns:a16="http://schemas.microsoft.com/office/drawing/2014/main" id="{55D99BAA-DD86-4B3C-AE2A-7556182045B2}"/>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2</a:t>
              </a:r>
            </a:p>
          </p:txBody>
        </p:sp>
        <p:sp>
          <p:nvSpPr>
            <p:cNvPr id="35" name="Rectangle 34">
              <a:extLst>
                <a:ext uri="{FF2B5EF4-FFF2-40B4-BE49-F238E27FC236}">
                  <a16:creationId xmlns:a16="http://schemas.microsoft.com/office/drawing/2014/main" id="{813D09BB-AFE8-414B-B65C-07849289E875}"/>
                </a:ext>
              </a:extLst>
            </p:cNvPr>
            <p:cNvSpPr/>
            <p:nvPr/>
          </p:nvSpPr>
          <p:spPr>
            <a:xfrm>
              <a:off x="990867" y="2467971"/>
              <a:ext cx="1980029" cy="400110"/>
            </a:xfrm>
            <a:prstGeom prst="rect">
              <a:avLst/>
            </a:prstGeom>
          </p:spPr>
          <p:txBody>
            <a:bodyPr wrap="none">
              <a:spAutoFit/>
            </a:bodyPr>
            <a:lstStyle/>
            <a:p>
              <a:r>
                <a:rPr lang="en-US" sz="2000" dirty="0">
                  <a:latin typeface="UGent Panno Text" panose="02000506040000040003" pitchFamily="2" charset="0"/>
                </a:rPr>
                <a:t>Worker 3: 10.5 Mbit/s</a:t>
              </a:r>
            </a:p>
          </p:txBody>
        </p:sp>
      </p:grpSp>
      <p:grpSp>
        <p:nvGrpSpPr>
          <p:cNvPr id="36" name="Group 35">
            <a:extLst>
              <a:ext uri="{FF2B5EF4-FFF2-40B4-BE49-F238E27FC236}">
                <a16:creationId xmlns:a16="http://schemas.microsoft.com/office/drawing/2014/main" id="{F49A7A1D-83D8-4094-BD7C-FC4D0B81DE39}"/>
              </a:ext>
            </a:extLst>
          </p:cNvPr>
          <p:cNvGrpSpPr/>
          <p:nvPr/>
        </p:nvGrpSpPr>
        <p:grpSpPr>
          <a:xfrm>
            <a:off x="171843" y="2154956"/>
            <a:ext cx="2343510" cy="400110"/>
            <a:chOff x="662652" y="2467971"/>
            <a:chExt cx="2343510" cy="400110"/>
          </a:xfrm>
        </p:grpSpPr>
        <p:sp>
          <p:nvSpPr>
            <p:cNvPr id="37" name="Oval 36">
              <a:extLst>
                <a:ext uri="{FF2B5EF4-FFF2-40B4-BE49-F238E27FC236}">
                  <a16:creationId xmlns:a16="http://schemas.microsoft.com/office/drawing/2014/main" id="{292B86B8-2382-420C-B32E-1693A4650C4A}"/>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3</a:t>
              </a:r>
            </a:p>
          </p:txBody>
        </p:sp>
        <p:sp>
          <p:nvSpPr>
            <p:cNvPr id="38" name="Rectangle 37">
              <a:extLst>
                <a:ext uri="{FF2B5EF4-FFF2-40B4-BE49-F238E27FC236}">
                  <a16:creationId xmlns:a16="http://schemas.microsoft.com/office/drawing/2014/main" id="{2EC0D7FE-2CA4-4363-AFB7-17942B992EBC}"/>
                </a:ext>
              </a:extLst>
            </p:cNvPr>
            <p:cNvSpPr/>
            <p:nvPr/>
          </p:nvSpPr>
          <p:spPr>
            <a:xfrm>
              <a:off x="990867" y="2467971"/>
              <a:ext cx="2015295" cy="400110"/>
            </a:xfrm>
            <a:prstGeom prst="rect">
              <a:avLst/>
            </a:prstGeom>
          </p:spPr>
          <p:txBody>
            <a:bodyPr wrap="none">
              <a:spAutoFit/>
            </a:bodyPr>
            <a:lstStyle/>
            <a:p>
              <a:r>
                <a:rPr lang="en-US" sz="2000" dirty="0">
                  <a:latin typeface="UGent Panno Text" panose="02000506040000040003" pitchFamily="2" charset="0"/>
                </a:rPr>
                <a:t>Worker 4: 36.5 Mbit/s</a:t>
              </a:r>
            </a:p>
          </p:txBody>
        </p:sp>
      </p:grpSp>
      <p:grpSp>
        <p:nvGrpSpPr>
          <p:cNvPr id="39" name="Group 38">
            <a:extLst>
              <a:ext uri="{FF2B5EF4-FFF2-40B4-BE49-F238E27FC236}">
                <a16:creationId xmlns:a16="http://schemas.microsoft.com/office/drawing/2014/main" id="{1B30776A-124C-4FA3-A385-46B1D8C18558}"/>
              </a:ext>
            </a:extLst>
          </p:cNvPr>
          <p:cNvGrpSpPr/>
          <p:nvPr/>
        </p:nvGrpSpPr>
        <p:grpSpPr>
          <a:xfrm>
            <a:off x="182509" y="2541571"/>
            <a:ext cx="2305038" cy="400110"/>
            <a:chOff x="662652" y="2467971"/>
            <a:chExt cx="2305038" cy="400110"/>
          </a:xfrm>
        </p:grpSpPr>
        <p:sp>
          <p:nvSpPr>
            <p:cNvPr id="40" name="Oval 39">
              <a:extLst>
                <a:ext uri="{FF2B5EF4-FFF2-40B4-BE49-F238E27FC236}">
                  <a16:creationId xmlns:a16="http://schemas.microsoft.com/office/drawing/2014/main" id="{2D1CCAE9-BEAC-4CE9-9F44-3004FB0112AC}"/>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4</a:t>
              </a:r>
            </a:p>
          </p:txBody>
        </p:sp>
        <p:sp>
          <p:nvSpPr>
            <p:cNvPr id="41" name="Rectangle 40">
              <a:extLst>
                <a:ext uri="{FF2B5EF4-FFF2-40B4-BE49-F238E27FC236}">
                  <a16:creationId xmlns:a16="http://schemas.microsoft.com/office/drawing/2014/main" id="{FD388888-EB8D-4818-9619-DA77FE4B2B65}"/>
                </a:ext>
              </a:extLst>
            </p:cNvPr>
            <p:cNvSpPr/>
            <p:nvPr/>
          </p:nvSpPr>
          <p:spPr>
            <a:xfrm>
              <a:off x="990867" y="2467971"/>
              <a:ext cx="1976823" cy="400110"/>
            </a:xfrm>
            <a:prstGeom prst="rect">
              <a:avLst/>
            </a:prstGeom>
          </p:spPr>
          <p:txBody>
            <a:bodyPr wrap="none">
              <a:spAutoFit/>
            </a:bodyPr>
            <a:lstStyle/>
            <a:p>
              <a:r>
                <a:rPr lang="en-US" sz="2000" dirty="0">
                  <a:latin typeface="UGent Panno Text" panose="02000506040000040003" pitchFamily="2" charset="0"/>
                </a:rPr>
                <a:t>Worker 5: 12.0 Mbit/s</a:t>
              </a:r>
            </a:p>
          </p:txBody>
        </p:sp>
      </p:grpSp>
      <p:grpSp>
        <p:nvGrpSpPr>
          <p:cNvPr id="42" name="Group 41">
            <a:extLst>
              <a:ext uri="{FF2B5EF4-FFF2-40B4-BE49-F238E27FC236}">
                <a16:creationId xmlns:a16="http://schemas.microsoft.com/office/drawing/2014/main" id="{BA234D1C-99B3-4055-88EF-49C58F564941}"/>
              </a:ext>
            </a:extLst>
          </p:cNvPr>
          <p:cNvGrpSpPr/>
          <p:nvPr/>
        </p:nvGrpSpPr>
        <p:grpSpPr>
          <a:xfrm>
            <a:off x="183705" y="3314801"/>
            <a:ext cx="2341908" cy="400110"/>
            <a:chOff x="662652" y="2467971"/>
            <a:chExt cx="2341908" cy="400110"/>
          </a:xfrm>
        </p:grpSpPr>
        <p:sp>
          <p:nvSpPr>
            <p:cNvPr id="43" name="Oval 42">
              <a:extLst>
                <a:ext uri="{FF2B5EF4-FFF2-40B4-BE49-F238E27FC236}">
                  <a16:creationId xmlns:a16="http://schemas.microsoft.com/office/drawing/2014/main" id="{46E71EE6-C68D-4DAE-9C62-5A0B9BCF7714}"/>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6</a:t>
              </a:r>
            </a:p>
          </p:txBody>
        </p:sp>
        <p:sp>
          <p:nvSpPr>
            <p:cNvPr id="44" name="Rectangle 43">
              <a:extLst>
                <a:ext uri="{FF2B5EF4-FFF2-40B4-BE49-F238E27FC236}">
                  <a16:creationId xmlns:a16="http://schemas.microsoft.com/office/drawing/2014/main" id="{AF930693-558A-476A-BB19-DDBFB39B3ACB}"/>
                </a:ext>
              </a:extLst>
            </p:cNvPr>
            <p:cNvSpPr/>
            <p:nvPr/>
          </p:nvSpPr>
          <p:spPr>
            <a:xfrm>
              <a:off x="990867" y="2467971"/>
              <a:ext cx="2013693" cy="400110"/>
            </a:xfrm>
            <a:prstGeom prst="rect">
              <a:avLst/>
            </a:prstGeom>
          </p:spPr>
          <p:txBody>
            <a:bodyPr wrap="none">
              <a:spAutoFit/>
            </a:bodyPr>
            <a:lstStyle/>
            <a:p>
              <a:r>
                <a:rPr lang="en-US" sz="2000" dirty="0">
                  <a:latin typeface="UGent Panno Text" panose="02000506040000040003" pitchFamily="2" charset="0"/>
                </a:rPr>
                <a:t>Worker 11: 12.0 Mbit/s</a:t>
              </a:r>
            </a:p>
          </p:txBody>
        </p:sp>
      </p:grpSp>
      <p:grpSp>
        <p:nvGrpSpPr>
          <p:cNvPr id="45" name="Group 44">
            <a:extLst>
              <a:ext uri="{FF2B5EF4-FFF2-40B4-BE49-F238E27FC236}">
                <a16:creationId xmlns:a16="http://schemas.microsoft.com/office/drawing/2014/main" id="{51E721BE-82F2-4267-818B-7316ADE19683}"/>
              </a:ext>
            </a:extLst>
          </p:cNvPr>
          <p:cNvGrpSpPr/>
          <p:nvPr/>
        </p:nvGrpSpPr>
        <p:grpSpPr>
          <a:xfrm>
            <a:off x="182509" y="2928186"/>
            <a:ext cx="2401218" cy="400110"/>
            <a:chOff x="662652" y="2467971"/>
            <a:chExt cx="2401218" cy="400110"/>
          </a:xfrm>
        </p:grpSpPr>
        <p:sp>
          <p:nvSpPr>
            <p:cNvPr id="46" name="Oval 45">
              <a:extLst>
                <a:ext uri="{FF2B5EF4-FFF2-40B4-BE49-F238E27FC236}">
                  <a16:creationId xmlns:a16="http://schemas.microsoft.com/office/drawing/2014/main" id="{B102F050-A95D-44A4-AB34-2B9B5C0CE330}"/>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5</a:t>
              </a:r>
            </a:p>
          </p:txBody>
        </p:sp>
        <p:sp>
          <p:nvSpPr>
            <p:cNvPr id="47" name="Rectangle 46">
              <a:extLst>
                <a:ext uri="{FF2B5EF4-FFF2-40B4-BE49-F238E27FC236}">
                  <a16:creationId xmlns:a16="http://schemas.microsoft.com/office/drawing/2014/main" id="{24202667-4D6E-4CE8-A34F-D6DA6A39FB8F}"/>
                </a:ext>
              </a:extLst>
            </p:cNvPr>
            <p:cNvSpPr/>
            <p:nvPr/>
          </p:nvSpPr>
          <p:spPr>
            <a:xfrm>
              <a:off x="990867" y="2467971"/>
              <a:ext cx="2073003" cy="400110"/>
            </a:xfrm>
            <a:prstGeom prst="rect">
              <a:avLst/>
            </a:prstGeom>
          </p:spPr>
          <p:txBody>
            <a:bodyPr wrap="none">
              <a:spAutoFit/>
            </a:bodyPr>
            <a:lstStyle/>
            <a:p>
              <a:r>
                <a:rPr lang="en-US" sz="2000" dirty="0">
                  <a:latin typeface="UGent Panno Text" panose="02000506040000040003" pitchFamily="2" charset="0"/>
                </a:rPr>
                <a:t>Worker 10: 14.0 Mbit/s</a:t>
              </a:r>
            </a:p>
          </p:txBody>
        </p:sp>
      </p:grpSp>
      <p:grpSp>
        <p:nvGrpSpPr>
          <p:cNvPr id="48" name="Group 47">
            <a:extLst>
              <a:ext uri="{FF2B5EF4-FFF2-40B4-BE49-F238E27FC236}">
                <a16:creationId xmlns:a16="http://schemas.microsoft.com/office/drawing/2014/main" id="{17BF2AC6-C905-47BC-BD4D-CF4F8A13E438}"/>
              </a:ext>
            </a:extLst>
          </p:cNvPr>
          <p:cNvGrpSpPr/>
          <p:nvPr/>
        </p:nvGrpSpPr>
        <p:grpSpPr>
          <a:xfrm>
            <a:off x="182509" y="3701416"/>
            <a:ext cx="2375570" cy="400110"/>
            <a:chOff x="662652" y="2467971"/>
            <a:chExt cx="2375570" cy="400110"/>
          </a:xfrm>
        </p:grpSpPr>
        <p:sp>
          <p:nvSpPr>
            <p:cNvPr id="49" name="Oval 48">
              <a:extLst>
                <a:ext uri="{FF2B5EF4-FFF2-40B4-BE49-F238E27FC236}">
                  <a16:creationId xmlns:a16="http://schemas.microsoft.com/office/drawing/2014/main" id="{18D720C0-A705-43F2-B314-F01D0A81EC86}"/>
                </a:ext>
              </a:extLst>
            </p:cNvPr>
            <p:cNvSpPr/>
            <p:nvPr/>
          </p:nvSpPr>
          <p:spPr>
            <a:xfrm>
              <a:off x="662652" y="2497565"/>
              <a:ext cx="328215" cy="340922"/>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7</a:t>
              </a:r>
            </a:p>
          </p:txBody>
        </p:sp>
        <p:sp>
          <p:nvSpPr>
            <p:cNvPr id="50" name="Rectangle 49">
              <a:extLst>
                <a:ext uri="{FF2B5EF4-FFF2-40B4-BE49-F238E27FC236}">
                  <a16:creationId xmlns:a16="http://schemas.microsoft.com/office/drawing/2014/main" id="{7C1CA0EA-88F8-46F9-82FA-1E2B3293E2CC}"/>
                </a:ext>
              </a:extLst>
            </p:cNvPr>
            <p:cNvSpPr/>
            <p:nvPr/>
          </p:nvSpPr>
          <p:spPr>
            <a:xfrm>
              <a:off x="990867" y="2467971"/>
              <a:ext cx="2047355" cy="400110"/>
            </a:xfrm>
            <a:prstGeom prst="rect">
              <a:avLst/>
            </a:prstGeom>
          </p:spPr>
          <p:txBody>
            <a:bodyPr wrap="none">
              <a:spAutoFit/>
            </a:bodyPr>
            <a:lstStyle/>
            <a:p>
              <a:r>
                <a:rPr lang="en-US" sz="2000" dirty="0">
                  <a:latin typeface="UGent Panno Text" panose="02000506040000040003" pitchFamily="2" charset="0"/>
                </a:rPr>
                <a:t>Worker 12: 12.0 Mbit/s</a:t>
              </a:r>
            </a:p>
          </p:txBody>
        </p:sp>
      </p:grpSp>
    </p:spTree>
    <p:extLst>
      <p:ext uri="{BB962C8B-B14F-4D97-AF65-F5344CB8AC3E}">
        <p14:creationId xmlns:p14="http://schemas.microsoft.com/office/powerpoint/2010/main" val="27576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477573" y="4749851"/>
            <a:ext cx="627918" cy="393600"/>
          </a:xfrm>
        </p:spPr>
        <p:txBody>
          <a:bodyPr/>
          <a:lstStyle/>
          <a:p>
            <a:pPr lvl="0">
              <a:spcBef>
                <a:spcPts val="0"/>
              </a:spcBef>
              <a:buNone/>
            </a:pPr>
            <a:fld id="{00000000-1234-1234-1234-123412341234}" type="slidenum">
              <a:rPr lang="en" smtClean="0">
                <a:latin typeface="UGent Panno Text" panose="02000506040000040003" pitchFamily="2" charset="0"/>
              </a:rPr>
              <a:t>24</a:t>
            </a:fld>
            <a:r>
              <a:rPr lang="en" dirty="0">
                <a:latin typeface="UGent Panno Text" panose="02000506040000040003" pitchFamily="2" charset="0"/>
              </a:rPr>
              <a:t>/25</a:t>
            </a:r>
          </a:p>
        </p:txBody>
      </p:sp>
      <p:pic>
        <p:nvPicPr>
          <p:cNvPr id="8"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9"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2" name="Shape 39"/>
          <p:cNvSpPr txBox="1">
            <a:spLocks/>
          </p:cNvSpPr>
          <p:nvPr/>
        </p:nvSpPr>
        <p:spPr>
          <a:xfrm>
            <a:off x="144483" y="243041"/>
            <a:ext cx="8829036" cy="573053"/>
          </a:xfrm>
          <a:prstGeom prst="rect">
            <a:avLst/>
          </a:prstGeom>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3200" dirty="0">
                <a:latin typeface="UGent Panno Text" panose="02000506040000040003" pitchFamily="2" charset="0"/>
                <a:cs typeface="Calibri Light" panose="020F0302020204030204" pitchFamily="34" charset="0"/>
              </a:rPr>
              <a:t>Conclusions</a:t>
            </a:r>
          </a:p>
        </p:txBody>
      </p:sp>
      <p:sp>
        <p:nvSpPr>
          <p:cNvPr id="14" name="Rectangle 13"/>
          <p:cNvSpPr/>
          <p:nvPr/>
        </p:nvSpPr>
        <p:spPr>
          <a:xfrm>
            <a:off x="137924" y="816094"/>
            <a:ext cx="8861593" cy="3081228"/>
          </a:xfrm>
          <a:prstGeom prst="rect">
            <a:avLst/>
          </a:prstGeom>
        </p:spPr>
        <p:txBody>
          <a:bodyPr wrap="square" anchor="ctr">
            <a:spAutoFit/>
          </a:bodyPr>
          <a:lstStyle/>
          <a:p>
            <a:pPr marL="342900" indent="-342900">
              <a:lnSpc>
                <a:spcPct val="150000"/>
              </a:lnSpc>
              <a:buFont typeface="Arial" panose="020B0604020202020204" pitchFamily="34" charset="0"/>
              <a:buChar char="•"/>
            </a:pPr>
            <a:r>
              <a:rPr lang="en-US" sz="2200" dirty="0">
                <a:solidFill>
                  <a:srgbClr val="0070C0"/>
                </a:solidFill>
                <a:latin typeface="UGent Panno Text" panose="02000506040000040003" pitchFamily="2" charset="0"/>
              </a:rPr>
              <a:t>SFC Allocation in Fog computing</a:t>
            </a:r>
            <a:endParaRPr lang="en-US" sz="2200" dirty="0">
              <a:latin typeface="UGent Panno Text" panose="02000506040000040003" pitchFamily="2" charset="0"/>
            </a:endParaRPr>
          </a:p>
          <a:p>
            <a:pPr marL="917575" lvl="8" indent="-342900">
              <a:lnSpc>
                <a:spcPct val="150000"/>
              </a:lnSpc>
              <a:buFont typeface="Arial" panose="020B0604020202020204" pitchFamily="34" charset="0"/>
              <a:buChar char="•"/>
            </a:pPr>
            <a:r>
              <a:rPr lang="en-US" sz="2200" dirty="0">
                <a:latin typeface="UGent Panno Text" panose="02000506040000040003" pitchFamily="2" charset="0"/>
              </a:rPr>
              <a:t>Validated in </a:t>
            </a:r>
            <a:r>
              <a:rPr lang="en-US" sz="2200" dirty="0">
                <a:solidFill>
                  <a:srgbClr val="0070C0"/>
                </a:solidFill>
                <a:latin typeface="UGent Panno Text" panose="02000506040000040003" pitchFamily="2" charset="0"/>
              </a:rPr>
              <a:t>Kubernetes.</a:t>
            </a:r>
          </a:p>
          <a:p>
            <a:pPr marL="342900" lvl="8" indent="-342900">
              <a:lnSpc>
                <a:spcPct val="150000"/>
              </a:lnSpc>
              <a:buFont typeface="Arial" panose="020B0604020202020204" pitchFamily="34" charset="0"/>
              <a:buChar char="•"/>
            </a:pPr>
            <a:r>
              <a:rPr lang="en-US" sz="2200" dirty="0">
                <a:latin typeface="UGent Panno Text" panose="02000506040000040003" pitchFamily="2" charset="0"/>
              </a:rPr>
              <a:t>Results </a:t>
            </a:r>
          </a:p>
          <a:p>
            <a:pPr marL="917575" lvl="8" indent="-342900">
              <a:lnSpc>
                <a:spcPct val="150000"/>
              </a:lnSpc>
              <a:buFont typeface="Arial" panose="020B0604020202020204" pitchFamily="34" charset="0"/>
              <a:buChar char="•"/>
            </a:pPr>
            <a:r>
              <a:rPr lang="en-US" sz="2200" dirty="0">
                <a:solidFill>
                  <a:srgbClr val="0070C0"/>
                </a:solidFill>
                <a:latin typeface="UGent Panno Text" panose="02000506040000040003" pitchFamily="2" charset="0"/>
              </a:rPr>
              <a:t>18% reduction </a:t>
            </a:r>
            <a:r>
              <a:rPr lang="en-US" sz="2200" dirty="0">
                <a:latin typeface="UGent Panno Text" panose="02000506040000040003" pitchFamily="2" charset="0"/>
              </a:rPr>
              <a:t>of service latency while conserving bandwidth</a:t>
            </a:r>
          </a:p>
          <a:p>
            <a:pPr marL="342900" lvl="8" indent="-342900">
              <a:lnSpc>
                <a:spcPct val="150000"/>
              </a:lnSpc>
              <a:buFont typeface="Arial" panose="020B0604020202020204" pitchFamily="34" charset="0"/>
              <a:buChar char="•"/>
            </a:pPr>
            <a:r>
              <a:rPr lang="en-US" sz="2200" dirty="0">
                <a:latin typeface="UGent Panno Text" panose="02000506040000040003" pitchFamily="2" charset="0"/>
              </a:rPr>
              <a:t>Future Work</a:t>
            </a:r>
          </a:p>
          <a:p>
            <a:pPr marL="917575" lvl="8" indent="-342900">
              <a:lnSpc>
                <a:spcPct val="150000"/>
              </a:lnSpc>
              <a:buFont typeface="Arial" panose="020B0604020202020204" pitchFamily="34" charset="0"/>
              <a:buChar char="•"/>
            </a:pPr>
            <a:r>
              <a:rPr lang="en-US" sz="2200" dirty="0">
                <a:latin typeface="UGent Panno Text" panose="02000506040000040003" pitchFamily="2" charset="0"/>
              </a:rPr>
              <a:t>Dynamic strategies added to our SFC controller</a:t>
            </a:r>
            <a:endParaRPr lang="en-US" dirty="0">
              <a:latin typeface="UGent Panno Text" panose="02000506040000040003" pitchFamily="2" charset="0"/>
            </a:endParaRPr>
          </a:p>
        </p:txBody>
      </p:sp>
    </p:spTree>
    <p:extLst>
      <p:ext uri="{BB962C8B-B14F-4D97-AF65-F5344CB8AC3E}">
        <p14:creationId xmlns:p14="http://schemas.microsoft.com/office/powerpoint/2010/main" val="3593706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477573" y="4749851"/>
            <a:ext cx="627918" cy="393600"/>
          </a:xfrm>
        </p:spPr>
        <p:txBody>
          <a:bodyPr/>
          <a:lstStyle/>
          <a:p>
            <a:pPr lvl="0">
              <a:spcBef>
                <a:spcPts val="0"/>
              </a:spcBef>
              <a:buNone/>
            </a:pPr>
            <a:fld id="{00000000-1234-1234-1234-123412341234}" type="slidenum">
              <a:rPr lang="en" smtClean="0">
                <a:latin typeface="UGent Panno Text" panose="02000506040000040003" pitchFamily="2" charset="0"/>
              </a:rPr>
              <a:t>25</a:t>
            </a:fld>
            <a:r>
              <a:rPr lang="en" dirty="0">
                <a:latin typeface="UGent Panno Text" panose="02000506040000040003" pitchFamily="2" charset="0"/>
              </a:rPr>
              <a:t>/25</a:t>
            </a:r>
          </a:p>
        </p:txBody>
      </p:sp>
      <p:sp>
        <p:nvSpPr>
          <p:cNvPr id="5" name="Shape 39"/>
          <p:cNvSpPr txBox="1">
            <a:spLocks/>
          </p:cNvSpPr>
          <p:nvPr/>
        </p:nvSpPr>
        <p:spPr>
          <a:xfrm>
            <a:off x="221975" y="958711"/>
            <a:ext cx="9956922" cy="573053"/>
          </a:xfrm>
          <a:prstGeom prst="rect">
            <a:avLst/>
          </a:prstGeom>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3800" i="1" dirty="0">
                <a:latin typeface="UGent Panno Text" panose="02000506040000040003" pitchFamily="2" charset="0"/>
                <a:cs typeface="Calibri" panose="020F0502020204030204" pitchFamily="34" charset="0"/>
              </a:rPr>
              <a:t>Thank you for your attention!</a:t>
            </a:r>
          </a:p>
          <a:p>
            <a:endParaRPr lang="en" sz="3800" i="1" dirty="0">
              <a:latin typeface="UGent Panno Text" panose="02000506040000040003" pitchFamily="2" charset="0"/>
              <a:cs typeface="Calibri" panose="020F0502020204030204" pitchFamily="34" charset="0"/>
            </a:endParaRPr>
          </a:p>
        </p:txBody>
      </p:sp>
      <p:grpSp>
        <p:nvGrpSpPr>
          <p:cNvPr id="4" name="Group 3"/>
          <p:cNvGrpSpPr/>
          <p:nvPr/>
        </p:nvGrpSpPr>
        <p:grpSpPr>
          <a:xfrm>
            <a:off x="221976" y="1435332"/>
            <a:ext cx="3230111" cy="2507111"/>
            <a:chOff x="221976" y="1675555"/>
            <a:chExt cx="3230111" cy="2507111"/>
          </a:xfrm>
        </p:grpSpPr>
        <p:pic>
          <p:nvPicPr>
            <p:cNvPr id="6" name="Picture 5"/>
            <p:cNvPicPr>
              <a:picLocks noChangeAspect="1"/>
            </p:cNvPicPr>
            <p:nvPr/>
          </p:nvPicPr>
          <p:blipFill>
            <a:blip r:embed="rId3"/>
            <a:stretch>
              <a:fillRect/>
            </a:stretch>
          </p:blipFill>
          <p:spPr>
            <a:xfrm>
              <a:off x="236151" y="1936502"/>
              <a:ext cx="3215936" cy="2246164"/>
            </a:xfrm>
            <a:prstGeom prst="rect">
              <a:avLst/>
            </a:prstGeom>
          </p:spPr>
        </p:pic>
        <p:sp>
          <p:nvSpPr>
            <p:cNvPr id="8" name="TextBox 7"/>
            <p:cNvSpPr txBox="1"/>
            <p:nvPr/>
          </p:nvSpPr>
          <p:spPr>
            <a:xfrm>
              <a:off x="221976" y="1675555"/>
              <a:ext cx="2493724" cy="1815882"/>
            </a:xfrm>
            <a:prstGeom prst="rect">
              <a:avLst/>
            </a:prstGeom>
            <a:noFill/>
          </p:spPr>
          <p:txBody>
            <a:bodyPr wrap="square" rtlCol="0">
              <a:spAutoFit/>
            </a:bodyPr>
            <a:lstStyle/>
            <a:p>
              <a:pPr lvl="4"/>
              <a:r>
                <a:rPr lang="en-US" sz="3200" dirty="0">
                  <a:latin typeface="UGent Panno Text" panose="02000506040000040003" pitchFamily="2" charset="0"/>
                  <a:cs typeface="Calibri" panose="020F0502020204030204" pitchFamily="34" charset="0"/>
                </a:rPr>
                <a:t>Questions?</a:t>
              </a:r>
            </a:p>
            <a:p>
              <a:pPr marL="342900" lvl="4"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lvl="4"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lvl="4"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lvl="4"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grpSp>
      <p:pic>
        <p:nvPicPr>
          <p:cNvPr id="10" name="Shape 44" descr="uQu7T64e.jpg"/>
          <p:cNvPicPr preferRelativeResize="0"/>
          <p:nvPr/>
        </p:nvPicPr>
        <p:blipFill rotWithShape="1">
          <a:blip r:embed="rId4">
            <a:alphaModFix/>
          </a:blip>
          <a:srcRect t="31285" b="24762"/>
          <a:stretch/>
        </p:blipFill>
        <p:spPr>
          <a:xfrm>
            <a:off x="7239192" y="4510721"/>
            <a:ext cx="1104883" cy="478259"/>
          </a:xfrm>
          <a:prstGeom prst="rect">
            <a:avLst/>
          </a:prstGeom>
          <a:noFill/>
          <a:ln>
            <a:noFill/>
          </a:ln>
        </p:spPr>
      </p:pic>
      <p:pic>
        <p:nvPicPr>
          <p:cNvPr id="11" name="Shape 45" descr="logo_UGent200_EN_RGB_colour_2400dpi.png"/>
          <p:cNvPicPr preferRelativeResize="0"/>
          <p:nvPr/>
        </p:nvPicPr>
        <p:blipFill rotWithShape="1">
          <a:blip r:embed="rId5">
            <a:alphaModFix/>
          </a:blip>
          <a:srcRect l="16850" t="16972" r="22296" b="20857"/>
          <a:stretch/>
        </p:blipFill>
        <p:spPr>
          <a:xfrm>
            <a:off x="221975" y="4381864"/>
            <a:ext cx="718950" cy="607116"/>
          </a:xfrm>
          <a:prstGeom prst="rect">
            <a:avLst/>
          </a:prstGeom>
          <a:noFill/>
          <a:ln>
            <a:noFill/>
          </a:ln>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3" name="Rectangle 2"/>
          <p:cNvSpPr/>
          <p:nvPr/>
        </p:nvSpPr>
        <p:spPr>
          <a:xfrm>
            <a:off x="4210568" y="1727101"/>
            <a:ext cx="4370029" cy="1138773"/>
          </a:xfrm>
          <a:prstGeom prst="rect">
            <a:avLst/>
          </a:prstGeom>
        </p:spPr>
        <p:txBody>
          <a:bodyPr wrap="square" anchor="ctr">
            <a:spAutoFit/>
          </a:bodyPr>
          <a:lstStyle/>
          <a:p>
            <a:pPr algn="ctr">
              <a:buClr>
                <a:schemeClr val="dk1"/>
              </a:buClr>
              <a:buSzPct val="61111"/>
            </a:pPr>
            <a:r>
              <a:rPr lang="en" sz="2800" dirty="0">
                <a:solidFill>
                  <a:srgbClr val="175FC6"/>
                </a:solidFill>
                <a:latin typeface="UGent Panno Text" panose="02000506040000040003" pitchFamily="2" charset="0"/>
                <a:cs typeface="Calibri Light" panose="020F0302020204030204" pitchFamily="34" charset="0"/>
              </a:rPr>
              <a:t>Jos</a:t>
            </a:r>
            <a:r>
              <a:rPr lang="en-US" sz="2800" dirty="0">
                <a:solidFill>
                  <a:srgbClr val="175FC6"/>
                </a:solidFill>
                <a:latin typeface="UGent Panno Text" panose="02000506040000040003" pitchFamily="2" charset="0"/>
                <a:cs typeface="Calibri Light" panose="020F0302020204030204" pitchFamily="34" charset="0"/>
              </a:rPr>
              <a:t>é</a:t>
            </a:r>
            <a:r>
              <a:rPr lang="en" sz="2800" dirty="0">
                <a:solidFill>
                  <a:srgbClr val="175FC6"/>
                </a:solidFill>
                <a:latin typeface="UGent Panno Text" panose="02000506040000040003" pitchFamily="2" charset="0"/>
                <a:cs typeface="Calibri Light" panose="020F0302020204030204" pitchFamily="34" charset="0"/>
              </a:rPr>
              <a:t> Santos</a:t>
            </a:r>
          </a:p>
          <a:p>
            <a:pPr algn="ctr">
              <a:buClr>
                <a:schemeClr val="dk1"/>
              </a:buClr>
              <a:buSzPct val="61111"/>
            </a:pPr>
            <a:r>
              <a:rPr lang="en-US" sz="2000" dirty="0">
                <a:solidFill>
                  <a:schemeClr val="dk1"/>
                </a:solidFill>
                <a:latin typeface="UGent Panno Text" panose="02000506040000040003" pitchFamily="2" charset="0"/>
                <a:cs typeface="Calibri Light" panose="020F0302020204030204" pitchFamily="34" charset="0"/>
              </a:rPr>
              <a:t>Ghent University – imec, IDLab</a:t>
            </a:r>
          </a:p>
          <a:p>
            <a:pPr algn="ctr">
              <a:buClr>
                <a:schemeClr val="dk1"/>
              </a:buClr>
              <a:buSzPct val="61111"/>
            </a:pPr>
            <a:r>
              <a:rPr lang="en-US" sz="2000" dirty="0">
                <a:solidFill>
                  <a:srgbClr val="175FC6"/>
                </a:solidFill>
                <a:latin typeface="UGent Panno Text" panose="02000506040000040003" pitchFamily="2" charset="0"/>
                <a:cs typeface="Calibri Light" panose="020F0302020204030204" pitchFamily="34" charset="0"/>
              </a:rPr>
              <a:t>Josepedro.pereiradossantos@UGent.be</a:t>
            </a:r>
            <a:endParaRPr lang="en" sz="2000" dirty="0">
              <a:solidFill>
                <a:schemeClr val="bg1">
                  <a:lumMod val="50000"/>
                </a:schemeClr>
              </a:solidFill>
              <a:latin typeface="UGent Panno Text" panose="02000506040000040003" pitchFamily="2" charset="0"/>
              <a:cs typeface="Calibri Light" panose="020F0302020204030204" pitchFamily="34" charset="0"/>
              <a:hlinkClick r:id="rId7"/>
            </a:endParaRPr>
          </a:p>
        </p:txBody>
      </p:sp>
      <p:sp>
        <p:nvSpPr>
          <p:cNvPr id="13" name="Rectangle 12">
            <a:extLst>
              <a:ext uri="{FF2B5EF4-FFF2-40B4-BE49-F238E27FC236}">
                <a16:creationId xmlns:a16="http://schemas.microsoft.com/office/drawing/2014/main" id="{825D8997-B553-41EA-88CF-4BEC578801AF}"/>
              </a:ext>
            </a:extLst>
          </p:cNvPr>
          <p:cNvSpPr/>
          <p:nvPr/>
        </p:nvSpPr>
        <p:spPr>
          <a:xfrm>
            <a:off x="4153241" y="2926780"/>
            <a:ext cx="4588115" cy="1015663"/>
          </a:xfrm>
          <a:prstGeom prst="rect">
            <a:avLst/>
          </a:prstGeom>
        </p:spPr>
        <p:txBody>
          <a:bodyPr wrap="none">
            <a:spAutoFit/>
          </a:bodyPr>
          <a:lstStyle/>
          <a:p>
            <a:pPr algn="ctr">
              <a:buClr>
                <a:schemeClr val="dk1"/>
              </a:buClr>
              <a:buSzPct val="61111"/>
            </a:pPr>
            <a:r>
              <a:rPr lang="en-US" sz="2000" dirty="0">
                <a:solidFill>
                  <a:schemeClr val="dk1"/>
                </a:solidFill>
                <a:latin typeface="UGent Panno Text" panose="02000506040000040003" pitchFamily="2" charset="0"/>
                <a:cs typeface="Calibri Light" panose="020F0302020204030204" pitchFamily="34" charset="0"/>
              </a:rPr>
              <a:t>Interested? </a:t>
            </a:r>
          </a:p>
          <a:p>
            <a:pPr algn="ctr">
              <a:buClr>
                <a:schemeClr val="dk1"/>
              </a:buClr>
              <a:buSzPct val="61111"/>
            </a:pPr>
            <a:r>
              <a:rPr lang="en-US" sz="2000" dirty="0">
                <a:solidFill>
                  <a:schemeClr val="dk1"/>
                </a:solidFill>
                <a:latin typeface="UGent Panno Text" panose="02000506040000040003" pitchFamily="2" charset="0"/>
                <a:cs typeface="Calibri Light" panose="020F0302020204030204" pitchFamily="34" charset="0"/>
              </a:rPr>
              <a:t>Repository: </a:t>
            </a:r>
            <a:r>
              <a:rPr lang="en-US" sz="2000" dirty="0">
                <a:solidFill>
                  <a:srgbClr val="175FC6"/>
                </a:solidFill>
                <a:latin typeface="UGent Panno Text" panose="02000506040000040003" pitchFamily="2" charset="0"/>
                <a:cs typeface="Calibri Light" panose="020F0302020204030204" pitchFamily="34" charset="0"/>
              </a:rPr>
              <a:t>github.com/jpedro1992/</a:t>
            </a:r>
            <a:r>
              <a:rPr lang="en-US" sz="2000" dirty="0" err="1">
                <a:solidFill>
                  <a:srgbClr val="175FC6"/>
                </a:solidFill>
                <a:latin typeface="UGent Panno Text" panose="02000506040000040003" pitchFamily="2" charset="0"/>
                <a:cs typeface="Calibri Light" panose="020F0302020204030204" pitchFamily="34" charset="0"/>
              </a:rPr>
              <a:t>sfc</a:t>
            </a:r>
            <a:r>
              <a:rPr lang="en-US" sz="2000" dirty="0">
                <a:solidFill>
                  <a:srgbClr val="175FC6"/>
                </a:solidFill>
                <a:latin typeface="UGent Panno Text" panose="02000506040000040003" pitchFamily="2" charset="0"/>
                <a:cs typeface="Calibri Light" panose="020F0302020204030204" pitchFamily="34" charset="0"/>
              </a:rPr>
              <a:t>-controller</a:t>
            </a:r>
          </a:p>
          <a:p>
            <a:pPr algn="ctr">
              <a:buClr>
                <a:schemeClr val="dk1"/>
              </a:buClr>
              <a:buSzPct val="61111"/>
            </a:pPr>
            <a:r>
              <a:rPr lang="en-US" sz="2000" dirty="0">
                <a:solidFill>
                  <a:schemeClr val="bg2"/>
                </a:solidFill>
                <a:latin typeface="UGent Panno Text" panose="02000506040000040003" pitchFamily="2" charset="0"/>
                <a:cs typeface="Calibri Light" panose="020F0302020204030204" pitchFamily="34" charset="0"/>
              </a:rPr>
              <a:t>Demo presentation:</a:t>
            </a:r>
            <a:r>
              <a:rPr lang="en-US" sz="2000" dirty="0">
                <a:solidFill>
                  <a:srgbClr val="175FC6"/>
                </a:solidFill>
                <a:latin typeface="UGent Panno Text" panose="02000506040000040003" pitchFamily="2" charset="0"/>
                <a:cs typeface="Calibri Light" panose="020F0302020204030204" pitchFamily="34" charset="0"/>
              </a:rPr>
              <a:t> accepted for NETSOFT 2020</a:t>
            </a:r>
          </a:p>
        </p:txBody>
      </p:sp>
    </p:spTree>
    <p:extLst>
      <p:ext uri="{BB962C8B-B14F-4D97-AF65-F5344CB8AC3E}">
        <p14:creationId xmlns:p14="http://schemas.microsoft.com/office/powerpoint/2010/main" val="2817830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26</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22" name="Rectangle 21">
            <a:extLst>
              <a:ext uri="{FF2B5EF4-FFF2-40B4-BE49-F238E27FC236}">
                <a16:creationId xmlns:a16="http://schemas.microsoft.com/office/drawing/2014/main" id="{D8D1FB4B-BF87-4875-BE50-4CA7309288B1}"/>
              </a:ext>
            </a:extLst>
          </p:cNvPr>
          <p:cNvSpPr/>
          <p:nvPr/>
        </p:nvSpPr>
        <p:spPr>
          <a:xfrm>
            <a:off x="137922" y="96369"/>
            <a:ext cx="218361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SFC controller</a:t>
            </a:r>
          </a:p>
        </p:txBody>
      </p:sp>
      <p:sp>
        <p:nvSpPr>
          <p:cNvPr id="23" name="Rectangle 22">
            <a:extLst>
              <a:ext uri="{FF2B5EF4-FFF2-40B4-BE49-F238E27FC236}">
                <a16:creationId xmlns:a16="http://schemas.microsoft.com/office/drawing/2014/main" id="{F2125C23-231B-49AD-B05E-F10E9B60F4EF}"/>
              </a:ext>
            </a:extLst>
          </p:cNvPr>
          <p:cNvSpPr/>
          <p:nvPr/>
        </p:nvSpPr>
        <p:spPr>
          <a:xfrm>
            <a:off x="137922" y="600161"/>
            <a:ext cx="4050307" cy="501227"/>
          </a:xfrm>
          <a:prstGeom prst="rect">
            <a:avLst/>
          </a:prstGeom>
        </p:spPr>
        <p:txBody>
          <a:bodyPr wrap="square" anchor="ctr">
            <a:spAutoFit/>
          </a:bodyPr>
          <a:lstStyle/>
          <a:p>
            <a:pPr>
              <a:lnSpc>
                <a:spcPct val="150000"/>
              </a:lnSpc>
            </a:pPr>
            <a:r>
              <a:rPr lang="en-US" sz="2000" dirty="0">
                <a:latin typeface="UGent Panno Text" panose="02000506040000040003" pitchFamily="2" charset="0"/>
              </a:rPr>
              <a:t>Latency-aware algorithm</a:t>
            </a:r>
          </a:p>
        </p:txBody>
      </p:sp>
      <p:sp>
        <p:nvSpPr>
          <p:cNvPr id="24" name="Rectangle 23">
            <a:extLst>
              <a:ext uri="{FF2B5EF4-FFF2-40B4-BE49-F238E27FC236}">
                <a16:creationId xmlns:a16="http://schemas.microsoft.com/office/drawing/2014/main" id="{03131329-14BA-4E55-8231-E08214BCFD50}"/>
              </a:ext>
            </a:extLst>
          </p:cNvPr>
          <p:cNvSpPr/>
          <p:nvPr/>
        </p:nvSpPr>
        <p:spPr>
          <a:xfrm>
            <a:off x="3582077" y="1101388"/>
            <a:ext cx="2183611" cy="369332"/>
          </a:xfrm>
          <a:prstGeom prst="rect">
            <a:avLst/>
          </a:prstGeom>
          <a:solidFill>
            <a:srgbClr val="37B7BD"/>
          </a:solidFill>
        </p:spPr>
        <p:txBody>
          <a:bodyPr wrap="square" anchor="ctr">
            <a:spAutoFit/>
          </a:bodyPr>
          <a:lstStyle/>
          <a:p>
            <a:r>
              <a:rPr lang="en-US" sz="1800" dirty="0">
                <a:latin typeface="UGent Panno Text" panose="02000506040000040003" pitchFamily="2" charset="0"/>
              </a:rPr>
              <a:t>Latency-aware algorithm</a:t>
            </a:r>
          </a:p>
        </p:txBody>
      </p:sp>
      <p:sp>
        <p:nvSpPr>
          <p:cNvPr id="25" name="Rectangle 24">
            <a:extLst>
              <a:ext uri="{FF2B5EF4-FFF2-40B4-BE49-F238E27FC236}">
                <a16:creationId xmlns:a16="http://schemas.microsoft.com/office/drawing/2014/main" id="{528DE5C4-9E0E-48A9-B447-93453AAF79DF}"/>
              </a:ext>
            </a:extLst>
          </p:cNvPr>
          <p:cNvSpPr/>
          <p:nvPr/>
        </p:nvSpPr>
        <p:spPr>
          <a:xfrm>
            <a:off x="2723523" y="1725855"/>
            <a:ext cx="3900717" cy="369332"/>
          </a:xfrm>
          <a:prstGeom prst="rect">
            <a:avLst/>
          </a:prstGeom>
          <a:solidFill>
            <a:schemeClr val="accent6">
              <a:lumMod val="25000"/>
              <a:lumOff val="75000"/>
            </a:schemeClr>
          </a:solidFill>
        </p:spPr>
        <p:txBody>
          <a:bodyPr wrap="square" anchor="ctr">
            <a:spAutoFit/>
          </a:bodyPr>
          <a:lstStyle/>
          <a:p>
            <a:r>
              <a:rPr lang="en-US" sz="1800" dirty="0">
                <a:latin typeface="UGent Panno Text" panose="02000506040000040003" pitchFamily="2" charset="0"/>
              </a:rPr>
              <a:t>Select node based on Shortest Paths calculation</a:t>
            </a:r>
          </a:p>
        </p:txBody>
      </p:sp>
      <p:cxnSp>
        <p:nvCxnSpPr>
          <p:cNvPr id="26" name="Straight Arrow Connector 25">
            <a:extLst>
              <a:ext uri="{FF2B5EF4-FFF2-40B4-BE49-F238E27FC236}">
                <a16:creationId xmlns:a16="http://schemas.microsoft.com/office/drawing/2014/main" id="{B83A37AC-D767-4436-86F5-28168B88ABBB}"/>
              </a:ext>
            </a:extLst>
          </p:cNvPr>
          <p:cNvCxnSpPr>
            <a:cxnSpLocks/>
            <a:stCxn id="24" idx="2"/>
            <a:endCxn id="25" idx="0"/>
          </p:cNvCxnSpPr>
          <p:nvPr/>
        </p:nvCxnSpPr>
        <p:spPr>
          <a:xfrm flipH="1">
            <a:off x="4673882" y="1470720"/>
            <a:ext cx="1" cy="255135"/>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08492AE-6B6D-4E21-AB04-CDE68AB5840F}"/>
              </a:ext>
            </a:extLst>
          </p:cNvPr>
          <p:cNvSpPr/>
          <p:nvPr/>
        </p:nvSpPr>
        <p:spPr>
          <a:xfrm>
            <a:off x="5052399" y="3138781"/>
            <a:ext cx="1311350" cy="369332"/>
          </a:xfrm>
          <a:prstGeom prst="rect">
            <a:avLst/>
          </a:prstGeom>
          <a:solidFill>
            <a:schemeClr val="accent4">
              <a:lumMod val="60000"/>
              <a:lumOff val="40000"/>
            </a:schemeClr>
          </a:solidFill>
        </p:spPr>
        <p:txBody>
          <a:bodyPr wrap="square" anchor="ctr">
            <a:spAutoFit/>
          </a:bodyPr>
          <a:lstStyle/>
          <a:p>
            <a:r>
              <a:rPr lang="en-US" sz="1800" dirty="0">
                <a:latin typeface="UGent Panno Text" panose="02000506040000040003" pitchFamily="2" charset="0"/>
              </a:rPr>
              <a:t>If node != null</a:t>
            </a:r>
          </a:p>
        </p:txBody>
      </p:sp>
      <p:sp>
        <p:nvSpPr>
          <p:cNvPr id="10" name="Rectangle 9">
            <a:extLst>
              <a:ext uri="{FF2B5EF4-FFF2-40B4-BE49-F238E27FC236}">
                <a16:creationId xmlns:a16="http://schemas.microsoft.com/office/drawing/2014/main" id="{138BAA7A-3D22-4723-9076-E156C6939200}"/>
              </a:ext>
            </a:extLst>
          </p:cNvPr>
          <p:cNvSpPr/>
          <p:nvPr/>
        </p:nvSpPr>
        <p:spPr>
          <a:xfrm>
            <a:off x="4648980" y="2263973"/>
            <a:ext cx="486030" cy="307777"/>
          </a:xfrm>
          <a:prstGeom prst="rect">
            <a:avLst/>
          </a:prstGeom>
        </p:spPr>
        <p:txBody>
          <a:bodyPr wrap="none">
            <a:spAutoFit/>
          </a:bodyPr>
          <a:lstStyle/>
          <a:p>
            <a:r>
              <a:rPr lang="en-US" dirty="0">
                <a:latin typeface="UGent Panno Text" panose="02000506040000040003" pitchFamily="2" charset="0"/>
              </a:rPr>
              <a:t>node</a:t>
            </a:r>
          </a:p>
        </p:txBody>
      </p:sp>
      <p:sp>
        <p:nvSpPr>
          <p:cNvPr id="31" name="Rectangle 30">
            <a:extLst>
              <a:ext uri="{FF2B5EF4-FFF2-40B4-BE49-F238E27FC236}">
                <a16:creationId xmlns:a16="http://schemas.microsoft.com/office/drawing/2014/main" id="{FFFC132D-B13F-4B7C-9BC7-CA0CEB136D40}"/>
              </a:ext>
            </a:extLst>
          </p:cNvPr>
          <p:cNvSpPr/>
          <p:nvPr/>
        </p:nvSpPr>
        <p:spPr>
          <a:xfrm>
            <a:off x="5135010" y="3816860"/>
            <a:ext cx="1146128" cy="369332"/>
          </a:xfrm>
          <a:prstGeom prst="rect">
            <a:avLst/>
          </a:prstGeom>
          <a:solidFill>
            <a:srgbClr val="00B050"/>
          </a:solidFill>
        </p:spPr>
        <p:txBody>
          <a:bodyPr wrap="square" anchor="ctr">
            <a:spAutoFit/>
          </a:bodyPr>
          <a:lstStyle/>
          <a:p>
            <a:r>
              <a:rPr lang="en-US" sz="1800" dirty="0">
                <a:latin typeface="UGent Panno Text" panose="02000506040000040003" pitchFamily="2" charset="0"/>
              </a:rPr>
              <a:t>Return node</a:t>
            </a:r>
          </a:p>
        </p:txBody>
      </p:sp>
      <p:cxnSp>
        <p:nvCxnSpPr>
          <p:cNvPr id="32" name="Straight Arrow Connector 31">
            <a:extLst>
              <a:ext uri="{FF2B5EF4-FFF2-40B4-BE49-F238E27FC236}">
                <a16:creationId xmlns:a16="http://schemas.microsoft.com/office/drawing/2014/main" id="{1134BF09-0CFC-40DB-8E61-676EEC61BBA7}"/>
              </a:ext>
            </a:extLst>
          </p:cNvPr>
          <p:cNvCxnSpPr>
            <a:cxnSpLocks/>
            <a:stCxn id="28" idx="2"/>
            <a:endCxn id="31" idx="0"/>
          </p:cNvCxnSpPr>
          <p:nvPr/>
        </p:nvCxnSpPr>
        <p:spPr>
          <a:xfrm>
            <a:off x="5708074" y="3508113"/>
            <a:ext cx="0" cy="308747"/>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CAF9DA5-3CB5-4663-A8E9-C425E6CFDF67}"/>
              </a:ext>
            </a:extLst>
          </p:cNvPr>
          <p:cNvSpPr/>
          <p:nvPr/>
        </p:nvSpPr>
        <p:spPr>
          <a:xfrm>
            <a:off x="2856501" y="3138781"/>
            <a:ext cx="1384729" cy="369332"/>
          </a:xfrm>
          <a:prstGeom prst="rect">
            <a:avLst/>
          </a:prstGeom>
          <a:solidFill>
            <a:schemeClr val="accent4">
              <a:lumMod val="60000"/>
              <a:lumOff val="40000"/>
            </a:schemeClr>
          </a:solidFill>
        </p:spPr>
        <p:txBody>
          <a:bodyPr wrap="square" anchor="ctr">
            <a:spAutoFit/>
          </a:bodyPr>
          <a:lstStyle/>
          <a:p>
            <a:r>
              <a:rPr lang="en-US" sz="1800" dirty="0">
                <a:latin typeface="UGent Panno Text" panose="02000506040000040003" pitchFamily="2" charset="0"/>
              </a:rPr>
              <a:t>If node == null</a:t>
            </a:r>
          </a:p>
        </p:txBody>
      </p:sp>
      <p:sp>
        <p:nvSpPr>
          <p:cNvPr id="44" name="Rectangle 43">
            <a:extLst>
              <a:ext uri="{FF2B5EF4-FFF2-40B4-BE49-F238E27FC236}">
                <a16:creationId xmlns:a16="http://schemas.microsoft.com/office/drawing/2014/main" id="{DC7794E5-3899-475B-8939-61D97B460DFF}"/>
              </a:ext>
            </a:extLst>
          </p:cNvPr>
          <p:cNvSpPr/>
          <p:nvPr/>
        </p:nvSpPr>
        <p:spPr>
          <a:xfrm>
            <a:off x="2444482" y="3813814"/>
            <a:ext cx="2216188" cy="369332"/>
          </a:xfrm>
          <a:prstGeom prst="rect">
            <a:avLst/>
          </a:prstGeom>
          <a:solidFill>
            <a:srgbClr val="37B7BD"/>
          </a:solidFill>
        </p:spPr>
        <p:txBody>
          <a:bodyPr wrap="square" anchor="ctr">
            <a:spAutoFit/>
          </a:bodyPr>
          <a:lstStyle/>
          <a:p>
            <a:r>
              <a:rPr lang="en-US" sz="1800" dirty="0">
                <a:latin typeface="UGent Panno Text" panose="02000506040000040003" pitchFamily="2" charset="0"/>
              </a:rPr>
              <a:t>Location-aware algorithm</a:t>
            </a:r>
          </a:p>
        </p:txBody>
      </p:sp>
      <p:cxnSp>
        <p:nvCxnSpPr>
          <p:cNvPr id="45" name="Straight Arrow Connector 44">
            <a:extLst>
              <a:ext uri="{FF2B5EF4-FFF2-40B4-BE49-F238E27FC236}">
                <a16:creationId xmlns:a16="http://schemas.microsoft.com/office/drawing/2014/main" id="{524950B7-08B0-4E5B-9A4B-A81EA480097D}"/>
              </a:ext>
            </a:extLst>
          </p:cNvPr>
          <p:cNvCxnSpPr>
            <a:cxnSpLocks/>
            <a:stCxn id="42" idx="2"/>
            <a:endCxn id="44" idx="0"/>
          </p:cNvCxnSpPr>
          <p:nvPr/>
        </p:nvCxnSpPr>
        <p:spPr>
          <a:xfrm>
            <a:off x="3548866" y="3508113"/>
            <a:ext cx="3710" cy="305701"/>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27738BD-1590-47E9-B67E-574DE5FA22CF}"/>
              </a:ext>
            </a:extLst>
          </p:cNvPr>
          <p:cNvCxnSpPr>
            <a:cxnSpLocks/>
            <a:stCxn id="25" idx="2"/>
            <a:endCxn id="28" idx="0"/>
          </p:cNvCxnSpPr>
          <p:nvPr/>
        </p:nvCxnSpPr>
        <p:spPr>
          <a:xfrm rot="16200000" flipH="1">
            <a:off x="4669181" y="2099888"/>
            <a:ext cx="1043594" cy="1034192"/>
          </a:xfrm>
          <a:prstGeom prst="bentConnector3">
            <a:avLst>
              <a:gd name="adj1" fmla="val 50000"/>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599E57D-DD58-44A5-BAEA-4F6C216C0D39}"/>
              </a:ext>
            </a:extLst>
          </p:cNvPr>
          <p:cNvCxnSpPr>
            <a:cxnSpLocks/>
            <a:stCxn id="25" idx="2"/>
            <a:endCxn id="42" idx="0"/>
          </p:cNvCxnSpPr>
          <p:nvPr/>
        </p:nvCxnSpPr>
        <p:spPr>
          <a:xfrm rot="5400000">
            <a:off x="3589577" y="2054476"/>
            <a:ext cx="1043594" cy="1125016"/>
          </a:xfrm>
          <a:prstGeom prst="bentConnector3">
            <a:avLst>
              <a:gd name="adj1" fmla="val 50000"/>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3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10" grpId="0"/>
      <p:bldP spid="31" grpId="0" animBg="1"/>
      <p:bldP spid="42" grpId="0" animBg="1"/>
      <p:bldP spid="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27</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22" name="Rectangle 21">
            <a:extLst>
              <a:ext uri="{FF2B5EF4-FFF2-40B4-BE49-F238E27FC236}">
                <a16:creationId xmlns:a16="http://schemas.microsoft.com/office/drawing/2014/main" id="{D8D1FB4B-BF87-4875-BE50-4CA7309288B1}"/>
              </a:ext>
            </a:extLst>
          </p:cNvPr>
          <p:cNvSpPr/>
          <p:nvPr/>
        </p:nvSpPr>
        <p:spPr>
          <a:xfrm>
            <a:off x="137922" y="96369"/>
            <a:ext cx="218361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SFC controller</a:t>
            </a:r>
          </a:p>
        </p:txBody>
      </p:sp>
      <p:sp>
        <p:nvSpPr>
          <p:cNvPr id="23" name="Rectangle 22">
            <a:extLst>
              <a:ext uri="{FF2B5EF4-FFF2-40B4-BE49-F238E27FC236}">
                <a16:creationId xmlns:a16="http://schemas.microsoft.com/office/drawing/2014/main" id="{F2125C23-231B-49AD-B05E-F10E9B60F4EF}"/>
              </a:ext>
            </a:extLst>
          </p:cNvPr>
          <p:cNvSpPr/>
          <p:nvPr/>
        </p:nvSpPr>
        <p:spPr>
          <a:xfrm>
            <a:off x="137922" y="600161"/>
            <a:ext cx="4050307" cy="501227"/>
          </a:xfrm>
          <a:prstGeom prst="rect">
            <a:avLst/>
          </a:prstGeom>
        </p:spPr>
        <p:txBody>
          <a:bodyPr wrap="square" anchor="ctr">
            <a:spAutoFit/>
          </a:bodyPr>
          <a:lstStyle/>
          <a:p>
            <a:pPr>
              <a:lnSpc>
                <a:spcPct val="150000"/>
              </a:lnSpc>
            </a:pPr>
            <a:r>
              <a:rPr lang="en-US" sz="2000" dirty="0">
                <a:latin typeface="UGent Panno Text" panose="02000506040000040003" pitchFamily="2" charset="0"/>
              </a:rPr>
              <a:t>Location-aware algorithm</a:t>
            </a:r>
          </a:p>
        </p:txBody>
      </p:sp>
      <p:sp>
        <p:nvSpPr>
          <p:cNvPr id="24" name="Rectangle 23">
            <a:extLst>
              <a:ext uri="{FF2B5EF4-FFF2-40B4-BE49-F238E27FC236}">
                <a16:creationId xmlns:a16="http://schemas.microsoft.com/office/drawing/2014/main" id="{03131329-14BA-4E55-8231-E08214BCFD50}"/>
              </a:ext>
            </a:extLst>
          </p:cNvPr>
          <p:cNvSpPr/>
          <p:nvPr/>
        </p:nvSpPr>
        <p:spPr>
          <a:xfrm>
            <a:off x="4395202" y="998792"/>
            <a:ext cx="2241780" cy="369332"/>
          </a:xfrm>
          <a:prstGeom prst="rect">
            <a:avLst/>
          </a:prstGeom>
          <a:solidFill>
            <a:srgbClr val="37B7BD"/>
          </a:solidFill>
        </p:spPr>
        <p:txBody>
          <a:bodyPr wrap="square" anchor="ctr">
            <a:spAutoFit/>
          </a:bodyPr>
          <a:lstStyle/>
          <a:p>
            <a:r>
              <a:rPr lang="en-US" sz="1800" dirty="0">
                <a:latin typeface="UGent Panno Text" panose="02000506040000040003" pitchFamily="2" charset="0"/>
              </a:rPr>
              <a:t>Location-aware algorithm</a:t>
            </a:r>
          </a:p>
        </p:txBody>
      </p:sp>
      <p:sp>
        <p:nvSpPr>
          <p:cNvPr id="25" name="Rectangle 24">
            <a:extLst>
              <a:ext uri="{FF2B5EF4-FFF2-40B4-BE49-F238E27FC236}">
                <a16:creationId xmlns:a16="http://schemas.microsoft.com/office/drawing/2014/main" id="{528DE5C4-9E0E-48A9-B447-93453AAF79DF}"/>
              </a:ext>
            </a:extLst>
          </p:cNvPr>
          <p:cNvSpPr/>
          <p:nvPr/>
        </p:nvSpPr>
        <p:spPr>
          <a:xfrm>
            <a:off x="3217615" y="1625078"/>
            <a:ext cx="4596954" cy="369332"/>
          </a:xfrm>
          <a:prstGeom prst="rect">
            <a:avLst/>
          </a:prstGeom>
          <a:solidFill>
            <a:schemeClr val="accent6">
              <a:lumMod val="25000"/>
              <a:lumOff val="75000"/>
            </a:schemeClr>
          </a:solidFill>
        </p:spPr>
        <p:txBody>
          <a:bodyPr wrap="square" anchor="ctr">
            <a:spAutoFit/>
          </a:bodyPr>
          <a:lstStyle/>
          <a:p>
            <a:r>
              <a:rPr lang="en-US" sz="1800" dirty="0">
                <a:latin typeface="UGent Panno Text" panose="02000506040000040003" pitchFamily="2" charset="0"/>
              </a:rPr>
              <a:t>Select node based on minimum Delay for target location</a:t>
            </a:r>
          </a:p>
        </p:txBody>
      </p:sp>
      <p:cxnSp>
        <p:nvCxnSpPr>
          <p:cNvPr id="26" name="Straight Arrow Connector 25">
            <a:extLst>
              <a:ext uri="{FF2B5EF4-FFF2-40B4-BE49-F238E27FC236}">
                <a16:creationId xmlns:a16="http://schemas.microsoft.com/office/drawing/2014/main" id="{B83A37AC-D767-4436-86F5-28168B88ABBB}"/>
              </a:ext>
            </a:extLst>
          </p:cNvPr>
          <p:cNvCxnSpPr>
            <a:cxnSpLocks/>
            <a:stCxn id="24" idx="2"/>
            <a:endCxn id="25" idx="0"/>
          </p:cNvCxnSpPr>
          <p:nvPr/>
        </p:nvCxnSpPr>
        <p:spPr>
          <a:xfrm>
            <a:off x="5516092" y="1368124"/>
            <a:ext cx="0" cy="25695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08492AE-6B6D-4E21-AB04-CDE68AB5840F}"/>
              </a:ext>
            </a:extLst>
          </p:cNvPr>
          <p:cNvSpPr/>
          <p:nvPr/>
        </p:nvSpPr>
        <p:spPr>
          <a:xfrm>
            <a:off x="6474559" y="2658134"/>
            <a:ext cx="2560594" cy="369332"/>
          </a:xfrm>
          <a:prstGeom prst="rect">
            <a:avLst/>
          </a:prstGeom>
          <a:solidFill>
            <a:schemeClr val="accent4">
              <a:lumMod val="60000"/>
              <a:lumOff val="40000"/>
            </a:schemeClr>
          </a:solidFill>
        </p:spPr>
        <p:txBody>
          <a:bodyPr wrap="square" anchor="ctr">
            <a:spAutoFit/>
          </a:bodyPr>
          <a:lstStyle/>
          <a:p>
            <a:r>
              <a:rPr lang="en-US" sz="1800" dirty="0">
                <a:latin typeface="UGent Panno Text" panose="02000506040000040003" pitchFamily="2" charset="0"/>
              </a:rPr>
              <a:t>If node has enough bandwidth</a:t>
            </a:r>
          </a:p>
        </p:txBody>
      </p:sp>
      <p:sp>
        <p:nvSpPr>
          <p:cNvPr id="10" name="Rectangle 9">
            <a:extLst>
              <a:ext uri="{FF2B5EF4-FFF2-40B4-BE49-F238E27FC236}">
                <a16:creationId xmlns:a16="http://schemas.microsoft.com/office/drawing/2014/main" id="{138BAA7A-3D22-4723-9076-E156C6939200}"/>
              </a:ext>
            </a:extLst>
          </p:cNvPr>
          <p:cNvSpPr/>
          <p:nvPr/>
        </p:nvSpPr>
        <p:spPr>
          <a:xfrm>
            <a:off x="5456380" y="1984303"/>
            <a:ext cx="486030" cy="307777"/>
          </a:xfrm>
          <a:prstGeom prst="rect">
            <a:avLst/>
          </a:prstGeom>
        </p:spPr>
        <p:txBody>
          <a:bodyPr wrap="none">
            <a:spAutoFit/>
          </a:bodyPr>
          <a:lstStyle/>
          <a:p>
            <a:r>
              <a:rPr lang="en-US" dirty="0">
                <a:latin typeface="UGent Panno Text" panose="02000506040000040003" pitchFamily="2" charset="0"/>
              </a:rPr>
              <a:t>node</a:t>
            </a:r>
          </a:p>
        </p:txBody>
      </p:sp>
      <p:sp>
        <p:nvSpPr>
          <p:cNvPr id="31" name="Rectangle 30">
            <a:extLst>
              <a:ext uri="{FF2B5EF4-FFF2-40B4-BE49-F238E27FC236}">
                <a16:creationId xmlns:a16="http://schemas.microsoft.com/office/drawing/2014/main" id="{FFFC132D-B13F-4B7C-9BC7-CA0CEB136D40}"/>
              </a:ext>
            </a:extLst>
          </p:cNvPr>
          <p:cNvSpPr/>
          <p:nvPr/>
        </p:nvSpPr>
        <p:spPr>
          <a:xfrm>
            <a:off x="7181792" y="3336212"/>
            <a:ext cx="1146128" cy="369332"/>
          </a:xfrm>
          <a:prstGeom prst="rect">
            <a:avLst/>
          </a:prstGeom>
          <a:solidFill>
            <a:srgbClr val="00B050"/>
          </a:solidFill>
        </p:spPr>
        <p:txBody>
          <a:bodyPr wrap="square" anchor="ctr">
            <a:spAutoFit/>
          </a:bodyPr>
          <a:lstStyle/>
          <a:p>
            <a:r>
              <a:rPr lang="en-US" sz="1800" dirty="0">
                <a:latin typeface="UGent Panno Text" panose="02000506040000040003" pitchFamily="2" charset="0"/>
              </a:rPr>
              <a:t>Return node</a:t>
            </a:r>
          </a:p>
        </p:txBody>
      </p:sp>
      <p:cxnSp>
        <p:nvCxnSpPr>
          <p:cNvPr id="32" name="Straight Arrow Connector 31">
            <a:extLst>
              <a:ext uri="{FF2B5EF4-FFF2-40B4-BE49-F238E27FC236}">
                <a16:creationId xmlns:a16="http://schemas.microsoft.com/office/drawing/2014/main" id="{1134BF09-0CFC-40DB-8E61-676EEC61BBA7}"/>
              </a:ext>
            </a:extLst>
          </p:cNvPr>
          <p:cNvCxnSpPr>
            <a:cxnSpLocks/>
            <a:stCxn id="28" idx="2"/>
            <a:endCxn id="31" idx="0"/>
          </p:cNvCxnSpPr>
          <p:nvPr/>
        </p:nvCxnSpPr>
        <p:spPr>
          <a:xfrm>
            <a:off x="7754856" y="3027466"/>
            <a:ext cx="0" cy="308746"/>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CAF9DA5-3CB5-4663-A8E9-C425E6CFDF67}"/>
              </a:ext>
            </a:extLst>
          </p:cNvPr>
          <p:cNvSpPr/>
          <p:nvPr/>
        </p:nvSpPr>
        <p:spPr>
          <a:xfrm>
            <a:off x="2182083" y="2658134"/>
            <a:ext cx="3380526" cy="369332"/>
          </a:xfrm>
          <a:prstGeom prst="rect">
            <a:avLst/>
          </a:prstGeom>
          <a:solidFill>
            <a:schemeClr val="accent4">
              <a:lumMod val="60000"/>
              <a:lumOff val="40000"/>
            </a:schemeClr>
          </a:solidFill>
        </p:spPr>
        <p:txBody>
          <a:bodyPr wrap="square" anchor="ctr">
            <a:spAutoFit/>
          </a:bodyPr>
          <a:lstStyle/>
          <a:p>
            <a:r>
              <a:rPr lang="en-US" sz="1800" dirty="0">
                <a:latin typeface="UGent Panno Text" panose="02000506040000040003" pitchFamily="2" charset="0"/>
              </a:rPr>
              <a:t>If node does not have enough bandwidth</a:t>
            </a:r>
          </a:p>
        </p:txBody>
      </p:sp>
      <p:sp>
        <p:nvSpPr>
          <p:cNvPr id="44" name="Rectangle 43">
            <a:extLst>
              <a:ext uri="{FF2B5EF4-FFF2-40B4-BE49-F238E27FC236}">
                <a16:creationId xmlns:a16="http://schemas.microsoft.com/office/drawing/2014/main" id="{DC7794E5-3899-475B-8939-61D97B460DFF}"/>
              </a:ext>
            </a:extLst>
          </p:cNvPr>
          <p:cNvSpPr/>
          <p:nvPr/>
        </p:nvSpPr>
        <p:spPr>
          <a:xfrm>
            <a:off x="2182086" y="3324701"/>
            <a:ext cx="3380523" cy="369332"/>
          </a:xfrm>
          <a:prstGeom prst="rect">
            <a:avLst/>
          </a:prstGeom>
          <a:solidFill>
            <a:schemeClr val="accent2">
              <a:lumMod val="40000"/>
              <a:lumOff val="60000"/>
            </a:schemeClr>
          </a:solidFill>
        </p:spPr>
        <p:txBody>
          <a:bodyPr wrap="square" anchor="ctr">
            <a:spAutoFit/>
          </a:bodyPr>
          <a:lstStyle/>
          <a:p>
            <a:r>
              <a:rPr lang="en-US" sz="1800" dirty="0">
                <a:latin typeface="UGent Panno Text" panose="02000506040000040003" pitchFamily="2" charset="0"/>
              </a:rPr>
              <a:t>Remove Node from Potential Candidates</a:t>
            </a:r>
          </a:p>
        </p:txBody>
      </p:sp>
      <p:cxnSp>
        <p:nvCxnSpPr>
          <p:cNvPr id="45" name="Straight Arrow Connector 44">
            <a:extLst>
              <a:ext uri="{FF2B5EF4-FFF2-40B4-BE49-F238E27FC236}">
                <a16:creationId xmlns:a16="http://schemas.microsoft.com/office/drawing/2014/main" id="{524950B7-08B0-4E5B-9A4B-A81EA480097D}"/>
              </a:ext>
            </a:extLst>
          </p:cNvPr>
          <p:cNvCxnSpPr>
            <a:cxnSpLocks/>
            <a:stCxn id="42" idx="2"/>
            <a:endCxn id="44" idx="0"/>
          </p:cNvCxnSpPr>
          <p:nvPr/>
        </p:nvCxnSpPr>
        <p:spPr>
          <a:xfrm>
            <a:off x="3872346" y="3027466"/>
            <a:ext cx="2" cy="297235"/>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27738BD-1590-47E9-B67E-574DE5FA22CF}"/>
              </a:ext>
            </a:extLst>
          </p:cNvPr>
          <p:cNvCxnSpPr>
            <a:cxnSpLocks/>
            <a:stCxn id="25" idx="2"/>
            <a:endCxn id="28" idx="0"/>
          </p:cNvCxnSpPr>
          <p:nvPr/>
        </p:nvCxnSpPr>
        <p:spPr>
          <a:xfrm rot="16200000" flipH="1">
            <a:off x="6303612" y="1206890"/>
            <a:ext cx="663724" cy="2238764"/>
          </a:xfrm>
          <a:prstGeom prst="bentConnector3">
            <a:avLst>
              <a:gd name="adj1" fmla="val 54920"/>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599E57D-DD58-44A5-BAEA-4F6C216C0D39}"/>
              </a:ext>
            </a:extLst>
          </p:cNvPr>
          <p:cNvCxnSpPr>
            <a:cxnSpLocks/>
            <a:stCxn id="25" idx="2"/>
            <a:endCxn id="42" idx="0"/>
          </p:cNvCxnSpPr>
          <p:nvPr/>
        </p:nvCxnSpPr>
        <p:spPr>
          <a:xfrm rot="5400000">
            <a:off x="4362357" y="1504399"/>
            <a:ext cx="663724" cy="1643746"/>
          </a:xfrm>
          <a:prstGeom prst="bentConnector3">
            <a:avLst>
              <a:gd name="adj1" fmla="val 54920"/>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1956074-B463-4614-A4D3-F59EDE1EF299}"/>
              </a:ext>
            </a:extLst>
          </p:cNvPr>
          <p:cNvSpPr/>
          <p:nvPr/>
        </p:nvSpPr>
        <p:spPr>
          <a:xfrm>
            <a:off x="2009591" y="1158359"/>
            <a:ext cx="2109873" cy="307777"/>
          </a:xfrm>
          <a:prstGeom prst="rect">
            <a:avLst/>
          </a:prstGeom>
        </p:spPr>
        <p:txBody>
          <a:bodyPr wrap="none">
            <a:spAutoFit/>
          </a:bodyPr>
          <a:lstStyle/>
          <a:p>
            <a:r>
              <a:rPr lang="en-US" dirty="0">
                <a:latin typeface="UGent Panno Text" panose="02000506040000040003" pitchFamily="2" charset="0"/>
              </a:rPr>
              <a:t>Repeat the process! (Recursive)</a:t>
            </a:r>
          </a:p>
        </p:txBody>
      </p:sp>
      <p:cxnSp>
        <p:nvCxnSpPr>
          <p:cNvPr id="60" name="Connector: Elbow 59">
            <a:extLst>
              <a:ext uri="{FF2B5EF4-FFF2-40B4-BE49-F238E27FC236}">
                <a16:creationId xmlns:a16="http://schemas.microsoft.com/office/drawing/2014/main" id="{85C6DC1B-054E-4803-B8A7-C655059CC060}"/>
              </a:ext>
            </a:extLst>
          </p:cNvPr>
          <p:cNvCxnSpPr>
            <a:cxnSpLocks/>
            <a:stCxn id="69" idx="1"/>
            <a:endCxn id="24" idx="1"/>
          </p:cNvCxnSpPr>
          <p:nvPr/>
        </p:nvCxnSpPr>
        <p:spPr>
          <a:xfrm rot="10800000" flipH="1">
            <a:off x="2163074" y="1183458"/>
            <a:ext cx="2232127" cy="2932548"/>
          </a:xfrm>
          <a:prstGeom prst="bentConnector3">
            <a:avLst>
              <a:gd name="adj1" fmla="val -1024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17EA34DC-33D6-4401-B713-4FB4E93869CE}"/>
              </a:ext>
            </a:extLst>
          </p:cNvPr>
          <p:cNvSpPr/>
          <p:nvPr/>
        </p:nvSpPr>
        <p:spPr>
          <a:xfrm>
            <a:off x="4043546" y="3926288"/>
            <a:ext cx="1519063" cy="369332"/>
          </a:xfrm>
          <a:prstGeom prst="rect">
            <a:avLst/>
          </a:prstGeom>
          <a:solidFill>
            <a:schemeClr val="accent2">
              <a:lumMod val="40000"/>
              <a:lumOff val="60000"/>
            </a:schemeClr>
          </a:solidFill>
        </p:spPr>
        <p:txBody>
          <a:bodyPr wrap="square" anchor="ctr">
            <a:spAutoFit/>
          </a:bodyPr>
          <a:lstStyle/>
          <a:p>
            <a:r>
              <a:rPr lang="en-US" sz="1800" dirty="0">
                <a:latin typeface="UGent Panno Text" panose="02000506040000040003" pitchFamily="2" charset="0"/>
              </a:rPr>
              <a:t>Node List == null </a:t>
            </a:r>
          </a:p>
        </p:txBody>
      </p:sp>
      <p:sp>
        <p:nvSpPr>
          <p:cNvPr id="69" name="Rectangle 68">
            <a:extLst>
              <a:ext uri="{FF2B5EF4-FFF2-40B4-BE49-F238E27FC236}">
                <a16:creationId xmlns:a16="http://schemas.microsoft.com/office/drawing/2014/main" id="{A99F86B7-EC9C-4910-B432-64D7D795ED8F}"/>
              </a:ext>
            </a:extLst>
          </p:cNvPr>
          <p:cNvSpPr/>
          <p:nvPr/>
        </p:nvSpPr>
        <p:spPr>
          <a:xfrm>
            <a:off x="2163075" y="3931340"/>
            <a:ext cx="1519063" cy="369332"/>
          </a:xfrm>
          <a:prstGeom prst="rect">
            <a:avLst/>
          </a:prstGeom>
          <a:solidFill>
            <a:srgbClr val="92D050"/>
          </a:solidFill>
        </p:spPr>
        <p:txBody>
          <a:bodyPr wrap="square" anchor="ctr">
            <a:spAutoFit/>
          </a:bodyPr>
          <a:lstStyle/>
          <a:p>
            <a:r>
              <a:rPr lang="en-US" sz="1800" dirty="0">
                <a:latin typeface="UGent Panno Text" panose="02000506040000040003" pitchFamily="2" charset="0"/>
              </a:rPr>
              <a:t>Node List != null </a:t>
            </a:r>
          </a:p>
        </p:txBody>
      </p:sp>
      <p:cxnSp>
        <p:nvCxnSpPr>
          <p:cNvPr id="70" name="Straight Arrow Connector 69">
            <a:extLst>
              <a:ext uri="{FF2B5EF4-FFF2-40B4-BE49-F238E27FC236}">
                <a16:creationId xmlns:a16="http://schemas.microsoft.com/office/drawing/2014/main" id="{5F6B36A7-E09A-4197-8294-318ED19B1763}"/>
              </a:ext>
            </a:extLst>
          </p:cNvPr>
          <p:cNvCxnSpPr>
            <a:cxnSpLocks/>
            <a:stCxn id="44" idx="2"/>
            <a:endCxn id="69" idx="0"/>
          </p:cNvCxnSpPr>
          <p:nvPr/>
        </p:nvCxnSpPr>
        <p:spPr>
          <a:xfrm flipH="1">
            <a:off x="2922607" y="3694033"/>
            <a:ext cx="949741" cy="237307"/>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15BD05DD-3340-455A-9BB5-9A24EB895EF1}"/>
              </a:ext>
            </a:extLst>
          </p:cNvPr>
          <p:cNvCxnSpPr>
            <a:cxnSpLocks/>
            <a:stCxn id="44" idx="2"/>
            <a:endCxn id="68" idx="0"/>
          </p:cNvCxnSpPr>
          <p:nvPr/>
        </p:nvCxnSpPr>
        <p:spPr>
          <a:xfrm>
            <a:off x="3872348" y="3694033"/>
            <a:ext cx="930730" cy="232255"/>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3478B050-54AC-49A2-9430-1258586106F5}"/>
              </a:ext>
            </a:extLst>
          </p:cNvPr>
          <p:cNvSpPr/>
          <p:nvPr/>
        </p:nvSpPr>
        <p:spPr>
          <a:xfrm>
            <a:off x="4043546" y="4543339"/>
            <a:ext cx="1519062" cy="369332"/>
          </a:xfrm>
          <a:prstGeom prst="rect">
            <a:avLst/>
          </a:prstGeom>
          <a:solidFill>
            <a:schemeClr val="accent2">
              <a:lumMod val="60000"/>
              <a:lumOff val="40000"/>
            </a:schemeClr>
          </a:solidFill>
        </p:spPr>
        <p:txBody>
          <a:bodyPr wrap="square" anchor="ctr">
            <a:spAutoFit/>
          </a:bodyPr>
          <a:lstStyle/>
          <a:p>
            <a:r>
              <a:rPr lang="en-US" sz="1800" dirty="0">
                <a:latin typeface="UGent Panno Text" panose="02000506040000040003" pitchFamily="2" charset="0"/>
              </a:rPr>
              <a:t>Return null</a:t>
            </a:r>
          </a:p>
        </p:txBody>
      </p:sp>
      <p:cxnSp>
        <p:nvCxnSpPr>
          <p:cNvPr id="101" name="Straight Arrow Connector 100">
            <a:extLst>
              <a:ext uri="{FF2B5EF4-FFF2-40B4-BE49-F238E27FC236}">
                <a16:creationId xmlns:a16="http://schemas.microsoft.com/office/drawing/2014/main" id="{6C91A089-4DDE-4073-864D-AA1AAB74737E}"/>
              </a:ext>
            </a:extLst>
          </p:cNvPr>
          <p:cNvCxnSpPr>
            <a:cxnSpLocks/>
            <a:stCxn id="68" idx="2"/>
            <a:endCxn id="100" idx="0"/>
          </p:cNvCxnSpPr>
          <p:nvPr/>
        </p:nvCxnSpPr>
        <p:spPr>
          <a:xfrm flipH="1">
            <a:off x="4803077" y="4295620"/>
            <a:ext cx="1" cy="247719"/>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3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10" grpId="0"/>
      <p:bldP spid="31" grpId="0" animBg="1"/>
      <p:bldP spid="42" grpId="0" animBg="1"/>
      <p:bldP spid="44" grpId="0" animBg="1"/>
      <p:bldP spid="58" grpId="0"/>
      <p:bldP spid="68" grpId="0" animBg="1"/>
      <p:bldP spid="69" grpId="0" animBg="1"/>
      <p:bldP spid="10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28</a:t>
            </a:fld>
            <a:r>
              <a:rPr lang="en" dirty="0">
                <a:latin typeface="UGent Panno Text" panose="02000506040000040003" pitchFamily="2" charset="0"/>
              </a:rPr>
              <a:t>/25</a:t>
            </a:r>
          </a:p>
        </p:txBody>
      </p:sp>
      <p:pic>
        <p:nvPicPr>
          <p:cNvPr id="7" name="Shape 45" descr="logo_UGent200_EN_RGB_colour_2400dpi.png"/>
          <p:cNvPicPr preferRelativeResize="0"/>
          <p:nvPr/>
        </p:nvPicPr>
        <p:blipFill rotWithShape="1">
          <a:blip r:embed="rId3">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8" name="Rectangle 7"/>
          <p:cNvSpPr/>
          <p:nvPr/>
        </p:nvSpPr>
        <p:spPr>
          <a:xfrm>
            <a:off x="137922" y="96369"/>
            <a:ext cx="1614545"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Scalability</a:t>
            </a:r>
          </a:p>
        </p:txBody>
      </p:sp>
      <p:pic>
        <p:nvPicPr>
          <p:cNvPr id="6" name="Shape 44" descr="uQu7T64e.jpg"/>
          <p:cNvPicPr preferRelativeResize="0"/>
          <p:nvPr/>
        </p:nvPicPr>
        <p:blipFill rotWithShape="1">
          <a:blip r:embed="rId5">
            <a:alphaModFix/>
          </a:blip>
          <a:srcRect t="31285" b="24762"/>
          <a:stretch/>
        </p:blipFill>
        <p:spPr>
          <a:xfrm>
            <a:off x="7239192" y="4510721"/>
            <a:ext cx="1104883" cy="478259"/>
          </a:xfrm>
          <a:prstGeom prst="rect">
            <a:avLst/>
          </a:prstGeom>
          <a:noFill/>
          <a:ln>
            <a:noFill/>
          </a:ln>
        </p:spPr>
      </p:pic>
      <p:pic>
        <p:nvPicPr>
          <p:cNvPr id="5" name="Picture 4" descr="A close up of a map&#10;&#10;Description automatically generated">
            <a:extLst>
              <a:ext uri="{FF2B5EF4-FFF2-40B4-BE49-F238E27FC236}">
                <a16:creationId xmlns:a16="http://schemas.microsoft.com/office/drawing/2014/main" id="{9543C71A-32F9-4197-9B84-AB6724F1E14C}"/>
              </a:ext>
            </a:extLst>
          </p:cNvPr>
          <p:cNvPicPr>
            <a:picLocks noChangeAspect="1"/>
          </p:cNvPicPr>
          <p:nvPr/>
        </p:nvPicPr>
        <p:blipFill>
          <a:blip r:embed="rId6"/>
          <a:stretch>
            <a:fillRect/>
          </a:stretch>
        </p:blipFill>
        <p:spPr>
          <a:xfrm>
            <a:off x="2011294" y="406099"/>
            <a:ext cx="4972050" cy="3729037"/>
          </a:xfrm>
          <a:prstGeom prst="rect">
            <a:avLst/>
          </a:prstGeom>
        </p:spPr>
      </p:pic>
      <p:sp>
        <p:nvSpPr>
          <p:cNvPr id="2" name="Rectangle 1">
            <a:extLst>
              <a:ext uri="{FF2B5EF4-FFF2-40B4-BE49-F238E27FC236}">
                <a16:creationId xmlns:a16="http://schemas.microsoft.com/office/drawing/2014/main" id="{A1AD3E4F-CAD9-4DB9-87A0-AA1FF403EF32}"/>
              </a:ext>
            </a:extLst>
          </p:cNvPr>
          <p:cNvSpPr/>
          <p:nvPr/>
        </p:nvSpPr>
        <p:spPr>
          <a:xfrm>
            <a:off x="1901829" y="4074087"/>
            <a:ext cx="5230877" cy="307777"/>
          </a:xfrm>
          <a:prstGeom prst="rect">
            <a:avLst/>
          </a:prstGeom>
        </p:spPr>
        <p:txBody>
          <a:bodyPr wrap="square">
            <a:spAutoFit/>
          </a:bodyPr>
          <a:lstStyle/>
          <a:p>
            <a:pPr algn="ctr"/>
            <a:r>
              <a:rPr lang="en-US" dirty="0">
                <a:latin typeface="UGent Panno Text" panose="020B0604020202020204" charset="0"/>
              </a:rPr>
              <a:t>Fig. 9: The average execution time per Pod of the SFC controller extender call.</a:t>
            </a:r>
          </a:p>
        </p:txBody>
      </p:sp>
    </p:spTree>
    <p:extLst>
      <p:ext uri="{BB962C8B-B14F-4D97-AF65-F5344CB8AC3E}">
        <p14:creationId xmlns:p14="http://schemas.microsoft.com/office/powerpoint/2010/main" val="313409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latin typeface="UGent Panno Text" panose="020B0604020202020204" charset="0"/>
              </a:rPr>
              <a:t>3</a:t>
            </a:fld>
            <a:r>
              <a:rPr lang="en" dirty="0">
                <a:latin typeface="UGent Panno Text" panose="020B0604020202020204" charset="0"/>
              </a:rPr>
              <a:t>/25</a:t>
            </a:r>
          </a:p>
        </p:txBody>
      </p:sp>
      <p:sp>
        <p:nvSpPr>
          <p:cNvPr id="9" name="TextBox 8"/>
          <p:cNvSpPr txBox="1"/>
          <p:nvPr/>
        </p:nvSpPr>
        <p:spPr>
          <a:xfrm>
            <a:off x="6034627" y="697033"/>
            <a:ext cx="3178722" cy="707886"/>
          </a:xfrm>
          <a:prstGeom prst="rect">
            <a:avLst/>
          </a:prstGeom>
          <a:noFill/>
        </p:spPr>
        <p:txBody>
          <a:bodyPr wrap="square" rtlCol="0">
            <a:spAutoFit/>
          </a:bodyPr>
          <a:lstStyle/>
          <a:p>
            <a:r>
              <a:rPr lang="en-US" sz="2000" dirty="0">
                <a:latin typeface="UGent Panno Text" panose="020B0604020202020204" charset="0"/>
                <a:cs typeface="Calibri" panose="020F0502020204030204" pitchFamily="34" charset="0"/>
              </a:rPr>
              <a:t>High Computing Power</a:t>
            </a:r>
          </a:p>
          <a:p>
            <a:r>
              <a:rPr lang="en-US" sz="2000" dirty="0">
                <a:latin typeface="UGent Panno Text" panose="020B0604020202020204" charset="0"/>
                <a:cs typeface="Calibri" panose="020F0502020204030204" pitchFamily="34" charset="0"/>
              </a:rPr>
              <a:t>High Latency</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61" y="663574"/>
            <a:ext cx="3609303" cy="3644393"/>
          </a:xfrm>
          <a:prstGeom prst="rect">
            <a:avLst/>
          </a:prstGeom>
        </p:spPr>
      </p:pic>
      <p:sp>
        <p:nvSpPr>
          <p:cNvPr id="11" name="TextBox 10"/>
          <p:cNvSpPr txBox="1"/>
          <p:nvPr/>
        </p:nvSpPr>
        <p:spPr>
          <a:xfrm>
            <a:off x="4054301" y="795587"/>
            <a:ext cx="1799358" cy="510778"/>
          </a:xfrm>
          <a:prstGeom prst="roundRect">
            <a:avLst/>
          </a:prstGeom>
          <a:solidFill>
            <a:srgbClr val="D6F5FF"/>
          </a:solidFill>
        </p:spPr>
        <p:txBody>
          <a:bodyPr wrap="square" rtlCol="0">
            <a:spAutoFit/>
          </a:bodyPr>
          <a:lstStyle/>
          <a:p>
            <a:pPr algn="ctr"/>
            <a:r>
              <a:rPr lang="en-US" sz="2400" dirty="0">
                <a:latin typeface="UGent Panno Text" panose="020B0604020202020204" charset="0"/>
                <a:cs typeface="Calibri" panose="020F0502020204030204" pitchFamily="34" charset="0"/>
              </a:rPr>
              <a:t>Cloud</a:t>
            </a:r>
          </a:p>
        </p:txBody>
      </p:sp>
      <p:sp>
        <p:nvSpPr>
          <p:cNvPr id="12" name="TextBox 11"/>
          <p:cNvSpPr txBox="1"/>
          <p:nvPr/>
        </p:nvSpPr>
        <p:spPr>
          <a:xfrm>
            <a:off x="4054301" y="2379359"/>
            <a:ext cx="1799358" cy="510778"/>
          </a:xfrm>
          <a:prstGeom prst="roundRect">
            <a:avLst/>
          </a:prstGeom>
          <a:solidFill>
            <a:schemeClr val="accent6">
              <a:lumMod val="25000"/>
              <a:lumOff val="75000"/>
            </a:schemeClr>
          </a:solidFill>
        </p:spPr>
        <p:txBody>
          <a:bodyPr wrap="square" rtlCol="0">
            <a:spAutoFit/>
          </a:bodyPr>
          <a:lstStyle/>
          <a:p>
            <a:pPr algn="ctr"/>
            <a:r>
              <a:rPr lang="en-US" sz="2400" dirty="0">
                <a:latin typeface="UGent Panno Text" panose="020B0604020202020204" charset="0"/>
                <a:cs typeface="Calibri" panose="020F0502020204030204" pitchFamily="34" charset="0"/>
              </a:rPr>
              <a:t>Fog</a:t>
            </a:r>
          </a:p>
        </p:txBody>
      </p:sp>
      <p:sp>
        <p:nvSpPr>
          <p:cNvPr id="13" name="TextBox 12"/>
          <p:cNvSpPr txBox="1"/>
          <p:nvPr/>
        </p:nvSpPr>
        <p:spPr>
          <a:xfrm>
            <a:off x="4054302" y="3630859"/>
            <a:ext cx="1799357" cy="510778"/>
          </a:xfrm>
          <a:prstGeom prst="roundRect">
            <a:avLst/>
          </a:prstGeom>
          <a:solidFill>
            <a:schemeClr val="accent6">
              <a:lumMod val="50000"/>
              <a:lumOff val="50000"/>
            </a:schemeClr>
          </a:solidFill>
        </p:spPr>
        <p:txBody>
          <a:bodyPr wrap="square" rtlCol="0">
            <a:spAutoFit/>
          </a:bodyPr>
          <a:lstStyle/>
          <a:p>
            <a:pPr algn="ctr"/>
            <a:r>
              <a:rPr lang="en-US" sz="2400" dirty="0">
                <a:latin typeface="UGent Panno Text" panose="020B0604020202020204" charset="0"/>
                <a:cs typeface="Calibri" panose="020F0502020204030204" pitchFamily="34" charset="0"/>
              </a:rPr>
              <a:t>IoT Devices</a:t>
            </a:r>
          </a:p>
        </p:txBody>
      </p:sp>
      <p:sp>
        <p:nvSpPr>
          <p:cNvPr id="14" name="TextBox 13"/>
          <p:cNvSpPr txBox="1"/>
          <p:nvPr/>
        </p:nvSpPr>
        <p:spPr>
          <a:xfrm>
            <a:off x="6034627" y="3686193"/>
            <a:ext cx="3070864" cy="400110"/>
          </a:xfrm>
          <a:prstGeom prst="rect">
            <a:avLst/>
          </a:prstGeom>
          <a:noFill/>
        </p:spPr>
        <p:txBody>
          <a:bodyPr wrap="square" rtlCol="0">
            <a:spAutoFit/>
          </a:bodyPr>
          <a:lstStyle/>
          <a:p>
            <a:r>
              <a:rPr lang="en-US" sz="2000" dirty="0">
                <a:latin typeface="UGent Panno Text" panose="020B0604020202020204" charset="0"/>
                <a:cs typeface="Calibri" panose="020F0502020204030204" pitchFamily="34" charset="0"/>
              </a:rPr>
              <a:t>Low Computing Power</a:t>
            </a:r>
          </a:p>
        </p:txBody>
      </p:sp>
      <p:sp>
        <p:nvSpPr>
          <p:cNvPr id="15" name="TextBox 14"/>
          <p:cNvSpPr txBox="1"/>
          <p:nvPr/>
        </p:nvSpPr>
        <p:spPr>
          <a:xfrm>
            <a:off x="6034627" y="2280805"/>
            <a:ext cx="2796514" cy="707886"/>
          </a:xfrm>
          <a:prstGeom prst="rect">
            <a:avLst/>
          </a:prstGeom>
          <a:noFill/>
        </p:spPr>
        <p:txBody>
          <a:bodyPr wrap="square" rtlCol="0">
            <a:spAutoFit/>
          </a:bodyPr>
          <a:lstStyle/>
          <a:p>
            <a:r>
              <a:rPr lang="en-US" sz="2000" dirty="0">
                <a:latin typeface="UGent Panno Text" panose="020B0604020202020204" charset="0"/>
                <a:cs typeface="Calibri" panose="020F0502020204030204" pitchFamily="34" charset="0"/>
              </a:rPr>
              <a:t>Medium Computing Power</a:t>
            </a:r>
          </a:p>
          <a:p>
            <a:r>
              <a:rPr lang="en-US" sz="2000" dirty="0">
                <a:latin typeface="UGent Panno Text" panose="020B0604020202020204" charset="0"/>
                <a:cs typeface="Calibri" panose="020F0502020204030204" pitchFamily="34" charset="0"/>
              </a:rPr>
              <a:t>Low Latency</a:t>
            </a:r>
          </a:p>
        </p:txBody>
      </p:sp>
      <p:pic>
        <p:nvPicPr>
          <p:cNvPr id="16" name="Shape 44" descr="uQu7T64e.jpg"/>
          <p:cNvPicPr preferRelativeResize="0"/>
          <p:nvPr/>
        </p:nvPicPr>
        <p:blipFill rotWithShape="1">
          <a:blip r:embed="rId4">
            <a:alphaModFix/>
          </a:blip>
          <a:srcRect t="31285" b="24762"/>
          <a:stretch/>
        </p:blipFill>
        <p:spPr>
          <a:xfrm>
            <a:off x="7239192" y="4510721"/>
            <a:ext cx="1104883" cy="478259"/>
          </a:xfrm>
          <a:prstGeom prst="rect">
            <a:avLst/>
          </a:prstGeom>
          <a:noFill/>
          <a:ln>
            <a:noFill/>
          </a:ln>
        </p:spPr>
      </p:pic>
      <p:pic>
        <p:nvPicPr>
          <p:cNvPr id="17" name="Shape 45" descr="logo_UGent200_EN_RGB_colour_2400dpi.png"/>
          <p:cNvPicPr preferRelativeResize="0"/>
          <p:nvPr/>
        </p:nvPicPr>
        <p:blipFill rotWithShape="1">
          <a:blip r:embed="rId5">
            <a:alphaModFix/>
          </a:blip>
          <a:srcRect l="16850" t="16972" r="22296" b="20857"/>
          <a:stretch/>
        </p:blipFill>
        <p:spPr>
          <a:xfrm>
            <a:off x="221975" y="4381864"/>
            <a:ext cx="718950" cy="607116"/>
          </a:xfrm>
          <a:prstGeom prst="rect">
            <a:avLst/>
          </a:prstGeom>
          <a:noFill/>
          <a:ln>
            <a:noFill/>
          </a:ln>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9" name="Rectangle 18"/>
          <p:cNvSpPr/>
          <p:nvPr/>
        </p:nvSpPr>
        <p:spPr>
          <a:xfrm>
            <a:off x="137922" y="96369"/>
            <a:ext cx="2282997" cy="584775"/>
          </a:xfrm>
          <a:prstGeom prst="rect">
            <a:avLst/>
          </a:prstGeom>
        </p:spPr>
        <p:txBody>
          <a:bodyPr wrap="none">
            <a:spAutoFit/>
          </a:bodyPr>
          <a:lstStyle/>
          <a:p>
            <a:r>
              <a:rPr lang="en-US" sz="3200" dirty="0">
                <a:latin typeface="UGent Panno Text" panose="020B0604020202020204" charset="0"/>
                <a:cs typeface="Calibri Light" panose="020F0302020204030204" pitchFamily="34" charset="0"/>
              </a:rPr>
              <a:t>Fog Computing</a:t>
            </a:r>
          </a:p>
        </p:txBody>
      </p:sp>
    </p:spTree>
    <p:extLst>
      <p:ext uri="{BB962C8B-B14F-4D97-AF65-F5344CB8AC3E}">
        <p14:creationId xmlns:p14="http://schemas.microsoft.com/office/powerpoint/2010/main" val="209111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latin typeface="UGent Panno Text" panose="020B0604020202020204" charset="0"/>
              </a:rPr>
              <a:t>4</a:t>
            </a:fld>
            <a:r>
              <a:rPr lang="en" dirty="0">
                <a:latin typeface="UGent Panno Text" panose="020B0604020202020204" charset="0"/>
              </a:rPr>
              <a:t>/25</a:t>
            </a:r>
          </a:p>
        </p:txBody>
      </p:sp>
      <p:pic>
        <p:nvPicPr>
          <p:cNvPr id="1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1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9" name="Rectangle 18"/>
          <p:cNvSpPr/>
          <p:nvPr/>
        </p:nvSpPr>
        <p:spPr>
          <a:xfrm>
            <a:off x="137922" y="96369"/>
            <a:ext cx="4511171" cy="584775"/>
          </a:xfrm>
          <a:prstGeom prst="rect">
            <a:avLst/>
          </a:prstGeom>
        </p:spPr>
        <p:txBody>
          <a:bodyPr wrap="none">
            <a:spAutoFit/>
          </a:bodyPr>
          <a:lstStyle/>
          <a:p>
            <a:r>
              <a:rPr lang="en-US" sz="3200" dirty="0">
                <a:latin typeface="UGent Panno Text" panose="020B0604020202020204" charset="0"/>
                <a:cs typeface="Calibri Light" panose="020F0302020204030204" pitchFamily="34" charset="0"/>
              </a:rPr>
              <a:t>Service Function Chaining (SFC)</a:t>
            </a:r>
          </a:p>
        </p:txBody>
      </p:sp>
      <p:pic>
        <p:nvPicPr>
          <p:cNvPr id="4" name="Picture 3" descr="A picture containing clock&#10;&#10;Description automatically generated">
            <a:extLst>
              <a:ext uri="{FF2B5EF4-FFF2-40B4-BE49-F238E27FC236}">
                <a16:creationId xmlns:a16="http://schemas.microsoft.com/office/drawing/2014/main" id="{FACDFD32-7EE9-4C59-9373-6D0FE9B8FE3B}"/>
              </a:ext>
            </a:extLst>
          </p:cNvPr>
          <p:cNvPicPr>
            <a:picLocks noChangeAspect="1"/>
          </p:cNvPicPr>
          <p:nvPr/>
        </p:nvPicPr>
        <p:blipFill>
          <a:blip r:embed="rId6"/>
          <a:stretch>
            <a:fillRect/>
          </a:stretch>
        </p:blipFill>
        <p:spPr>
          <a:xfrm>
            <a:off x="442738" y="767848"/>
            <a:ext cx="4129262" cy="3360529"/>
          </a:xfrm>
          <a:prstGeom prst="rect">
            <a:avLst/>
          </a:prstGeom>
        </p:spPr>
      </p:pic>
      <p:sp>
        <p:nvSpPr>
          <p:cNvPr id="20" name="TextBox 19">
            <a:extLst>
              <a:ext uri="{FF2B5EF4-FFF2-40B4-BE49-F238E27FC236}">
                <a16:creationId xmlns:a16="http://schemas.microsoft.com/office/drawing/2014/main" id="{73A29C3A-C0B8-480B-A510-35C9D5C118E6}"/>
              </a:ext>
            </a:extLst>
          </p:cNvPr>
          <p:cNvSpPr txBox="1"/>
          <p:nvPr/>
        </p:nvSpPr>
        <p:spPr>
          <a:xfrm>
            <a:off x="5771364" y="1428750"/>
            <a:ext cx="2286000" cy="2207240"/>
          </a:xfrm>
          <a:prstGeom prst="ellipse">
            <a:avLst/>
          </a:prstGeom>
          <a:solidFill>
            <a:schemeClr val="accent6">
              <a:lumMod val="10000"/>
              <a:lumOff val="90000"/>
            </a:schemeClr>
          </a:solidFill>
        </p:spPr>
        <p:txBody>
          <a:bodyPr wrap="square" rtlCol="0">
            <a:spAutoFit/>
          </a:bodyPr>
          <a:lstStyle/>
          <a:p>
            <a:pPr algn="ctr"/>
            <a:r>
              <a:rPr lang="en-US" sz="2400" dirty="0">
                <a:latin typeface="UGent Panno Text" panose="020B0604020202020204" charset="0"/>
                <a:cs typeface="Calibri" panose="020F0502020204030204" pitchFamily="34" charset="0"/>
              </a:rPr>
              <a:t>How can we incorporate SFC in Fog Computing?</a:t>
            </a:r>
          </a:p>
        </p:txBody>
      </p:sp>
      <p:sp>
        <p:nvSpPr>
          <p:cNvPr id="3" name="Arc 2">
            <a:extLst>
              <a:ext uri="{FF2B5EF4-FFF2-40B4-BE49-F238E27FC236}">
                <a16:creationId xmlns:a16="http://schemas.microsoft.com/office/drawing/2014/main" id="{BF22D08A-93FF-4290-A239-1C495E8947D9}"/>
              </a:ext>
            </a:extLst>
          </p:cNvPr>
          <p:cNvSpPr/>
          <p:nvPr/>
        </p:nvSpPr>
        <p:spPr>
          <a:xfrm>
            <a:off x="4781862" y="2448112"/>
            <a:ext cx="914400" cy="914400"/>
          </a:xfrm>
          <a:prstGeom prst="arc">
            <a:avLst>
              <a:gd name="adj1" fmla="val 1196761"/>
              <a:gd name="adj2" fmla="val 10636416"/>
            </a:avLst>
          </a:prstGeom>
          <a:ln w="19050">
            <a:solidFill>
              <a:schemeClr val="tx1">
                <a:lumMod val="50000"/>
                <a:lumOff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08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latin typeface="UGent Panno Text" panose="02000506040000040003" pitchFamily="2" charset="0"/>
              </a:rPr>
              <a:t>5</a:t>
            </a:fld>
            <a:r>
              <a:rPr lang="en" dirty="0">
                <a:latin typeface="UGent Panno Text" panose="02000506040000040003" pitchFamily="2" charset="0"/>
              </a:rPr>
              <a:t>/25</a:t>
            </a:r>
          </a:p>
        </p:txBody>
      </p:sp>
      <p:pic>
        <p:nvPicPr>
          <p:cNvPr id="8"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9"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1" name="Rectangle 10"/>
          <p:cNvSpPr/>
          <p:nvPr/>
        </p:nvSpPr>
        <p:spPr>
          <a:xfrm>
            <a:off x="137922" y="96369"/>
            <a:ext cx="1194558"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Outline</a:t>
            </a:r>
          </a:p>
        </p:txBody>
      </p:sp>
      <p:sp>
        <p:nvSpPr>
          <p:cNvPr id="13" name="Rectangle 12"/>
          <p:cNvSpPr/>
          <p:nvPr/>
        </p:nvSpPr>
        <p:spPr>
          <a:xfrm>
            <a:off x="137922" y="598259"/>
            <a:ext cx="8758105"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solidFill>
                  <a:schemeClr val="bg1">
                    <a:lumMod val="65000"/>
                  </a:schemeClr>
                </a:solidFill>
                <a:latin typeface="UGent Panno Text" panose="02000506040000040003" pitchFamily="2" charset="0"/>
                <a:cs typeface="Calibri Light" panose="020F0302020204030204" pitchFamily="34" charset="0"/>
              </a:rPr>
              <a:t>How can we deal with Service Function Chaining (SFC) in Fog Computing?</a:t>
            </a:r>
          </a:p>
          <a:p>
            <a:pPr marL="342900" indent="-342900">
              <a:lnSpc>
                <a:spcPct val="150000"/>
              </a:lnSpc>
              <a:buFont typeface="Arial" panose="020B0604020202020204" pitchFamily="34" charset="0"/>
              <a:buChar char="•"/>
            </a:pPr>
            <a:r>
              <a:rPr lang="en-US" sz="2400" dirty="0">
                <a:solidFill>
                  <a:schemeClr val="tx1"/>
                </a:solidFill>
                <a:latin typeface="UGent Panno Text" panose="02000506040000040003" pitchFamily="2" charset="0"/>
                <a:cs typeface="Calibri Light" panose="020F0302020204030204" pitchFamily="34" charset="0"/>
              </a:rPr>
              <a:t>How can we </a:t>
            </a:r>
            <a:r>
              <a:rPr lang="en-US" sz="2400" dirty="0">
                <a:solidFill>
                  <a:srgbClr val="0070C0"/>
                </a:solidFill>
                <a:latin typeface="UGent Panno Text" panose="02000506040000040003" pitchFamily="2" charset="0"/>
                <a:cs typeface="Calibri Light" panose="020F0302020204030204" pitchFamily="34" charset="0"/>
              </a:rPr>
              <a:t>support</a:t>
            </a:r>
            <a:r>
              <a:rPr lang="en-US" sz="2400" dirty="0">
                <a:solidFill>
                  <a:schemeClr val="tx1"/>
                </a:solidFill>
                <a:latin typeface="UGent Panno Text" panose="02000506040000040003" pitchFamily="2" charset="0"/>
                <a:cs typeface="Calibri Light" panose="020F0302020204030204" pitchFamily="34" charset="0"/>
              </a:rPr>
              <a:t> SFC in Fog Computing?</a:t>
            </a:r>
          </a:p>
          <a:p>
            <a:pPr marL="342900" indent="-342900">
              <a:lnSpc>
                <a:spcPct val="150000"/>
              </a:lnSpc>
              <a:buFont typeface="Arial" panose="020B0604020202020204" pitchFamily="34" charset="0"/>
              <a:buChar char="•"/>
            </a:pPr>
            <a:r>
              <a:rPr lang="en-US" sz="2400" dirty="0">
                <a:solidFill>
                  <a:schemeClr val="bg1">
                    <a:lumMod val="65000"/>
                  </a:schemeClr>
                </a:solidFill>
                <a:latin typeface="UGent Panno Text" panose="02000506040000040003" pitchFamily="2" charset="0"/>
                <a:cs typeface="Calibri Light" panose="020F0302020204030204" pitchFamily="34" charset="0"/>
              </a:rPr>
              <a:t>How can we evaluate our approach?</a:t>
            </a:r>
          </a:p>
        </p:txBody>
      </p:sp>
    </p:spTree>
    <p:extLst>
      <p:ext uri="{BB962C8B-B14F-4D97-AF65-F5344CB8AC3E}">
        <p14:creationId xmlns:p14="http://schemas.microsoft.com/office/powerpoint/2010/main" val="427898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6</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pic>
        <p:nvPicPr>
          <p:cNvPr id="11" name="Picture 2" descr="Resultado de imagem para kuberne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795" y="2189538"/>
            <a:ext cx="786260" cy="76252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912770" y="1326314"/>
            <a:ext cx="3649307" cy="461665"/>
          </a:xfrm>
          <a:prstGeom prst="rect">
            <a:avLst/>
          </a:prstGeom>
          <a:solidFill>
            <a:schemeClr val="bg2">
              <a:lumMod val="10000"/>
              <a:lumOff val="90000"/>
            </a:schemeClr>
          </a:solidFill>
        </p:spPr>
        <p:txBody>
          <a:bodyPr wrap="square" anchor="ctr">
            <a:spAutoFit/>
          </a:bodyPr>
          <a:lstStyle/>
          <a:p>
            <a:pPr algn="ctr"/>
            <a:r>
              <a:rPr lang="en-US" sz="2400" dirty="0">
                <a:latin typeface="UGent Panno Text" panose="02000506040000040003" pitchFamily="2" charset="0"/>
                <a:cs typeface="Calibri Light" panose="020F0302020204030204" pitchFamily="34" charset="0"/>
              </a:rPr>
              <a:t>Container Orchestration Platform</a:t>
            </a:r>
            <a:endParaRPr lang="en-US" sz="2000" dirty="0">
              <a:latin typeface="UGent Panno Text" panose="02000506040000040003" pitchFamily="2" charset="0"/>
              <a:cs typeface="Calibri Light" panose="020F0302020204030204" pitchFamily="34" charset="0"/>
            </a:endParaRPr>
          </a:p>
        </p:txBody>
      </p:sp>
      <p:sp>
        <p:nvSpPr>
          <p:cNvPr id="13" name="Rectangle 12"/>
          <p:cNvSpPr/>
          <p:nvPr/>
        </p:nvSpPr>
        <p:spPr>
          <a:xfrm>
            <a:off x="1912769" y="2029091"/>
            <a:ext cx="3649307" cy="461665"/>
          </a:xfrm>
          <a:prstGeom prst="rect">
            <a:avLst/>
          </a:prstGeom>
          <a:solidFill>
            <a:schemeClr val="accent6">
              <a:lumMod val="50000"/>
              <a:lumOff val="50000"/>
            </a:schemeClr>
          </a:solidFill>
        </p:spPr>
        <p:txBody>
          <a:bodyPr wrap="square" anchor="ctr">
            <a:spAutoFit/>
          </a:bodyPr>
          <a:lstStyle/>
          <a:p>
            <a:pPr algn="ctr"/>
            <a:r>
              <a:rPr lang="en-US" sz="2400" dirty="0">
                <a:latin typeface="UGent Panno Text" panose="02000506040000040003" pitchFamily="2" charset="0"/>
                <a:cs typeface="Calibri Light" panose="020F0302020204030204" pitchFamily="34" charset="0"/>
              </a:rPr>
              <a:t>Robust &amp; Reliable</a:t>
            </a:r>
            <a:endParaRPr lang="en-US" sz="2000" dirty="0">
              <a:latin typeface="UGent Panno Text" panose="02000506040000040003" pitchFamily="2" charset="0"/>
              <a:cs typeface="Calibri Light" panose="020F0302020204030204" pitchFamily="34" charset="0"/>
            </a:endParaRPr>
          </a:p>
        </p:txBody>
      </p:sp>
      <p:sp>
        <p:nvSpPr>
          <p:cNvPr id="14" name="Rectangle 13"/>
          <p:cNvSpPr/>
          <p:nvPr/>
        </p:nvSpPr>
        <p:spPr>
          <a:xfrm>
            <a:off x="1912767" y="2731868"/>
            <a:ext cx="3649307" cy="461665"/>
          </a:xfrm>
          <a:prstGeom prst="rect">
            <a:avLst/>
          </a:prstGeom>
          <a:solidFill>
            <a:schemeClr val="bg2">
              <a:lumMod val="10000"/>
              <a:lumOff val="90000"/>
            </a:schemeClr>
          </a:solidFill>
        </p:spPr>
        <p:txBody>
          <a:bodyPr wrap="square" anchor="ctr">
            <a:spAutoFit/>
          </a:bodyPr>
          <a:lstStyle/>
          <a:p>
            <a:pPr algn="ctr"/>
            <a:r>
              <a:rPr lang="en-US" sz="2400" dirty="0">
                <a:latin typeface="UGent Panno Text" panose="02000506040000040003" pitchFamily="2" charset="0"/>
                <a:cs typeface="Calibri Light" panose="020F0302020204030204" pitchFamily="34" charset="0"/>
              </a:rPr>
              <a:t>Scaling up Containers (Docker)</a:t>
            </a:r>
            <a:endParaRPr lang="en-US" sz="2000" dirty="0">
              <a:latin typeface="UGent Panno Text" panose="02000506040000040003" pitchFamily="2" charset="0"/>
              <a:cs typeface="Calibri Light" panose="020F0302020204030204" pitchFamily="34" charset="0"/>
            </a:endParaRPr>
          </a:p>
        </p:txBody>
      </p:sp>
      <p:sp>
        <p:nvSpPr>
          <p:cNvPr id="15" name="Rectangle 14"/>
          <p:cNvSpPr/>
          <p:nvPr/>
        </p:nvSpPr>
        <p:spPr>
          <a:xfrm>
            <a:off x="1912767" y="3434644"/>
            <a:ext cx="3649307" cy="461665"/>
          </a:xfrm>
          <a:prstGeom prst="rect">
            <a:avLst/>
          </a:prstGeom>
          <a:solidFill>
            <a:schemeClr val="accent6">
              <a:lumMod val="50000"/>
              <a:lumOff val="50000"/>
            </a:schemeClr>
          </a:solidFill>
        </p:spPr>
        <p:txBody>
          <a:bodyPr wrap="square" anchor="ctr">
            <a:spAutoFit/>
          </a:bodyPr>
          <a:lstStyle/>
          <a:p>
            <a:pPr algn="ctr"/>
            <a:r>
              <a:rPr lang="en-US" sz="2400" dirty="0">
                <a:latin typeface="UGent Panno Text" panose="02000506040000040003" pitchFamily="2" charset="0"/>
                <a:cs typeface="Calibri Light" panose="020F0302020204030204" pitchFamily="34" charset="0"/>
              </a:rPr>
              <a:t>Massive Open Source Community</a:t>
            </a:r>
            <a:endParaRPr lang="en-US" sz="2000" dirty="0">
              <a:latin typeface="UGent Panno Text" panose="02000506040000040003" pitchFamily="2" charset="0"/>
              <a:cs typeface="Calibri Light" panose="020F0302020204030204" pitchFamily="34" charset="0"/>
            </a:endParaRPr>
          </a:p>
        </p:txBody>
      </p:sp>
      <p:pic>
        <p:nvPicPr>
          <p:cNvPr id="16" name="Picture 15">
            <a:extLst>
              <a:ext uri="{FF2B5EF4-FFF2-40B4-BE49-F238E27FC236}">
                <a16:creationId xmlns:a16="http://schemas.microsoft.com/office/drawing/2014/main" id="{F27A81D4-6541-4D80-B62B-CF638F761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4193" y="176453"/>
            <a:ext cx="2780113" cy="4345286"/>
          </a:xfrm>
          <a:prstGeom prst="rect">
            <a:avLst/>
          </a:prstGeom>
        </p:spPr>
      </p:pic>
      <p:sp>
        <p:nvSpPr>
          <p:cNvPr id="17" name="Rectangle 16">
            <a:extLst>
              <a:ext uri="{FF2B5EF4-FFF2-40B4-BE49-F238E27FC236}">
                <a16:creationId xmlns:a16="http://schemas.microsoft.com/office/drawing/2014/main" id="{88535B7F-6AEF-4BF2-864F-9F6EEBB8270B}"/>
              </a:ext>
            </a:extLst>
          </p:cNvPr>
          <p:cNvSpPr/>
          <p:nvPr/>
        </p:nvSpPr>
        <p:spPr>
          <a:xfrm>
            <a:off x="137922" y="96369"/>
            <a:ext cx="1774845" cy="584775"/>
          </a:xfrm>
          <a:prstGeom prst="rect">
            <a:avLst/>
          </a:prstGeom>
        </p:spPr>
        <p:txBody>
          <a:bodyPr wrap="none">
            <a:spAutoFit/>
          </a:bodyPr>
          <a:lstStyle/>
          <a:p>
            <a:r>
              <a:rPr lang="en-US" sz="3200" dirty="0">
                <a:latin typeface="UGent Panno Text" panose="020B0604020202020204" charset="0"/>
                <a:cs typeface="Calibri Light" panose="020F0302020204030204" pitchFamily="34" charset="0"/>
              </a:rPr>
              <a:t>Kubernetes</a:t>
            </a:r>
          </a:p>
        </p:txBody>
      </p:sp>
      <p:cxnSp>
        <p:nvCxnSpPr>
          <p:cNvPr id="5" name="Straight Connector 4">
            <a:extLst>
              <a:ext uri="{FF2B5EF4-FFF2-40B4-BE49-F238E27FC236}">
                <a16:creationId xmlns:a16="http://schemas.microsoft.com/office/drawing/2014/main" id="{64D4C687-C667-417E-B25C-15C14E5022AE}"/>
              </a:ext>
            </a:extLst>
          </p:cNvPr>
          <p:cNvCxnSpPr>
            <a:stCxn id="11" idx="3"/>
            <a:endCxn id="10" idx="1"/>
          </p:cNvCxnSpPr>
          <p:nvPr/>
        </p:nvCxnSpPr>
        <p:spPr>
          <a:xfrm flipV="1">
            <a:off x="1334055" y="1557147"/>
            <a:ext cx="578715" cy="1013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612CFB-4F46-48C1-BA35-0ED2E88BA87E}"/>
              </a:ext>
            </a:extLst>
          </p:cNvPr>
          <p:cNvCxnSpPr>
            <a:cxnSpLocks/>
            <a:stCxn id="11" idx="3"/>
            <a:endCxn id="13" idx="1"/>
          </p:cNvCxnSpPr>
          <p:nvPr/>
        </p:nvCxnSpPr>
        <p:spPr>
          <a:xfrm flipV="1">
            <a:off x="1334055" y="2259924"/>
            <a:ext cx="578714" cy="310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6F488E-E420-4572-84D2-E825879808E8}"/>
              </a:ext>
            </a:extLst>
          </p:cNvPr>
          <p:cNvCxnSpPr>
            <a:cxnSpLocks/>
            <a:stCxn id="11" idx="3"/>
            <a:endCxn id="14" idx="1"/>
          </p:cNvCxnSpPr>
          <p:nvPr/>
        </p:nvCxnSpPr>
        <p:spPr>
          <a:xfrm>
            <a:off x="1334055" y="2570799"/>
            <a:ext cx="578712" cy="391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6850485-84B8-41C6-BC66-418E88F65829}"/>
              </a:ext>
            </a:extLst>
          </p:cNvPr>
          <p:cNvCxnSpPr>
            <a:cxnSpLocks/>
            <a:stCxn id="11" idx="3"/>
            <a:endCxn id="15" idx="1"/>
          </p:cNvCxnSpPr>
          <p:nvPr/>
        </p:nvCxnSpPr>
        <p:spPr>
          <a:xfrm>
            <a:off x="1334055" y="2570799"/>
            <a:ext cx="578712" cy="10946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35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7</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pic>
        <p:nvPicPr>
          <p:cNvPr id="5" name="Picture 4" descr="A picture containing object, clock&#10;&#10;Description automatically generated">
            <a:extLst>
              <a:ext uri="{FF2B5EF4-FFF2-40B4-BE49-F238E27FC236}">
                <a16:creationId xmlns:a16="http://schemas.microsoft.com/office/drawing/2014/main" id="{C173F444-E7A3-42C8-A514-FC6C76204B24}"/>
              </a:ext>
            </a:extLst>
          </p:cNvPr>
          <p:cNvPicPr>
            <a:picLocks noChangeAspect="1"/>
          </p:cNvPicPr>
          <p:nvPr/>
        </p:nvPicPr>
        <p:blipFill>
          <a:blip r:embed="rId6"/>
          <a:stretch>
            <a:fillRect/>
          </a:stretch>
        </p:blipFill>
        <p:spPr>
          <a:xfrm>
            <a:off x="0" y="1402464"/>
            <a:ext cx="9144000" cy="2537397"/>
          </a:xfrm>
          <a:prstGeom prst="rect">
            <a:avLst/>
          </a:prstGeom>
        </p:spPr>
      </p:pic>
      <p:sp>
        <p:nvSpPr>
          <p:cNvPr id="16" name="Rectangle 15">
            <a:extLst>
              <a:ext uri="{FF2B5EF4-FFF2-40B4-BE49-F238E27FC236}">
                <a16:creationId xmlns:a16="http://schemas.microsoft.com/office/drawing/2014/main" id="{40CCFB72-31E2-4BA1-B842-7E2EB7AAC724}"/>
              </a:ext>
            </a:extLst>
          </p:cNvPr>
          <p:cNvSpPr/>
          <p:nvPr/>
        </p:nvSpPr>
        <p:spPr>
          <a:xfrm>
            <a:off x="137922" y="96369"/>
            <a:ext cx="4116833"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SFC concepts in Kubernetes</a:t>
            </a:r>
          </a:p>
        </p:txBody>
      </p:sp>
    </p:spTree>
    <p:extLst>
      <p:ext uri="{BB962C8B-B14F-4D97-AF65-F5344CB8AC3E}">
        <p14:creationId xmlns:p14="http://schemas.microsoft.com/office/powerpoint/2010/main" val="332905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229" y="182598"/>
            <a:ext cx="4061853" cy="4415309"/>
          </a:xfrm>
          <a:prstGeom prst="rect">
            <a:avLst/>
          </a:prstGeom>
        </p:spPr>
      </p:pic>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8</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4">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5">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8" name="Rectangle 7"/>
          <p:cNvSpPr/>
          <p:nvPr/>
        </p:nvSpPr>
        <p:spPr>
          <a:xfrm>
            <a:off x="137922" y="96369"/>
            <a:ext cx="302198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Kube-Scheduler (KS)</a:t>
            </a:r>
          </a:p>
        </p:txBody>
      </p:sp>
      <p:sp>
        <p:nvSpPr>
          <p:cNvPr id="10" name="Rectangle 9"/>
          <p:cNvSpPr/>
          <p:nvPr/>
        </p:nvSpPr>
        <p:spPr>
          <a:xfrm>
            <a:off x="662653" y="1137042"/>
            <a:ext cx="3525576" cy="461665"/>
          </a:xfrm>
          <a:prstGeom prst="rect">
            <a:avLst/>
          </a:prstGeom>
        </p:spPr>
        <p:txBody>
          <a:bodyPr wrap="square" anchor="ctr">
            <a:spAutoFit/>
          </a:bodyPr>
          <a:lstStyle/>
          <a:p>
            <a:r>
              <a:rPr lang="en-US" sz="2400" b="1" dirty="0">
                <a:latin typeface="UGent Panno Text" panose="02000506040000040003" pitchFamily="2" charset="0"/>
              </a:rPr>
              <a:t>How does it work?</a:t>
            </a:r>
          </a:p>
        </p:txBody>
      </p:sp>
      <p:grpSp>
        <p:nvGrpSpPr>
          <p:cNvPr id="14" name="Group 13"/>
          <p:cNvGrpSpPr/>
          <p:nvPr/>
        </p:nvGrpSpPr>
        <p:grpSpPr>
          <a:xfrm>
            <a:off x="662653" y="1981359"/>
            <a:ext cx="2115983" cy="546605"/>
            <a:chOff x="662653" y="1640181"/>
            <a:chExt cx="2115983" cy="546605"/>
          </a:xfrm>
        </p:grpSpPr>
        <p:sp>
          <p:nvSpPr>
            <p:cNvPr id="2" name="Oval 1"/>
            <p:cNvSpPr/>
            <p:nvPr/>
          </p:nvSpPr>
          <p:spPr>
            <a:xfrm>
              <a:off x="662653" y="1640181"/>
              <a:ext cx="548640" cy="546605"/>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1</a:t>
              </a:r>
            </a:p>
          </p:txBody>
        </p:sp>
        <p:sp>
          <p:nvSpPr>
            <p:cNvPr id="9" name="Rectangle 8"/>
            <p:cNvSpPr/>
            <p:nvPr/>
          </p:nvSpPr>
          <p:spPr>
            <a:xfrm>
              <a:off x="1359658" y="1713428"/>
              <a:ext cx="1418978" cy="400110"/>
            </a:xfrm>
            <a:prstGeom prst="rect">
              <a:avLst/>
            </a:prstGeom>
          </p:spPr>
          <p:txBody>
            <a:bodyPr wrap="none" anchor="ctr">
              <a:spAutoFit/>
            </a:bodyPr>
            <a:lstStyle/>
            <a:p>
              <a:r>
                <a:rPr lang="en-US" sz="2000" dirty="0">
                  <a:latin typeface="UGent Panno Text" panose="02000506040000040003" pitchFamily="2" charset="0"/>
                </a:rPr>
                <a:t>Node Filtering</a:t>
              </a:r>
            </a:p>
          </p:txBody>
        </p:sp>
      </p:grpSp>
      <p:grpSp>
        <p:nvGrpSpPr>
          <p:cNvPr id="13" name="Group 12"/>
          <p:cNvGrpSpPr/>
          <p:nvPr/>
        </p:nvGrpSpPr>
        <p:grpSpPr>
          <a:xfrm>
            <a:off x="662653" y="3403043"/>
            <a:ext cx="3047328" cy="546605"/>
            <a:chOff x="662652" y="2497564"/>
            <a:chExt cx="3047328" cy="546605"/>
          </a:xfrm>
        </p:grpSpPr>
        <p:sp>
          <p:nvSpPr>
            <p:cNvPr id="11" name="Oval 10"/>
            <p:cNvSpPr/>
            <p:nvPr/>
          </p:nvSpPr>
          <p:spPr>
            <a:xfrm>
              <a:off x="662652" y="2497564"/>
              <a:ext cx="548640" cy="546605"/>
            </a:xfrm>
            <a:prstGeom prst="ellipse">
              <a:avLst/>
            </a:prstGeom>
            <a:solidFill>
              <a:srgbClr val="17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UGent Panno Text SemiBold" panose="02000706040000040003" pitchFamily="2" charset="0"/>
                </a:rPr>
                <a:t>2</a:t>
              </a:r>
            </a:p>
          </p:txBody>
        </p:sp>
        <p:sp>
          <p:nvSpPr>
            <p:cNvPr id="12" name="Rectangle 11"/>
            <p:cNvSpPr/>
            <p:nvPr/>
          </p:nvSpPr>
          <p:spPr>
            <a:xfrm>
              <a:off x="1359657" y="2570811"/>
              <a:ext cx="2350323" cy="400110"/>
            </a:xfrm>
            <a:prstGeom prst="rect">
              <a:avLst/>
            </a:prstGeom>
          </p:spPr>
          <p:txBody>
            <a:bodyPr wrap="none">
              <a:spAutoFit/>
            </a:bodyPr>
            <a:lstStyle/>
            <a:p>
              <a:r>
                <a:rPr lang="en-US" sz="2000" dirty="0">
                  <a:latin typeface="UGent Panno Text" panose="02000506040000040003" pitchFamily="2" charset="0"/>
                </a:rPr>
                <a:t>Node Priority Calculation</a:t>
              </a:r>
            </a:p>
          </p:txBody>
        </p:sp>
      </p:grpSp>
    </p:spTree>
    <p:extLst>
      <p:ext uri="{BB962C8B-B14F-4D97-AF65-F5344CB8AC3E}">
        <p14:creationId xmlns:p14="http://schemas.microsoft.com/office/powerpoint/2010/main" val="250973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fld id="{00000000-1234-1234-1234-123412341234}" type="slidenum">
              <a:rPr lang="en" smtClean="0">
                <a:latin typeface="UGent Panno Text" panose="02000506040000040003" pitchFamily="2" charset="0"/>
              </a:rPr>
              <a:pPr lvl="0"/>
              <a:t>9</a:t>
            </a:fld>
            <a:r>
              <a:rPr lang="en" dirty="0">
                <a:latin typeface="UGent Panno Text" panose="02000506040000040003" pitchFamily="2" charset="0"/>
              </a:rPr>
              <a:t>/25</a:t>
            </a:r>
          </a:p>
        </p:txBody>
      </p:sp>
      <p:pic>
        <p:nvPicPr>
          <p:cNvPr id="6" name="Shape 44" descr="uQu7T64e.jpg"/>
          <p:cNvPicPr preferRelativeResize="0"/>
          <p:nvPr/>
        </p:nvPicPr>
        <p:blipFill rotWithShape="1">
          <a:blip r:embed="rId3">
            <a:alphaModFix/>
          </a:blip>
          <a:srcRect t="31285" b="24762"/>
          <a:stretch/>
        </p:blipFill>
        <p:spPr>
          <a:xfrm>
            <a:off x="7239192" y="4510721"/>
            <a:ext cx="1104883" cy="478259"/>
          </a:xfrm>
          <a:prstGeom prst="rect">
            <a:avLst/>
          </a:prstGeom>
          <a:noFill/>
          <a:ln>
            <a:noFill/>
          </a:ln>
        </p:spPr>
      </p:pic>
      <p:pic>
        <p:nvPicPr>
          <p:cNvPr id="7" name="Shape 45" descr="logo_UGent200_EN_RGB_colour_2400dpi.png"/>
          <p:cNvPicPr preferRelativeResize="0"/>
          <p:nvPr/>
        </p:nvPicPr>
        <p:blipFill rotWithShape="1">
          <a:blip r:embed="rId4">
            <a:alphaModFix/>
          </a:blip>
          <a:srcRect l="16850" t="16972" r="22296" b="20857"/>
          <a:stretch/>
        </p:blipFill>
        <p:spPr>
          <a:xfrm>
            <a:off x="221975" y="4381864"/>
            <a:ext cx="718950" cy="607116"/>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731" y="4597907"/>
            <a:ext cx="1308690" cy="391073"/>
          </a:xfrm>
          <a:prstGeom prst="rect">
            <a:avLst/>
          </a:prstGeom>
        </p:spPr>
      </p:pic>
      <p:sp>
        <p:nvSpPr>
          <p:cNvPr id="15" name="Rectangle 14"/>
          <p:cNvSpPr/>
          <p:nvPr/>
        </p:nvSpPr>
        <p:spPr>
          <a:xfrm>
            <a:off x="137922" y="96369"/>
            <a:ext cx="3021981" cy="584775"/>
          </a:xfrm>
          <a:prstGeom prst="rect">
            <a:avLst/>
          </a:prstGeom>
        </p:spPr>
        <p:txBody>
          <a:bodyPr wrap="none">
            <a:spAutoFit/>
          </a:bodyPr>
          <a:lstStyle/>
          <a:p>
            <a:r>
              <a:rPr lang="en-US" sz="3200" dirty="0">
                <a:latin typeface="UGent Panno Text" panose="02000506040000040003" pitchFamily="2" charset="0"/>
                <a:cs typeface="Calibri Light" panose="020F0302020204030204" pitchFamily="34" charset="0"/>
              </a:rPr>
              <a:t>Kube-Scheduler (KS)</a:t>
            </a:r>
          </a:p>
        </p:txBody>
      </p:sp>
      <p:grpSp>
        <p:nvGrpSpPr>
          <p:cNvPr id="2" name="Group 1"/>
          <p:cNvGrpSpPr/>
          <p:nvPr/>
        </p:nvGrpSpPr>
        <p:grpSpPr>
          <a:xfrm>
            <a:off x="1324201" y="1633083"/>
            <a:ext cx="4128550" cy="954107"/>
            <a:chOff x="435138" y="2087590"/>
            <a:chExt cx="4128550" cy="954107"/>
          </a:xfrm>
        </p:grpSpPr>
        <p:sp>
          <p:nvSpPr>
            <p:cNvPr id="9" name="TextBox 8"/>
            <p:cNvSpPr txBox="1"/>
            <p:nvPr/>
          </p:nvSpPr>
          <p:spPr>
            <a:xfrm>
              <a:off x="940925" y="2087590"/>
              <a:ext cx="3622763" cy="954107"/>
            </a:xfrm>
            <a:prstGeom prst="homePlate">
              <a:avLst/>
            </a:prstGeom>
            <a:solidFill>
              <a:srgbClr val="90DCBF"/>
            </a:solidFill>
          </p:spPr>
          <p:txBody>
            <a:bodyPr wrap="square" rtlCol="0">
              <a:spAutoFit/>
            </a:bodyPr>
            <a:lstStyle/>
            <a:p>
              <a:pPr marL="512763"/>
              <a:r>
                <a:rPr lang="en-US" sz="2800" dirty="0">
                  <a:latin typeface="UGent Panno Text" panose="02000506040000040003" pitchFamily="2" charset="0"/>
                </a:rPr>
                <a:t>Fast Decision Time</a:t>
              </a:r>
            </a:p>
            <a:p>
              <a:pPr marL="512763"/>
              <a:r>
                <a:rPr lang="en-US" sz="2800" dirty="0">
                  <a:latin typeface="UGent Panno Text" panose="02000506040000040003" pitchFamily="2" charset="0"/>
                </a:rPr>
                <a:t>Easily extensible</a:t>
              </a:r>
              <a:endParaRPr lang="en-US" dirty="0"/>
            </a:p>
          </p:txBody>
        </p:sp>
        <p:pic>
          <p:nvPicPr>
            <p:cNvPr id="1028" name="Picture 4" descr="Imagem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138" y="2106639"/>
              <a:ext cx="908647" cy="8497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501701" y="2691861"/>
            <a:ext cx="4289932" cy="954107"/>
            <a:chOff x="4563687" y="2087589"/>
            <a:chExt cx="4289932" cy="954107"/>
          </a:xfrm>
        </p:grpSpPr>
        <p:sp>
          <p:nvSpPr>
            <p:cNvPr id="14" name="TextBox 13"/>
            <p:cNvSpPr txBox="1"/>
            <p:nvPr/>
          </p:nvSpPr>
          <p:spPr>
            <a:xfrm flipH="1">
              <a:off x="4563687" y="2087589"/>
              <a:ext cx="3674226" cy="954107"/>
            </a:xfrm>
            <a:prstGeom prst="homePlate">
              <a:avLst/>
            </a:prstGeom>
            <a:solidFill>
              <a:srgbClr val="F7D06D"/>
            </a:solidFill>
          </p:spPr>
          <p:txBody>
            <a:bodyPr wrap="square" rtlCol="0">
              <a:noAutofit/>
            </a:bodyPr>
            <a:lstStyle/>
            <a:p>
              <a:pPr marL="457200"/>
              <a:r>
                <a:rPr lang="en-US" sz="2800" dirty="0">
                  <a:latin typeface="UGent Panno Text" panose="02000506040000040003" pitchFamily="2" charset="0"/>
                </a:rPr>
                <a:t>Lack of specific rules</a:t>
              </a:r>
            </a:p>
            <a:p>
              <a:pPr marL="457200"/>
              <a:r>
                <a:rPr lang="en-US" sz="2800" dirty="0">
                  <a:latin typeface="UGent Panno Text" panose="02000506040000040003" pitchFamily="2" charset="0"/>
                </a:rPr>
                <a:t>Only CPU and RAM</a:t>
              </a:r>
            </a:p>
          </p:txBody>
        </p:sp>
        <p:pic>
          <p:nvPicPr>
            <p:cNvPr id="12" name="Picture 4" descr="Imagem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7907034" y="2122037"/>
              <a:ext cx="946585" cy="88520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36258411"/>
      </p:ext>
    </p:extLst>
  </p:cSld>
  <p:clrMapOvr>
    <a:masterClrMapping/>
  </p:clrMapOvr>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9990</TotalTime>
  <Words>3702</Words>
  <Application>Microsoft Office PowerPoint</Application>
  <PresentationFormat>On-screen Show (16:9)</PresentationFormat>
  <Paragraphs>435</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UGent Panno Text SemiBold</vt:lpstr>
      <vt:lpstr>Arial</vt:lpstr>
      <vt:lpstr>Calibri</vt:lpstr>
      <vt:lpstr>Wingdings</vt:lpstr>
      <vt:lpstr>UGent Panno Text</vt:lpstr>
      <vt:lpstr>Modern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Framework for SFC Integrity in NFV Environments</dc:title>
  <dc:creator>Administrator</dc:creator>
  <cp:lastModifiedBy>José Pedro Pereira dos Santos (UGent-imec)</cp:lastModifiedBy>
  <cp:revision>970</cp:revision>
  <dcterms:modified xsi:type="dcterms:W3CDTF">2020-04-22T08:51:09Z</dcterms:modified>
</cp:coreProperties>
</file>