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5" r:id="rId5"/>
    <p:sldId id="259" r:id="rId6"/>
    <p:sldId id="260" r:id="rId7"/>
    <p:sldId id="272" r:id="rId8"/>
    <p:sldId id="270" r:id="rId9"/>
    <p:sldId id="271" r:id="rId10"/>
    <p:sldId id="273" r:id="rId11"/>
    <p:sldId id="261" r:id="rId12"/>
    <p:sldId id="262" r:id="rId13"/>
    <p:sldId id="263" r:id="rId14"/>
    <p:sldId id="264" r:id="rId15"/>
  </p:sldIdLst>
  <p:sldSz cx="10688638" cy="7562850"/>
  <p:notesSz cx="6858000" cy="9144000"/>
  <p:defaultText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36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6" d="100"/>
          <a:sy n="66" d="100"/>
        </p:scale>
        <p:origin x="770" y="58"/>
      </p:cViewPr>
      <p:guideLst>
        <p:guide orient="horz" pos="2382"/>
        <p:guide pos="33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8E6D6-9AFE-4DF2-90A8-D9F76F64CD17}" type="datetimeFigureOut">
              <a:rPr lang="en-GB" smtClean="0"/>
              <a:t>13/01/2021</a:t>
            </a:fld>
            <a:endParaRPr lang="en-GB"/>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58434-939C-41C5-AE93-CD2D7A43B5B1}" type="slidenum">
              <a:rPr lang="en-GB" smtClean="0"/>
              <a:t>‹#›</a:t>
            </a:fld>
            <a:endParaRPr lang="en-GB"/>
          </a:p>
        </p:txBody>
      </p:sp>
    </p:spTree>
    <p:extLst>
      <p:ext uri="{BB962C8B-B14F-4D97-AF65-F5344CB8AC3E}">
        <p14:creationId xmlns:p14="http://schemas.microsoft.com/office/powerpoint/2010/main" val="419627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2349386"/>
            <a:ext cx="9085342" cy="1621111"/>
          </a:xfrm>
        </p:spPr>
        <p:txBody>
          <a:bodyPr/>
          <a:lstStyle>
            <a:lvl1pPr>
              <a:defRPr>
                <a:solidFill>
                  <a:schemeClr val="accent2">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03296" y="4285615"/>
            <a:ext cx="7482047" cy="1932728"/>
          </a:xfrm>
        </p:spPr>
        <p:txBody>
          <a:bodyPr/>
          <a:lstStyle>
            <a:lvl1pPr marL="0" indent="0" algn="ctr">
              <a:buNone/>
              <a:defRPr>
                <a:solidFill>
                  <a:schemeClr val="tx1">
                    <a:tint val="75000"/>
                  </a:schemeClr>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4DB0B7-81AE-AF47-96A2-2F5370D3CE9C}"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4432" y="302865"/>
            <a:ext cx="8698319" cy="126047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DB0B7-81AE-AF47-96A2-2F5370D3CE9C}"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49262" y="302865"/>
            <a:ext cx="2404944" cy="6452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432" y="302865"/>
            <a:ext cx="7036687" cy="6452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DB0B7-81AE-AF47-96A2-2F5370D3CE9C}"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DB0B7-81AE-AF47-96A2-2F5370D3CE9C}"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329" y="4859832"/>
            <a:ext cx="9085342" cy="1502066"/>
          </a:xfrm>
        </p:spPr>
        <p:txBody>
          <a:bodyPr anchor="t"/>
          <a:lstStyle>
            <a:lvl1pPr algn="l">
              <a:defRPr sz="4600" b="1" cap="all">
                <a:solidFill>
                  <a:schemeClr val="accent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4329" y="3205459"/>
            <a:ext cx="9085342" cy="1654373"/>
          </a:xfrm>
        </p:spPr>
        <p:txBody>
          <a:bodyPr anchor="b"/>
          <a:lstStyle>
            <a:lvl1pPr marL="0" indent="0">
              <a:buNone/>
              <a:defRPr sz="2300">
                <a:solidFill>
                  <a:schemeClr val="tx1">
                    <a:tint val="75000"/>
                  </a:schemeClr>
                </a:solidFill>
              </a:defRPr>
            </a:lvl1pPr>
            <a:lvl2pPr marL="521437" indent="0">
              <a:buNone/>
              <a:defRPr sz="2100">
                <a:solidFill>
                  <a:schemeClr val="tx1">
                    <a:tint val="75000"/>
                  </a:schemeClr>
                </a:solidFill>
              </a:defRPr>
            </a:lvl2pPr>
            <a:lvl3pPr marL="1042873" indent="0">
              <a:buNone/>
              <a:defRPr sz="1800">
                <a:solidFill>
                  <a:schemeClr val="tx1">
                    <a:tint val="75000"/>
                  </a:schemeClr>
                </a:solidFill>
              </a:defRPr>
            </a:lvl3pPr>
            <a:lvl4pPr marL="1564310" indent="0">
              <a:buNone/>
              <a:defRPr sz="1600">
                <a:solidFill>
                  <a:schemeClr val="tx1">
                    <a:tint val="75000"/>
                  </a:schemeClr>
                </a:solidFill>
              </a:defRPr>
            </a:lvl4pPr>
            <a:lvl5pPr marL="2085746" indent="0">
              <a:buNone/>
              <a:defRPr sz="1600">
                <a:solidFill>
                  <a:schemeClr val="tx1">
                    <a:tint val="75000"/>
                  </a:schemeClr>
                </a:solidFill>
              </a:defRPr>
            </a:lvl5pPr>
            <a:lvl6pPr marL="2607183" indent="0">
              <a:buNone/>
              <a:defRPr sz="1600">
                <a:solidFill>
                  <a:schemeClr val="tx1">
                    <a:tint val="75000"/>
                  </a:schemeClr>
                </a:solidFill>
              </a:defRPr>
            </a:lvl6pPr>
            <a:lvl7pPr marL="3128620" indent="0">
              <a:buNone/>
              <a:defRPr sz="1600">
                <a:solidFill>
                  <a:schemeClr val="tx1">
                    <a:tint val="75000"/>
                  </a:schemeClr>
                </a:solidFill>
              </a:defRPr>
            </a:lvl7pPr>
            <a:lvl8pPr marL="3650056" indent="0">
              <a:buNone/>
              <a:defRPr sz="1600">
                <a:solidFill>
                  <a:schemeClr val="tx1">
                    <a:tint val="75000"/>
                  </a:schemeClr>
                </a:solidFill>
              </a:defRPr>
            </a:lvl8pPr>
            <a:lvl9pPr marL="417149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DB0B7-81AE-AF47-96A2-2F5370D3CE9C}" type="datetimeFigureOut">
              <a:rPr lang="en-US" smtClean="0"/>
              <a:pPr/>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432"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33391" y="1764666"/>
            <a:ext cx="4720815" cy="499113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34432" y="7009642"/>
            <a:ext cx="849447" cy="402652"/>
          </a:xfrm>
        </p:spPr>
        <p:txBody>
          <a:bodyPr/>
          <a:lstStyle/>
          <a:p>
            <a:fld id="{C24DB0B7-81AE-AF47-96A2-2F5370D3CE9C}"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4DB0B7-81AE-AF47-96A2-2F5370D3CE9C}" type="datetimeFigureOut">
              <a:rPr lang="en-US" smtClean="0"/>
              <a:pPr/>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4DB0B7-81AE-AF47-96A2-2F5370D3CE9C}" type="datetimeFigureOut">
              <a:rPr lang="en-US" smtClean="0"/>
              <a:pPr/>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DB0B7-81AE-AF47-96A2-2F5370D3CE9C}" type="datetimeFigureOut">
              <a:rPr lang="en-US" smtClean="0"/>
              <a:pPr/>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433" y="301114"/>
            <a:ext cx="3516488" cy="1104048"/>
          </a:xfrm>
        </p:spPr>
        <p:txBody>
          <a:bodyPr anchor="b"/>
          <a:lstStyle>
            <a:lvl1pPr algn="l">
              <a:defRPr sz="2300" b="1"/>
            </a:lvl1pPr>
          </a:lstStyle>
          <a:p>
            <a:r>
              <a:rPr lang="en-US"/>
              <a:t>Click to edit Master title style</a:t>
            </a:r>
            <a:endParaRPr lang="en-US" dirty="0"/>
          </a:p>
        </p:txBody>
      </p:sp>
      <p:sp>
        <p:nvSpPr>
          <p:cNvPr id="3" name="Content Placeholder 2"/>
          <p:cNvSpPr>
            <a:spLocks noGrp="1"/>
          </p:cNvSpPr>
          <p:nvPr>
            <p:ph idx="1"/>
          </p:nvPr>
        </p:nvSpPr>
        <p:spPr>
          <a:xfrm>
            <a:off x="4178960" y="301114"/>
            <a:ext cx="5125800" cy="6454683"/>
          </a:xfrm>
        </p:spPr>
        <p:txBody>
          <a:bodyPr/>
          <a:lstStyle>
            <a:lvl1pPr>
              <a:defRPr sz="3600">
                <a:solidFill>
                  <a:schemeClr val="bg1"/>
                </a:solidFill>
              </a:defRPr>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4433" y="1621185"/>
            <a:ext cx="3516488" cy="5134612"/>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4DB0B7-81AE-AF47-96A2-2F5370D3CE9C}"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048" y="5293995"/>
            <a:ext cx="6413183" cy="624986"/>
          </a:xfrm>
        </p:spPr>
        <p:txBody>
          <a:bodyPr anchor="b"/>
          <a:lstStyle>
            <a:lvl1pPr algn="l">
              <a:defRPr sz="2300" b="1">
                <a:solidFill>
                  <a:srgbClr val="953735"/>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2095048" y="1837209"/>
            <a:ext cx="6413183" cy="3376256"/>
          </a:xfrm>
        </p:spPr>
        <p:txBody>
          <a:bodyPr/>
          <a:lstStyle>
            <a:lvl1pPr marL="0" indent="0">
              <a:buNone/>
              <a:defRPr sz="3600"/>
            </a:lvl1pPr>
            <a:lvl2pPr marL="521437" indent="0">
              <a:buNone/>
              <a:defRPr sz="3200"/>
            </a:lvl2pPr>
            <a:lvl3pPr marL="1042873" indent="0">
              <a:buNone/>
              <a:defRPr sz="2700"/>
            </a:lvl3pPr>
            <a:lvl4pPr marL="1564310" indent="0">
              <a:buNone/>
              <a:defRPr sz="2300"/>
            </a:lvl4pPr>
            <a:lvl5pPr marL="2085746" indent="0">
              <a:buNone/>
              <a:defRPr sz="2300"/>
            </a:lvl5pPr>
            <a:lvl6pPr marL="2607183" indent="0">
              <a:buNone/>
              <a:defRPr sz="2300"/>
            </a:lvl6pPr>
            <a:lvl7pPr marL="3128620" indent="0">
              <a:buNone/>
              <a:defRPr sz="2300"/>
            </a:lvl7pPr>
            <a:lvl8pPr marL="3650056" indent="0">
              <a:buNone/>
              <a:defRPr sz="2300"/>
            </a:lvl8pPr>
            <a:lvl9pPr marL="4171493" indent="0">
              <a:buNone/>
              <a:defRPr sz="2300"/>
            </a:lvl9pPr>
          </a:lstStyle>
          <a:p>
            <a:r>
              <a:rPr lang="en-US"/>
              <a:t>Click icon to add picture</a:t>
            </a:r>
          </a:p>
        </p:txBody>
      </p:sp>
      <p:sp>
        <p:nvSpPr>
          <p:cNvPr id="4" name="Text Placeholder 3"/>
          <p:cNvSpPr>
            <a:spLocks noGrp="1"/>
          </p:cNvSpPr>
          <p:nvPr>
            <p:ph type="body" sz="half" idx="2"/>
          </p:nvPr>
        </p:nvSpPr>
        <p:spPr>
          <a:xfrm>
            <a:off x="2095048" y="5918981"/>
            <a:ext cx="6413183" cy="887584"/>
          </a:xfrm>
        </p:spPr>
        <p:txBody>
          <a:bodyPr/>
          <a:lstStyle>
            <a:lvl1pPr marL="0" indent="0">
              <a:buNone/>
              <a:defRPr sz="1600"/>
            </a:lvl1pPr>
            <a:lvl2pPr marL="521437" indent="0">
              <a:buNone/>
              <a:defRPr sz="1400"/>
            </a:lvl2pPr>
            <a:lvl3pPr marL="1042873" indent="0">
              <a:buNone/>
              <a:defRPr sz="1100"/>
            </a:lvl3pPr>
            <a:lvl4pPr marL="1564310" indent="0">
              <a:buNone/>
              <a:defRPr sz="1000"/>
            </a:lvl4pPr>
            <a:lvl5pPr marL="2085746" indent="0">
              <a:buNone/>
              <a:defRPr sz="1000"/>
            </a:lvl5pPr>
            <a:lvl6pPr marL="2607183" indent="0">
              <a:buNone/>
              <a:defRPr sz="1000"/>
            </a:lvl6pPr>
            <a:lvl7pPr marL="3128620" indent="0">
              <a:buNone/>
              <a:defRPr sz="1000"/>
            </a:lvl7pPr>
            <a:lvl8pPr marL="3650056" indent="0">
              <a:buNone/>
              <a:defRPr sz="1000"/>
            </a:lvl8pPr>
            <a:lvl9pPr marL="417149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4DB0B7-81AE-AF47-96A2-2F5370D3CE9C}" type="datetimeFigureOut">
              <a:rPr lang="en-US" smtClean="0"/>
              <a:pPr/>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65DFF1-0632-DC41-8079-D9882AFED7B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432" y="302865"/>
            <a:ext cx="8698319" cy="1260475"/>
          </a:xfrm>
          <a:prstGeom prst="rect">
            <a:avLst/>
          </a:prstGeom>
        </p:spPr>
        <p:txBody>
          <a:bodyPr vert="horz" lIns="104287" tIns="52144" rIns="104287" bIns="52144"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432" y="1764666"/>
            <a:ext cx="9619774" cy="4991131"/>
          </a:xfrm>
          <a:prstGeom prst="rect">
            <a:avLst/>
          </a:prstGeom>
        </p:spPr>
        <p:txBody>
          <a:bodyPr vert="horz" lIns="104287" tIns="52144" rIns="104287" bIns="5214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5768" y="7009642"/>
            <a:ext cx="1008112" cy="402652"/>
          </a:xfrm>
          <a:prstGeom prst="rect">
            <a:avLst/>
          </a:prstGeom>
        </p:spPr>
        <p:txBody>
          <a:bodyPr vert="horz" lIns="104287" tIns="52144" rIns="104287" bIns="52144" rtlCol="0" anchor="ctr"/>
          <a:lstStyle>
            <a:lvl1pPr algn="l">
              <a:defRPr sz="1400">
                <a:solidFill>
                  <a:schemeClr val="tx1">
                    <a:tint val="75000"/>
                  </a:schemeClr>
                </a:solidFill>
              </a:defRPr>
            </a:lvl1pPr>
          </a:lstStyle>
          <a:p>
            <a:fld id="{C24DB0B7-81AE-AF47-96A2-2F5370D3CE9C}" type="datetimeFigureOut">
              <a:rPr lang="en-US" smtClean="0"/>
              <a:pPr/>
              <a:t>1/13/2021</a:t>
            </a:fld>
            <a:endParaRPr lang="en-US" dirty="0"/>
          </a:p>
        </p:txBody>
      </p:sp>
      <p:sp>
        <p:nvSpPr>
          <p:cNvPr id="5" name="Footer Placeholder 4"/>
          <p:cNvSpPr>
            <a:spLocks noGrp="1"/>
          </p:cNvSpPr>
          <p:nvPr>
            <p:ph type="ftr" sz="quarter" idx="3"/>
          </p:nvPr>
        </p:nvSpPr>
        <p:spPr>
          <a:xfrm>
            <a:off x="1671911" y="7011120"/>
            <a:ext cx="4104455" cy="402652"/>
          </a:xfrm>
          <a:prstGeom prst="rect">
            <a:avLst/>
          </a:prstGeom>
        </p:spPr>
        <p:txBody>
          <a:bodyPr vert="horz" lIns="104287" tIns="52144" rIns="104287" bIns="52144" rtlCol="0" anchor="ctr"/>
          <a:lstStyle>
            <a:lvl1pPr algn="ctr">
              <a:defRPr sz="1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064399" y="7011120"/>
            <a:ext cx="1068505" cy="402652"/>
          </a:xfrm>
          <a:prstGeom prst="rect">
            <a:avLst/>
          </a:prstGeom>
        </p:spPr>
        <p:txBody>
          <a:bodyPr vert="horz" lIns="104287" tIns="52144" rIns="104287" bIns="52144" rtlCol="0" anchor="ctr"/>
          <a:lstStyle>
            <a:lvl1pPr algn="r">
              <a:defRPr sz="1400">
                <a:solidFill>
                  <a:schemeClr val="tx1">
                    <a:tint val="75000"/>
                  </a:schemeClr>
                </a:solidFill>
              </a:defRPr>
            </a:lvl1pPr>
          </a:lstStyle>
          <a:p>
            <a:fld id="{A465DFF1-0632-DC41-8079-D9882AFED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21437" rtl="0" eaLnBrk="1" latinLnBrk="0" hangingPunct="1">
        <a:spcBef>
          <a:spcPct val="0"/>
        </a:spcBef>
        <a:buNone/>
        <a:defRPr sz="5000" kern="1200">
          <a:solidFill>
            <a:srgbClr val="FFFFFF"/>
          </a:solidFill>
          <a:latin typeface="+mj-lt"/>
          <a:ea typeface="+mj-ea"/>
          <a:cs typeface="+mj-cs"/>
        </a:defRPr>
      </a:lvl1pPr>
    </p:titleStyle>
    <p:bodyStyle>
      <a:lvl1pPr marL="391077" indent="-391077" algn="l" defTabSz="521437" rtl="0" eaLnBrk="1" latinLnBrk="0" hangingPunct="1">
        <a:spcBef>
          <a:spcPct val="20000"/>
        </a:spcBef>
        <a:buFont typeface="Arial"/>
        <a:buChar char="•"/>
        <a:defRPr sz="3600" kern="1200">
          <a:solidFill>
            <a:schemeClr val="tx1"/>
          </a:solidFill>
          <a:latin typeface="+mn-lt"/>
          <a:ea typeface="+mn-ea"/>
          <a:cs typeface="+mn-cs"/>
        </a:defRPr>
      </a:lvl1pPr>
      <a:lvl2pPr marL="847334" indent="-325898" algn="l" defTabSz="521437" rtl="0" eaLnBrk="1" latinLnBrk="0" hangingPunct="1">
        <a:spcBef>
          <a:spcPct val="20000"/>
        </a:spcBef>
        <a:buFont typeface="Arial"/>
        <a:buChar char="–"/>
        <a:defRPr sz="3200" kern="1200">
          <a:solidFill>
            <a:schemeClr val="tx1"/>
          </a:solidFill>
          <a:latin typeface="+mn-lt"/>
          <a:ea typeface="+mn-ea"/>
          <a:cs typeface="+mn-cs"/>
        </a:defRPr>
      </a:lvl2pPr>
      <a:lvl3pPr marL="1303592" indent="-260718" algn="l" defTabSz="521437" rtl="0" eaLnBrk="1" latinLnBrk="0" hangingPunct="1">
        <a:spcBef>
          <a:spcPct val="20000"/>
        </a:spcBef>
        <a:buFont typeface="Arial"/>
        <a:buChar char="•"/>
        <a:defRPr sz="2700" kern="1200">
          <a:solidFill>
            <a:schemeClr val="tx1"/>
          </a:solidFill>
          <a:latin typeface="+mn-lt"/>
          <a:ea typeface="+mn-ea"/>
          <a:cs typeface="+mn-cs"/>
        </a:defRPr>
      </a:lvl3pPr>
      <a:lvl4pPr marL="1825028" indent="-260718" algn="l" defTabSz="521437" rtl="0" eaLnBrk="1" latinLnBrk="0" hangingPunct="1">
        <a:spcBef>
          <a:spcPct val="20000"/>
        </a:spcBef>
        <a:buFont typeface="Arial"/>
        <a:buChar char="–"/>
        <a:defRPr sz="2300" kern="1200">
          <a:solidFill>
            <a:schemeClr val="tx1"/>
          </a:solidFill>
          <a:latin typeface="+mn-lt"/>
          <a:ea typeface="+mn-ea"/>
          <a:cs typeface="+mn-cs"/>
        </a:defRPr>
      </a:lvl4pPr>
      <a:lvl5pPr marL="2346465" indent="-260718" algn="l" defTabSz="521437" rtl="0" eaLnBrk="1" latinLnBrk="0" hangingPunct="1">
        <a:spcBef>
          <a:spcPct val="20000"/>
        </a:spcBef>
        <a:buFont typeface="Arial"/>
        <a:buChar char="»"/>
        <a:defRPr sz="2300" kern="1200">
          <a:solidFill>
            <a:schemeClr val="tx1"/>
          </a:solidFill>
          <a:latin typeface="+mn-lt"/>
          <a:ea typeface="+mn-ea"/>
          <a:cs typeface="+mn-cs"/>
        </a:defRPr>
      </a:lvl5pPr>
      <a:lvl6pPr marL="2867901" indent="-260718" algn="l" defTabSz="521437" rtl="0" eaLnBrk="1" latinLnBrk="0" hangingPunct="1">
        <a:spcBef>
          <a:spcPct val="20000"/>
        </a:spcBef>
        <a:buFont typeface="Arial"/>
        <a:buChar char="•"/>
        <a:defRPr sz="2300" kern="1200">
          <a:solidFill>
            <a:schemeClr val="tx1"/>
          </a:solidFill>
          <a:latin typeface="+mn-lt"/>
          <a:ea typeface="+mn-ea"/>
          <a:cs typeface="+mn-cs"/>
        </a:defRPr>
      </a:lvl6pPr>
      <a:lvl7pPr marL="3389338" indent="-260718" algn="l" defTabSz="521437" rtl="0" eaLnBrk="1" latinLnBrk="0" hangingPunct="1">
        <a:spcBef>
          <a:spcPct val="20000"/>
        </a:spcBef>
        <a:buFont typeface="Arial"/>
        <a:buChar char="•"/>
        <a:defRPr sz="2300" kern="1200">
          <a:solidFill>
            <a:schemeClr val="tx1"/>
          </a:solidFill>
          <a:latin typeface="+mn-lt"/>
          <a:ea typeface="+mn-ea"/>
          <a:cs typeface="+mn-cs"/>
        </a:defRPr>
      </a:lvl7pPr>
      <a:lvl8pPr marL="3910775" indent="-260718" algn="l" defTabSz="521437" rtl="0" eaLnBrk="1" latinLnBrk="0" hangingPunct="1">
        <a:spcBef>
          <a:spcPct val="20000"/>
        </a:spcBef>
        <a:buFont typeface="Arial"/>
        <a:buChar char="•"/>
        <a:defRPr sz="2300" kern="1200">
          <a:solidFill>
            <a:schemeClr val="tx1"/>
          </a:solidFill>
          <a:latin typeface="+mn-lt"/>
          <a:ea typeface="+mn-ea"/>
          <a:cs typeface="+mn-cs"/>
        </a:defRPr>
      </a:lvl8pPr>
      <a:lvl9pPr marL="4432211" indent="-260718" algn="l" defTabSz="521437"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21437" rtl="0" eaLnBrk="1" latinLnBrk="0" hangingPunct="1">
        <a:defRPr sz="2100" kern="1200">
          <a:solidFill>
            <a:schemeClr val="tx1"/>
          </a:solidFill>
          <a:latin typeface="+mn-lt"/>
          <a:ea typeface="+mn-ea"/>
          <a:cs typeface="+mn-cs"/>
        </a:defRPr>
      </a:lvl1pPr>
      <a:lvl2pPr marL="521437" algn="l" defTabSz="521437" rtl="0" eaLnBrk="1" latinLnBrk="0" hangingPunct="1">
        <a:defRPr sz="2100" kern="1200">
          <a:solidFill>
            <a:schemeClr val="tx1"/>
          </a:solidFill>
          <a:latin typeface="+mn-lt"/>
          <a:ea typeface="+mn-ea"/>
          <a:cs typeface="+mn-cs"/>
        </a:defRPr>
      </a:lvl2pPr>
      <a:lvl3pPr marL="1042873" algn="l" defTabSz="521437" rtl="0" eaLnBrk="1" latinLnBrk="0" hangingPunct="1">
        <a:defRPr sz="2100" kern="1200">
          <a:solidFill>
            <a:schemeClr val="tx1"/>
          </a:solidFill>
          <a:latin typeface="+mn-lt"/>
          <a:ea typeface="+mn-ea"/>
          <a:cs typeface="+mn-cs"/>
        </a:defRPr>
      </a:lvl3pPr>
      <a:lvl4pPr marL="1564310" algn="l" defTabSz="521437" rtl="0" eaLnBrk="1" latinLnBrk="0" hangingPunct="1">
        <a:defRPr sz="2100" kern="1200">
          <a:solidFill>
            <a:schemeClr val="tx1"/>
          </a:solidFill>
          <a:latin typeface="+mn-lt"/>
          <a:ea typeface="+mn-ea"/>
          <a:cs typeface="+mn-cs"/>
        </a:defRPr>
      </a:lvl4pPr>
      <a:lvl5pPr marL="2085746" algn="l" defTabSz="521437" rtl="0" eaLnBrk="1" latinLnBrk="0" hangingPunct="1">
        <a:defRPr sz="2100" kern="1200">
          <a:solidFill>
            <a:schemeClr val="tx1"/>
          </a:solidFill>
          <a:latin typeface="+mn-lt"/>
          <a:ea typeface="+mn-ea"/>
          <a:cs typeface="+mn-cs"/>
        </a:defRPr>
      </a:lvl5pPr>
      <a:lvl6pPr marL="2607183" algn="l" defTabSz="521437" rtl="0" eaLnBrk="1" latinLnBrk="0" hangingPunct="1">
        <a:defRPr sz="2100" kern="1200">
          <a:solidFill>
            <a:schemeClr val="tx1"/>
          </a:solidFill>
          <a:latin typeface="+mn-lt"/>
          <a:ea typeface="+mn-ea"/>
          <a:cs typeface="+mn-cs"/>
        </a:defRPr>
      </a:lvl6pPr>
      <a:lvl7pPr marL="3128620" algn="l" defTabSz="521437" rtl="0" eaLnBrk="1" latinLnBrk="0" hangingPunct="1">
        <a:defRPr sz="2100" kern="1200">
          <a:solidFill>
            <a:schemeClr val="tx1"/>
          </a:solidFill>
          <a:latin typeface="+mn-lt"/>
          <a:ea typeface="+mn-ea"/>
          <a:cs typeface="+mn-cs"/>
        </a:defRPr>
      </a:lvl7pPr>
      <a:lvl8pPr marL="3650056" algn="l" defTabSz="521437" rtl="0" eaLnBrk="1" latinLnBrk="0" hangingPunct="1">
        <a:defRPr sz="2100" kern="1200">
          <a:solidFill>
            <a:schemeClr val="tx1"/>
          </a:solidFill>
          <a:latin typeface="+mn-lt"/>
          <a:ea typeface="+mn-ea"/>
          <a:cs typeface="+mn-cs"/>
        </a:defRPr>
      </a:lvl8pPr>
      <a:lvl9pPr marL="4171493" algn="l" defTabSz="521437"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kc0Na_bFO_0" TargetMode="External"/><Relationship Id="rId2" Type="http://schemas.openxmlformats.org/officeDocument/2006/relationships/hyperlink" Target="https://itsourcecode.com/free-projects/cpluplus-projects/c-program-on-student-report-card-with-source-code/" TargetMode="External"/><Relationship Id="rId1" Type="http://schemas.openxmlformats.org/officeDocument/2006/relationships/slideLayout" Target="../slideLayouts/slideLayout2.xml"/><Relationship Id="rId5" Type="http://schemas.openxmlformats.org/officeDocument/2006/relationships/hyperlink" Target="https://youtu.be/ljkw94UuJCY" TargetMode="External"/><Relationship Id="rId4" Type="http://schemas.openxmlformats.org/officeDocument/2006/relationships/hyperlink" Target="https://youtu.be/ljk94UuJC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Introduction to Programming using C++ Project Report</a:t>
            </a:r>
            <a:endParaRPr lang="en-GB" dirty="0"/>
          </a:p>
        </p:txBody>
      </p:sp>
      <p:sp>
        <p:nvSpPr>
          <p:cNvPr id="3" name="Subtitle 2"/>
          <p:cNvSpPr>
            <a:spLocks noGrp="1"/>
          </p:cNvSpPr>
          <p:nvPr>
            <p:ph type="subTitle" idx="1"/>
          </p:nvPr>
        </p:nvSpPr>
        <p:spPr/>
        <p:txBody>
          <a:bodyPr/>
          <a:lstStyle/>
          <a:p>
            <a:r>
              <a:rPr lang="en-US" dirty="0"/>
              <a:t>By Ellaine Fontamillas</a:t>
            </a:r>
            <a:br>
              <a:rPr lang="en-GB" dirty="0"/>
            </a:br>
            <a:r>
              <a:rPr lang="en-GB" sz="2400" dirty="0"/>
              <a:t>1923636</a:t>
            </a:r>
            <a:endParaRPr lang="en-US" dirty="0"/>
          </a:p>
        </p:txBody>
      </p:sp>
    </p:spTree>
    <p:extLst>
      <p:ext uri="{BB962C8B-B14F-4D97-AF65-F5344CB8AC3E}">
        <p14:creationId xmlns:p14="http://schemas.microsoft.com/office/powerpoint/2010/main" val="4291081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EAFF-0BCC-4990-A995-E275FAD7C0A6}"/>
              </a:ext>
            </a:extLst>
          </p:cNvPr>
          <p:cNvSpPr>
            <a:spLocks noGrp="1"/>
          </p:cNvSpPr>
          <p:nvPr>
            <p:ph type="title"/>
          </p:nvPr>
        </p:nvSpPr>
        <p:spPr/>
        <p:txBody>
          <a:bodyPr/>
          <a:lstStyle/>
          <a:p>
            <a:r>
              <a:rPr lang="en-US" dirty="0"/>
              <a:t>Algorithm cont.</a:t>
            </a:r>
            <a:endParaRPr lang="en-GB" dirty="0"/>
          </a:p>
        </p:txBody>
      </p:sp>
      <p:sp>
        <p:nvSpPr>
          <p:cNvPr id="4" name="TextBox 3">
            <a:extLst>
              <a:ext uri="{FF2B5EF4-FFF2-40B4-BE49-F238E27FC236}">
                <a16:creationId xmlns:a16="http://schemas.microsoft.com/office/drawing/2014/main" id="{DCDA17D6-DE7F-4BA2-94C4-171CC188625C}"/>
              </a:ext>
            </a:extLst>
          </p:cNvPr>
          <p:cNvSpPr txBox="1"/>
          <p:nvPr/>
        </p:nvSpPr>
        <p:spPr>
          <a:xfrm>
            <a:off x="534432" y="1563340"/>
            <a:ext cx="9089253" cy="6186309"/>
          </a:xfrm>
          <a:prstGeom prst="rect">
            <a:avLst/>
          </a:prstGeom>
          <a:noFill/>
        </p:spPr>
        <p:txBody>
          <a:bodyPr wrap="square" rtlCol="0">
            <a:spAutoFit/>
          </a:bodyPr>
          <a:lstStyle/>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Step 10: display “Enter student id: “</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Accept student id</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if (student id exist)</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display input</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Else display “student id does not exist”</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Go to step 13</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Step 10: display all inputs</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Step 12: calculate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ave</a:t>
            </a:r>
            <a:r>
              <a:rPr lang="en-US" sz="2800" dirty="0">
                <a:effectLst/>
                <a:latin typeface="Calibri" panose="020F0502020204030204" pitchFamily="34" charset="0"/>
                <a:ea typeface="SimSun" panose="02010600030101010101" pitchFamily="2" charset="-122"/>
                <a:cs typeface="Times New Roman" panose="02020603050405020304" pitchFamily="18" charset="0"/>
              </a:rPr>
              <a:t> = English + French + Sesotho +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maths</a:t>
            </a:r>
            <a:r>
              <a:rPr lang="en-US" sz="2800" dirty="0">
                <a:effectLst/>
                <a:latin typeface="Calibri" panose="020F0502020204030204" pitchFamily="34" charset="0"/>
                <a:ea typeface="SimSun" panose="02010600030101010101" pitchFamily="2" charset="-122"/>
                <a:cs typeface="Times New Roman" panose="02020603050405020304" pitchFamily="18" charset="0"/>
              </a:rPr>
              <a:t> + science + social / 6</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Class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ave</a:t>
            </a:r>
            <a:r>
              <a:rPr lang="en-US" sz="2800" dirty="0">
                <a:effectLst/>
                <a:latin typeface="Calibri" panose="020F0502020204030204" pitchFamily="34" charset="0"/>
                <a:ea typeface="SimSun" panose="02010600030101010101" pitchFamily="2" charset="-122"/>
                <a:cs typeface="Times New Roman" panose="02020603050405020304" pitchFamily="18" charset="0"/>
              </a:rPr>
              <a:t> =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ave</a:t>
            </a:r>
            <a:r>
              <a:rPr lang="en-US" sz="2800" dirty="0">
                <a:effectLst/>
                <a:latin typeface="Calibri" panose="020F0502020204030204" pitchFamily="34" charset="0"/>
                <a:ea typeface="SimSun" panose="02010600030101010101" pitchFamily="2" charset="-122"/>
                <a:cs typeface="Times New Roman" panose="02020603050405020304" pitchFamily="18" charset="0"/>
              </a:rPr>
              <a:t> /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no.student_id</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Display inputs,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ave</a:t>
            </a:r>
            <a:r>
              <a:rPr lang="en-US" sz="2800" dirty="0">
                <a:effectLst/>
                <a:latin typeface="Calibri" panose="020F0502020204030204" pitchFamily="34" charset="0"/>
                <a:ea typeface="SimSun" panose="02010600030101010101" pitchFamily="2" charset="-122"/>
                <a:cs typeface="Times New Roman" panose="02020603050405020304" pitchFamily="18" charset="0"/>
              </a:rPr>
              <a:t>, class </a:t>
            </a:r>
            <a:r>
              <a:rPr lang="en-US" sz="2800" dirty="0" err="1">
                <a:effectLst/>
                <a:latin typeface="Calibri" panose="020F0502020204030204" pitchFamily="34" charset="0"/>
                <a:ea typeface="SimSun" panose="02010600030101010101" pitchFamily="2" charset="-122"/>
                <a:cs typeface="Times New Roman" panose="02020603050405020304" pitchFamily="18" charset="0"/>
              </a:rPr>
              <a:t>ave</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Step 13: stop</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800" dirty="0">
                <a:effectLst/>
                <a:latin typeface="Calibri" panose="020F0502020204030204" pitchFamily="34" charset="0"/>
                <a:ea typeface="SimSun" panose="02010600030101010101" pitchFamily="2" charset="-122"/>
                <a:cs typeface="Times New Roman" panose="02020603050405020304" pitchFamily="18" charset="0"/>
              </a:rPr>
              <a:t> </a:t>
            </a:r>
            <a:endParaRPr lang="en-GB" sz="2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sz="3200" dirty="0"/>
          </a:p>
        </p:txBody>
      </p:sp>
    </p:spTree>
    <p:extLst>
      <p:ext uri="{BB962C8B-B14F-4D97-AF65-F5344CB8AC3E}">
        <p14:creationId xmlns:p14="http://schemas.microsoft.com/office/powerpoint/2010/main" val="133535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cont.</a:t>
            </a:r>
            <a:endParaRPr lang="en-GB" dirty="0"/>
          </a:p>
        </p:txBody>
      </p:sp>
      <p:sp>
        <p:nvSpPr>
          <p:cNvPr id="3" name="Content Placeholder 2"/>
          <p:cNvSpPr>
            <a:spLocks noGrp="1"/>
          </p:cNvSpPr>
          <p:nvPr>
            <p:ph idx="1"/>
          </p:nvPr>
        </p:nvSpPr>
        <p:spPr/>
        <p:txBody>
          <a:bodyPr/>
          <a:lstStyle/>
          <a:p>
            <a:pPr marL="0" indent="0">
              <a:buNone/>
            </a:pPr>
            <a:r>
              <a:rPr lang="en-US" dirty="0"/>
              <a:t>Flowchart</a:t>
            </a:r>
            <a:endParaRPr lang="en-GB" dirty="0"/>
          </a:p>
        </p:txBody>
      </p:sp>
      <p:graphicFrame>
        <p:nvGraphicFramePr>
          <p:cNvPr id="4" name="Object 3">
            <a:extLst>
              <a:ext uri="{FF2B5EF4-FFF2-40B4-BE49-F238E27FC236}">
                <a16:creationId xmlns:a16="http://schemas.microsoft.com/office/drawing/2014/main" id="{A60DFCB6-48D3-4BB3-85DD-4C5E508FB94C}"/>
              </a:ext>
            </a:extLst>
          </p:cNvPr>
          <p:cNvGraphicFramePr>
            <a:graphicFrameLocks noChangeAspect="1"/>
          </p:cNvGraphicFramePr>
          <p:nvPr>
            <p:extLst>
              <p:ext uri="{D42A27DB-BD31-4B8C-83A1-F6EECF244321}">
                <p14:modId xmlns:p14="http://schemas.microsoft.com/office/powerpoint/2010/main" val="24769599"/>
              </p:ext>
            </p:extLst>
          </p:nvPr>
        </p:nvGraphicFramePr>
        <p:xfrm>
          <a:off x="695325" y="3013075"/>
          <a:ext cx="2225675" cy="1066800"/>
        </p:xfrm>
        <a:graphic>
          <a:graphicData uri="http://schemas.openxmlformats.org/presentationml/2006/ole">
            <mc:AlternateContent xmlns:mc="http://schemas.openxmlformats.org/markup-compatibility/2006">
              <mc:Choice xmlns:v="urn:schemas-microsoft-com:vml" Requires="v">
                <p:oleObj name="Packager Shell Object" showAsIcon="1" r:id="rId2" imgW="1083240" imgH="519120" progId="Package">
                  <p:embed/>
                </p:oleObj>
              </mc:Choice>
              <mc:Fallback>
                <p:oleObj name="Packager Shell Object" showAsIcon="1" r:id="rId2" imgW="1083240" imgH="519120" progId="Package">
                  <p:embed/>
                  <p:pic>
                    <p:nvPicPr>
                      <p:cNvPr id="5" name="Object 4">
                        <a:extLst>
                          <a:ext uri="{FF2B5EF4-FFF2-40B4-BE49-F238E27FC236}">
                            <a16:creationId xmlns:a16="http://schemas.microsoft.com/office/drawing/2014/main" id="{359A5237-9A6B-4BB7-A0C8-8F1CDABCD39E}"/>
                          </a:ext>
                        </a:extLst>
                      </p:cNvPr>
                      <p:cNvPicPr/>
                      <p:nvPr/>
                    </p:nvPicPr>
                    <p:blipFill>
                      <a:blip r:embed="rId3"/>
                      <a:stretch>
                        <a:fillRect/>
                      </a:stretch>
                    </p:blipFill>
                    <p:spPr>
                      <a:xfrm>
                        <a:off x="695325" y="3013075"/>
                        <a:ext cx="2225675" cy="1066800"/>
                      </a:xfrm>
                      <a:prstGeom prst="rect">
                        <a:avLst/>
                      </a:prstGeom>
                    </p:spPr>
                  </p:pic>
                </p:oleObj>
              </mc:Fallback>
            </mc:AlternateContent>
          </a:graphicData>
        </a:graphic>
      </p:graphicFrame>
    </p:spTree>
    <p:extLst>
      <p:ext uri="{BB962C8B-B14F-4D97-AF65-F5344CB8AC3E}">
        <p14:creationId xmlns:p14="http://schemas.microsoft.com/office/powerpoint/2010/main" val="82404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endParaRPr lang="en-GB" dirty="0"/>
          </a:p>
        </p:txBody>
      </p:sp>
      <p:sp>
        <p:nvSpPr>
          <p:cNvPr id="3" name="Content Placeholder 2"/>
          <p:cNvSpPr>
            <a:spLocks noGrp="1"/>
          </p:cNvSpPr>
          <p:nvPr>
            <p:ph idx="1"/>
          </p:nvPr>
        </p:nvSpPr>
        <p:spPr/>
        <p:txBody>
          <a:bodyPr/>
          <a:lstStyle/>
          <a:p>
            <a:pPr marL="0" indent="0">
              <a:buNone/>
            </a:pPr>
            <a:r>
              <a:rPr lang="en-US" dirty="0"/>
              <a:t>Program Code</a:t>
            </a:r>
            <a:endParaRPr lang="en-GB" dirty="0"/>
          </a:p>
        </p:txBody>
      </p:sp>
      <p:graphicFrame>
        <p:nvGraphicFramePr>
          <p:cNvPr id="4" name="Object 3">
            <a:extLst>
              <a:ext uri="{FF2B5EF4-FFF2-40B4-BE49-F238E27FC236}">
                <a16:creationId xmlns:a16="http://schemas.microsoft.com/office/drawing/2014/main" id="{B2E67A8D-F1F1-4BE9-9425-4EAB7DE3579F}"/>
              </a:ext>
            </a:extLst>
          </p:cNvPr>
          <p:cNvGraphicFramePr>
            <a:graphicFrameLocks noChangeAspect="1"/>
          </p:cNvGraphicFramePr>
          <p:nvPr>
            <p:extLst>
              <p:ext uri="{D42A27DB-BD31-4B8C-83A1-F6EECF244321}">
                <p14:modId xmlns:p14="http://schemas.microsoft.com/office/powerpoint/2010/main" val="2496442125"/>
              </p:ext>
            </p:extLst>
          </p:nvPr>
        </p:nvGraphicFramePr>
        <p:xfrm>
          <a:off x="1508776" y="2866011"/>
          <a:ext cx="2313716" cy="2042919"/>
        </p:xfrm>
        <a:graphic>
          <a:graphicData uri="http://schemas.openxmlformats.org/presentationml/2006/ole">
            <mc:AlternateContent xmlns:mc="http://schemas.openxmlformats.org/markup-compatibility/2006">
              <mc:Choice xmlns:v="urn:schemas-microsoft-com:vml" Requires="v">
                <p:oleObj name="Packager Shell Object" showAsIcon="1" r:id="rId2" imgW="922680" imgH="814680" progId="Package">
                  <p:embed/>
                </p:oleObj>
              </mc:Choice>
              <mc:Fallback>
                <p:oleObj name="Packager Shell Object" showAsIcon="1" r:id="rId2" imgW="922680" imgH="814680" progId="Package">
                  <p:embed/>
                  <p:pic>
                    <p:nvPicPr>
                      <p:cNvPr id="0" name=""/>
                      <p:cNvPicPr/>
                      <p:nvPr/>
                    </p:nvPicPr>
                    <p:blipFill>
                      <a:blip r:embed="rId3"/>
                      <a:stretch>
                        <a:fillRect/>
                      </a:stretch>
                    </p:blipFill>
                    <p:spPr>
                      <a:xfrm>
                        <a:off x="1508776" y="2866011"/>
                        <a:ext cx="2313716" cy="2042919"/>
                      </a:xfrm>
                      <a:prstGeom prst="rect">
                        <a:avLst/>
                      </a:prstGeom>
                    </p:spPr>
                  </p:pic>
                </p:oleObj>
              </mc:Fallback>
            </mc:AlternateContent>
          </a:graphicData>
        </a:graphic>
      </p:graphicFrame>
    </p:spTree>
    <p:extLst>
      <p:ext uri="{BB962C8B-B14F-4D97-AF65-F5344CB8AC3E}">
        <p14:creationId xmlns:p14="http://schemas.microsoft.com/office/powerpoint/2010/main" val="277147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GB" dirty="0"/>
          </a:p>
        </p:txBody>
      </p:sp>
      <p:sp>
        <p:nvSpPr>
          <p:cNvPr id="3" name="Content Placeholder 2"/>
          <p:cNvSpPr>
            <a:spLocks noGrp="1"/>
          </p:cNvSpPr>
          <p:nvPr>
            <p:ph idx="1"/>
          </p:nvPr>
        </p:nvSpPr>
        <p:spPr/>
        <p:txBody>
          <a:bodyPr>
            <a:normAutofit/>
          </a:bodyPr>
          <a:lstStyle/>
          <a:p>
            <a:pPr marL="0" marR="0" indent="0">
              <a:spcBef>
                <a:spcPts val="0"/>
              </a:spcBef>
              <a:spcAft>
                <a:spcPts val="0"/>
              </a:spcAft>
              <a:buNone/>
            </a:pPr>
            <a:r>
              <a:rPr lang="en-ZA" sz="2000" b="1" dirty="0">
                <a:effectLst/>
                <a:latin typeface="Arial" panose="020B0604020202020204" pitchFamily="34" charset="0"/>
                <a:ea typeface="SimSun" panose="02010600030101010101" pitchFamily="2" charset="-122"/>
                <a:cs typeface="Times New Roman" panose="02020603050405020304" pitchFamily="18" charset="0"/>
              </a:rPr>
              <a:t>Advantages and Disadvantages </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ZA" sz="2000" dirty="0">
                <a:effectLst/>
                <a:latin typeface="Arial" panose="020B0604020202020204" pitchFamily="34" charset="0"/>
                <a:ea typeface="SimSun" panose="02010600030101010101" pitchFamily="2" charset="-122"/>
                <a:cs typeface="Times New Roman" panose="02020603050405020304" pitchFamily="18" charset="0"/>
              </a:rPr>
              <a:t>The system can reveal access to student’s information only if the user knows the student ID. However, if the student is the user, they are able to insert their ID in the system and change their marks. As an upgrade, perhaps the use of a teacher’s ID – only they and authority would know, is more suitable for security.</a:t>
            </a:r>
            <a:r>
              <a:rPr lang="en-ZA" sz="2000" b="1" dirty="0">
                <a:effectLst/>
                <a:latin typeface="Arial" panose="020B0604020202020204" pitchFamily="34" charset="0"/>
                <a:ea typeface="SimSun" panose="02010600030101010101" pitchFamily="2" charset="-122"/>
                <a:cs typeface="Times New Roman" panose="02020603050405020304" pitchFamily="18" charset="0"/>
              </a:rPr>
              <a:t> </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ZA" sz="2000" dirty="0">
                <a:effectLst/>
                <a:latin typeface="Arial" panose="020B0604020202020204" pitchFamily="34" charset="0"/>
                <a:ea typeface="SimSun" panose="02010600030101010101" pitchFamily="2" charset="-122"/>
                <a:cs typeface="Times New Roman" panose="02020603050405020304" pitchFamily="18" charset="0"/>
              </a:rPr>
              <a:t>I found myself limited with my resources to come up with a way to auto generate the student ID. Eventually I ended up using random auto generator function. Unfortunately implementing this gave me a problem with option 4 – modifying a record. It would not replace the record, although it will notify the user that the record was updated.</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ZA" sz="2000" dirty="0">
                <a:effectLst/>
                <a:latin typeface="Arial" panose="020B0604020202020204" pitchFamily="34" charset="0"/>
                <a:ea typeface="SimSun" panose="02010600030101010101" pitchFamily="2" charset="-122"/>
                <a:cs typeface="Times New Roman" panose="02020603050405020304" pitchFamily="18" charset="0"/>
              </a:rPr>
              <a:t>Also, file handling was a serious problem in my side as it was very new and I only knew how to compile code blocks to create a file.</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ZA" sz="2000" dirty="0">
                <a:effectLst/>
                <a:latin typeface="Arial" panose="020B0604020202020204" pitchFamily="34" charset="0"/>
                <a:ea typeface="SimSun" panose="02010600030101010101" pitchFamily="2" charset="-122"/>
                <a:cs typeface="Times New Roman" panose="02020603050405020304" pitchFamily="18" charset="0"/>
              </a:rPr>
              <a:t>My resources included mostly YouTube videos as some websites were too difficult to understand. The next page includes some of these videos.</a:t>
            </a:r>
            <a:r>
              <a:rPr lang="en-ZA" sz="2000" b="1" dirty="0">
                <a:effectLst/>
                <a:latin typeface="Arial" panose="020B0604020202020204" pitchFamily="34" charset="0"/>
                <a:ea typeface="SimSun" panose="02010600030101010101" pitchFamily="2" charset="-122"/>
                <a:cs typeface="Times New Roman" panose="02020603050405020304" pitchFamily="18" charset="0"/>
              </a:rPr>
              <a:t> </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ZA" sz="2000" dirty="0">
                <a:effectLst/>
                <a:latin typeface="Arial" panose="020B0604020202020204" pitchFamily="34" charset="0"/>
                <a:ea typeface="SimSun" panose="02010600030101010101" pitchFamily="2" charset="-122"/>
                <a:cs typeface="Times New Roman" panose="02020603050405020304" pitchFamily="18" charset="0"/>
              </a:rPr>
              <a:t>Overall, the system implements what the user requires except for a few features I was unsuccessful with.</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GB" sz="4000" dirty="0"/>
          </a:p>
        </p:txBody>
      </p:sp>
    </p:spTree>
    <p:extLst>
      <p:ext uri="{BB962C8B-B14F-4D97-AF65-F5344CB8AC3E}">
        <p14:creationId xmlns:p14="http://schemas.microsoft.com/office/powerpoint/2010/main" val="107757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GB" dirty="0"/>
          </a:p>
        </p:txBody>
      </p:sp>
      <p:sp>
        <p:nvSpPr>
          <p:cNvPr id="4" name="Rectangle 1">
            <a:extLst>
              <a:ext uri="{FF2B5EF4-FFF2-40B4-BE49-F238E27FC236}">
                <a16:creationId xmlns:a16="http://schemas.microsoft.com/office/drawing/2014/main" id="{7853DF6C-1639-4D36-A280-1E89CA3FC6BA}"/>
              </a:ext>
            </a:extLst>
          </p:cNvPr>
          <p:cNvSpPr>
            <a:spLocks noGrp="1" noChangeArrowheads="1"/>
          </p:cNvSpPr>
          <p:nvPr>
            <p:ph idx="1"/>
          </p:nvPr>
        </p:nvSpPr>
        <p:spPr bwMode="auto">
          <a:xfrm>
            <a:off x="348902" y="1511316"/>
            <a:ext cx="8291516" cy="517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Calibri Light" panose="020F0302020204030204" pitchFamily="34" charset="0"/>
                <a:ea typeface="SimSun" panose="02010600030101010101" pitchFamily="2" charset="-122"/>
                <a:cs typeface="Times New Roman" panose="02020603050405020304" pitchFamily="18" charset="0"/>
              </a:rPr>
              <a:t>References	</a:t>
            </a:r>
            <a:endParaRPr kumimoji="0" lang="en-US" altLang="en-US" sz="4000" b="0" i="0" u="none" strike="noStrike" cap="none" normalizeH="0" baseline="0" dirty="0">
              <a:ln>
                <a:noFill/>
              </a:ln>
              <a:solidFill>
                <a:srgbClr val="2E74B5"/>
              </a:solidFill>
              <a:effectLst/>
              <a:latin typeface="Calibri Light" panose="020F03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(n.d.). Retrieved December 14, 2020, from It </a:t>
            </a:r>
            <a:r>
              <a:rPr kumimoji="0" lang="en-US" altLang="zh-CN" sz="20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SourceCode</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hlinkClick r:id="rId2"/>
              </a:rPr>
              <a:t>https://itsourcecode.com/free-projects/cpluplus-projects/c-program-on-student-report-card-with-source-code/</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en-GB"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Watch "C++ Program on Student Report Card With Source Code| C++ Projects with Source Code 2020" on </a:t>
            </a:r>
            <a:r>
              <a:rPr kumimoji="0" lang="en-US" altLang="zh-CN" sz="20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Youtube</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(2020, December 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Retrieved from </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hlinkClick r:id="rId3"/>
              </a:rPr>
              <a:t>https://youtu.be/kc0Na_bFO_0</a:t>
            </a:r>
            <a:endPar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Watch "CIT1113-7078 Sept 19 2016 - functions and flowchart" on </a:t>
            </a:r>
            <a:r>
              <a:rPr kumimoji="0" lang="en-US" altLang="zh-CN" sz="20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Youtube</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(2021, January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Retrieved from </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hlinkClick r:id="rId4"/>
              </a:rPr>
              <a:t>https://youtu.be/ljk94UuJCY</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en-GB"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Watch "CIT1113-7078 Sept 19 2016 - functions and </a:t>
            </a:r>
            <a:r>
              <a:rPr kumimoji="0" lang="en-US" altLang="zh-CN" sz="2000" b="0" i="0" u="none" strike="noStrike" cap="none" normalizeH="0" baseline="0" dirty="0" err="1">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flowchart"on</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y. (2021, January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Retrieved from </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hlinkClick r:id="rId5"/>
              </a:rPr>
              <a:t>https://youtu.be/ljkw94UuJCY</a:t>
            </a:r>
            <a:r>
              <a:rPr kumimoji="0" lang="en-US"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Times New Roman" panose="02020603050405020304" pitchFamily="18" charset="0"/>
              </a:rPr>
              <a:t> </a:t>
            </a:r>
            <a:endParaRPr kumimoji="0" lang="en-GB" altLang="zh-CN"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043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GB" dirty="0"/>
          </a:p>
        </p:txBody>
      </p:sp>
      <p:sp>
        <p:nvSpPr>
          <p:cNvPr id="3" name="Content Placeholder 2"/>
          <p:cNvSpPr>
            <a:spLocks noGrp="1"/>
          </p:cNvSpPr>
          <p:nvPr>
            <p:ph idx="1"/>
          </p:nvPr>
        </p:nvSpPr>
        <p:spPr/>
        <p:txBody>
          <a:bodyPr/>
          <a:lstStyle/>
          <a:p>
            <a:r>
              <a:rPr lang="en-US" dirty="0"/>
              <a:t>Analysis - Requirements</a:t>
            </a:r>
          </a:p>
          <a:p>
            <a:r>
              <a:rPr lang="en-US" dirty="0"/>
              <a:t>Design – Algorithms and flowchart</a:t>
            </a:r>
          </a:p>
          <a:p>
            <a:r>
              <a:rPr lang="en-US" dirty="0"/>
              <a:t>Implementation – Program Code</a:t>
            </a:r>
          </a:p>
          <a:p>
            <a:r>
              <a:rPr lang="en-US" dirty="0"/>
              <a:t>Conclusion </a:t>
            </a:r>
          </a:p>
          <a:p>
            <a:r>
              <a:rPr lang="en-US" dirty="0"/>
              <a:t>Reference</a:t>
            </a:r>
          </a:p>
        </p:txBody>
      </p:sp>
    </p:spTree>
    <p:extLst>
      <p:ext uri="{BB962C8B-B14F-4D97-AF65-F5344CB8AC3E}">
        <p14:creationId xmlns:p14="http://schemas.microsoft.com/office/powerpoint/2010/main" val="397431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GB" dirty="0"/>
          </a:p>
        </p:txBody>
      </p:sp>
      <p:sp>
        <p:nvSpPr>
          <p:cNvPr id="3" name="Content Placeholder 2"/>
          <p:cNvSpPr>
            <a:spLocks noGrp="1"/>
          </p:cNvSpPr>
          <p:nvPr>
            <p:ph idx="1"/>
          </p:nvPr>
        </p:nvSpPr>
        <p:spPr/>
        <p:txBody>
          <a:bodyPr>
            <a:normAutofit/>
          </a:bodyPr>
          <a:lstStyle/>
          <a:p>
            <a:pPr marL="0" indent="0">
              <a:buNone/>
            </a:pPr>
            <a:r>
              <a:rPr lang="en-US" dirty="0"/>
              <a:t>Core Requirements</a:t>
            </a:r>
          </a:p>
          <a:p>
            <a:pPr marL="0" indent="0">
              <a:buNone/>
            </a:pPr>
            <a:r>
              <a:rPr lang="en-US" dirty="0"/>
              <a:t>	1. User Requirements</a:t>
            </a:r>
          </a:p>
          <a:p>
            <a:pPr lvl="1"/>
            <a:r>
              <a:rPr lang="en-US" dirty="0"/>
              <a:t>The users are teachers</a:t>
            </a:r>
          </a:p>
          <a:p>
            <a:pPr lvl="1"/>
            <a:r>
              <a:rPr lang="en-US" dirty="0"/>
              <a:t>They need to manipulate data about their students and their overall results</a:t>
            </a:r>
          </a:p>
          <a:p>
            <a:pPr lvl="1"/>
            <a:r>
              <a:rPr lang="en-US" dirty="0"/>
              <a:t>They want a more simpler system to navigate through</a:t>
            </a:r>
          </a:p>
        </p:txBody>
      </p:sp>
    </p:spTree>
    <p:extLst>
      <p:ext uri="{BB962C8B-B14F-4D97-AF65-F5344CB8AC3E}">
        <p14:creationId xmlns:p14="http://schemas.microsoft.com/office/powerpoint/2010/main" val="164897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a:t>
            </a:r>
            <a:endParaRPr lang="en-GB" dirty="0"/>
          </a:p>
        </p:txBody>
      </p:sp>
      <p:sp>
        <p:nvSpPr>
          <p:cNvPr id="3" name="Content Placeholder 2"/>
          <p:cNvSpPr>
            <a:spLocks noGrp="1"/>
          </p:cNvSpPr>
          <p:nvPr>
            <p:ph idx="1"/>
          </p:nvPr>
        </p:nvSpPr>
        <p:spPr>
          <a:xfrm>
            <a:off x="318052" y="1563340"/>
            <a:ext cx="9816276" cy="5570412"/>
          </a:xfrm>
        </p:spPr>
        <p:txBody>
          <a:bodyPr>
            <a:normAutofit fontScale="70000" lnSpcReduction="20000"/>
          </a:bodyPr>
          <a:lstStyle/>
          <a:p>
            <a:pPr marL="0" indent="0">
              <a:buNone/>
            </a:pPr>
            <a:r>
              <a:rPr lang="en-US" sz="4600" dirty="0"/>
              <a:t>2. System Requirements</a:t>
            </a:r>
          </a:p>
          <a:p>
            <a:pPr lvl="1"/>
            <a:r>
              <a:rPr lang="en-US" sz="4000" dirty="0"/>
              <a:t>The system should be user friendly</a:t>
            </a:r>
          </a:p>
          <a:p>
            <a:pPr lvl="1"/>
            <a:r>
              <a:rPr lang="en-US" sz="4000" dirty="0"/>
              <a:t>Must be able to implement what a user needs (data </a:t>
            </a:r>
            <a:r>
              <a:rPr lang="en-US" sz="4000" b="1" dirty="0"/>
              <a:t>manipulation</a:t>
            </a:r>
            <a:r>
              <a:rPr lang="en-US" sz="4000" dirty="0"/>
              <a:t>)</a:t>
            </a:r>
          </a:p>
          <a:p>
            <a:pPr lvl="1"/>
            <a:r>
              <a:rPr lang="en-US" sz="4000" dirty="0"/>
              <a:t>The system must operate calculations for average and others</a:t>
            </a:r>
          </a:p>
          <a:p>
            <a:pPr lvl="1"/>
            <a:r>
              <a:rPr lang="en-US" sz="4000" dirty="0"/>
              <a:t>Student ID must be auto generated</a:t>
            </a:r>
          </a:p>
          <a:p>
            <a:pPr lvl="1"/>
            <a:r>
              <a:rPr lang="en-US" sz="4000" dirty="0"/>
              <a:t>There should be a main menu and similar templates for the majority of the </a:t>
            </a:r>
            <a:r>
              <a:rPr lang="en-US" sz="4000" b="1" dirty="0"/>
              <a:t>options</a:t>
            </a:r>
          </a:p>
          <a:p>
            <a:pPr lvl="1"/>
            <a:r>
              <a:rPr lang="en-US" sz="4000" dirty="0"/>
              <a:t>Users should be able to return to the main menu automatically</a:t>
            </a:r>
          </a:p>
          <a:p>
            <a:pPr lvl="1"/>
            <a:r>
              <a:rPr lang="en-US" sz="4000" dirty="0"/>
              <a:t>The system must notify the user when an option has been executed</a:t>
            </a:r>
          </a:p>
          <a:p>
            <a:pPr lvl="1"/>
            <a:r>
              <a:rPr lang="en-US" sz="4000" dirty="0"/>
              <a:t>The system should notify users on errors</a:t>
            </a:r>
          </a:p>
          <a:p>
            <a:pPr lvl="1"/>
            <a:endParaRPr lang="en-US" dirty="0"/>
          </a:p>
          <a:p>
            <a:pPr marL="0" indent="0">
              <a:buNone/>
            </a:pPr>
            <a:endParaRPr lang="en-GB" dirty="0"/>
          </a:p>
        </p:txBody>
      </p:sp>
    </p:spTree>
    <p:extLst>
      <p:ext uri="{BB962C8B-B14F-4D97-AF65-F5344CB8AC3E}">
        <p14:creationId xmlns:p14="http://schemas.microsoft.com/office/powerpoint/2010/main" val="313036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cont.</a:t>
            </a:r>
            <a:endParaRPr lang="en-GB" dirty="0"/>
          </a:p>
        </p:txBody>
      </p:sp>
      <p:sp>
        <p:nvSpPr>
          <p:cNvPr id="3" name="Content Placeholder 2"/>
          <p:cNvSpPr>
            <a:spLocks noGrp="1"/>
          </p:cNvSpPr>
          <p:nvPr>
            <p:ph idx="1"/>
          </p:nvPr>
        </p:nvSpPr>
        <p:spPr/>
        <p:txBody>
          <a:bodyPr numCol="2">
            <a:normAutofit/>
          </a:bodyPr>
          <a:lstStyle/>
          <a:p>
            <a:pPr marL="0" indent="0">
              <a:buNone/>
            </a:pPr>
            <a:r>
              <a:rPr lang="en-US" dirty="0"/>
              <a:t>Manipulation include:</a:t>
            </a:r>
          </a:p>
          <a:p>
            <a:pPr marL="742950" indent="-742950">
              <a:buAutoNum type="arabicPeriod"/>
            </a:pPr>
            <a:r>
              <a:rPr lang="en-US" dirty="0"/>
              <a:t>Create</a:t>
            </a:r>
          </a:p>
          <a:p>
            <a:pPr marL="742950" indent="-742950">
              <a:buAutoNum type="arabicPeriod"/>
            </a:pPr>
            <a:r>
              <a:rPr lang="en-US" dirty="0"/>
              <a:t>Generate</a:t>
            </a:r>
          </a:p>
          <a:p>
            <a:pPr marL="742950" indent="-742950">
              <a:buAutoNum type="arabicPeriod"/>
            </a:pPr>
            <a:r>
              <a:rPr lang="en-US" dirty="0"/>
              <a:t>Delete</a:t>
            </a:r>
          </a:p>
          <a:p>
            <a:pPr marL="742950" indent="-742950">
              <a:buAutoNum type="arabicPeriod"/>
            </a:pPr>
            <a:r>
              <a:rPr lang="en-US" dirty="0"/>
              <a:t>Update</a:t>
            </a:r>
          </a:p>
          <a:p>
            <a:pPr marL="742950" indent="-742950">
              <a:buAutoNum type="arabicPeriod"/>
            </a:pPr>
            <a:r>
              <a:rPr lang="en-US" dirty="0"/>
              <a:t>Search</a:t>
            </a:r>
          </a:p>
          <a:p>
            <a:pPr marL="742950" indent="-742950">
              <a:buAutoNum type="arabicPeriod"/>
            </a:pPr>
            <a:r>
              <a:rPr lang="en-US" dirty="0"/>
              <a:t>View all</a:t>
            </a:r>
          </a:p>
          <a:p>
            <a:pPr marL="742950" indent="-742950">
              <a:buAutoNum type="arabicPeriod"/>
            </a:pPr>
            <a:r>
              <a:rPr lang="en-US" dirty="0"/>
              <a:t>View class results and average</a:t>
            </a:r>
          </a:p>
          <a:p>
            <a:pPr marL="0" indent="0">
              <a:buNone/>
            </a:pPr>
            <a:r>
              <a:rPr lang="en-US" dirty="0"/>
              <a:t>These manipulations are therefore the options a user can apply</a:t>
            </a:r>
            <a:endParaRPr lang="en-GB" dirty="0"/>
          </a:p>
        </p:txBody>
      </p:sp>
    </p:spTree>
    <p:extLst>
      <p:ext uri="{BB962C8B-B14F-4D97-AF65-F5344CB8AC3E}">
        <p14:creationId xmlns:p14="http://schemas.microsoft.com/office/powerpoint/2010/main" val="339249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GB" dirty="0"/>
          </a:p>
        </p:txBody>
      </p:sp>
      <p:sp>
        <p:nvSpPr>
          <p:cNvPr id="3" name="Content Placeholder 2"/>
          <p:cNvSpPr>
            <a:spLocks noGrp="1"/>
          </p:cNvSpPr>
          <p:nvPr>
            <p:ph idx="1"/>
          </p:nvPr>
        </p:nvSpPr>
        <p:spPr>
          <a:xfrm>
            <a:off x="292036" y="1537831"/>
            <a:ext cx="9619774" cy="4991131"/>
          </a:xfrm>
        </p:spPr>
        <p:txBody>
          <a:bodyPr/>
          <a:lstStyle/>
          <a:p>
            <a:pPr marL="0" indent="0">
              <a:buNone/>
            </a:pPr>
            <a:r>
              <a:rPr lang="en-US" dirty="0"/>
              <a:t>Algorithm</a:t>
            </a:r>
            <a:endParaRPr lang="en-GB" dirty="0"/>
          </a:p>
        </p:txBody>
      </p:sp>
      <p:sp>
        <p:nvSpPr>
          <p:cNvPr id="6" name="Text Box 110">
            <a:extLst>
              <a:ext uri="{FF2B5EF4-FFF2-40B4-BE49-F238E27FC236}">
                <a16:creationId xmlns:a16="http://schemas.microsoft.com/office/drawing/2014/main" id="{EDCD7966-A605-4CB0-A0B6-FD89E6C710C1}"/>
              </a:ext>
            </a:extLst>
          </p:cNvPr>
          <p:cNvSpPr txBox="1"/>
          <p:nvPr/>
        </p:nvSpPr>
        <p:spPr>
          <a:xfrm>
            <a:off x="292036" y="2117887"/>
            <a:ext cx="9761963" cy="383101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Algorithm for student report card</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Input: options, student number, name, marks, average, class average yes, no, grade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Output: Report card, class results, name, marks</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Step 1: start</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Step 2: declare options,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student_number</a:t>
            </a:r>
            <a:r>
              <a:rPr lang="en-US" sz="2400" dirty="0">
                <a:effectLst/>
                <a:latin typeface="Calibri" panose="020F0502020204030204" pitchFamily="34" charset="0"/>
                <a:ea typeface="SimSun" panose="02010600030101010101" pitchFamily="2" charset="-122"/>
                <a:cs typeface="Times New Roman" panose="02020603050405020304" pitchFamily="18" charset="0"/>
              </a:rPr>
              <a:t>, name, English, French, Sesotho,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maths</a:t>
            </a:r>
            <a:r>
              <a:rPr lang="en-US" sz="2400" dirty="0">
                <a:effectLst/>
                <a:latin typeface="Calibri" panose="020F0502020204030204" pitchFamily="34" charset="0"/>
                <a:ea typeface="SimSun" panose="02010600030101010101" pitchFamily="2" charset="-122"/>
                <a:cs typeface="Times New Roman" panose="02020603050405020304" pitchFamily="18" charset="0"/>
              </a:rPr>
              <a:t>, science, social, average, class average, grade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Step 3: display” main menu</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Option 1: Create record</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Option 2: Generate student report card</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Option 3: Delete record</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Option 4: Modify record</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Option 5: Search record</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05260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8538-AC59-48E7-8ABF-7A5D213C2018}"/>
              </a:ext>
            </a:extLst>
          </p:cNvPr>
          <p:cNvSpPr>
            <a:spLocks noGrp="1"/>
          </p:cNvSpPr>
          <p:nvPr>
            <p:ph type="title"/>
          </p:nvPr>
        </p:nvSpPr>
        <p:spPr/>
        <p:txBody>
          <a:bodyPr/>
          <a:lstStyle/>
          <a:p>
            <a:r>
              <a:rPr lang="en-US" dirty="0"/>
              <a:t>Algorithm contd.</a:t>
            </a:r>
            <a:endParaRPr lang="en-GB" dirty="0"/>
          </a:p>
        </p:txBody>
      </p:sp>
      <p:sp>
        <p:nvSpPr>
          <p:cNvPr id="3" name="Content Placeholder 2">
            <a:extLst>
              <a:ext uri="{FF2B5EF4-FFF2-40B4-BE49-F238E27FC236}">
                <a16:creationId xmlns:a16="http://schemas.microsoft.com/office/drawing/2014/main" id="{9EB019BC-989D-4082-98CE-E624D448C926}"/>
              </a:ext>
            </a:extLst>
          </p:cNvPr>
          <p:cNvSpPr>
            <a:spLocks noGrp="1"/>
          </p:cNvSpPr>
          <p:nvPr>
            <p:ph idx="1"/>
          </p:nvPr>
        </p:nvSpPr>
        <p:spPr/>
        <p:txBody>
          <a:bodyPr/>
          <a:lstStyle/>
          <a:p>
            <a:pPr marL="0" indent="0">
              <a:buNone/>
            </a:pPr>
            <a:r>
              <a:rPr lang="en-US" dirty="0"/>
              <a:t> </a:t>
            </a:r>
            <a:endParaRPr lang="en-GB" dirty="0"/>
          </a:p>
        </p:txBody>
      </p:sp>
      <p:sp>
        <p:nvSpPr>
          <p:cNvPr id="4" name="TextBox 3">
            <a:extLst>
              <a:ext uri="{FF2B5EF4-FFF2-40B4-BE49-F238E27FC236}">
                <a16:creationId xmlns:a16="http://schemas.microsoft.com/office/drawing/2014/main" id="{FF6D8130-07AA-4877-96BD-08EBEE8DA227}"/>
              </a:ext>
            </a:extLst>
          </p:cNvPr>
          <p:cNvSpPr txBox="1"/>
          <p:nvPr/>
        </p:nvSpPr>
        <p:spPr>
          <a:xfrm>
            <a:off x="534432" y="1563340"/>
            <a:ext cx="9404047" cy="5447645"/>
          </a:xfrm>
          <a:prstGeom prst="rect">
            <a:avLst/>
          </a:prstGeom>
          <a:noFill/>
        </p:spPr>
        <p:txBody>
          <a:bodyPr wrap="square" rtlCol="0">
            <a:spAutoFit/>
          </a:bodyPr>
          <a:lstStyle/>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Option 6: Display All record</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Option 7: Display Class Results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Option 8: exit”</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Step 4: accept option</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Step 5: check</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1 go to step 6</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2 go to step 7</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3 go to step 8 </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4 go to step 9</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5 go to step 10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6 go to step 11</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7 go to step 12</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If option is equal to 8 go to step 13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Step 6: do</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Display “Enter student ID”</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SimSun" panose="02010600030101010101" pitchFamily="2" charset="-122"/>
                <a:cs typeface="Times New Roman" panose="02020603050405020304" pitchFamily="18" charset="0"/>
              </a:rPr>
              <a:t>		Accept </a:t>
            </a:r>
            <a:r>
              <a:rPr lang="en-US" sz="2000" dirty="0" err="1">
                <a:effectLst/>
                <a:latin typeface="Calibri" panose="020F0502020204030204" pitchFamily="34" charset="0"/>
                <a:ea typeface="SimSun" panose="02010600030101010101" pitchFamily="2" charset="-122"/>
                <a:cs typeface="Times New Roman" panose="02020603050405020304" pitchFamily="18" charset="0"/>
              </a:rPr>
              <a:t>student_id</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sz="2400" dirty="0"/>
          </a:p>
        </p:txBody>
      </p:sp>
    </p:spTree>
    <p:extLst>
      <p:ext uri="{BB962C8B-B14F-4D97-AF65-F5344CB8AC3E}">
        <p14:creationId xmlns:p14="http://schemas.microsoft.com/office/powerpoint/2010/main" val="47899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F169C-CAF6-4AF1-8FDF-2A480C0E8A7A}"/>
              </a:ext>
            </a:extLst>
          </p:cNvPr>
          <p:cNvSpPr>
            <a:spLocks noGrp="1"/>
          </p:cNvSpPr>
          <p:nvPr>
            <p:ph type="title"/>
          </p:nvPr>
        </p:nvSpPr>
        <p:spPr/>
        <p:txBody>
          <a:bodyPr/>
          <a:lstStyle/>
          <a:p>
            <a:r>
              <a:rPr lang="en-US" dirty="0"/>
              <a:t>Algorithm contd.</a:t>
            </a:r>
            <a:endParaRPr lang="en-GB" dirty="0"/>
          </a:p>
        </p:txBody>
      </p:sp>
      <p:sp>
        <p:nvSpPr>
          <p:cNvPr id="5" name="TextBox 4">
            <a:extLst>
              <a:ext uri="{FF2B5EF4-FFF2-40B4-BE49-F238E27FC236}">
                <a16:creationId xmlns:a16="http://schemas.microsoft.com/office/drawing/2014/main" id="{9372DD6E-A987-469B-92DA-A25A87C425B7}"/>
              </a:ext>
            </a:extLst>
          </p:cNvPr>
          <p:cNvSpPr txBox="1"/>
          <p:nvPr/>
        </p:nvSpPr>
        <p:spPr>
          <a:xfrm>
            <a:off x="534432" y="1499652"/>
            <a:ext cx="8698319" cy="6063198"/>
          </a:xfrm>
          <a:prstGeom prst="rect">
            <a:avLst/>
          </a:prstGeom>
          <a:noFill/>
        </p:spPr>
        <p:txBody>
          <a:bodyPr wrap="square" rtlCol="0">
            <a:spAutoFit/>
          </a:bodyPr>
          <a:lstStyle/>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Display “Enter Name”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name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Grade/Class”</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grade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Marks out of 100 for English”</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English”</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Marks out of 100 for French”</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French”</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Marks out of 100 for Sesotho”</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Sesotho”</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Marks out of 100 for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Maths</a:t>
            </a:r>
            <a:r>
              <a:rPr lang="en-US" sz="2400" dirty="0">
                <a:effectLst/>
                <a:latin typeface="Calibri" panose="020F0502020204030204" pitchFamily="34" charset="0"/>
                <a:ea typeface="SimSun" panose="02010600030101010101" pitchFamily="2" charset="-122"/>
                <a:cs typeface="Times New Roman" panose="02020603050405020304" pitchFamily="18" charset="0"/>
              </a:rPr>
              <a:t>”</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a:t>
            </a:r>
            <a:r>
              <a:rPr lang="en-US" sz="2400" dirty="0" err="1">
                <a:effectLst/>
                <a:latin typeface="Calibri" panose="020F0502020204030204" pitchFamily="34" charset="0"/>
                <a:ea typeface="SimSun" panose="02010600030101010101" pitchFamily="2" charset="-122"/>
                <a:cs typeface="Times New Roman" panose="02020603050405020304" pitchFamily="18" charset="0"/>
              </a:rPr>
              <a:t>maths</a:t>
            </a:r>
            <a:r>
              <a:rPr lang="en-US" sz="2400" dirty="0">
                <a:effectLst/>
                <a:latin typeface="Calibri" panose="020F0502020204030204" pitchFamily="34" charset="0"/>
                <a:ea typeface="SimSun" panose="02010600030101010101" pitchFamily="2" charset="-122"/>
                <a:cs typeface="Times New Roman" panose="02020603050405020304" pitchFamily="18" charset="0"/>
              </a:rPr>
              <a:t>”</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Marks out of 100 for Science”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Accept science”</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SimSun" panose="02010600030101010101" pitchFamily="2" charset="-122"/>
                <a:cs typeface="Times New Roman" panose="02020603050405020304" pitchFamily="18" charset="0"/>
              </a:rPr>
              <a:t>	Display “Enter Marks out of 100 for Social”</a:t>
            </a:r>
            <a:endParaRPr lang="en-GB" sz="24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sz="2800" dirty="0"/>
          </a:p>
        </p:txBody>
      </p:sp>
    </p:spTree>
    <p:extLst>
      <p:ext uri="{BB962C8B-B14F-4D97-AF65-F5344CB8AC3E}">
        <p14:creationId xmlns:p14="http://schemas.microsoft.com/office/powerpoint/2010/main" val="2687968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8F93-5B61-4858-9B9E-85F44CF622F6}"/>
              </a:ext>
            </a:extLst>
          </p:cNvPr>
          <p:cNvSpPr>
            <a:spLocks noGrp="1"/>
          </p:cNvSpPr>
          <p:nvPr>
            <p:ph type="title"/>
          </p:nvPr>
        </p:nvSpPr>
        <p:spPr/>
        <p:txBody>
          <a:bodyPr/>
          <a:lstStyle/>
          <a:p>
            <a:r>
              <a:rPr lang="en-US" dirty="0"/>
              <a:t>Algorithm contd.</a:t>
            </a:r>
            <a:endParaRPr lang="en-GB" dirty="0"/>
          </a:p>
        </p:txBody>
      </p:sp>
      <p:sp>
        <p:nvSpPr>
          <p:cNvPr id="4" name="TextBox 3">
            <a:extLst>
              <a:ext uri="{FF2B5EF4-FFF2-40B4-BE49-F238E27FC236}">
                <a16:creationId xmlns:a16="http://schemas.microsoft.com/office/drawing/2014/main" id="{5A8F2766-A379-4A8F-A637-B621A08350ED}"/>
              </a:ext>
            </a:extLst>
          </p:cNvPr>
          <p:cNvSpPr txBox="1"/>
          <p:nvPr/>
        </p:nvSpPr>
        <p:spPr>
          <a:xfrm>
            <a:off x="534432" y="1409075"/>
            <a:ext cx="9284125" cy="6232475"/>
          </a:xfrm>
          <a:prstGeom prst="rect">
            <a:avLst/>
          </a:prstGeom>
          <a:noFill/>
        </p:spPr>
        <p:txBody>
          <a:bodyPr wrap="square" rtlCol="0">
            <a:spAutoFit/>
          </a:bodyPr>
          <a:lstStyle/>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Accept social”</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Step 7: do</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display “Enter student id: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Accept student id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If(student id exist)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Display student id, name, grade, English, French, Sesotho,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maths</a:t>
            </a:r>
            <a:r>
              <a:rPr lang="en-US" sz="1800" dirty="0">
                <a:effectLst/>
                <a:latin typeface="Calibri" panose="020F0502020204030204" pitchFamily="34" charset="0"/>
                <a:ea typeface="SimSun" panose="02010600030101010101" pitchFamily="2" charset="-122"/>
                <a:cs typeface="Times New Roman" panose="02020603050405020304" pitchFamily="18" charset="0"/>
              </a:rPr>
              <a:t>, science, social</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Else display “student id does not exist”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Go to step 13</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Step 8: display “Enter student id: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Accept student id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if (student id exist)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Remove </a:t>
            </a:r>
            <a:r>
              <a:rPr lang="en-US" sz="1800" dirty="0" err="1">
                <a:effectLst/>
                <a:latin typeface="Calibri" panose="020F0502020204030204" pitchFamily="34" charset="0"/>
                <a:ea typeface="SimSun" panose="02010600030101010101" pitchFamily="2" charset="-122"/>
                <a:cs typeface="Times New Roman" panose="02020603050405020304" pitchFamily="18" charset="0"/>
              </a:rPr>
              <a:t>student_id</a:t>
            </a:r>
            <a:r>
              <a:rPr lang="en-US" sz="1800" dirty="0">
                <a:effectLst/>
                <a:latin typeface="Calibri" panose="020F0502020204030204" pitchFamily="34" charset="0"/>
                <a:ea typeface="SimSun" panose="02010600030101010101" pitchFamily="2" charset="-122"/>
                <a:cs typeface="Times New Roman" panose="02020603050405020304" pitchFamily="18" charset="0"/>
              </a:rPr>
              <a:t>, name, grade, marks</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Else display “student id does not exist”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Go to step 13</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Step 9: display “Enter student id: “</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Accept student id</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indent="26670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if (student id exist)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display input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repeat step 1</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26670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Else display “student id does not exist”</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SimSun" panose="02010600030101010101" pitchFamily="2" charset="-122"/>
                <a:cs typeface="Times New Roman" panose="02020603050405020304" pitchFamily="18" charset="0"/>
              </a:rPr>
              <a:t>		Go to step 13</a:t>
            </a:r>
            <a:endParaRPr lang="en-GB"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GB" dirty="0"/>
          </a:p>
        </p:txBody>
      </p:sp>
    </p:spTree>
    <p:extLst>
      <p:ext uri="{BB962C8B-B14F-4D97-AF65-F5344CB8AC3E}">
        <p14:creationId xmlns:p14="http://schemas.microsoft.com/office/powerpoint/2010/main" val="2694241145"/>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45C4A723-B9D9-45F4-89F3-B2309C71151A}" vid="{658822AD-9D41-4BAC-8B29-A5158C95AA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325</TotalTime>
  <Words>1140</Words>
  <Application>Microsoft Office PowerPoint</Application>
  <PresentationFormat>Custom</PresentationFormat>
  <Paragraphs>139</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Theme1</vt:lpstr>
      <vt:lpstr>Packager Shell Object</vt:lpstr>
      <vt:lpstr>Introduction to Programming using C++ Project Report</vt:lpstr>
      <vt:lpstr>Contents</vt:lpstr>
      <vt:lpstr>Analysis</vt:lpstr>
      <vt:lpstr>Analysis cont.</vt:lpstr>
      <vt:lpstr>Analysis cont.</vt:lpstr>
      <vt:lpstr>Design</vt:lpstr>
      <vt:lpstr>Algorithm contd.</vt:lpstr>
      <vt:lpstr>Algorithm contd.</vt:lpstr>
      <vt:lpstr>Algorithm contd.</vt:lpstr>
      <vt:lpstr>Algorithm cont.</vt:lpstr>
      <vt:lpstr>Design cont.</vt:lpstr>
      <vt:lpstr>Implementation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using C++ Project Report</dc:title>
  <dc:creator>Microsoft account</dc:creator>
  <cp:lastModifiedBy>Ellaine Fontamillas</cp:lastModifiedBy>
  <cp:revision>8</cp:revision>
  <dcterms:created xsi:type="dcterms:W3CDTF">2021-01-08T14:06:44Z</dcterms:created>
  <dcterms:modified xsi:type="dcterms:W3CDTF">2021-01-13T12:16:03Z</dcterms:modified>
</cp:coreProperties>
</file>