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0" r:id="rId3"/>
    <p:sldId id="275" r:id="rId4"/>
    <p:sldId id="257" r:id="rId5"/>
    <p:sldId id="266" r:id="rId6"/>
    <p:sldId id="271" r:id="rId7"/>
    <p:sldId id="272" r:id="rId8"/>
    <p:sldId id="273" r:id="rId9"/>
    <p:sldId id="274" r:id="rId10"/>
    <p:sldId id="276"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9" autoAdjust="0"/>
    <p:restoredTop sz="94660"/>
  </p:normalViewPr>
  <p:slideViewPr>
    <p:cSldViewPr snapToGrid="0">
      <p:cViewPr varScale="1">
        <p:scale>
          <a:sx n="90" d="100"/>
          <a:sy n="90" d="100"/>
        </p:scale>
        <p:origin x="16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B5C159-BFFD-4F11-96D3-2E479177B496}" type="doc">
      <dgm:prSet loTypeId="urn:microsoft.com/office/officeart/2016/7/layout/LinearBlockProcessNumbered" loCatId="process" qsTypeId="urn:microsoft.com/office/officeart/2005/8/quickstyle/simple1" qsCatId="simple" csTypeId="urn:microsoft.com/office/officeart/2005/8/colors/colorful4" csCatId="colorful" phldr="1"/>
      <dgm:spPr/>
      <dgm:t>
        <a:bodyPr/>
        <a:lstStyle/>
        <a:p>
          <a:endParaRPr lang="en-US"/>
        </a:p>
      </dgm:t>
    </dgm:pt>
    <dgm:pt modelId="{1BC6C363-5F1B-413B-80DE-100C7C1F308E}">
      <dgm:prSet custT="1"/>
      <dgm:spPr/>
      <dgm:t>
        <a:bodyPr/>
        <a:lstStyle/>
        <a:p>
          <a:r>
            <a:rPr lang="de-DE" sz="1800" b="0" i="0" dirty="0"/>
            <a:t>In welchen Bereichen wird am </a:t>
          </a:r>
          <a:r>
            <a:rPr lang="de-DE" sz="1800" b="1" i="0" dirty="0"/>
            <a:t>meisten</a:t>
          </a:r>
          <a:r>
            <a:rPr lang="de-DE" sz="1800" b="0" i="0" dirty="0"/>
            <a:t> verbraucht/ausgestoßen?</a:t>
          </a:r>
          <a:endParaRPr lang="en-US" sz="1800" dirty="0"/>
        </a:p>
      </dgm:t>
    </dgm:pt>
    <dgm:pt modelId="{7E2D5008-1836-45DA-A8FF-B126AC627C0E}" type="parTrans" cxnId="{0DEE48E5-4423-4FDB-9809-29CD6AB056CB}">
      <dgm:prSet/>
      <dgm:spPr/>
      <dgm:t>
        <a:bodyPr/>
        <a:lstStyle/>
        <a:p>
          <a:endParaRPr lang="en-US"/>
        </a:p>
      </dgm:t>
    </dgm:pt>
    <dgm:pt modelId="{486359BC-699D-49C5-B43C-D9AB6A9C73AD}" type="sibTrans" cxnId="{0DEE48E5-4423-4FDB-9809-29CD6AB056CB}">
      <dgm:prSet phldrT="01" phldr="0"/>
      <dgm:spPr/>
      <dgm:t>
        <a:bodyPr/>
        <a:lstStyle/>
        <a:p>
          <a:r>
            <a:rPr lang="en-US"/>
            <a:t>01</a:t>
          </a:r>
        </a:p>
      </dgm:t>
    </dgm:pt>
    <dgm:pt modelId="{B1C6FFB6-1FCF-4306-BA23-B2F49C0B5500}">
      <dgm:prSet custT="1"/>
      <dgm:spPr/>
      <dgm:t>
        <a:bodyPr/>
        <a:lstStyle/>
        <a:p>
          <a:r>
            <a:rPr lang="de-DE" sz="1800" b="0" i="0" dirty="0"/>
            <a:t>In welchen Bereichen wird am </a:t>
          </a:r>
          <a:r>
            <a:rPr lang="de-DE" sz="1800" b="1" i="0" dirty="0"/>
            <a:t>wenigsten</a:t>
          </a:r>
          <a:r>
            <a:rPr lang="de-DE" sz="1800" b="0" i="0" dirty="0"/>
            <a:t> verbraucht/ausgestoßen?</a:t>
          </a:r>
          <a:endParaRPr lang="en-US" sz="1800" dirty="0"/>
        </a:p>
      </dgm:t>
    </dgm:pt>
    <dgm:pt modelId="{A1757A67-A327-4DF5-B483-BBCF13D38568}" type="parTrans" cxnId="{52556B08-3E46-41E0-8BC0-16BA05ABAB51}">
      <dgm:prSet/>
      <dgm:spPr/>
      <dgm:t>
        <a:bodyPr/>
        <a:lstStyle/>
        <a:p>
          <a:endParaRPr lang="en-US"/>
        </a:p>
      </dgm:t>
    </dgm:pt>
    <dgm:pt modelId="{55661C54-C9D4-4F02-A7EC-A2724530B9A5}" type="sibTrans" cxnId="{52556B08-3E46-41E0-8BC0-16BA05ABAB51}">
      <dgm:prSet phldrT="02" phldr="0"/>
      <dgm:spPr/>
      <dgm:t>
        <a:bodyPr/>
        <a:lstStyle/>
        <a:p>
          <a:r>
            <a:rPr lang="en-US"/>
            <a:t>02</a:t>
          </a:r>
        </a:p>
      </dgm:t>
    </dgm:pt>
    <dgm:pt modelId="{92C4EB01-965E-47DB-9A37-96E494ACF25A}">
      <dgm:prSet custT="1"/>
      <dgm:spPr/>
      <dgm:t>
        <a:bodyPr/>
        <a:lstStyle/>
        <a:p>
          <a:r>
            <a:rPr lang="de-DE" sz="1800" b="0" i="0" dirty="0"/>
            <a:t>Wie hat sich der Verbrauch/Ausstoß in den Jahren </a:t>
          </a:r>
          <a:r>
            <a:rPr lang="de-DE" sz="1800" b="1" i="0" dirty="0"/>
            <a:t>verändert</a:t>
          </a:r>
          <a:r>
            <a:rPr lang="de-DE" sz="1800" b="0" i="0" dirty="0"/>
            <a:t>?</a:t>
          </a:r>
          <a:endParaRPr lang="en-US" sz="1800" dirty="0"/>
        </a:p>
      </dgm:t>
    </dgm:pt>
    <dgm:pt modelId="{D01D48F5-6E9B-46E0-9BE1-0E2C3F451D80}" type="parTrans" cxnId="{AC313ED5-DD0E-4034-8F77-23CD3B5A94D5}">
      <dgm:prSet/>
      <dgm:spPr/>
      <dgm:t>
        <a:bodyPr/>
        <a:lstStyle/>
        <a:p>
          <a:endParaRPr lang="en-US"/>
        </a:p>
      </dgm:t>
    </dgm:pt>
    <dgm:pt modelId="{F04A7E45-5842-4C72-B485-48EEBFB75652}" type="sibTrans" cxnId="{AC313ED5-DD0E-4034-8F77-23CD3B5A94D5}">
      <dgm:prSet phldrT="03" phldr="0"/>
      <dgm:spPr/>
      <dgm:t>
        <a:bodyPr/>
        <a:lstStyle/>
        <a:p>
          <a:r>
            <a:rPr lang="en-US"/>
            <a:t>03</a:t>
          </a:r>
        </a:p>
      </dgm:t>
    </dgm:pt>
    <dgm:pt modelId="{D480C5EE-1E95-422A-9594-9E0F8D3B3ECE}">
      <dgm:prSet custT="1"/>
      <dgm:spPr/>
      <dgm:t>
        <a:bodyPr/>
        <a:lstStyle/>
        <a:p>
          <a:r>
            <a:rPr lang="de-DE" sz="1800" b="1" i="0" dirty="0"/>
            <a:t>Parallelen</a:t>
          </a:r>
          <a:r>
            <a:rPr lang="de-DE" sz="1800" b="0" i="0" dirty="0"/>
            <a:t> zwischen Energieverbrauch und Luftemission?</a:t>
          </a:r>
          <a:endParaRPr lang="en-US" sz="1800" dirty="0"/>
        </a:p>
      </dgm:t>
    </dgm:pt>
    <dgm:pt modelId="{207C1757-230B-4E64-995D-C836AC0B4991}" type="parTrans" cxnId="{62C7B92A-087B-4D72-AA69-FF22C571AFD4}">
      <dgm:prSet/>
      <dgm:spPr/>
      <dgm:t>
        <a:bodyPr/>
        <a:lstStyle/>
        <a:p>
          <a:endParaRPr lang="en-US"/>
        </a:p>
      </dgm:t>
    </dgm:pt>
    <dgm:pt modelId="{0C449E79-0924-49AD-9E6D-4C989E828ABB}" type="sibTrans" cxnId="{62C7B92A-087B-4D72-AA69-FF22C571AFD4}">
      <dgm:prSet phldrT="04" phldr="0"/>
      <dgm:spPr/>
      <dgm:t>
        <a:bodyPr/>
        <a:lstStyle/>
        <a:p>
          <a:r>
            <a:rPr lang="en-US"/>
            <a:t>04</a:t>
          </a:r>
        </a:p>
      </dgm:t>
    </dgm:pt>
    <dgm:pt modelId="{2DCBD6A3-538E-439F-BE0F-BEB170D3662F}" type="pres">
      <dgm:prSet presAssocID="{88B5C159-BFFD-4F11-96D3-2E479177B496}" presName="Name0" presStyleCnt="0">
        <dgm:presLayoutVars>
          <dgm:animLvl val="lvl"/>
          <dgm:resizeHandles val="exact"/>
        </dgm:presLayoutVars>
      </dgm:prSet>
      <dgm:spPr/>
    </dgm:pt>
    <dgm:pt modelId="{D782FBD1-21BE-48EF-98F6-1814A0992277}" type="pres">
      <dgm:prSet presAssocID="{1BC6C363-5F1B-413B-80DE-100C7C1F308E}" presName="compositeNode" presStyleCnt="0">
        <dgm:presLayoutVars>
          <dgm:bulletEnabled val="1"/>
        </dgm:presLayoutVars>
      </dgm:prSet>
      <dgm:spPr/>
    </dgm:pt>
    <dgm:pt modelId="{F60E6F22-14FA-48E4-BFB4-F5B1AD7C8BE4}" type="pres">
      <dgm:prSet presAssocID="{1BC6C363-5F1B-413B-80DE-100C7C1F308E}" presName="bgRect" presStyleLbl="alignNode1" presStyleIdx="0" presStyleCnt="4"/>
      <dgm:spPr/>
    </dgm:pt>
    <dgm:pt modelId="{52E4A80A-0032-4827-AC95-5B1AFCE68310}" type="pres">
      <dgm:prSet presAssocID="{486359BC-699D-49C5-B43C-D9AB6A9C73AD}" presName="sibTransNodeRect" presStyleLbl="alignNode1" presStyleIdx="0" presStyleCnt="4">
        <dgm:presLayoutVars>
          <dgm:chMax val="0"/>
          <dgm:bulletEnabled val="1"/>
        </dgm:presLayoutVars>
      </dgm:prSet>
      <dgm:spPr/>
    </dgm:pt>
    <dgm:pt modelId="{9362DBD9-A85A-4969-B8FB-D09697E751E7}" type="pres">
      <dgm:prSet presAssocID="{1BC6C363-5F1B-413B-80DE-100C7C1F308E}" presName="nodeRect" presStyleLbl="alignNode1" presStyleIdx="0" presStyleCnt="4">
        <dgm:presLayoutVars>
          <dgm:bulletEnabled val="1"/>
        </dgm:presLayoutVars>
      </dgm:prSet>
      <dgm:spPr/>
    </dgm:pt>
    <dgm:pt modelId="{40ADCF77-5EAF-4079-A785-F4B9B09AD4C3}" type="pres">
      <dgm:prSet presAssocID="{486359BC-699D-49C5-B43C-D9AB6A9C73AD}" presName="sibTrans" presStyleCnt="0"/>
      <dgm:spPr/>
    </dgm:pt>
    <dgm:pt modelId="{5CDE054F-177E-4B1E-A311-9CD0CCADD885}" type="pres">
      <dgm:prSet presAssocID="{B1C6FFB6-1FCF-4306-BA23-B2F49C0B5500}" presName="compositeNode" presStyleCnt="0">
        <dgm:presLayoutVars>
          <dgm:bulletEnabled val="1"/>
        </dgm:presLayoutVars>
      </dgm:prSet>
      <dgm:spPr/>
    </dgm:pt>
    <dgm:pt modelId="{D3A9D798-3DF5-4DC8-B15F-D6D4240AE7B1}" type="pres">
      <dgm:prSet presAssocID="{B1C6FFB6-1FCF-4306-BA23-B2F49C0B5500}" presName="bgRect" presStyleLbl="alignNode1" presStyleIdx="1" presStyleCnt="4"/>
      <dgm:spPr/>
    </dgm:pt>
    <dgm:pt modelId="{C149EAE9-6864-4826-AF0D-776F9D3BDFA7}" type="pres">
      <dgm:prSet presAssocID="{55661C54-C9D4-4F02-A7EC-A2724530B9A5}" presName="sibTransNodeRect" presStyleLbl="alignNode1" presStyleIdx="1" presStyleCnt="4">
        <dgm:presLayoutVars>
          <dgm:chMax val="0"/>
          <dgm:bulletEnabled val="1"/>
        </dgm:presLayoutVars>
      </dgm:prSet>
      <dgm:spPr/>
    </dgm:pt>
    <dgm:pt modelId="{5C37CE64-DF5A-49DD-8DAD-05AFFB56B736}" type="pres">
      <dgm:prSet presAssocID="{B1C6FFB6-1FCF-4306-BA23-B2F49C0B5500}" presName="nodeRect" presStyleLbl="alignNode1" presStyleIdx="1" presStyleCnt="4">
        <dgm:presLayoutVars>
          <dgm:bulletEnabled val="1"/>
        </dgm:presLayoutVars>
      </dgm:prSet>
      <dgm:spPr/>
    </dgm:pt>
    <dgm:pt modelId="{76BC54BF-E646-4652-AF8E-1D642B28FA74}" type="pres">
      <dgm:prSet presAssocID="{55661C54-C9D4-4F02-A7EC-A2724530B9A5}" presName="sibTrans" presStyleCnt="0"/>
      <dgm:spPr/>
    </dgm:pt>
    <dgm:pt modelId="{D9BC74BC-D6CE-4083-81F4-03F7C5C4E4E7}" type="pres">
      <dgm:prSet presAssocID="{92C4EB01-965E-47DB-9A37-96E494ACF25A}" presName="compositeNode" presStyleCnt="0">
        <dgm:presLayoutVars>
          <dgm:bulletEnabled val="1"/>
        </dgm:presLayoutVars>
      </dgm:prSet>
      <dgm:spPr/>
    </dgm:pt>
    <dgm:pt modelId="{7FFB710A-A839-41A1-A486-74514F494809}" type="pres">
      <dgm:prSet presAssocID="{92C4EB01-965E-47DB-9A37-96E494ACF25A}" presName="bgRect" presStyleLbl="alignNode1" presStyleIdx="2" presStyleCnt="4"/>
      <dgm:spPr/>
    </dgm:pt>
    <dgm:pt modelId="{8AFB0BC0-9442-421E-B160-5491DB6C37E5}" type="pres">
      <dgm:prSet presAssocID="{F04A7E45-5842-4C72-B485-48EEBFB75652}" presName="sibTransNodeRect" presStyleLbl="alignNode1" presStyleIdx="2" presStyleCnt="4">
        <dgm:presLayoutVars>
          <dgm:chMax val="0"/>
          <dgm:bulletEnabled val="1"/>
        </dgm:presLayoutVars>
      </dgm:prSet>
      <dgm:spPr/>
    </dgm:pt>
    <dgm:pt modelId="{5AD93CE4-14A3-4165-AE64-C2C3917FB784}" type="pres">
      <dgm:prSet presAssocID="{92C4EB01-965E-47DB-9A37-96E494ACF25A}" presName="nodeRect" presStyleLbl="alignNode1" presStyleIdx="2" presStyleCnt="4">
        <dgm:presLayoutVars>
          <dgm:bulletEnabled val="1"/>
        </dgm:presLayoutVars>
      </dgm:prSet>
      <dgm:spPr/>
    </dgm:pt>
    <dgm:pt modelId="{9E4376DB-25DF-4C4B-BDF7-C0DD63776FD7}" type="pres">
      <dgm:prSet presAssocID="{F04A7E45-5842-4C72-B485-48EEBFB75652}" presName="sibTrans" presStyleCnt="0"/>
      <dgm:spPr/>
    </dgm:pt>
    <dgm:pt modelId="{2AF5A87F-31CC-4406-B355-75192588F426}" type="pres">
      <dgm:prSet presAssocID="{D480C5EE-1E95-422A-9594-9E0F8D3B3ECE}" presName="compositeNode" presStyleCnt="0">
        <dgm:presLayoutVars>
          <dgm:bulletEnabled val="1"/>
        </dgm:presLayoutVars>
      </dgm:prSet>
      <dgm:spPr/>
    </dgm:pt>
    <dgm:pt modelId="{32AC3276-B239-45D6-BC29-6AA621E75CCC}" type="pres">
      <dgm:prSet presAssocID="{D480C5EE-1E95-422A-9594-9E0F8D3B3ECE}" presName="bgRect" presStyleLbl="alignNode1" presStyleIdx="3" presStyleCnt="4"/>
      <dgm:spPr/>
    </dgm:pt>
    <dgm:pt modelId="{CFF9D7D0-98CE-4A13-A749-5351C1D96DF0}" type="pres">
      <dgm:prSet presAssocID="{0C449E79-0924-49AD-9E6D-4C989E828ABB}" presName="sibTransNodeRect" presStyleLbl="alignNode1" presStyleIdx="3" presStyleCnt="4">
        <dgm:presLayoutVars>
          <dgm:chMax val="0"/>
          <dgm:bulletEnabled val="1"/>
        </dgm:presLayoutVars>
      </dgm:prSet>
      <dgm:spPr/>
    </dgm:pt>
    <dgm:pt modelId="{1D9BB68B-45C7-4B04-9C15-647889DFDDC9}" type="pres">
      <dgm:prSet presAssocID="{D480C5EE-1E95-422A-9594-9E0F8D3B3ECE}" presName="nodeRect" presStyleLbl="alignNode1" presStyleIdx="3" presStyleCnt="4">
        <dgm:presLayoutVars>
          <dgm:bulletEnabled val="1"/>
        </dgm:presLayoutVars>
      </dgm:prSet>
      <dgm:spPr/>
    </dgm:pt>
  </dgm:ptLst>
  <dgm:cxnLst>
    <dgm:cxn modelId="{52556B08-3E46-41E0-8BC0-16BA05ABAB51}" srcId="{88B5C159-BFFD-4F11-96D3-2E479177B496}" destId="{B1C6FFB6-1FCF-4306-BA23-B2F49C0B5500}" srcOrd="1" destOrd="0" parTransId="{A1757A67-A327-4DF5-B483-BBCF13D38568}" sibTransId="{55661C54-C9D4-4F02-A7EC-A2724530B9A5}"/>
    <dgm:cxn modelId="{22C1DC0C-5E66-4326-A0AE-BC1DAD564412}" type="presOf" srcId="{D480C5EE-1E95-422A-9594-9E0F8D3B3ECE}" destId="{32AC3276-B239-45D6-BC29-6AA621E75CCC}" srcOrd="0" destOrd="0" presId="urn:microsoft.com/office/officeart/2016/7/layout/LinearBlockProcessNumbered"/>
    <dgm:cxn modelId="{C9AB8B0D-A0E0-4FC8-8559-3C6A4DA869EB}" type="presOf" srcId="{B1C6FFB6-1FCF-4306-BA23-B2F49C0B5500}" destId="{5C37CE64-DF5A-49DD-8DAD-05AFFB56B736}" srcOrd="1" destOrd="0" presId="urn:microsoft.com/office/officeart/2016/7/layout/LinearBlockProcessNumbered"/>
    <dgm:cxn modelId="{5A9BCC20-B894-47B2-9F01-71036CFAE7B3}" type="presOf" srcId="{55661C54-C9D4-4F02-A7EC-A2724530B9A5}" destId="{C149EAE9-6864-4826-AF0D-776F9D3BDFA7}" srcOrd="0" destOrd="0" presId="urn:microsoft.com/office/officeart/2016/7/layout/LinearBlockProcessNumbered"/>
    <dgm:cxn modelId="{62C7B92A-087B-4D72-AA69-FF22C571AFD4}" srcId="{88B5C159-BFFD-4F11-96D3-2E479177B496}" destId="{D480C5EE-1E95-422A-9594-9E0F8D3B3ECE}" srcOrd="3" destOrd="0" parTransId="{207C1757-230B-4E64-995D-C836AC0B4991}" sibTransId="{0C449E79-0924-49AD-9E6D-4C989E828ABB}"/>
    <dgm:cxn modelId="{6D933832-7F7F-4F35-B959-ADCC966C093C}" type="presOf" srcId="{92C4EB01-965E-47DB-9A37-96E494ACF25A}" destId="{5AD93CE4-14A3-4165-AE64-C2C3917FB784}" srcOrd="1" destOrd="0" presId="urn:microsoft.com/office/officeart/2016/7/layout/LinearBlockProcessNumbered"/>
    <dgm:cxn modelId="{8BEDDD38-81E6-49C6-9C1C-2ABFF901381F}" type="presOf" srcId="{0C449E79-0924-49AD-9E6D-4C989E828ABB}" destId="{CFF9D7D0-98CE-4A13-A749-5351C1D96DF0}" srcOrd="0" destOrd="0" presId="urn:microsoft.com/office/officeart/2016/7/layout/LinearBlockProcessNumbered"/>
    <dgm:cxn modelId="{B461D0C1-F2B9-4B72-9B41-58BE8C589274}" type="presOf" srcId="{1BC6C363-5F1B-413B-80DE-100C7C1F308E}" destId="{F60E6F22-14FA-48E4-BFB4-F5B1AD7C8BE4}" srcOrd="0" destOrd="0" presId="urn:microsoft.com/office/officeart/2016/7/layout/LinearBlockProcessNumbered"/>
    <dgm:cxn modelId="{C84915C2-74BB-444F-868E-EA1103409D65}" type="presOf" srcId="{F04A7E45-5842-4C72-B485-48EEBFB75652}" destId="{8AFB0BC0-9442-421E-B160-5491DB6C37E5}" srcOrd="0" destOrd="0" presId="urn:microsoft.com/office/officeart/2016/7/layout/LinearBlockProcessNumbered"/>
    <dgm:cxn modelId="{3DCF28C8-AAB8-464A-9FED-FEDA3B3DA6B9}" type="presOf" srcId="{486359BC-699D-49C5-B43C-D9AB6A9C73AD}" destId="{52E4A80A-0032-4827-AC95-5B1AFCE68310}" srcOrd="0" destOrd="0" presId="urn:microsoft.com/office/officeart/2016/7/layout/LinearBlockProcessNumbered"/>
    <dgm:cxn modelId="{AC313ED5-DD0E-4034-8F77-23CD3B5A94D5}" srcId="{88B5C159-BFFD-4F11-96D3-2E479177B496}" destId="{92C4EB01-965E-47DB-9A37-96E494ACF25A}" srcOrd="2" destOrd="0" parTransId="{D01D48F5-6E9B-46E0-9BE1-0E2C3F451D80}" sibTransId="{F04A7E45-5842-4C72-B485-48EEBFB75652}"/>
    <dgm:cxn modelId="{831996DF-F4B0-4E21-BEDC-B1B7AFF98373}" type="presOf" srcId="{92C4EB01-965E-47DB-9A37-96E494ACF25A}" destId="{7FFB710A-A839-41A1-A486-74514F494809}" srcOrd="0" destOrd="0" presId="urn:microsoft.com/office/officeart/2016/7/layout/LinearBlockProcessNumbered"/>
    <dgm:cxn modelId="{0DEE48E5-4423-4FDB-9809-29CD6AB056CB}" srcId="{88B5C159-BFFD-4F11-96D3-2E479177B496}" destId="{1BC6C363-5F1B-413B-80DE-100C7C1F308E}" srcOrd="0" destOrd="0" parTransId="{7E2D5008-1836-45DA-A8FF-B126AC627C0E}" sibTransId="{486359BC-699D-49C5-B43C-D9AB6A9C73AD}"/>
    <dgm:cxn modelId="{CD647EF1-750D-44BE-8727-C30CEADB97FE}" type="presOf" srcId="{1BC6C363-5F1B-413B-80DE-100C7C1F308E}" destId="{9362DBD9-A85A-4969-B8FB-D09697E751E7}" srcOrd="1" destOrd="0" presId="urn:microsoft.com/office/officeart/2016/7/layout/LinearBlockProcessNumbered"/>
    <dgm:cxn modelId="{3F8C9EFA-1809-4467-B7B1-800474384FEC}" type="presOf" srcId="{88B5C159-BFFD-4F11-96D3-2E479177B496}" destId="{2DCBD6A3-538E-439F-BE0F-BEB170D3662F}" srcOrd="0" destOrd="0" presId="urn:microsoft.com/office/officeart/2016/7/layout/LinearBlockProcessNumbered"/>
    <dgm:cxn modelId="{9F7864FD-5D0E-426C-8172-738C12BAFDDB}" type="presOf" srcId="{B1C6FFB6-1FCF-4306-BA23-B2F49C0B5500}" destId="{D3A9D798-3DF5-4DC8-B15F-D6D4240AE7B1}" srcOrd="0" destOrd="0" presId="urn:microsoft.com/office/officeart/2016/7/layout/LinearBlockProcessNumbered"/>
    <dgm:cxn modelId="{B66CBAFF-C213-4771-8EEE-1825BE0CE07F}" type="presOf" srcId="{D480C5EE-1E95-422A-9594-9E0F8D3B3ECE}" destId="{1D9BB68B-45C7-4B04-9C15-647889DFDDC9}" srcOrd="1" destOrd="0" presId="urn:microsoft.com/office/officeart/2016/7/layout/LinearBlockProcessNumbered"/>
    <dgm:cxn modelId="{35F81619-DD74-45D0-B100-6692188E9F3B}" type="presParOf" srcId="{2DCBD6A3-538E-439F-BE0F-BEB170D3662F}" destId="{D782FBD1-21BE-48EF-98F6-1814A0992277}" srcOrd="0" destOrd="0" presId="urn:microsoft.com/office/officeart/2016/7/layout/LinearBlockProcessNumbered"/>
    <dgm:cxn modelId="{7D4C1648-B61C-4ED3-B25F-B724F410275C}" type="presParOf" srcId="{D782FBD1-21BE-48EF-98F6-1814A0992277}" destId="{F60E6F22-14FA-48E4-BFB4-F5B1AD7C8BE4}" srcOrd="0" destOrd="0" presId="urn:microsoft.com/office/officeart/2016/7/layout/LinearBlockProcessNumbered"/>
    <dgm:cxn modelId="{DF63642B-13FF-4D73-A49F-F53C6DDF8CD8}" type="presParOf" srcId="{D782FBD1-21BE-48EF-98F6-1814A0992277}" destId="{52E4A80A-0032-4827-AC95-5B1AFCE68310}" srcOrd="1" destOrd="0" presId="urn:microsoft.com/office/officeart/2016/7/layout/LinearBlockProcessNumbered"/>
    <dgm:cxn modelId="{753F3B46-72DB-4020-82FB-23BC74033551}" type="presParOf" srcId="{D782FBD1-21BE-48EF-98F6-1814A0992277}" destId="{9362DBD9-A85A-4969-B8FB-D09697E751E7}" srcOrd="2" destOrd="0" presId="urn:microsoft.com/office/officeart/2016/7/layout/LinearBlockProcessNumbered"/>
    <dgm:cxn modelId="{566C942A-F3D6-45F8-ACE4-D3DE2757C9D1}" type="presParOf" srcId="{2DCBD6A3-538E-439F-BE0F-BEB170D3662F}" destId="{40ADCF77-5EAF-4079-A785-F4B9B09AD4C3}" srcOrd="1" destOrd="0" presId="urn:microsoft.com/office/officeart/2016/7/layout/LinearBlockProcessNumbered"/>
    <dgm:cxn modelId="{498FB79A-992A-411B-B74F-20EB2B5242BE}" type="presParOf" srcId="{2DCBD6A3-538E-439F-BE0F-BEB170D3662F}" destId="{5CDE054F-177E-4B1E-A311-9CD0CCADD885}" srcOrd="2" destOrd="0" presId="urn:microsoft.com/office/officeart/2016/7/layout/LinearBlockProcessNumbered"/>
    <dgm:cxn modelId="{1C09E92B-65FE-402C-B671-064548A7B770}" type="presParOf" srcId="{5CDE054F-177E-4B1E-A311-9CD0CCADD885}" destId="{D3A9D798-3DF5-4DC8-B15F-D6D4240AE7B1}" srcOrd="0" destOrd="0" presId="urn:microsoft.com/office/officeart/2016/7/layout/LinearBlockProcessNumbered"/>
    <dgm:cxn modelId="{6C188D09-31EC-4089-B922-6A230125363A}" type="presParOf" srcId="{5CDE054F-177E-4B1E-A311-9CD0CCADD885}" destId="{C149EAE9-6864-4826-AF0D-776F9D3BDFA7}" srcOrd="1" destOrd="0" presId="urn:microsoft.com/office/officeart/2016/7/layout/LinearBlockProcessNumbered"/>
    <dgm:cxn modelId="{E67DCDBE-1EA2-48BD-9628-462A5D3B20A4}" type="presParOf" srcId="{5CDE054F-177E-4B1E-A311-9CD0CCADD885}" destId="{5C37CE64-DF5A-49DD-8DAD-05AFFB56B736}" srcOrd="2" destOrd="0" presId="urn:microsoft.com/office/officeart/2016/7/layout/LinearBlockProcessNumbered"/>
    <dgm:cxn modelId="{1F620F5F-AF51-4E92-914E-D707E72D9136}" type="presParOf" srcId="{2DCBD6A3-538E-439F-BE0F-BEB170D3662F}" destId="{76BC54BF-E646-4652-AF8E-1D642B28FA74}" srcOrd="3" destOrd="0" presId="urn:microsoft.com/office/officeart/2016/7/layout/LinearBlockProcessNumbered"/>
    <dgm:cxn modelId="{1D123380-D25D-4F2B-B7EA-CA5AB4128637}" type="presParOf" srcId="{2DCBD6A3-538E-439F-BE0F-BEB170D3662F}" destId="{D9BC74BC-D6CE-4083-81F4-03F7C5C4E4E7}" srcOrd="4" destOrd="0" presId="urn:microsoft.com/office/officeart/2016/7/layout/LinearBlockProcessNumbered"/>
    <dgm:cxn modelId="{5B1E955C-186B-420B-94C3-A60B7474C4E3}" type="presParOf" srcId="{D9BC74BC-D6CE-4083-81F4-03F7C5C4E4E7}" destId="{7FFB710A-A839-41A1-A486-74514F494809}" srcOrd="0" destOrd="0" presId="urn:microsoft.com/office/officeart/2016/7/layout/LinearBlockProcessNumbered"/>
    <dgm:cxn modelId="{C78B7076-169E-4B1A-9BAD-84D9845B35DA}" type="presParOf" srcId="{D9BC74BC-D6CE-4083-81F4-03F7C5C4E4E7}" destId="{8AFB0BC0-9442-421E-B160-5491DB6C37E5}" srcOrd="1" destOrd="0" presId="urn:microsoft.com/office/officeart/2016/7/layout/LinearBlockProcessNumbered"/>
    <dgm:cxn modelId="{63E40C42-E411-47B6-BC09-67705892C498}" type="presParOf" srcId="{D9BC74BC-D6CE-4083-81F4-03F7C5C4E4E7}" destId="{5AD93CE4-14A3-4165-AE64-C2C3917FB784}" srcOrd="2" destOrd="0" presId="urn:microsoft.com/office/officeart/2016/7/layout/LinearBlockProcessNumbered"/>
    <dgm:cxn modelId="{A9141701-EB5B-4FB5-8BED-7EE4E4F86CB6}" type="presParOf" srcId="{2DCBD6A3-538E-439F-BE0F-BEB170D3662F}" destId="{9E4376DB-25DF-4C4B-BDF7-C0DD63776FD7}" srcOrd="5" destOrd="0" presId="urn:microsoft.com/office/officeart/2016/7/layout/LinearBlockProcessNumbered"/>
    <dgm:cxn modelId="{C2DE2E4B-F642-4051-A45B-3847160F8621}" type="presParOf" srcId="{2DCBD6A3-538E-439F-BE0F-BEB170D3662F}" destId="{2AF5A87F-31CC-4406-B355-75192588F426}" srcOrd="6" destOrd="0" presId="urn:microsoft.com/office/officeart/2016/7/layout/LinearBlockProcessNumbered"/>
    <dgm:cxn modelId="{27682B08-7E00-4E80-9B6E-FE482A75D2DF}" type="presParOf" srcId="{2AF5A87F-31CC-4406-B355-75192588F426}" destId="{32AC3276-B239-45D6-BC29-6AA621E75CCC}" srcOrd="0" destOrd="0" presId="urn:microsoft.com/office/officeart/2016/7/layout/LinearBlockProcessNumbered"/>
    <dgm:cxn modelId="{12728479-12AB-4953-B21B-9CF7944C1CB9}" type="presParOf" srcId="{2AF5A87F-31CC-4406-B355-75192588F426}" destId="{CFF9D7D0-98CE-4A13-A749-5351C1D96DF0}" srcOrd="1" destOrd="0" presId="urn:microsoft.com/office/officeart/2016/7/layout/LinearBlockProcessNumbered"/>
    <dgm:cxn modelId="{477A23AC-1285-4D9F-BECA-778777711135}" type="presParOf" srcId="{2AF5A87F-31CC-4406-B355-75192588F426}" destId="{1D9BB68B-45C7-4B04-9C15-647889DFDDC9}"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0E6F22-14FA-48E4-BFB4-F5B1AD7C8BE4}">
      <dsp:nvSpPr>
        <dsp:cNvPr id="0" name=""/>
        <dsp:cNvSpPr/>
      </dsp:nvSpPr>
      <dsp:spPr>
        <a:xfrm>
          <a:off x="183" y="697464"/>
          <a:ext cx="2217920" cy="2661505"/>
        </a:xfrm>
        <a:prstGeom prst="rect">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081" tIns="0" rIns="219081" bIns="330200" numCol="1" spcCol="1270" anchor="t" anchorCtr="0">
          <a:noAutofit/>
        </a:bodyPr>
        <a:lstStyle/>
        <a:p>
          <a:pPr marL="0" lvl="0" indent="0" algn="l" defTabSz="800100">
            <a:lnSpc>
              <a:spcPct val="90000"/>
            </a:lnSpc>
            <a:spcBef>
              <a:spcPct val="0"/>
            </a:spcBef>
            <a:spcAft>
              <a:spcPct val="35000"/>
            </a:spcAft>
            <a:buNone/>
          </a:pPr>
          <a:r>
            <a:rPr lang="de-DE" sz="1800" b="0" i="0" kern="1200" dirty="0"/>
            <a:t>In welchen Bereichen wird am </a:t>
          </a:r>
          <a:r>
            <a:rPr lang="de-DE" sz="1800" b="1" i="0" kern="1200" dirty="0"/>
            <a:t>meisten</a:t>
          </a:r>
          <a:r>
            <a:rPr lang="de-DE" sz="1800" b="0" i="0" kern="1200" dirty="0"/>
            <a:t> verbraucht/ausgestoßen?</a:t>
          </a:r>
          <a:endParaRPr lang="en-US" sz="1800" kern="1200" dirty="0"/>
        </a:p>
      </dsp:txBody>
      <dsp:txXfrm>
        <a:off x="183" y="1762066"/>
        <a:ext cx="2217920" cy="1596903"/>
      </dsp:txXfrm>
    </dsp:sp>
    <dsp:sp modelId="{52E4A80A-0032-4827-AC95-5B1AFCE68310}">
      <dsp:nvSpPr>
        <dsp:cNvPr id="0" name=""/>
        <dsp:cNvSpPr/>
      </dsp:nvSpPr>
      <dsp:spPr>
        <a:xfrm>
          <a:off x="183" y="697464"/>
          <a:ext cx="2217920" cy="1064602"/>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19081" tIns="165100" rIns="219081" bIns="165100" numCol="1" spcCol="1270" anchor="ctr" anchorCtr="0">
          <a:noAutofit/>
        </a:bodyPr>
        <a:lstStyle/>
        <a:p>
          <a:pPr marL="0" lvl="0" indent="0" algn="l" defTabSz="2311400">
            <a:lnSpc>
              <a:spcPct val="90000"/>
            </a:lnSpc>
            <a:spcBef>
              <a:spcPct val="0"/>
            </a:spcBef>
            <a:spcAft>
              <a:spcPct val="35000"/>
            </a:spcAft>
            <a:buNone/>
          </a:pPr>
          <a:r>
            <a:rPr lang="en-US" sz="5200" kern="1200"/>
            <a:t>01</a:t>
          </a:r>
        </a:p>
      </dsp:txBody>
      <dsp:txXfrm>
        <a:off x="183" y="697464"/>
        <a:ext cx="2217920" cy="1064602"/>
      </dsp:txXfrm>
    </dsp:sp>
    <dsp:sp modelId="{D3A9D798-3DF5-4DC8-B15F-D6D4240AE7B1}">
      <dsp:nvSpPr>
        <dsp:cNvPr id="0" name=""/>
        <dsp:cNvSpPr/>
      </dsp:nvSpPr>
      <dsp:spPr>
        <a:xfrm>
          <a:off x="2395538" y="697464"/>
          <a:ext cx="2217920" cy="2661505"/>
        </a:xfrm>
        <a:prstGeom prst="rect">
          <a:avLst/>
        </a:prstGeom>
        <a:solidFill>
          <a:schemeClr val="accent4">
            <a:hueOff val="886254"/>
            <a:satOff val="321"/>
            <a:lumOff val="-2614"/>
            <a:alphaOff val="0"/>
          </a:schemeClr>
        </a:solidFill>
        <a:ln w="19050" cap="rnd" cmpd="sng" algn="ctr">
          <a:solidFill>
            <a:schemeClr val="accent4">
              <a:hueOff val="886254"/>
              <a:satOff val="321"/>
              <a:lumOff val="-261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081" tIns="0" rIns="219081" bIns="330200" numCol="1" spcCol="1270" anchor="t" anchorCtr="0">
          <a:noAutofit/>
        </a:bodyPr>
        <a:lstStyle/>
        <a:p>
          <a:pPr marL="0" lvl="0" indent="0" algn="l" defTabSz="800100">
            <a:lnSpc>
              <a:spcPct val="90000"/>
            </a:lnSpc>
            <a:spcBef>
              <a:spcPct val="0"/>
            </a:spcBef>
            <a:spcAft>
              <a:spcPct val="35000"/>
            </a:spcAft>
            <a:buNone/>
          </a:pPr>
          <a:r>
            <a:rPr lang="de-DE" sz="1800" b="0" i="0" kern="1200" dirty="0"/>
            <a:t>In welchen Bereichen wird am </a:t>
          </a:r>
          <a:r>
            <a:rPr lang="de-DE" sz="1800" b="1" i="0" kern="1200" dirty="0"/>
            <a:t>wenigsten</a:t>
          </a:r>
          <a:r>
            <a:rPr lang="de-DE" sz="1800" b="0" i="0" kern="1200" dirty="0"/>
            <a:t> verbraucht/ausgestoßen?</a:t>
          </a:r>
          <a:endParaRPr lang="en-US" sz="1800" kern="1200" dirty="0"/>
        </a:p>
      </dsp:txBody>
      <dsp:txXfrm>
        <a:off x="2395538" y="1762066"/>
        <a:ext cx="2217920" cy="1596903"/>
      </dsp:txXfrm>
    </dsp:sp>
    <dsp:sp modelId="{C149EAE9-6864-4826-AF0D-776F9D3BDFA7}">
      <dsp:nvSpPr>
        <dsp:cNvPr id="0" name=""/>
        <dsp:cNvSpPr/>
      </dsp:nvSpPr>
      <dsp:spPr>
        <a:xfrm>
          <a:off x="2395538" y="697464"/>
          <a:ext cx="2217920" cy="1064602"/>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19081" tIns="165100" rIns="219081" bIns="165100" numCol="1" spcCol="1270" anchor="ctr" anchorCtr="0">
          <a:noAutofit/>
        </a:bodyPr>
        <a:lstStyle/>
        <a:p>
          <a:pPr marL="0" lvl="0" indent="0" algn="l" defTabSz="2311400">
            <a:lnSpc>
              <a:spcPct val="90000"/>
            </a:lnSpc>
            <a:spcBef>
              <a:spcPct val="0"/>
            </a:spcBef>
            <a:spcAft>
              <a:spcPct val="35000"/>
            </a:spcAft>
            <a:buNone/>
          </a:pPr>
          <a:r>
            <a:rPr lang="en-US" sz="5200" kern="1200"/>
            <a:t>02</a:t>
          </a:r>
        </a:p>
      </dsp:txBody>
      <dsp:txXfrm>
        <a:off x="2395538" y="697464"/>
        <a:ext cx="2217920" cy="1064602"/>
      </dsp:txXfrm>
    </dsp:sp>
    <dsp:sp modelId="{7FFB710A-A839-41A1-A486-74514F494809}">
      <dsp:nvSpPr>
        <dsp:cNvPr id="0" name=""/>
        <dsp:cNvSpPr/>
      </dsp:nvSpPr>
      <dsp:spPr>
        <a:xfrm>
          <a:off x="4790892" y="697464"/>
          <a:ext cx="2217920" cy="2661505"/>
        </a:xfrm>
        <a:prstGeom prst="rect">
          <a:avLst/>
        </a:prstGeom>
        <a:solidFill>
          <a:schemeClr val="accent4">
            <a:hueOff val="1772507"/>
            <a:satOff val="641"/>
            <a:lumOff val="-5229"/>
            <a:alphaOff val="0"/>
          </a:schemeClr>
        </a:solidFill>
        <a:ln w="19050" cap="rnd" cmpd="sng" algn="ctr">
          <a:solidFill>
            <a:schemeClr val="accent4">
              <a:hueOff val="1772507"/>
              <a:satOff val="641"/>
              <a:lumOff val="-522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081" tIns="0" rIns="219081" bIns="330200" numCol="1" spcCol="1270" anchor="t" anchorCtr="0">
          <a:noAutofit/>
        </a:bodyPr>
        <a:lstStyle/>
        <a:p>
          <a:pPr marL="0" lvl="0" indent="0" algn="l" defTabSz="800100">
            <a:lnSpc>
              <a:spcPct val="90000"/>
            </a:lnSpc>
            <a:spcBef>
              <a:spcPct val="0"/>
            </a:spcBef>
            <a:spcAft>
              <a:spcPct val="35000"/>
            </a:spcAft>
            <a:buNone/>
          </a:pPr>
          <a:r>
            <a:rPr lang="de-DE" sz="1800" b="0" i="0" kern="1200" dirty="0"/>
            <a:t>Wie hat sich der Verbrauch/Ausstoß in den Jahren </a:t>
          </a:r>
          <a:r>
            <a:rPr lang="de-DE" sz="1800" b="1" i="0" kern="1200" dirty="0"/>
            <a:t>verändert</a:t>
          </a:r>
          <a:r>
            <a:rPr lang="de-DE" sz="1800" b="0" i="0" kern="1200" dirty="0"/>
            <a:t>?</a:t>
          </a:r>
          <a:endParaRPr lang="en-US" sz="1800" kern="1200" dirty="0"/>
        </a:p>
      </dsp:txBody>
      <dsp:txXfrm>
        <a:off x="4790892" y="1762066"/>
        <a:ext cx="2217920" cy="1596903"/>
      </dsp:txXfrm>
    </dsp:sp>
    <dsp:sp modelId="{8AFB0BC0-9442-421E-B160-5491DB6C37E5}">
      <dsp:nvSpPr>
        <dsp:cNvPr id="0" name=""/>
        <dsp:cNvSpPr/>
      </dsp:nvSpPr>
      <dsp:spPr>
        <a:xfrm>
          <a:off x="4790892" y="697464"/>
          <a:ext cx="2217920" cy="1064602"/>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19081" tIns="165100" rIns="219081" bIns="165100" numCol="1" spcCol="1270" anchor="ctr" anchorCtr="0">
          <a:noAutofit/>
        </a:bodyPr>
        <a:lstStyle/>
        <a:p>
          <a:pPr marL="0" lvl="0" indent="0" algn="l" defTabSz="2311400">
            <a:lnSpc>
              <a:spcPct val="90000"/>
            </a:lnSpc>
            <a:spcBef>
              <a:spcPct val="0"/>
            </a:spcBef>
            <a:spcAft>
              <a:spcPct val="35000"/>
            </a:spcAft>
            <a:buNone/>
          </a:pPr>
          <a:r>
            <a:rPr lang="en-US" sz="5200" kern="1200"/>
            <a:t>03</a:t>
          </a:r>
        </a:p>
      </dsp:txBody>
      <dsp:txXfrm>
        <a:off x="4790892" y="697464"/>
        <a:ext cx="2217920" cy="1064602"/>
      </dsp:txXfrm>
    </dsp:sp>
    <dsp:sp modelId="{32AC3276-B239-45D6-BC29-6AA621E75CCC}">
      <dsp:nvSpPr>
        <dsp:cNvPr id="0" name=""/>
        <dsp:cNvSpPr/>
      </dsp:nvSpPr>
      <dsp:spPr>
        <a:xfrm>
          <a:off x="7186247" y="697464"/>
          <a:ext cx="2217920" cy="2661505"/>
        </a:xfrm>
        <a:prstGeom prst="rect">
          <a:avLst/>
        </a:prstGeom>
        <a:solidFill>
          <a:schemeClr val="accent4">
            <a:hueOff val="2658761"/>
            <a:satOff val="962"/>
            <a:lumOff val="-7843"/>
            <a:alphaOff val="0"/>
          </a:schemeClr>
        </a:solidFill>
        <a:ln w="19050" cap="rnd" cmpd="sng" algn="ctr">
          <a:solidFill>
            <a:schemeClr val="accent4">
              <a:hueOff val="2658761"/>
              <a:satOff val="962"/>
              <a:lumOff val="-784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081" tIns="0" rIns="219081" bIns="330200" numCol="1" spcCol="1270" anchor="t" anchorCtr="0">
          <a:noAutofit/>
        </a:bodyPr>
        <a:lstStyle/>
        <a:p>
          <a:pPr marL="0" lvl="0" indent="0" algn="l" defTabSz="800100">
            <a:lnSpc>
              <a:spcPct val="90000"/>
            </a:lnSpc>
            <a:spcBef>
              <a:spcPct val="0"/>
            </a:spcBef>
            <a:spcAft>
              <a:spcPct val="35000"/>
            </a:spcAft>
            <a:buNone/>
          </a:pPr>
          <a:r>
            <a:rPr lang="de-DE" sz="1800" b="1" i="0" kern="1200" dirty="0"/>
            <a:t>Parallelen</a:t>
          </a:r>
          <a:r>
            <a:rPr lang="de-DE" sz="1800" b="0" i="0" kern="1200" dirty="0"/>
            <a:t> zwischen Energieverbrauch und Luftemission?</a:t>
          </a:r>
          <a:endParaRPr lang="en-US" sz="1800" kern="1200" dirty="0"/>
        </a:p>
      </dsp:txBody>
      <dsp:txXfrm>
        <a:off x="7186247" y="1762066"/>
        <a:ext cx="2217920" cy="1596903"/>
      </dsp:txXfrm>
    </dsp:sp>
    <dsp:sp modelId="{CFF9D7D0-98CE-4A13-A749-5351C1D96DF0}">
      <dsp:nvSpPr>
        <dsp:cNvPr id="0" name=""/>
        <dsp:cNvSpPr/>
      </dsp:nvSpPr>
      <dsp:spPr>
        <a:xfrm>
          <a:off x="7186247" y="697464"/>
          <a:ext cx="2217920" cy="1064602"/>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19081" tIns="165100" rIns="219081" bIns="165100" numCol="1" spcCol="1270" anchor="ctr" anchorCtr="0">
          <a:noAutofit/>
        </a:bodyPr>
        <a:lstStyle/>
        <a:p>
          <a:pPr marL="0" lvl="0" indent="0" algn="l" defTabSz="2311400">
            <a:lnSpc>
              <a:spcPct val="90000"/>
            </a:lnSpc>
            <a:spcBef>
              <a:spcPct val="0"/>
            </a:spcBef>
            <a:spcAft>
              <a:spcPct val="35000"/>
            </a:spcAft>
            <a:buNone/>
          </a:pPr>
          <a:r>
            <a:rPr lang="en-US" sz="5200" kern="1200"/>
            <a:t>04</a:t>
          </a:r>
        </a:p>
      </dsp:txBody>
      <dsp:txXfrm>
        <a:off x="7186247" y="697464"/>
        <a:ext cx="2217920" cy="1064602"/>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de-DE"/>
              <a:t>Mastertitelformat bearbeiten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4509A250-FF31-4206-8172-F9D3106AACB1}" type="datetimeFigureOut">
              <a:rPr lang="en-US" dirty="0"/>
              <a:t>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de-DE"/>
              <a:t>Mastertitelformat bearbeiten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4" name="Date Placeholder 3"/>
          <p:cNvSpPr>
            <a:spLocks noGrp="1"/>
          </p:cNvSpPr>
          <p:nvPr>
            <p:ph type="dt" sz="half" idx="10"/>
          </p:nvPr>
        </p:nvSpPr>
        <p:spPr/>
        <p:txBody>
          <a:bodyPr/>
          <a:lstStyle/>
          <a:p>
            <a:fld id="{4509A250-FF31-4206-8172-F9D3106AACB1}" type="datetimeFigureOut">
              <a:rPr lang="en-US" dirty="0"/>
              <a:t>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de-DE"/>
              <a:t>Mastertitelformat bearbeiten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de-DE"/>
              <a:t>Mastertextformat bearbeiten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4" name="Date Placeholder 3"/>
          <p:cNvSpPr>
            <a:spLocks noGrp="1"/>
          </p:cNvSpPr>
          <p:nvPr>
            <p:ph type="dt" sz="half" idx="10"/>
          </p:nvPr>
        </p:nvSpPr>
        <p:spPr/>
        <p:txBody>
          <a:bodyPr/>
          <a:lstStyle/>
          <a:p>
            <a:fld id="{4509A250-FF31-4206-8172-F9D3106AACB1}" type="datetimeFigureOut">
              <a:rPr lang="en-US" dirty="0"/>
              <a:t>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4509A250-FF31-4206-8172-F9D3106AACB1}" type="datetimeFigureOut">
              <a:rPr lang="en-US" dirty="0"/>
              <a:t>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de-DE"/>
              <a:t>Mastertitelformat bearbeiten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1/8/2018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de-DE"/>
              <a:t>Mastertitelformat bearbeiten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1/8/2018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nchorCtr="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de-DE"/>
              <a:t>Mastertitelformat bearbeiten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9796027F-7875-4030-9381-8BD8C4F21935}" type="datetimeFigureOut">
              <a:rPr lang="en-US" dirty="0"/>
              <a:t>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1/8/2018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1/8/2018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de-DE"/>
              <a:t>Mastertitelformat bearbeiten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7" name="Date Placeholder 4"/>
          <p:cNvSpPr>
            <a:spLocks noGrp="1"/>
          </p:cNvSpPr>
          <p:nvPr>
            <p:ph type="dt" sz="half" idx="10"/>
          </p:nvPr>
        </p:nvSpPr>
        <p:spPr/>
        <p:txBody>
          <a:bodyPr/>
          <a:lstStyle/>
          <a:p>
            <a:fld id="{4509A250-FF31-4206-8172-F9D3106AACB1}" type="datetimeFigureOut">
              <a:rPr lang="en-US" dirty="0"/>
              <a:t>1/8/2018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de-DE"/>
              <a:t>Mastertitelformat bearbeiten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4509A250-FF31-4206-8172-F9D3106AACB1}" type="datetimeFigureOut">
              <a:rPr lang="en-US" dirty="0"/>
              <a:t>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de-DE"/>
              <a:t>Mastertitelformat bearbeiten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1/8/2018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‹Nr.›</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40B5CC-1AF9-4AF8-A806-533F851D2F81}"/>
              </a:ext>
            </a:extLst>
          </p:cNvPr>
          <p:cNvSpPr>
            <a:spLocks noGrp="1"/>
          </p:cNvSpPr>
          <p:nvPr>
            <p:ph type="ctrTitle"/>
          </p:nvPr>
        </p:nvSpPr>
        <p:spPr/>
        <p:txBody>
          <a:bodyPr/>
          <a:lstStyle/>
          <a:p>
            <a:r>
              <a:rPr lang="de-DE" dirty="0"/>
              <a:t>Energieverbrauch und </a:t>
            </a:r>
            <a:br>
              <a:rPr lang="de-DE" dirty="0"/>
            </a:br>
            <a:r>
              <a:rPr lang="de-DE" dirty="0"/>
              <a:t>CO2-Emission</a:t>
            </a:r>
          </a:p>
        </p:txBody>
      </p:sp>
      <p:sp>
        <p:nvSpPr>
          <p:cNvPr id="3" name="Untertitel 2">
            <a:extLst>
              <a:ext uri="{FF2B5EF4-FFF2-40B4-BE49-F238E27FC236}">
                <a16:creationId xmlns:a16="http://schemas.microsoft.com/office/drawing/2014/main" id="{94FFD3D0-5085-43C8-A624-0A4551960267}"/>
              </a:ext>
            </a:extLst>
          </p:cNvPr>
          <p:cNvSpPr>
            <a:spLocks noGrp="1"/>
          </p:cNvSpPr>
          <p:nvPr>
            <p:ph type="subTitle" idx="1"/>
          </p:nvPr>
        </p:nvSpPr>
        <p:spPr/>
        <p:txBody>
          <a:bodyPr/>
          <a:lstStyle/>
          <a:p>
            <a:r>
              <a:rPr lang="de-DE" dirty="0"/>
              <a:t>Deutschland, Jahre, Produktionsbereich</a:t>
            </a:r>
          </a:p>
        </p:txBody>
      </p:sp>
      <p:sp>
        <p:nvSpPr>
          <p:cNvPr id="4" name="Rechteck 3">
            <a:extLst>
              <a:ext uri="{FF2B5EF4-FFF2-40B4-BE49-F238E27FC236}">
                <a16:creationId xmlns:a16="http://schemas.microsoft.com/office/drawing/2014/main" id="{EA9B146D-A16E-41BA-9704-25F1E5CC0BC6}"/>
              </a:ext>
            </a:extLst>
          </p:cNvPr>
          <p:cNvSpPr/>
          <p:nvPr/>
        </p:nvSpPr>
        <p:spPr>
          <a:xfrm>
            <a:off x="235472" y="6210817"/>
            <a:ext cx="6218369" cy="369332"/>
          </a:xfrm>
          <a:prstGeom prst="rect">
            <a:avLst/>
          </a:prstGeom>
        </p:spPr>
        <p:txBody>
          <a:bodyPr wrap="none">
            <a:spAutoFit/>
          </a:bodyPr>
          <a:lstStyle/>
          <a:p>
            <a:r>
              <a:rPr lang="de-DE" dirty="0"/>
              <a:t>Marco Kurzweg (2285552), Sebastian </a:t>
            </a:r>
            <a:r>
              <a:rPr lang="de-DE" dirty="0" err="1"/>
              <a:t>Pehlke</a:t>
            </a:r>
            <a:r>
              <a:rPr lang="de-DE" dirty="0"/>
              <a:t> (2285904)</a:t>
            </a:r>
          </a:p>
        </p:txBody>
      </p:sp>
    </p:spTree>
    <p:extLst>
      <p:ext uri="{BB962C8B-B14F-4D97-AF65-F5344CB8AC3E}">
        <p14:creationId xmlns:p14="http://schemas.microsoft.com/office/powerpoint/2010/main" val="3925932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124CAE-E67B-4A11-8C3E-DE659A7B46EE}"/>
              </a:ext>
            </a:extLst>
          </p:cNvPr>
          <p:cNvSpPr>
            <a:spLocks noGrp="1"/>
          </p:cNvSpPr>
          <p:nvPr>
            <p:ph type="title"/>
          </p:nvPr>
        </p:nvSpPr>
        <p:spPr/>
        <p:txBody>
          <a:bodyPr/>
          <a:lstStyle/>
          <a:p>
            <a:r>
              <a:rPr lang="de-DE" dirty="0"/>
              <a:t>Datenbankimplementierung</a:t>
            </a:r>
          </a:p>
        </p:txBody>
      </p:sp>
      <p:sp>
        <p:nvSpPr>
          <p:cNvPr id="3" name="Inhaltsplatzhalter 2">
            <a:extLst>
              <a:ext uri="{FF2B5EF4-FFF2-40B4-BE49-F238E27FC236}">
                <a16:creationId xmlns:a16="http://schemas.microsoft.com/office/drawing/2014/main" id="{15943A23-7B54-4542-BFE7-5979638A9E0B}"/>
              </a:ext>
            </a:extLst>
          </p:cNvPr>
          <p:cNvSpPr>
            <a:spLocks noGrp="1"/>
          </p:cNvSpPr>
          <p:nvPr>
            <p:ph idx="1"/>
          </p:nvPr>
        </p:nvSpPr>
        <p:spPr/>
        <p:txBody>
          <a:bodyPr/>
          <a:lstStyle/>
          <a:p>
            <a:r>
              <a:rPr lang="de-DE" dirty="0" err="1"/>
              <a:t>Php</a:t>
            </a:r>
            <a:endParaRPr lang="de-DE" dirty="0"/>
          </a:p>
          <a:p>
            <a:endParaRPr lang="de-DE" dirty="0"/>
          </a:p>
          <a:p>
            <a:r>
              <a:rPr lang="de-DE" dirty="0"/>
              <a:t>Unser Weg:</a:t>
            </a:r>
          </a:p>
          <a:p>
            <a:r>
              <a:rPr lang="de-DE" dirty="0"/>
              <a:t>mit </a:t>
            </a:r>
            <a:r>
              <a:rPr lang="de-DE" dirty="0" err="1"/>
              <a:t>MySql</a:t>
            </a:r>
            <a:r>
              <a:rPr lang="de-DE" dirty="0"/>
              <a:t> alle drei Tabellen in Arrays gespeichert </a:t>
            </a:r>
          </a:p>
          <a:p>
            <a:r>
              <a:rPr lang="de-DE" dirty="0"/>
              <a:t>Weitere Aufbereitung mit JavaScript (</a:t>
            </a:r>
            <a:r>
              <a:rPr lang="de-DE" dirty="0" err="1"/>
              <a:t>json_encode</a:t>
            </a:r>
            <a:r>
              <a:rPr lang="de-DE" dirty="0"/>
              <a:t>)</a:t>
            </a:r>
          </a:p>
          <a:p>
            <a:endParaRPr lang="de-DE" dirty="0"/>
          </a:p>
          <a:p>
            <a:r>
              <a:rPr lang="de-DE" dirty="0"/>
              <a:t>Anderer Weg:</a:t>
            </a:r>
          </a:p>
          <a:p>
            <a:r>
              <a:rPr lang="de-DE" dirty="0"/>
              <a:t>Daten direkt mit </a:t>
            </a:r>
            <a:r>
              <a:rPr lang="de-DE" dirty="0" err="1"/>
              <a:t>MySql</a:t>
            </a:r>
            <a:r>
              <a:rPr lang="de-DE" dirty="0"/>
              <a:t>-Abfragen in benötigte Form bringen</a:t>
            </a:r>
          </a:p>
        </p:txBody>
      </p:sp>
    </p:spTree>
    <p:extLst>
      <p:ext uri="{BB962C8B-B14F-4D97-AF65-F5344CB8AC3E}">
        <p14:creationId xmlns:p14="http://schemas.microsoft.com/office/powerpoint/2010/main" val="222198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B81F41-84A2-4C91-961D-9D35A53AB0AD}"/>
              </a:ext>
            </a:extLst>
          </p:cNvPr>
          <p:cNvSpPr>
            <a:spLocks noGrp="1"/>
          </p:cNvSpPr>
          <p:nvPr>
            <p:ph type="title"/>
          </p:nvPr>
        </p:nvSpPr>
        <p:spPr/>
        <p:txBody>
          <a:bodyPr/>
          <a:lstStyle/>
          <a:p>
            <a:pPr algn="ctr"/>
            <a:r>
              <a:rPr lang="de-DE" dirty="0"/>
              <a:t>Chen-Diagramm</a:t>
            </a:r>
          </a:p>
        </p:txBody>
      </p:sp>
      <p:sp>
        <p:nvSpPr>
          <p:cNvPr id="3" name="Rechteck 2">
            <a:extLst>
              <a:ext uri="{FF2B5EF4-FFF2-40B4-BE49-F238E27FC236}">
                <a16:creationId xmlns:a16="http://schemas.microsoft.com/office/drawing/2014/main" id="{1748CD23-EC94-4B9D-9873-420FBE093816}"/>
              </a:ext>
            </a:extLst>
          </p:cNvPr>
          <p:cNvSpPr/>
          <p:nvPr/>
        </p:nvSpPr>
        <p:spPr>
          <a:xfrm>
            <a:off x="4136360" y="2251226"/>
            <a:ext cx="2424223" cy="435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Produktionsbereich</a:t>
            </a:r>
          </a:p>
        </p:txBody>
      </p:sp>
      <p:sp>
        <p:nvSpPr>
          <p:cNvPr id="4" name="Raute 3">
            <a:extLst>
              <a:ext uri="{FF2B5EF4-FFF2-40B4-BE49-F238E27FC236}">
                <a16:creationId xmlns:a16="http://schemas.microsoft.com/office/drawing/2014/main" id="{E3DB2E63-9B52-40E3-A1FB-340470A08EA5}"/>
              </a:ext>
            </a:extLst>
          </p:cNvPr>
          <p:cNvSpPr/>
          <p:nvPr/>
        </p:nvSpPr>
        <p:spPr>
          <a:xfrm>
            <a:off x="2084277" y="2856336"/>
            <a:ext cx="2052083" cy="45166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erzeugt</a:t>
            </a:r>
          </a:p>
        </p:txBody>
      </p:sp>
      <p:sp>
        <p:nvSpPr>
          <p:cNvPr id="6" name="Raute 5">
            <a:extLst>
              <a:ext uri="{FF2B5EF4-FFF2-40B4-BE49-F238E27FC236}">
                <a16:creationId xmlns:a16="http://schemas.microsoft.com/office/drawing/2014/main" id="{DFBA16C9-D063-4AE4-830A-89AD5E089213}"/>
              </a:ext>
            </a:extLst>
          </p:cNvPr>
          <p:cNvSpPr/>
          <p:nvPr/>
        </p:nvSpPr>
        <p:spPr>
          <a:xfrm>
            <a:off x="6560583" y="2856336"/>
            <a:ext cx="2052083" cy="45166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hat</a:t>
            </a:r>
          </a:p>
        </p:txBody>
      </p:sp>
      <p:sp>
        <p:nvSpPr>
          <p:cNvPr id="7" name="Rechteck 6">
            <a:extLst>
              <a:ext uri="{FF2B5EF4-FFF2-40B4-BE49-F238E27FC236}">
                <a16:creationId xmlns:a16="http://schemas.microsoft.com/office/drawing/2014/main" id="{E0ED4A51-EFB0-418A-B38E-C3CF8AEB4B82}"/>
              </a:ext>
            </a:extLst>
          </p:cNvPr>
          <p:cNvSpPr/>
          <p:nvPr/>
        </p:nvSpPr>
        <p:spPr>
          <a:xfrm>
            <a:off x="1898206" y="3895664"/>
            <a:ext cx="2424223" cy="435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Luftemission</a:t>
            </a:r>
          </a:p>
        </p:txBody>
      </p:sp>
      <p:sp>
        <p:nvSpPr>
          <p:cNvPr id="8" name="Rechteck 7">
            <a:extLst>
              <a:ext uri="{FF2B5EF4-FFF2-40B4-BE49-F238E27FC236}">
                <a16:creationId xmlns:a16="http://schemas.microsoft.com/office/drawing/2014/main" id="{1A3195D7-12D4-486A-B2A2-FBFED16CBF85}"/>
              </a:ext>
            </a:extLst>
          </p:cNvPr>
          <p:cNvSpPr/>
          <p:nvPr/>
        </p:nvSpPr>
        <p:spPr>
          <a:xfrm>
            <a:off x="6374512" y="3895663"/>
            <a:ext cx="2424223" cy="435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Energieverbrauch</a:t>
            </a:r>
          </a:p>
        </p:txBody>
      </p:sp>
      <p:sp>
        <p:nvSpPr>
          <p:cNvPr id="10" name="Ellipse 9">
            <a:extLst>
              <a:ext uri="{FF2B5EF4-FFF2-40B4-BE49-F238E27FC236}">
                <a16:creationId xmlns:a16="http://schemas.microsoft.com/office/drawing/2014/main" id="{62DCE213-A709-4867-9C79-7942DC958B78}"/>
              </a:ext>
            </a:extLst>
          </p:cNvPr>
          <p:cNvSpPr/>
          <p:nvPr/>
        </p:nvSpPr>
        <p:spPr>
          <a:xfrm>
            <a:off x="2419201" y="4822729"/>
            <a:ext cx="1382232" cy="6166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Jahr</a:t>
            </a:r>
          </a:p>
        </p:txBody>
      </p:sp>
      <p:sp>
        <p:nvSpPr>
          <p:cNvPr id="15" name="Ellipse 14">
            <a:extLst>
              <a:ext uri="{FF2B5EF4-FFF2-40B4-BE49-F238E27FC236}">
                <a16:creationId xmlns:a16="http://schemas.microsoft.com/office/drawing/2014/main" id="{D550ED28-E7C5-4BFC-876A-BB63BF56734F}"/>
              </a:ext>
            </a:extLst>
          </p:cNvPr>
          <p:cNvSpPr/>
          <p:nvPr/>
        </p:nvSpPr>
        <p:spPr>
          <a:xfrm>
            <a:off x="6873489" y="4822729"/>
            <a:ext cx="1417378" cy="6166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Jahr</a:t>
            </a:r>
          </a:p>
        </p:txBody>
      </p:sp>
      <p:cxnSp>
        <p:nvCxnSpPr>
          <p:cNvPr id="17" name="Gerade Verbindung mit Pfeil 16">
            <a:extLst>
              <a:ext uri="{FF2B5EF4-FFF2-40B4-BE49-F238E27FC236}">
                <a16:creationId xmlns:a16="http://schemas.microsoft.com/office/drawing/2014/main" id="{B08E944D-3550-43E9-BB18-CE6D0B922FC6}"/>
              </a:ext>
            </a:extLst>
          </p:cNvPr>
          <p:cNvCxnSpPr>
            <a:stCxn id="4" idx="2"/>
            <a:endCxn id="7" idx="0"/>
          </p:cNvCxnSpPr>
          <p:nvPr/>
        </p:nvCxnSpPr>
        <p:spPr>
          <a:xfrm flipH="1">
            <a:off x="3110318" y="3308005"/>
            <a:ext cx="1" cy="587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DC0033F0-A5D1-47AA-941B-196F74AAB3D9}"/>
              </a:ext>
            </a:extLst>
          </p:cNvPr>
          <p:cNvCxnSpPr>
            <a:stCxn id="3" idx="1"/>
            <a:endCxn id="4" idx="0"/>
          </p:cNvCxnSpPr>
          <p:nvPr/>
        </p:nvCxnSpPr>
        <p:spPr>
          <a:xfrm flipH="1">
            <a:off x="3110319" y="2469194"/>
            <a:ext cx="1026041" cy="387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Gerader Verbinder 20">
            <a:extLst>
              <a:ext uri="{FF2B5EF4-FFF2-40B4-BE49-F238E27FC236}">
                <a16:creationId xmlns:a16="http://schemas.microsoft.com/office/drawing/2014/main" id="{54AC770A-4BF1-45B2-929D-0215E8F615D2}"/>
              </a:ext>
            </a:extLst>
          </p:cNvPr>
          <p:cNvCxnSpPr>
            <a:stCxn id="3" idx="3"/>
            <a:endCxn id="6" idx="0"/>
          </p:cNvCxnSpPr>
          <p:nvPr/>
        </p:nvCxnSpPr>
        <p:spPr>
          <a:xfrm>
            <a:off x="6560583" y="2469194"/>
            <a:ext cx="1026042" cy="387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Gerade Verbindung mit Pfeil 22">
            <a:extLst>
              <a:ext uri="{FF2B5EF4-FFF2-40B4-BE49-F238E27FC236}">
                <a16:creationId xmlns:a16="http://schemas.microsoft.com/office/drawing/2014/main" id="{A5778F9D-E839-479D-91E1-5ECD22BF85EF}"/>
              </a:ext>
            </a:extLst>
          </p:cNvPr>
          <p:cNvCxnSpPr>
            <a:stCxn id="6" idx="2"/>
            <a:endCxn id="8" idx="0"/>
          </p:cNvCxnSpPr>
          <p:nvPr/>
        </p:nvCxnSpPr>
        <p:spPr>
          <a:xfrm flipH="1">
            <a:off x="7586624" y="3308005"/>
            <a:ext cx="1" cy="587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feld 23">
            <a:extLst>
              <a:ext uri="{FF2B5EF4-FFF2-40B4-BE49-F238E27FC236}">
                <a16:creationId xmlns:a16="http://schemas.microsoft.com/office/drawing/2014/main" id="{89414B20-C163-4B1A-A49F-3E5E4A41CC2C}"/>
              </a:ext>
            </a:extLst>
          </p:cNvPr>
          <p:cNvSpPr txBox="1"/>
          <p:nvPr/>
        </p:nvSpPr>
        <p:spPr>
          <a:xfrm>
            <a:off x="3823454" y="2179031"/>
            <a:ext cx="312906" cy="369332"/>
          </a:xfrm>
          <a:prstGeom prst="rect">
            <a:avLst/>
          </a:prstGeom>
          <a:noFill/>
        </p:spPr>
        <p:txBody>
          <a:bodyPr wrap="none" rtlCol="0">
            <a:spAutoFit/>
          </a:bodyPr>
          <a:lstStyle/>
          <a:p>
            <a:r>
              <a:rPr lang="de-DE" dirty="0"/>
              <a:t>1</a:t>
            </a:r>
          </a:p>
        </p:txBody>
      </p:sp>
      <p:sp>
        <p:nvSpPr>
          <p:cNvPr id="25" name="Textfeld 24">
            <a:extLst>
              <a:ext uri="{FF2B5EF4-FFF2-40B4-BE49-F238E27FC236}">
                <a16:creationId xmlns:a16="http://schemas.microsoft.com/office/drawing/2014/main" id="{0F603259-42C0-4C25-8453-9620E9C47E3A}"/>
              </a:ext>
            </a:extLst>
          </p:cNvPr>
          <p:cNvSpPr txBox="1"/>
          <p:nvPr/>
        </p:nvSpPr>
        <p:spPr>
          <a:xfrm>
            <a:off x="6560583" y="2152007"/>
            <a:ext cx="312906" cy="369332"/>
          </a:xfrm>
          <a:prstGeom prst="rect">
            <a:avLst/>
          </a:prstGeom>
          <a:noFill/>
        </p:spPr>
        <p:txBody>
          <a:bodyPr wrap="none" rtlCol="0">
            <a:spAutoFit/>
          </a:bodyPr>
          <a:lstStyle/>
          <a:p>
            <a:r>
              <a:rPr lang="de-DE" dirty="0"/>
              <a:t>1</a:t>
            </a:r>
          </a:p>
        </p:txBody>
      </p:sp>
      <p:sp>
        <p:nvSpPr>
          <p:cNvPr id="26" name="Textfeld 25">
            <a:extLst>
              <a:ext uri="{FF2B5EF4-FFF2-40B4-BE49-F238E27FC236}">
                <a16:creationId xmlns:a16="http://schemas.microsoft.com/office/drawing/2014/main" id="{4E062CE3-A608-4554-A668-40733E2499CF}"/>
              </a:ext>
            </a:extLst>
          </p:cNvPr>
          <p:cNvSpPr txBox="1"/>
          <p:nvPr/>
        </p:nvSpPr>
        <p:spPr>
          <a:xfrm>
            <a:off x="3110317" y="3555899"/>
            <a:ext cx="356188" cy="369332"/>
          </a:xfrm>
          <a:prstGeom prst="rect">
            <a:avLst/>
          </a:prstGeom>
          <a:noFill/>
        </p:spPr>
        <p:txBody>
          <a:bodyPr wrap="none" rtlCol="0">
            <a:spAutoFit/>
          </a:bodyPr>
          <a:lstStyle/>
          <a:p>
            <a:r>
              <a:rPr lang="de-DE" dirty="0"/>
              <a:t>N</a:t>
            </a:r>
          </a:p>
        </p:txBody>
      </p:sp>
      <p:sp>
        <p:nvSpPr>
          <p:cNvPr id="27" name="Textfeld 26">
            <a:extLst>
              <a:ext uri="{FF2B5EF4-FFF2-40B4-BE49-F238E27FC236}">
                <a16:creationId xmlns:a16="http://schemas.microsoft.com/office/drawing/2014/main" id="{95D3669C-356E-4424-8EEB-5B8CCD063E4D}"/>
              </a:ext>
            </a:extLst>
          </p:cNvPr>
          <p:cNvSpPr txBox="1"/>
          <p:nvPr/>
        </p:nvSpPr>
        <p:spPr>
          <a:xfrm>
            <a:off x="7594599" y="3555899"/>
            <a:ext cx="356188" cy="369332"/>
          </a:xfrm>
          <a:prstGeom prst="rect">
            <a:avLst/>
          </a:prstGeom>
          <a:noFill/>
        </p:spPr>
        <p:txBody>
          <a:bodyPr wrap="none" rtlCol="0">
            <a:spAutoFit/>
          </a:bodyPr>
          <a:lstStyle/>
          <a:p>
            <a:r>
              <a:rPr lang="de-DE" dirty="0"/>
              <a:t>N</a:t>
            </a:r>
          </a:p>
        </p:txBody>
      </p:sp>
      <p:sp>
        <p:nvSpPr>
          <p:cNvPr id="28" name="Ellipse 27">
            <a:extLst>
              <a:ext uri="{FF2B5EF4-FFF2-40B4-BE49-F238E27FC236}">
                <a16:creationId xmlns:a16="http://schemas.microsoft.com/office/drawing/2014/main" id="{0918DE44-53DA-407B-BF15-A6A4B317AD2F}"/>
              </a:ext>
            </a:extLst>
          </p:cNvPr>
          <p:cNvSpPr/>
          <p:nvPr/>
        </p:nvSpPr>
        <p:spPr>
          <a:xfrm>
            <a:off x="4639782" y="1385940"/>
            <a:ext cx="1417378" cy="6166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Name</a:t>
            </a:r>
          </a:p>
        </p:txBody>
      </p:sp>
      <p:cxnSp>
        <p:nvCxnSpPr>
          <p:cNvPr id="30" name="Gerader Verbinder 29">
            <a:extLst>
              <a:ext uri="{FF2B5EF4-FFF2-40B4-BE49-F238E27FC236}">
                <a16:creationId xmlns:a16="http://schemas.microsoft.com/office/drawing/2014/main" id="{9865C8EF-84A1-4235-BE02-EB527C4A50E0}"/>
              </a:ext>
            </a:extLst>
          </p:cNvPr>
          <p:cNvCxnSpPr>
            <a:stCxn id="28" idx="4"/>
            <a:endCxn id="3" idx="0"/>
          </p:cNvCxnSpPr>
          <p:nvPr/>
        </p:nvCxnSpPr>
        <p:spPr>
          <a:xfrm>
            <a:off x="5348471" y="2002628"/>
            <a:ext cx="1" cy="2485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0084AECB-3A77-4C96-9D5D-2ED0C40EACFF}"/>
              </a:ext>
            </a:extLst>
          </p:cNvPr>
          <p:cNvCxnSpPr>
            <a:stCxn id="7" idx="2"/>
            <a:endCxn id="10" idx="0"/>
          </p:cNvCxnSpPr>
          <p:nvPr/>
        </p:nvCxnSpPr>
        <p:spPr>
          <a:xfrm flipH="1">
            <a:off x="3110317" y="4331599"/>
            <a:ext cx="1" cy="49113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Gerader Verbinder 37">
            <a:extLst>
              <a:ext uri="{FF2B5EF4-FFF2-40B4-BE49-F238E27FC236}">
                <a16:creationId xmlns:a16="http://schemas.microsoft.com/office/drawing/2014/main" id="{262D28F6-1520-4BAA-9B62-A67E6EBFABAB}"/>
              </a:ext>
            </a:extLst>
          </p:cNvPr>
          <p:cNvCxnSpPr>
            <a:stCxn id="8" idx="2"/>
            <a:endCxn id="15" idx="0"/>
          </p:cNvCxnSpPr>
          <p:nvPr/>
        </p:nvCxnSpPr>
        <p:spPr>
          <a:xfrm flipH="1">
            <a:off x="7582178" y="4331598"/>
            <a:ext cx="4446" cy="49113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9215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64D1E9-21E1-4C79-B2D2-BA9BAFBEB541}"/>
              </a:ext>
            </a:extLst>
          </p:cNvPr>
          <p:cNvSpPr>
            <a:spLocks noGrp="1"/>
          </p:cNvSpPr>
          <p:nvPr>
            <p:ph type="title"/>
          </p:nvPr>
        </p:nvSpPr>
        <p:spPr>
          <a:xfrm>
            <a:off x="646111" y="452718"/>
            <a:ext cx="9404723" cy="1400530"/>
          </a:xfrm>
        </p:spPr>
        <p:txBody>
          <a:bodyPr/>
          <a:lstStyle/>
          <a:p>
            <a:pPr algn="ctr"/>
            <a:r>
              <a:rPr lang="de-DE" dirty="0" err="1"/>
              <a:t>Crow‘s</a:t>
            </a:r>
            <a:r>
              <a:rPr lang="de-DE" dirty="0"/>
              <a:t> Foot Diagramm</a:t>
            </a:r>
          </a:p>
        </p:txBody>
      </p:sp>
      <p:sp>
        <p:nvSpPr>
          <p:cNvPr id="4" name="Rechteck 3">
            <a:extLst>
              <a:ext uri="{FF2B5EF4-FFF2-40B4-BE49-F238E27FC236}">
                <a16:creationId xmlns:a16="http://schemas.microsoft.com/office/drawing/2014/main" id="{D59E0ACA-1C03-40C0-A4C7-383D20396888}"/>
              </a:ext>
            </a:extLst>
          </p:cNvPr>
          <p:cNvSpPr/>
          <p:nvPr/>
        </p:nvSpPr>
        <p:spPr>
          <a:xfrm>
            <a:off x="3591662" y="1427946"/>
            <a:ext cx="3513619" cy="1570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Produktionsbereich</a:t>
            </a:r>
          </a:p>
          <a:p>
            <a:pPr algn="ctr"/>
            <a:r>
              <a:rPr lang="de-DE" dirty="0"/>
              <a:t>_____________________________</a:t>
            </a:r>
          </a:p>
          <a:p>
            <a:r>
              <a:rPr lang="de-DE" dirty="0"/>
              <a:t>PK:  PRODUKTIONSBEREICH_ID	NAME		</a:t>
            </a:r>
          </a:p>
        </p:txBody>
      </p:sp>
      <p:cxnSp>
        <p:nvCxnSpPr>
          <p:cNvPr id="15" name="Gerader Verbinder 14">
            <a:extLst>
              <a:ext uri="{FF2B5EF4-FFF2-40B4-BE49-F238E27FC236}">
                <a16:creationId xmlns:a16="http://schemas.microsoft.com/office/drawing/2014/main" id="{29E73AB8-C650-4C78-935C-A2B023BC950B}"/>
              </a:ext>
            </a:extLst>
          </p:cNvPr>
          <p:cNvCxnSpPr/>
          <p:nvPr/>
        </p:nvCxnSpPr>
        <p:spPr>
          <a:xfrm>
            <a:off x="4061637" y="2190307"/>
            <a:ext cx="0" cy="8080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echteck 15">
            <a:extLst>
              <a:ext uri="{FF2B5EF4-FFF2-40B4-BE49-F238E27FC236}">
                <a16:creationId xmlns:a16="http://schemas.microsoft.com/office/drawing/2014/main" id="{00D89AA7-1AB7-4F57-BB32-638CCF0A91A9}"/>
              </a:ext>
            </a:extLst>
          </p:cNvPr>
          <p:cNvSpPr/>
          <p:nvPr/>
        </p:nvSpPr>
        <p:spPr>
          <a:xfrm>
            <a:off x="776177" y="3838351"/>
            <a:ext cx="3965944" cy="20201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Luftemission</a:t>
            </a:r>
          </a:p>
          <a:p>
            <a:pPr algn="ctr"/>
            <a:r>
              <a:rPr lang="de-DE" dirty="0"/>
              <a:t>_________________________________</a:t>
            </a:r>
          </a:p>
          <a:p>
            <a:r>
              <a:rPr lang="de-DE" dirty="0"/>
              <a:t>PK:  	ID </a:t>
            </a:r>
          </a:p>
          <a:p>
            <a:r>
              <a:rPr lang="de-DE" dirty="0"/>
              <a:t>FK:		PRODUKTIONSBEREICH_ID</a:t>
            </a:r>
          </a:p>
          <a:p>
            <a:r>
              <a:rPr lang="de-DE" dirty="0"/>
              <a:t>		JAHR</a:t>
            </a:r>
          </a:p>
        </p:txBody>
      </p:sp>
      <p:cxnSp>
        <p:nvCxnSpPr>
          <p:cNvPr id="18" name="Gerader Verbinder 17">
            <a:extLst>
              <a:ext uri="{FF2B5EF4-FFF2-40B4-BE49-F238E27FC236}">
                <a16:creationId xmlns:a16="http://schemas.microsoft.com/office/drawing/2014/main" id="{7895C79F-E2EB-409C-83B4-BC50627FA41C}"/>
              </a:ext>
            </a:extLst>
          </p:cNvPr>
          <p:cNvCxnSpPr>
            <a:cxnSpLocks/>
          </p:cNvCxnSpPr>
          <p:nvPr/>
        </p:nvCxnSpPr>
        <p:spPr>
          <a:xfrm>
            <a:off x="1701209" y="4688958"/>
            <a:ext cx="0" cy="11695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hteck 18">
            <a:extLst>
              <a:ext uri="{FF2B5EF4-FFF2-40B4-BE49-F238E27FC236}">
                <a16:creationId xmlns:a16="http://schemas.microsoft.com/office/drawing/2014/main" id="{D0A6E22F-C79A-4854-9327-D2ED7CB92B6D}"/>
              </a:ext>
            </a:extLst>
          </p:cNvPr>
          <p:cNvSpPr/>
          <p:nvPr/>
        </p:nvSpPr>
        <p:spPr>
          <a:xfrm>
            <a:off x="5667153" y="3838352"/>
            <a:ext cx="3965944" cy="20201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Energieverbrauch</a:t>
            </a:r>
          </a:p>
          <a:p>
            <a:pPr algn="ctr"/>
            <a:r>
              <a:rPr lang="de-DE" dirty="0"/>
              <a:t>_________________________________</a:t>
            </a:r>
          </a:p>
          <a:p>
            <a:r>
              <a:rPr lang="de-DE" dirty="0"/>
              <a:t>PK:  	ID </a:t>
            </a:r>
          </a:p>
          <a:p>
            <a:r>
              <a:rPr lang="de-DE" dirty="0"/>
              <a:t>FK:		PRODUKTIONSBEREICH_ID</a:t>
            </a:r>
          </a:p>
          <a:p>
            <a:r>
              <a:rPr lang="de-DE" dirty="0"/>
              <a:t>		JAHR</a:t>
            </a:r>
          </a:p>
        </p:txBody>
      </p:sp>
      <p:cxnSp>
        <p:nvCxnSpPr>
          <p:cNvPr id="21" name="Gerader Verbinder 20">
            <a:extLst>
              <a:ext uri="{FF2B5EF4-FFF2-40B4-BE49-F238E27FC236}">
                <a16:creationId xmlns:a16="http://schemas.microsoft.com/office/drawing/2014/main" id="{150871CE-3E99-4AC6-8AD7-5F2C8D5746B8}"/>
              </a:ext>
            </a:extLst>
          </p:cNvPr>
          <p:cNvCxnSpPr>
            <a:cxnSpLocks/>
          </p:cNvCxnSpPr>
          <p:nvPr/>
        </p:nvCxnSpPr>
        <p:spPr>
          <a:xfrm>
            <a:off x="6570921" y="4688958"/>
            <a:ext cx="0" cy="11695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EB75FBE6-74C1-4C5E-85C1-A7E4DDD827FA}"/>
              </a:ext>
            </a:extLst>
          </p:cNvPr>
          <p:cNvCxnSpPr>
            <a:stCxn id="4" idx="1"/>
          </p:cNvCxnSpPr>
          <p:nvPr/>
        </p:nvCxnSpPr>
        <p:spPr>
          <a:xfrm flipH="1" flipV="1">
            <a:off x="2179674" y="2190307"/>
            <a:ext cx="1411988" cy="2285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3BD125F9-44A3-4001-8D05-87233A24FAEB}"/>
              </a:ext>
            </a:extLst>
          </p:cNvPr>
          <p:cNvCxnSpPr>
            <a:cxnSpLocks/>
          </p:cNvCxnSpPr>
          <p:nvPr/>
        </p:nvCxnSpPr>
        <p:spPr>
          <a:xfrm>
            <a:off x="2179674" y="2190305"/>
            <a:ext cx="0" cy="164804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9E22518F-A0CC-403D-B018-67C195347FDE}"/>
              </a:ext>
            </a:extLst>
          </p:cNvPr>
          <p:cNvCxnSpPr/>
          <p:nvPr/>
        </p:nvCxnSpPr>
        <p:spPr>
          <a:xfrm>
            <a:off x="2179674" y="3540642"/>
            <a:ext cx="255182" cy="29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Gerader Verbinder 33">
            <a:extLst>
              <a:ext uri="{FF2B5EF4-FFF2-40B4-BE49-F238E27FC236}">
                <a16:creationId xmlns:a16="http://schemas.microsoft.com/office/drawing/2014/main" id="{F812A7F2-0DD3-4EF3-8B50-7B097A63CF75}"/>
              </a:ext>
            </a:extLst>
          </p:cNvPr>
          <p:cNvCxnSpPr/>
          <p:nvPr/>
        </p:nvCxnSpPr>
        <p:spPr>
          <a:xfrm flipH="1">
            <a:off x="1850065" y="3540642"/>
            <a:ext cx="329609" cy="29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Gerader Verbinder 35">
            <a:extLst>
              <a:ext uri="{FF2B5EF4-FFF2-40B4-BE49-F238E27FC236}">
                <a16:creationId xmlns:a16="http://schemas.microsoft.com/office/drawing/2014/main" id="{D00CBBF6-E146-4DC6-AFC2-36AAF2C245DD}"/>
              </a:ext>
            </a:extLst>
          </p:cNvPr>
          <p:cNvCxnSpPr/>
          <p:nvPr/>
        </p:nvCxnSpPr>
        <p:spPr>
          <a:xfrm>
            <a:off x="3466214" y="2105247"/>
            <a:ext cx="0" cy="2126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Gerader Verbinder 37">
            <a:extLst>
              <a:ext uri="{FF2B5EF4-FFF2-40B4-BE49-F238E27FC236}">
                <a16:creationId xmlns:a16="http://schemas.microsoft.com/office/drawing/2014/main" id="{B66845F2-8C3B-4590-B46E-4E29C4CBC205}"/>
              </a:ext>
            </a:extLst>
          </p:cNvPr>
          <p:cNvCxnSpPr>
            <a:stCxn id="4" idx="3"/>
          </p:cNvCxnSpPr>
          <p:nvPr/>
        </p:nvCxnSpPr>
        <p:spPr>
          <a:xfrm flipV="1">
            <a:off x="7105281" y="2201735"/>
            <a:ext cx="1305072" cy="11429"/>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Gerader Verbinder 39">
            <a:extLst>
              <a:ext uri="{FF2B5EF4-FFF2-40B4-BE49-F238E27FC236}">
                <a16:creationId xmlns:a16="http://schemas.microsoft.com/office/drawing/2014/main" id="{F2F44A17-A1F6-45DD-A097-51C07B90AF13}"/>
              </a:ext>
            </a:extLst>
          </p:cNvPr>
          <p:cNvCxnSpPr/>
          <p:nvPr/>
        </p:nvCxnSpPr>
        <p:spPr>
          <a:xfrm>
            <a:off x="8431619" y="2201735"/>
            <a:ext cx="0" cy="16366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Gerader Verbinder 41">
            <a:extLst>
              <a:ext uri="{FF2B5EF4-FFF2-40B4-BE49-F238E27FC236}">
                <a16:creationId xmlns:a16="http://schemas.microsoft.com/office/drawing/2014/main" id="{BA14BAD1-C868-4601-8CFC-89D30926A4FE}"/>
              </a:ext>
            </a:extLst>
          </p:cNvPr>
          <p:cNvCxnSpPr>
            <a:cxnSpLocks/>
          </p:cNvCxnSpPr>
          <p:nvPr/>
        </p:nvCxnSpPr>
        <p:spPr>
          <a:xfrm>
            <a:off x="8708064" y="3838349"/>
            <a:ext cx="616689" cy="616693"/>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Gerader Verbinder 44">
            <a:extLst>
              <a:ext uri="{FF2B5EF4-FFF2-40B4-BE49-F238E27FC236}">
                <a16:creationId xmlns:a16="http://schemas.microsoft.com/office/drawing/2014/main" id="{D127F0CE-D459-43C3-BCB3-9CEC9421B65E}"/>
              </a:ext>
            </a:extLst>
          </p:cNvPr>
          <p:cNvCxnSpPr/>
          <p:nvPr/>
        </p:nvCxnSpPr>
        <p:spPr>
          <a:xfrm>
            <a:off x="8431619" y="3540642"/>
            <a:ext cx="276445" cy="29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Gerader Verbinder 48">
            <a:extLst>
              <a:ext uri="{FF2B5EF4-FFF2-40B4-BE49-F238E27FC236}">
                <a16:creationId xmlns:a16="http://schemas.microsoft.com/office/drawing/2014/main" id="{C821B424-571C-4AEC-900C-25D6CBF1480B}"/>
              </a:ext>
            </a:extLst>
          </p:cNvPr>
          <p:cNvCxnSpPr/>
          <p:nvPr/>
        </p:nvCxnSpPr>
        <p:spPr>
          <a:xfrm flipH="1">
            <a:off x="8155175" y="3540642"/>
            <a:ext cx="276443" cy="29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Gerader Verbinder 50">
            <a:extLst>
              <a:ext uri="{FF2B5EF4-FFF2-40B4-BE49-F238E27FC236}">
                <a16:creationId xmlns:a16="http://schemas.microsoft.com/office/drawing/2014/main" id="{C76841C8-2408-4E7D-A7A5-F93A87FF3E46}"/>
              </a:ext>
            </a:extLst>
          </p:cNvPr>
          <p:cNvCxnSpPr/>
          <p:nvPr/>
        </p:nvCxnSpPr>
        <p:spPr>
          <a:xfrm>
            <a:off x="7208874" y="2105247"/>
            <a:ext cx="0" cy="21265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9074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288FCF-B072-44F3-AA54-7B9D230130BA}"/>
              </a:ext>
            </a:extLst>
          </p:cNvPr>
          <p:cNvSpPr>
            <a:spLocks noGrp="1"/>
          </p:cNvSpPr>
          <p:nvPr>
            <p:ph type="title"/>
          </p:nvPr>
        </p:nvSpPr>
        <p:spPr/>
        <p:txBody>
          <a:bodyPr/>
          <a:lstStyle/>
          <a:p>
            <a:r>
              <a:rPr lang="de-DE" dirty="0"/>
              <a:t>Textliche Beschreibung</a:t>
            </a:r>
          </a:p>
        </p:txBody>
      </p:sp>
      <p:sp>
        <p:nvSpPr>
          <p:cNvPr id="3" name="Textplatzhalter 2">
            <a:extLst>
              <a:ext uri="{FF2B5EF4-FFF2-40B4-BE49-F238E27FC236}">
                <a16:creationId xmlns:a16="http://schemas.microsoft.com/office/drawing/2014/main" id="{8015EA0F-D55B-486E-92DC-9D6CCAE5D732}"/>
              </a:ext>
            </a:extLst>
          </p:cNvPr>
          <p:cNvSpPr>
            <a:spLocks noGrp="1"/>
          </p:cNvSpPr>
          <p:nvPr>
            <p:ph type="body" sz="half" idx="2"/>
          </p:nvPr>
        </p:nvSpPr>
        <p:spPr>
          <a:xfrm>
            <a:off x="1154954" y="2573079"/>
            <a:ext cx="8825659" cy="3446721"/>
          </a:xfrm>
        </p:spPr>
        <p:txBody>
          <a:bodyPr/>
          <a:lstStyle/>
          <a:p>
            <a:r>
              <a:rPr lang="de-DE" dirty="0"/>
              <a:t>In dem Projekt geht es darum, den Energieverbrauch sowie die Luftemission für alle Produktionsbereiche in Deutschland darzustellen. Dabei wird sich auf die Jahre 1995 bis 2014 bezogen. Die Entitäten sind Produktionsbereich, Luftemission und Energieverbrauch. Durch mehrere vergleichende Darstellungen wird ein Verlauf und/oder ein Zusammenhang der Verbräuche ersichtlich. </a:t>
            </a:r>
          </a:p>
        </p:txBody>
      </p:sp>
    </p:spTree>
    <p:extLst>
      <p:ext uri="{BB962C8B-B14F-4D97-AF65-F5344CB8AC3E}">
        <p14:creationId xmlns:p14="http://schemas.microsoft.com/office/powerpoint/2010/main" val="1605660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D31797-5D20-40CE-8114-78B4417B25E5}"/>
              </a:ext>
            </a:extLst>
          </p:cNvPr>
          <p:cNvSpPr>
            <a:spLocks noGrp="1"/>
          </p:cNvSpPr>
          <p:nvPr>
            <p:ph type="title"/>
          </p:nvPr>
        </p:nvSpPr>
        <p:spPr/>
        <p:txBody>
          <a:bodyPr/>
          <a:lstStyle/>
          <a:p>
            <a:r>
              <a:rPr lang="de-DE" dirty="0"/>
              <a:t>Motivation</a:t>
            </a:r>
          </a:p>
        </p:txBody>
      </p:sp>
      <p:sp>
        <p:nvSpPr>
          <p:cNvPr id="3" name="Inhaltsplatzhalter 2">
            <a:extLst>
              <a:ext uri="{FF2B5EF4-FFF2-40B4-BE49-F238E27FC236}">
                <a16:creationId xmlns:a16="http://schemas.microsoft.com/office/drawing/2014/main" id="{90F3571E-69DB-4FB1-82B6-2F3102081B2B}"/>
              </a:ext>
            </a:extLst>
          </p:cNvPr>
          <p:cNvSpPr>
            <a:spLocks noGrp="1"/>
          </p:cNvSpPr>
          <p:nvPr>
            <p:ph idx="1"/>
          </p:nvPr>
        </p:nvSpPr>
        <p:spPr/>
        <p:txBody>
          <a:bodyPr/>
          <a:lstStyle/>
          <a:p>
            <a:r>
              <a:rPr lang="de-DE" dirty="0"/>
              <a:t>Für den Klimawandel und Umweltschutz</a:t>
            </a:r>
          </a:p>
          <a:p>
            <a:r>
              <a:rPr lang="de-DE" dirty="0"/>
              <a:t>Zu engagieren!</a:t>
            </a:r>
          </a:p>
          <a:p>
            <a:r>
              <a:rPr lang="de-DE" dirty="0"/>
              <a:t>Zu motivieren!</a:t>
            </a:r>
          </a:p>
          <a:p>
            <a:r>
              <a:rPr lang="de-DE" dirty="0"/>
              <a:t>Zu sensibilisieren!</a:t>
            </a:r>
          </a:p>
          <a:p>
            <a:endParaRPr lang="de-DE" dirty="0"/>
          </a:p>
        </p:txBody>
      </p:sp>
    </p:spTree>
    <p:extLst>
      <p:ext uri="{BB962C8B-B14F-4D97-AF65-F5344CB8AC3E}">
        <p14:creationId xmlns:p14="http://schemas.microsoft.com/office/powerpoint/2010/main" val="1393347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B6C292-BFFD-47E6-A506-272A1FABE6BC}"/>
              </a:ext>
            </a:extLst>
          </p:cNvPr>
          <p:cNvSpPr>
            <a:spLocks noGrp="1"/>
          </p:cNvSpPr>
          <p:nvPr>
            <p:ph type="title"/>
          </p:nvPr>
        </p:nvSpPr>
        <p:spPr>
          <a:xfrm>
            <a:off x="646111" y="452718"/>
            <a:ext cx="9404723" cy="1400530"/>
          </a:xfrm>
        </p:spPr>
        <p:txBody>
          <a:bodyPr>
            <a:normAutofit/>
          </a:bodyPr>
          <a:lstStyle/>
          <a:p>
            <a:r>
              <a:rPr lang="de-DE" dirty="0"/>
              <a:t>Intention: Beantworten dieser Fragen</a:t>
            </a:r>
          </a:p>
        </p:txBody>
      </p:sp>
      <p:graphicFrame>
        <p:nvGraphicFramePr>
          <p:cNvPr id="5" name="Inhaltsplatzhalter 2"/>
          <p:cNvGraphicFramePr>
            <a:graphicFrameLocks noGrp="1"/>
          </p:cNvGraphicFramePr>
          <p:nvPr>
            <p:ph idx="1"/>
            <p:extLst>
              <p:ext uri="{D42A27DB-BD31-4B8C-83A1-F6EECF244321}">
                <p14:modId xmlns:p14="http://schemas.microsoft.com/office/powerpoint/2010/main" val="754742445"/>
              </p:ext>
            </p:extLst>
          </p:nvPr>
        </p:nvGraphicFramePr>
        <p:xfrm>
          <a:off x="646111" y="2140085"/>
          <a:ext cx="9404352" cy="4056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73290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FB5A47-5D51-4639-A4C5-9CFE91510F02}"/>
              </a:ext>
            </a:extLst>
          </p:cNvPr>
          <p:cNvSpPr>
            <a:spLocks noGrp="1"/>
          </p:cNvSpPr>
          <p:nvPr>
            <p:ph type="title"/>
          </p:nvPr>
        </p:nvSpPr>
        <p:spPr/>
        <p:txBody>
          <a:bodyPr/>
          <a:lstStyle/>
          <a:p>
            <a:r>
              <a:rPr lang="de-DE" dirty="0"/>
              <a:t>Informationen zu den Daten</a:t>
            </a:r>
          </a:p>
        </p:txBody>
      </p:sp>
      <p:sp>
        <p:nvSpPr>
          <p:cNvPr id="3" name="Inhaltsplatzhalter 2">
            <a:extLst>
              <a:ext uri="{FF2B5EF4-FFF2-40B4-BE49-F238E27FC236}">
                <a16:creationId xmlns:a16="http://schemas.microsoft.com/office/drawing/2014/main" id="{D62AB403-4F8B-44AE-80B6-93245D5D7BD5}"/>
              </a:ext>
            </a:extLst>
          </p:cNvPr>
          <p:cNvSpPr>
            <a:spLocks noGrp="1"/>
          </p:cNvSpPr>
          <p:nvPr>
            <p:ph idx="1"/>
          </p:nvPr>
        </p:nvSpPr>
        <p:spPr/>
        <p:txBody>
          <a:bodyPr/>
          <a:lstStyle/>
          <a:p>
            <a:r>
              <a:rPr lang="de-DE" dirty="0"/>
              <a:t>Zwei Datensätze von </a:t>
            </a:r>
            <a:r>
              <a:rPr lang="de-DE" b="1" dirty="0"/>
              <a:t>govdata.de</a:t>
            </a:r>
          </a:p>
          <a:p>
            <a:r>
              <a:rPr lang="de-DE" b="1" dirty="0"/>
              <a:t>Energieverbrauch: Deutschland, Jahre, Produktionsbereiche</a:t>
            </a:r>
          </a:p>
          <a:p>
            <a:r>
              <a:rPr lang="de-DE" b="1" dirty="0"/>
              <a:t>Luftemissionen: Deutschland, Jahre, Luftemissionsart, Produktionsbereiche</a:t>
            </a:r>
          </a:p>
          <a:p>
            <a:r>
              <a:rPr lang="de-DE" dirty="0"/>
              <a:t>Dateiformat CSV</a:t>
            </a:r>
          </a:p>
        </p:txBody>
      </p:sp>
    </p:spTree>
    <p:extLst>
      <p:ext uri="{BB962C8B-B14F-4D97-AF65-F5344CB8AC3E}">
        <p14:creationId xmlns:p14="http://schemas.microsoft.com/office/powerpoint/2010/main" val="1523143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9ECDD5C-152A-4CC7-8333-0F367B3A62EA}"/>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F5C92A3-369B-43F3-BDCE-E560B1B0EC89}"/>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AEBE9F1A-B38D-446E-83AE-14B17CE77FF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915B5014-A7EC-4BA6-9C83-8840CF81DB28}"/>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022C43AB-86D7-420D-8AD7-DC0A15FDD0A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5E3EB826-A471-488F-9E8A-D65528A3C0C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DFB3CEA1-88D9-42FB-88ED-1E9807FE659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fik 3">
            <a:extLst>
              <a:ext uri="{FF2B5EF4-FFF2-40B4-BE49-F238E27FC236}">
                <a16:creationId xmlns:a16="http://schemas.microsoft.com/office/drawing/2014/main" id="{C7B03000-7F09-45D2-8618-4C763EBF69B0}"/>
              </a:ext>
            </a:extLst>
          </p:cNvPr>
          <p:cNvPicPr>
            <a:picLocks noGrp="1" noChangeAspect="1"/>
          </p:cNvPicPr>
          <p:nvPr>
            <p:ph idx="1"/>
          </p:nvPr>
        </p:nvPicPr>
        <p:blipFill>
          <a:blip r:embed="rId7"/>
          <a:stretch>
            <a:fillRect/>
          </a:stretch>
        </p:blipFill>
        <p:spPr>
          <a:xfrm>
            <a:off x="643467" y="1193462"/>
            <a:ext cx="10905066" cy="4471076"/>
          </a:xfrm>
          <a:prstGeom prst="rect">
            <a:avLst/>
          </a:prstGeom>
        </p:spPr>
      </p:pic>
      <p:sp>
        <p:nvSpPr>
          <p:cNvPr id="24" name="Rectangle 23">
            <a:extLst>
              <a:ext uri="{FF2B5EF4-FFF2-40B4-BE49-F238E27FC236}">
                <a16:creationId xmlns:a16="http://schemas.microsoft.com/office/drawing/2014/main" id="{9A6C928E-4252-4F33-8C34-E50A12A317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5587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9ECDD5C-152A-4CC7-8333-0F367B3A62EA}"/>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F5C92A3-369B-43F3-BDCE-E560B1B0EC89}"/>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AEBE9F1A-B38D-446E-83AE-14B17CE77FF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915B5014-A7EC-4BA6-9C83-8840CF81DB28}"/>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022C43AB-86D7-420D-8AD7-DC0A15FDD0A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5E3EB826-A471-488F-9E8A-D65528A3C0C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DFB3CEA1-88D9-42FB-88ED-1E9807FE659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fik 3">
            <a:extLst>
              <a:ext uri="{FF2B5EF4-FFF2-40B4-BE49-F238E27FC236}">
                <a16:creationId xmlns:a16="http://schemas.microsoft.com/office/drawing/2014/main" id="{EF55B89C-167F-4794-ACAD-8AAEFB4E1936}"/>
              </a:ext>
            </a:extLst>
          </p:cNvPr>
          <p:cNvPicPr>
            <a:picLocks noGrp="1" noChangeAspect="1"/>
          </p:cNvPicPr>
          <p:nvPr>
            <p:ph idx="1"/>
          </p:nvPr>
        </p:nvPicPr>
        <p:blipFill>
          <a:blip r:embed="rId7"/>
          <a:stretch>
            <a:fillRect/>
          </a:stretch>
        </p:blipFill>
        <p:spPr>
          <a:xfrm>
            <a:off x="643467" y="1179831"/>
            <a:ext cx="10905066" cy="4498338"/>
          </a:xfrm>
          <a:prstGeom prst="rect">
            <a:avLst/>
          </a:prstGeom>
        </p:spPr>
      </p:pic>
      <p:sp>
        <p:nvSpPr>
          <p:cNvPr id="24" name="Rectangle 23">
            <a:extLst>
              <a:ext uri="{FF2B5EF4-FFF2-40B4-BE49-F238E27FC236}">
                <a16:creationId xmlns:a16="http://schemas.microsoft.com/office/drawing/2014/main" id="{9A6C928E-4252-4F33-8C34-E50A12A317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44249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9ECDD5C-152A-4CC7-8333-0F367B3A62EA}"/>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F5C92A3-369B-43F3-BDCE-E560B1B0EC89}"/>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AEBE9F1A-B38D-446E-83AE-14B17CE77FF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915B5014-A7EC-4BA6-9C83-8840CF81DB28}"/>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022C43AB-86D7-420D-8AD7-DC0A15FDD0A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5E3EB826-A471-488F-9E8A-D65528A3C0C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DFB3CEA1-88D9-42FB-88ED-1E9807FE659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fik 3" descr="Ein Bild, das Text enthält.&#10;&#10;Mit sehr hoher Zuverlässigkeit generierte Beschreibung">
            <a:extLst>
              <a:ext uri="{FF2B5EF4-FFF2-40B4-BE49-F238E27FC236}">
                <a16:creationId xmlns:a16="http://schemas.microsoft.com/office/drawing/2014/main" id="{CA6A6B77-0B93-4D7A-8D97-A9196B45CD8F}"/>
              </a:ext>
            </a:extLst>
          </p:cNvPr>
          <p:cNvPicPr>
            <a:picLocks noGrp="1" noChangeAspect="1"/>
          </p:cNvPicPr>
          <p:nvPr>
            <p:ph idx="1"/>
          </p:nvPr>
        </p:nvPicPr>
        <p:blipFill>
          <a:blip r:embed="rId7"/>
          <a:stretch>
            <a:fillRect/>
          </a:stretch>
        </p:blipFill>
        <p:spPr>
          <a:xfrm>
            <a:off x="643467" y="1179831"/>
            <a:ext cx="10905066" cy="4498338"/>
          </a:xfrm>
          <a:prstGeom prst="rect">
            <a:avLst/>
          </a:prstGeom>
        </p:spPr>
      </p:pic>
      <p:sp>
        <p:nvSpPr>
          <p:cNvPr id="24" name="Rectangle 23">
            <a:extLst>
              <a:ext uri="{FF2B5EF4-FFF2-40B4-BE49-F238E27FC236}">
                <a16:creationId xmlns:a16="http://schemas.microsoft.com/office/drawing/2014/main" id="{9A6C928E-4252-4F33-8C34-E50A12A317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497490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908E26-5F5E-417E-80DE-FE88155D0878}"/>
              </a:ext>
            </a:extLst>
          </p:cNvPr>
          <p:cNvSpPr>
            <a:spLocks noGrp="1"/>
          </p:cNvSpPr>
          <p:nvPr>
            <p:ph type="title"/>
          </p:nvPr>
        </p:nvSpPr>
        <p:spPr/>
        <p:txBody>
          <a:bodyPr/>
          <a:lstStyle/>
          <a:p>
            <a:r>
              <a:rPr lang="de-DE" dirty="0"/>
              <a:t>Realisierung von Frontend</a:t>
            </a:r>
          </a:p>
        </p:txBody>
      </p:sp>
      <p:sp>
        <p:nvSpPr>
          <p:cNvPr id="3" name="Inhaltsplatzhalter 2">
            <a:extLst>
              <a:ext uri="{FF2B5EF4-FFF2-40B4-BE49-F238E27FC236}">
                <a16:creationId xmlns:a16="http://schemas.microsoft.com/office/drawing/2014/main" id="{6C95BFF5-C2E9-49FE-8E60-987656AECA25}"/>
              </a:ext>
            </a:extLst>
          </p:cNvPr>
          <p:cNvSpPr>
            <a:spLocks noGrp="1"/>
          </p:cNvSpPr>
          <p:nvPr>
            <p:ph idx="1"/>
          </p:nvPr>
        </p:nvSpPr>
        <p:spPr/>
        <p:txBody>
          <a:bodyPr/>
          <a:lstStyle/>
          <a:p>
            <a:r>
              <a:rPr lang="de-DE" dirty="0" err="1"/>
              <a:t>Html</a:t>
            </a:r>
            <a:endParaRPr lang="de-DE" dirty="0"/>
          </a:p>
          <a:p>
            <a:r>
              <a:rPr lang="de-DE" dirty="0"/>
              <a:t>Bootstrap</a:t>
            </a:r>
          </a:p>
          <a:p>
            <a:r>
              <a:rPr lang="de-DE" dirty="0" err="1"/>
              <a:t>Css</a:t>
            </a:r>
            <a:endParaRPr lang="de-DE" dirty="0"/>
          </a:p>
          <a:p>
            <a:r>
              <a:rPr lang="de-DE" dirty="0"/>
              <a:t>JavaScript </a:t>
            </a:r>
          </a:p>
          <a:p>
            <a:r>
              <a:rPr lang="de-DE" dirty="0"/>
              <a:t>Chart.js (Framework)</a:t>
            </a:r>
          </a:p>
        </p:txBody>
      </p:sp>
    </p:spTree>
    <p:extLst>
      <p:ext uri="{BB962C8B-B14F-4D97-AF65-F5344CB8AC3E}">
        <p14:creationId xmlns:p14="http://schemas.microsoft.com/office/powerpoint/2010/main" val="24651943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0</TotalTime>
  <Words>243</Words>
  <Application>Microsoft Office PowerPoint</Application>
  <PresentationFormat>Breitbild</PresentationFormat>
  <Paragraphs>66</Paragraphs>
  <Slides>12</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12</vt:i4>
      </vt:variant>
    </vt:vector>
  </HeadingPairs>
  <TitlesOfParts>
    <vt:vector size="16" baseType="lpstr">
      <vt:lpstr>Arial</vt:lpstr>
      <vt:lpstr>Century Gothic</vt:lpstr>
      <vt:lpstr>Wingdings 3</vt:lpstr>
      <vt:lpstr>Ion</vt:lpstr>
      <vt:lpstr>Energieverbrauch und  CO2-Emission</vt:lpstr>
      <vt:lpstr>Textliche Beschreibung</vt:lpstr>
      <vt:lpstr>Motivation</vt:lpstr>
      <vt:lpstr>Intention: Beantworten dieser Fragen</vt:lpstr>
      <vt:lpstr>Informationen zu den Daten</vt:lpstr>
      <vt:lpstr>PowerPoint-Präsentation</vt:lpstr>
      <vt:lpstr>PowerPoint-Präsentation</vt:lpstr>
      <vt:lpstr>PowerPoint-Präsentation</vt:lpstr>
      <vt:lpstr>Realisierung von Frontend</vt:lpstr>
      <vt:lpstr>Datenbankimplementierung</vt:lpstr>
      <vt:lpstr>Chen-Diagramm</vt:lpstr>
      <vt:lpstr>Crow‘s Foot Diagramm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Energieverbrauch</dc:title>
  <dc:creator>Sebastian Pehlke</dc:creator>
  <cp:lastModifiedBy>Sebastian Pehlke</cp:lastModifiedBy>
  <cp:revision>22</cp:revision>
  <dcterms:created xsi:type="dcterms:W3CDTF">2017-10-04T11:39:51Z</dcterms:created>
  <dcterms:modified xsi:type="dcterms:W3CDTF">2018-01-08T09:45:45Z</dcterms:modified>
</cp:coreProperties>
</file>