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70"/>
    <p:restoredTop sz="94305"/>
  </p:normalViewPr>
  <p:slideViewPr>
    <p:cSldViewPr>
      <p:cViewPr>
        <p:scale>
          <a:sx n="93" d="100"/>
          <a:sy n="93" d="100"/>
        </p:scale>
        <p:origin x="84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C6B3B96-316A-D349-8231-A8E2C70A284F}" type="datetimeFigureOut">
              <a:rPr lang="en-US"/>
              <a:pPr>
                <a:defRPr/>
              </a:pPr>
              <a:t>9/1/15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78994467-820F-0F48-BA93-120DD48A7B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94467-820F-0F48-BA93-120DD48A7BEC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0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81000" y="1295400"/>
            <a:ext cx="8229600" cy="2057400"/>
          </a:xfrm>
          <a:prstGeom prst="roundRect">
            <a:avLst>
              <a:gd name="adj" fmla="val 16667"/>
            </a:avLst>
          </a:prstGeom>
          <a:solidFill>
            <a:srgbClr val="3333B2"/>
          </a:solidFill>
          <a:ln w="25400">
            <a:solidFill>
              <a:srgbClr val="3333B2"/>
            </a:solidFill>
            <a:round/>
            <a:headEnd/>
            <a:tailEnd/>
          </a:ln>
          <a:effectLst>
            <a:outerShdw blurRad="63500" dist="1524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Erik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Regla</a:t>
            </a: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3EA157D-2F67-A543-B702-5BFC138C20CA}" type="datetime1">
              <a:rPr lang="en-US" smtClean="0"/>
              <a:pPr>
                <a:defRPr/>
              </a:pPr>
              <a:t>9/1/15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429000" cy="365125"/>
          </a:xfrm>
        </p:spPr>
        <p:txBody>
          <a:bodyPr/>
          <a:lstStyle>
            <a:lvl1pPr algn="l">
              <a:defRPr sz="10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 err="1" smtClean="0"/>
              <a:t>Análisis</a:t>
            </a:r>
            <a:r>
              <a:rPr lang="en-US" dirty="0" smtClean="0"/>
              <a:t> de la </a:t>
            </a:r>
            <a:r>
              <a:rPr lang="en-US" dirty="0" err="1" smtClean="0"/>
              <a:t>Escuela</a:t>
            </a:r>
            <a:r>
              <a:rPr lang="en-US" dirty="0" smtClean="0"/>
              <a:t> de </a:t>
            </a:r>
            <a:r>
              <a:rPr lang="en-US" dirty="0" err="1" smtClean="0"/>
              <a:t>Ingeniería</a:t>
            </a:r>
            <a:r>
              <a:rPr lang="en-US" dirty="0" smtClean="0"/>
              <a:t> Civil en </a:t>
            </a:r>
            <a:r>
              <a:rPr lang="en-US" dirty="0" err="1" smtClean="0"/>
              <a:t>Computación</a:t>
            </a:r>
            <a:r>
              <a:rPr lang="en-US" dirty="0" smtClean="0"/>
              <a:t> a la luz del plan </a:t>
            </a:r>
            <a:r>
              <a:rPr lang="en-US" dirty="0" err="1" smtClean="0"/>
              <a:t>estratégico</a:t>
            </a:r>
            <a:r>
              <a:rPr lang="en-US" dirty="0" smtClean="0"/>
              <a:t> de la Universidad de Talca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EF55A1-7559-F64E-993F-28FEF6F6D8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3BF26-E709-D542-AF23-7FE797949B2E}" type="datetime1">
              <a:rPr lang="en-US"/>
              <a:pPr>
                <a:defRPr/>
              </a:pPr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C314E3-56A6-7940-8A2D-F151BE2BED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1004A-3F99-D74E-A466-D6AC37E27EF4}" type="datetime1">
              <a:rPr lang="en-US"/>
              <a:pPr>
                <a:defRPr/>
              </a:pPr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BEE595-379E-4D4F-AB47-F8C930E96D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</a:gradFill>
          <a:ln>
            <a:noFill/>
          </a:ln>
          <a:effectLst>
            <a:outerShdw blurRad="63500" dist="88900" dir="54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Erik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Regla</a:t>
            </a: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to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0B155DE-7B98-A74E-AEA7-78706643A6A5}" type="datetime1">
              <a:rPr lang="en-US"/>
              <a:pPr>
                <a:defRPr/>
              </a:pPr>
              <a:t>9/1/15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sz="10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 err="1" smtClean="0"/>
              <a:t>Análisis</a:t>
            </a:r>
            <a:r>
              <a:rPr lang="en-US" dirty="0" smtClean="0"/>
              <a:t> de la </a:t>
            </a:r>
            <a:r>
              <a:rPr lang="en-US" dirty="0" err="1" smtClean="0"/>
              <a:t>Escuela</a:t>
            </a:r>
            <a:r>
              <a:rPr lang="en-US" dirty="0" smtClean="0"/>
              <a:t> de </a:t>
            </a:r>
            <a:r>
              <a:rPr lang="en-US" dirty="0" err="1" smtClean="0"/>
              <a:t>Ingeniería</a:t>
            </a:r>
            <a:r>
              <a:rPr lang="en-US" dirty="0" smtClean="0"/>
              <a:t> Civil en </a:t>
            </a:r>
            <a:r>
              <a:rPr lang="en-US" dirty="0" err="1" smtClean="0"/>
              <a:t>Computación</a:t>
            </a:r>
            <a:r>
              <a:rPr lang="en-US" dirty="0" smtClean="0"/>
              <a:t> a la luz del plan </a:t>
            </a:r>
            <a:r>
              <a:rPr lang="en-US" dirty="0" err="1" smtClean="0"/>
              <a:t>estratégico</a:t>
            </a:r>
            <a:r>
              <a:rPr lang="en-US" dirty="0" smtClean="0"/>
              <a:t> de la Universidad de Talca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C9818B-BBEF-914A-9DAC-2CCC6D7075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5BAB7-7632-6446-BB20-939FECCABE2F}" type="datetime1">
              <a:rPr lang="en-US"/>
              <a:pPr>
                <a:defRPr/>
              </a:pPr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2206D3-CAC5-3741-B06D-861B3DE07F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</a:gradFill>
          <a:ln>
            <a:noFill/>
          </a:ln>
          <a:effectLst>
            <a:outerShdw blurRad="63500" dist="88900" dir="54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Vu Pham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C0F2B2A-50AF-4041-9408-3CBC182E86F4}" type="datetime1">
              <a:rPr lang="en-US"/>
              <a:pPr>
                <a:defRPr/>
              </a:pPr>
              <a:t>9/1/15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827526-CC79-124F-930D-1266621E19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</a:gradFill>
          <a:ln>
            <a:noFill/>
          </a:ln>
          <a:effectLst>
            <a:outerShdw blurRad="63500" dist="88900" dir="54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Vu Pham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7B5B94E-72C4-B44C-A6E2-8B71FFA80E86}" type="datetime1">
              <a:rPr lang="en-US"/>
              <a:pPr>
                <a:defRPr/>
              </a:pPr>
              <a:t>9/1/15</a:t>
            </a:fld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C9D79C-8BA1-7049-B5D9-2958BDD3BE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</a:gradFill>
          <a:ln>
            <a:noFill/>
          </a:ln>
          <a:effectLst>
            <a:outerShdw blurRad="63500" dist="88900" dir="54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s-ES_tradnl" dirty="0" smtClean="0"/>
              <a:t>Erik Regla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CF5403E-0C36-8D45-A5C8-00E509E51BCA}" type="datetime1">
              <a:rPr lang="en-US"/>
              <a:pPr>
                <a:defRPr/>
              </a:pPr>
              <a:t>9/1/15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sz="10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 err="1" smtClean="0"/>
              <a:t>Análisis</a:t>
            </a:r>
            <a:r>
              <a:rPr lang="en-US" dirty="0" smtClean="0"/>
              <a:t> de la </a:t>
            </a:r>
            <a:r>
              <a:rPr lang="en-US" dirty="0" err="1" smtClean="0"/>
              <a:t>Escuela</a:t>
            </a:r>
            <a:r>
              <a:rPr lang="en-US" dirty="0" smtClean="0"/>
              <a:t> de </a:t>
            </a:r>
            <a:r>
              <a:rPr lang="en-US" dirty="0" err="1" smtClean="0"/>
              <a:t>Ingeniería</a:t>
            </a:r>
            <a:r>
              <a:rPr lang="en-US" dirty="0" smtClean="0"/>
              <a:t> Civil en </a:t>
            </a:r>
            <a:r>
              <a:rPr lang="en-US" dirty="0" err="1" smtClean="0"/>
              <a:t>Computación</a:t>
            </a:r>
            <a:r>
              <a:rPr lang="en-US" dirty="0" smtClean="0"/>
              <a:t> a la luz del plan </a:t>
            </a:r>
            <a:r>
              <a:rPr lang="en-US" dirty="0" err="1" smtClean="0"/>
              <a:t>estratégico</a:t>
            </a:r>
            <a:r>
              <a:rPr lang="en-US" dirty="0" smtClean="0"/>
              <a:t> de la Universidad de Talca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A43B1F-56D5-C745-8B04-42A9A793EA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2EBEF71-5446-E24B-8CA3-5EBBFCAF1018}" type="datetime1">
              <a:rPr lang="en-US"/>
              <a:pPr>
                <a:defRPr/>
              </a:pPr>
              <a:t>9/1/15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425A0C-FBA8-4D43-8F51-06CCD840CA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9202E-6787-5C4C-B2BC-E16DE57889B2}" type="datetime1">
              <a:rPr lang="en-US"/>
              <a:pPr>
                <a:defRPr/>
              </a:pPr>
              <a:t>9/1/15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C2159F-1890-8347-9938-31DEE4D402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_tradnl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8273F-D351-0C4B-B5CB-BBA364D2546A}" type="datetime1">
              <a:rPr lang="en-US"/>
              <a:pPr>
                <a:defRPr/>
              </a:pPr>
              <a:t>9/1/15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76E85-6F65-EF4D-8170-3BB193BFDF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n-US" smtClean="0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n-US" smtClean="0"/>
              <a:t>Click to edit Master text styles</a:t>
            </a:r>
          </a:p>
          <a:p>
            <a:pPr lvl="1"/>
            <a:r>
              <a:rPr lang="es-ES_tradnl" altLang="en-US" smtClean="0"/>
              <a:t>Second level</a:t>
            </a:r>
          </a:p>
          <a:p>
            <a:pPr lvl="2"/>
            <a:r>
              <a:rPr lang="es-ES_tradnl" altLang="en-US" smtClean="0"/>
              <a:t>Third level</a:t>
            </a:r>
          </a:p>
          <a:p>
            <a:pPr lvl="3"/>
            <a:r>
              <a:rPr lang="es-ES_tradnl" altLang="en-US" smtClean="0"/>
              <a:t>Fourth level</a:t>
            </a:r>
          </a:p>
          <a:p>
            <a:pPr lvl="4"/>
            <a:r>
              <a:rPr lang="es-ES_tradnl" altLang="en-US" smtClean="0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FCBEF8D-DDBD-2A45-ADDF-7D40BC144B42}" type="datetime1">
              <a:rPr lang="en-US"/>
              <a:pPr>
                <a:defRPr/>
              </a:pPr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B265813-7255-2A46-BEA1-748F195A2F2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83" r:id="rId3"/>
    <p:sldLayoutId id="2147483690" r:id="rId4"/>
    <p:sldLayoutId id="2147483691" r:id="rId5"/>
    <p:sldLayoutId id="2147483692" r:id="rId6"/>
    <p:sldLayoutId id="214748369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5"/>
          <p:cNvSpPr>
            <a:spLocks noGrp="1"/>
          </p:cNvSpPr>
          <p:nvPr>
            <p:ph type="ctrTitle"/>
          </p:nvPr>
        </p:nvSpPr>
        <p:spPr>
          <a:xfrm>
            <a:off x="611560" y="1556792"/>
            <a:ext cx="7772400" cy="838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err="1"/>
              <a:t>Análisis</a:t>
            </a:r>
            <a:r>
              <a:rPr lang="en-US" sz="2800" dirty="0"/>
              <a:t> del </a:t>
            </a:r>
            <a:r>
              <a:rPr lang="en-US" sz="2800" dirty="0" err="1"/>
              <a:t>comportamiento</a:t>
            </a:r>
            <a:r>
              <a:rPr lang="en-US" sz="2800" dirty="0"/>
              <a:t> del </a:t>
            </a:r>
            <a:r>
              <a:rPr lang="en-US" sz="2800" dirty="0" err="1"/>
              <a:t>Departamento</a:t>
            </a:r>
            <a:r>
              <a:rPr lang="en-US" sz="2800" dirty="0"/>
              <a:t> de </a:t>
            </a:r>
            <a:r>
              <a:rPr lang="en-US" sz="2800" dirty="0" err="1"/>
              <a:t>Ciencias</a:t>
            </a:r>
            <a:r>
              <a:rPr lang="en-US" sz="2800" dirty="0"/>
              <a:t> de la </a:t>
            </a:r>
            <a:r>
              <a:rPr lang="en-US" sz="2800" dirty="0" err="1"/>
              <a:t>Computación</a:t>
            </a:r>
            <a:r>
              <a:rPr lang="en-US" sz="2800" dirty="0"/>
              <a:t> a la luz del plan </a:t>
            </a:r>
            <a:r>
              <a:rPr lang="en-US" sz="2800" dirty="0" err="1"/>
              <a:t>estratégico</a:t>
            </a:r>
            <a:r>
              <a:rPr lang="en-US" sz="2800" dirty="0"/>
              <a:t> de la Universidad de Talca</a:t>
            </a:r>
            <a:endParaRPr lang="en-US" sz="2800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219200" y="2636912"/>
            <a:ext cx="6400800" cy="563488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800" dirty="0" err="1" smtClean="0"/>
              <a:t>Introducci</a:t>
            </a:r>
            <a:r>
              <a:rPr lang="es-ES_tradnl" sz="1800" dirty="0" err="1" smtClean="0"/>
              <a:t>ón</a:t>
            </a:r>
            <a:r>
              <a:rPr lang="es-ES_tradnl" sz="1800" dirty="0" smtClean="0"/>
              <a:t> a la administración</a:t>
            </a:r>
            <a:br>
              <a:rPr lang="es-ES_tradnl" sz="1800" dirty="0" smtClean="0"/>
            </a:br>
            <a:r>
              <a:rPr lang="es-ES_tradnl" sz="1800" dirty="0" smtClean="0"/>
              <a:t>Tarea 1</a:t>
            </a:r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3108240" y="4005064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Erik </a:t>
            </a:r>
            <a:r>
              <a:rPr lang="en-US" dirty="0" err="1" smtClean="0"/>
              <a:t>Regla</a:t>
            </a:r>
            <a:endParaRPr lang="en-US" dirty="0" smtClean="0"/>
          </a:p>
          <a:p>
            <a:pPr algn="ctr"/>
            <a:r>
              <a:rPr lang="en-US" dirty="0" smtClean="0"/>
              <a:t>2 de </a:t>
            </a:r>
            <a:r>
              <a:rPr lang="en-US" dirty="0" err="1" smtClean="0"/>
              <a:t>Septiembre</a:t>
            </a:r>
            <a:r>
              <a:rPr lang="en-US" dirty="0" smtClean="0"/>
              <a:t> de 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128156"/>
            <a:ext cx="8382000" cy="2601689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“</a:t>
            </a:r>
            <a:r>
              <a:rPr lang="en-US" i="1" dirty="0" err="1" smtClean="0"/>
              <a:t>Ser</a:t>
            </a:r>
            <a:r>
              <a:rPr lang="en-US" i="1" dirty="0" smtClean="0"/>
              <a:t> </a:t>
            </a:r>
            <a:r>
              <a:rPr lang="en-US" i="1" dirty="0" err="1"/>
              <a:t>reconocida</a:t>
            </a:r>
            <a:r>
              <a:rPr lang="en-US" i="1" dirty="0"/>
              <a:t> </a:t>
            </a:r>
            <a:r>
              <a:rPr lang="en-US" i="1" dirty="0" err="1"/>
              <a:t>como</a:t>
            </a:r>
            <a:r>
              <a:rPr lang="en-US" i="1" dirty="0"/>
              <a:t> </a:t>
            </a:r>
            <a:r>
              <a:rPr lang="en-US" i="1" dirty="0" err="1"/>
              <a:t>una</a:t>
            </a:r>
            <a:r>
              <a:rPr lang="en-US" i="1" dirty="0"/>
              <a:t> </a:t>
            </a:r>
            <a:r>
              <a:rPr lang="en-US" i="1" dirty="0" err="1"/>
              <a:t>universidad</a:t>
            </a:r>
            <a:r>
              <a:rPr lang="en-US" i="1" dirty="0"/>
              <a:t> </a:t>
            </a:r>
            <a:r>
              <a:rPr lang="en-US" i="1" dirty="0" err="1"/>
              <a:t>innovadora</a:t>
            </a:r>
            <a:r>
              <a:rPr lang="en-US" i="1" dirty="0"/>
              <a:t>, </a:t>
            </a:r>
            <a:r>
              <a:rPr lang="en-US" i="1" dirty="0" err="1" smtClean="0"/>
              <a:t>internacionalizada</a:t>
            </a:r>
            <a:r>
              <a:rPr lang="en-US" i="1" dirty="0" smtClean="0"/>
              <a:t> </a:t>
            </a:r>
            <a:r>
              <a:rPr lang="en-US" i="1" dirty="0"/>
              <a:t>y de </a:t>
            </a:r>
            <a:r>
              <a:rPr lang="en-US" i="1" dirty="0" err="1"/>
              <a:t>excelencia</a:t>
            </a:r>
            <a:r>
              <a:rPr lang="en-US" i="1" dirty="0"/>
              <a:t>, </a:t>
            </a:r>
            <a:r>
              <a:rPr lang="en-US" i="1" dirty="0" err="1"/>
              <a:t>referente</a:t>
            </a:r>
            <a:r>
              <a:rPr lang="en-US" i="1" dirty="0"/>
              <a:t> en el </a:t>
            </a:r>
            <a:r>
              <a:rPr lang="en-US" i="1" dirty="0" err="1"/>
              <a:t>sistema</a:t>
            </a:r>
            <a:r>
              <a:rPr lang="en-US" i="1" dirty="0"/>
              <a:t> </a:t>
            </a:r>
            <a:r>
              <a:rPr lang="en-US" i="1" dirty="0" err="1"/>
              <a:t>educacional</a:t>
            </a:r>
            <a:r>
              <a:rPr lang="en-US" i="1" dirty="0"/>
              <a:t> superior, </a:t>
            </a:r>
            <a:r>
              <a:rPr lang="en-US" i="1" dirty="0" err="1"/>
              <a:t>pertinente</a:t>
            </a:r>
            <a:r>
              <a:rPr lang="en-US" i="1" dirty="0"/>
              <a:t> en </a:t>
            </a:r>
            <a:r>
              <a:rPr lang="en-US" i="1" dirty="0" err="1"/>
              <a:t>su</a:t>
            </a:r>
            <a:r>
              <a:rPr lang="en-US" i="1" dirty="0"/>
              <a:t> </a:t>
            </a:r>
            <a:r>
              <a:rPr lang="en-US" i="1" dirty="0" err="1"/>
              <a:t>accionar</a:t>
            </a:r>
            <a:r>
              <a:rPr lang="en-US" i="1" dirty="0"/>
              <a:t>, social y </a:t>
            </a:r>
            <a:r>
              <a:rPr lang="en-US" i="1" dirty="0" err="1"/>
              <a:t>ambientalmente</a:t>
            </a:r>
            <a:r>
              <a:rPr lang="en-US" i="1" dirty="0"/>
              <a:t> </a:t>
            </a:r>
            <a:r>
              <a:rPr lang="en-US" i="1" dirty="0" err="1"/>
              <a:t>responsable</a:t>
            </a:r>
            <a:r>
              <a:rPr lang="en-US" i="1" dirty="0"/>
              <a:t>.” 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</a:t>
            </a:r>
            <a:r>
              <a:rPr lang="es-ES_tradnl" dirty="0" err="1" smtClean="0"/>
              <a:t>án</a:t>
            </a:r>
            <a:r>
              <a:rPr lang="es-ES_tradnl" dirty="0" smtClean="0"/>
              <a:t> estratégico de la corporación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Formar</a:t>
            </a:r>
            <a:r>
              <a:rPr lang="en-US" sz="1800" dirty="0"/>
              <a:t> </a:t>
            </a:r>
            <a:r>
              <a:rPr lang="en-US" sz="1800" dirty="0" err="1"/>
              <a:t>profesionales</a:t>
            </a:r>
            <a:r>
              <a:rPr lang="en-US" sz="1800" dirty="0"/>
              <a:t> </a:t>
            </a:r>
            <a:r>
              <a:rPr lang="en-US" sz="1800" dirty="0" err="1"/>
              <a:t>idóneos</a:t>
            </a:r>
            <a:r>
              <a:rPr lang="en-US" sz="1800" dirty="0"/>
              <a:t> </a:t>
            </a:r>
            <a:r>
              <a:rPr lang="en-US" sz="1800" dirty="0" err="1"/>
              <a:t>mediante</a:t>
            </a:r>
            <a:r>
              <a:rPr lang="en-US" sz="1800" dirty="0"/>
              <a:t> un </a:t>
            </a:r>
            <a:r>
              <a:rPr lang="en-US" sz="1800" dirty="0" err="1"/>
              <a:t>proyecto</a:t>
            </a:r>
            <a:r>
              <a:rPr lang="en-US" sz="1800" dirty="0"/>
              <a:t> </a:t>
            </a:r>
            <a:r>
              <a:rPr lang="en-US" sz="1800" dirty="0" err="1"/>
              <a:t>educativo</a:t>
            </a:r>
            <a:r>
              <a:rPr lang="en-US" sz="1800" dirty="0"/>
              <a:t> </a:t>
            </a:r>
            <a:r>
              <a:rPr lang="en-US" sz="1800" dirty="0" err="1"/>
              <a:t>distintivo</a:t>
            </a:r>
            <a:r>
              <a:rPr lang="en-US" sz="1800" dirty="0"/>
              <a:t> </a:t>
            </a:r>
            <a:r>
              <a:rPr lang="en-US" sz="1800" dirty="0" err="1"/>
              <a:t>basado</a:t>
            </a:r>
            <a:r>
              <a:rPr lang="en-US" sz="1800" dirty="0"/>
              <a:t> en el </a:t>
            </a:r>
            <a:r>
              <a:rPr lang="en-US" sz="1800" dirty="0" err="1"/>
              <a:t>desarrollo</a:t>
            </a:r>
            <a:r>
              <a:rPr lang="en-US" sz="1800" dirty="0"/>
              <a:t> de </a:t>
            </a:r>
            <a:r>
              <a:rPr lang="en-US" sz="1800" dirty="0" err="1" smtClean="0"/>
              <a:t>competencias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err="1"/>
              <a:t>Desarrollar</a:t>
            </a:r>
            <a:r>
              <a:rPr lang="en-US" sz="1800" dirty="0"/>
              <a:t> </a:t>
            </a:r>
            <a:r>
              <a:rPr lang="en-US" sz="1800" dirty="0" err="1"/>
              <a:t>nuevos</a:t>
            </a:r>
            <a:r>
              <a:rPr lang="en-US" sz="1800" dirty="0"/>
              <a:t> </a:t>
            </a:r>
            <a:r>
              <a:rPr lang="en-US" sz="1800" dirty="0" err="1"/>
              <a:t>programas</a:t>
            </a:r>
            <a:r>
              <a:rPr lang="en-US" sz="1800" dirty="0"/>
              <a:t> y </a:t>
            </a:r>
            <a:r>
              <a:rPr lang="en-US" sz="1800" dirty="0" err="1" smtClean="0"/>
              <a:t>consolidar</a:t>
            </a:r>
            <a:r>
              <a:rPr lang="en-US" sz="1800" dirty="0" smtClean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oferta</a:t>
            </a:r>
            <a:r>
              <a:rPr lang="en-US" sz="1800" dirty="0"/>
              <a:t> </a:t>
            </a:r>
            <a:r>
              <a:rPr lang="en-US" sz="1800" dirty="0" err="1"/>
              <a:t>académica</a:t>
            </a:r>
            <a:r>
              <a:rPr lang="en-US" sz="1800" dirty="0"/>
              <a:t> </a:t>
            </a:r>
            <a:r>
              <a:rPr lang="en-US" sz="1800" dirty="0" err="1"/>
              <a:t>atractiva</a:t>
            </a:r>
            <a:r>
              <a:rPr lang="en-US" sz="1800" dirty="0"/>
              <a:t> de </a:t>
            </a:r>
            <a:r>
              <a:rPr lang="en-US" sz="1800" dirty="0" err="1"/>
              <a:t>postgrado</a:t>
            </a:r>
            <a:r>
              <a:rPr lang="en-US" sz="1800" dirty="0"/>
              <a:t> y </a:t>
            </a:r>
            <a:r>
              <a:rPr lang="en-US" sz="1800" dirty="0" err="1"/>
              <a:t>especialización</a:t>
            </a:r>
            <a:r>
              <a:rPr lang="en-US" sz="1800" dirty="0"/>
              <a:t> para </a:t>
            </a:r>
            <a:r>
              <a:rPr lang="en-US" sz="1800" dirty="0" err="1"/>
              <a:t>profesionales</a:t>
            </a:r>
            <a:r>
              <a:rPr lang="en-US" sz="1800" dirty="0"/>
              <a:t> </a:t>
            </a:r>
            <a:r>
              <a:rPr lang="en-US" sz="1800" dirty="0" err="1" smtClean="0"/>
              <a:t>destacados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err="1" smtClean="0"/>
              <a:t>Ofrecer</a:t>
            </a:r>
            <a:r>
              <a:rPr lang="en-US" sz="1800" dirty="0" smtClean="0"/>
              <a:t> </a:t>
            </a:r>
            <a:r>
              <a:rPr lang="en-US" sz="1800" dirty="0" err="1"/>
              <a:t>programas</a:t>
            </a:r>
            <a:r>
              <a:rPr lang="en-US" sz="1800" dirty="0"/>
              <a:t> </a:t>
            </a:r>
            <a:r>
              <a:rPr lang="en-US" sz="1800" dirty="0" err="1"/>
              <a:t>académicos</a:t>
            </a:r>
            <a:r>
              <a:rPr lang="en-US" sz="1800" dirty="0"/>
              <a:t> de </a:t>
            </a:r>
            <a:r>
              <a:rPr lang="en-US" sz="1800" dirty="0" err="1"/>
              <a:t>pregrado</a:t>
            </a:r>
            <a:r>
              <a:rPr lang="en-US" sz="1800" dirty="0"/>
              <a:t> de </a:t>
            </a:r>
            <a:r>
              <a:rPr lang="en-US" sz="1800" dirty="0" err="1"/>
              <a:t>calidad</a:t>
            </a:r>
            <a:r>
              <a:rPr lang="en-US" sz="1800" dirty="0"/>
              <a:t>, </a:t>
            </a:r>
            <a:r>
              <a:rPr lang="en-US" sz="1800" dirty="0" err="1"/>
              <a:t>acreditados</a:t>
            </a:r>
            <a:r>
              <a:rPr lang="en-US" sz="1800" dirty="0"/>
              <a:t>, </a:t>
            </a:r>
            <a:r>
              <a:rPr lang="en-US" sz="1800" dirty="0" err="1"/>
              <a:t>insertos</a:t>
            </a:r>
            <a:r>
              <a:rPr lang="en-US" sz="1800" dirty="0"/>
              <a:t> en un </a:t>
            </a:r>
            <a:r>
              <a:rPr lang="en-US" sz="1800" dirty="0" err="1"/>
              <a:t>proyecto</a:t>
            </a:r>
            <a:r>
              <a:rPr lang="en-US" sz="1800" dirty="0"/>
              <a:t> </a:t>
            </a:r>
            <a:r>
              <a:rPr lang="en-US" sz="1800" dirty="0" err="1"/>
              <a:t>educativo</a:t>
            </a:r>
            <a:r>
              <a:rPr lang="en-US" sz="1800" dirty="0"/>
              <a:t> </a:t>
            </a:r>
            <a:r>
              <a:rPr lang="en-US" sz="1800" dirty="0" err="1"/>
              <a:t>basado</a:t>
            </a:r>
            <a:r>
              <a:rPr lang="en-US" sz="1800" dirty="0"/>
              <a:t> en el </a:t>
            </a:r>
            <a:r>
              <a:rPr lang="en-US" sz="1800" dirty="0" err="1"/>
              <a:t>desarrollo</a:t>
            </a:r>
            <a:r>
              <a:rPr lang="en-US" sz="1800" dirty="0"/>
              <a:t> de </a:t>
            </a:r>
            <a:r>
              <a:rPr lang="en-US" sz="1800" dirty="0" err="1"/>
              <a:t>competencias</a:t>
            </a:r>
            <a:r>
              <a:rPr lang="en-US" sz="1800" dirty="0"/>
              <a:t>, </a:t>
            </a:r>
            <a:r>
              <a:rPr lang="en-US" sz="1800" dirty="0" err="1"/>
              <a:t>curricularmente</a:t>
            </a:r>
            <a:r>
              <a:rPr lang="en-US" sz="1800" dirty="0"/>
              <a:t> </a:t>
            </a:r>
            <a:r>
              <a:rPr lang="en-US" sz="1800" dirty="0" err="1"/>
              <a:t>integrados</a:t>
            </a:r>
            <a:r>
              <a:rPr lang="en-US" sz="1800" dirty="0"/>
              <a:t> y con </a:t>
            </a:r>
            <a:r>
              <a:rPr lang="en-US" sz="1800" dirty="0" err="1"/>
              <a:t>vinculación</a:t>
            </a:r>
            <a:r>
              <a:rPr lang="en-US" sz="1800" dirty="0"/>
              <a:t> </a:t>
            </a:r>
            <a:r>
              <a:rPr lang="en-US" sz="1800" dirty="0" err="1" smtClean="0"/>
              <a:t>internacional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err="1"/>
              <a:t>Consolidar</a:t>
            </a:r>
            <a:r>
              <a:rPr lang="en-US" sz="1800" dirty="0"/>
              <a:t> el </a:t>
            </a:r>
            <a:r>
              <a:rPr lang="en-US" sz="1800" dirty="0" err="1"/>
              <a:t>modelo</a:t>
            </a:r>
            <a:r>
              <a:rPr lang="en-US" sz="1800" dirty="0"/>
              <a:t> </a:t>
            </a:r>
            <a:r>
              <a:rPr lang="en-US" sz="1800" dirty="0" err="1"/>
              <a:t>educativo</a:t>
            </a:r>
            <a:r>
              <a:rPr lang="en-US" sz="1800" dirty="0"/>
              <a:t> de </a:t>
            </a:r>
            <a:r>
              <a:rPr lang="en-US" sz="1800" dirty="0" err="1"/>
              <a:t>pregrado</a:t>
            </a:r>
            <a:r>
              <a:rPr lang="en-US" sz="1800" dirty="0"/>
              <a:t>, </a:t>
            </a:r>
            <a:r>
              <a:rPr lang="en-US" sz="1800" dirty="0" err="1"/>
              <a:t>postgrado</a:t>
            </a:r>
            <a:r>
              <a:rPr lang="en-US" sz="1800" dirty="0"/>
              <a:t> y </a:t>
            </a:r>
            <a:r>
              <a:rPr lang="en-US" sz="1800" dirty="0" err="1"/>
              <a:t>educación</a:t>
            </a:r>
            <a:r>
              <a:rPr lang="en-US" sz="1800" dirty="0"/>
              <a:t> </a:t>
            </a:r>
            <a:r>
              <a:rPr lang="en-US" sz="1800" dirty="0" err="1"/>
              <a:t>contínua</a:t>
            </a:r>
            <a:r>
              <a:rPr lang="en-US" sz="1800" dirty="0"/>
              <a:t>, </a:t>
            </a:r>
            <a:r>
              <a:rPr lang="en-US" sz="1800" dirty="0" err="1"/>
              <a:t>expandiendo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/>
              <a:t>oferta</a:t>
            </a:r>
            <a:r>
              <a:rPr lang="en-US" sz="1800" dirty="0"/>
              <a:t> </a:t>
            </a:r>
            <a:r>
              <a:rPr lang="en-US" sz="1800" dirty="0" err="1"/>
              <a:t>académica</a:t>
            </a:r>
            <a:r>
              <a:rPr lang="en-US" sz="1800" dirty="0"/>
              <a:t> </a:t>
            </a:r>
            <a:r>
              <a:rPr lang="en-US" sz="1800" dirty="0" err="1"/>
              <a:t>tanto</a:t>
            </a:r>
            <a:r>
              <a:rPr lang="en-US" sz="1800" dirty="0"/>
              <a:t> en </a:t>
            </a:r>
            <a:r>
              <a:rPr lang="en-US" sz="1800" dirty="0" err="1"/>
              <a:t>programas</a:t>
            </a:r>
            <a:r>
              <a:rPr lang="en-US" sz="1800" dirty="0"/>
              <a:t> </a:t>
            </a:r>
            <a:r>
              <a:rPr lang="en-US" sz="1800" dirty="0" err="1"/>
              <a:t>actuales</a:t>
            </a:r>
            <a:r>
              <a:rPr lang="en-US" sz="1800" dirty="0"/>
              <a:t> </a:t>
            </a:r>
            <a:r>
              <a:rPr lang="en-US" sz="1800" dirty="0" err="1"/>
              <a:t>como</a:t>
            </a:r>
            <a:r>
              <a:rPr lang="en-US" sz="1800" dirty="0"/>
              <a:t> </a:t>
            </a:r>
            <a:r>
              <a:rPr lang="en-US" sz="1800" dirty="0" err="1"/>
              <a:t>nuevos</a:t>
            </a:r>
            <a:r>
              <a:rPr lang="en-US" sz="1800" dirty="0"/>
              <a:t> y </a:t>
            </a:r>
            <a:r>
              <a:rPr lang="en-US" sz="1800" dirty="0" err="1"/>
              <a:t>vinculandolo</a:t>
            </a:r>
            <a:r>
              <a:rPr lang="en-US" sz="1800" dirty="0"/>
              <a:t> </a:t>
            </a:r>
            <a:r>
              <a:rPr lang="en-US" sz="1800" dirty="0" err="1" smtClean="0"/>
              <a:t>internacionalmente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err="1"/>
              <a:t>Atraer</a:t>
            </a:r>
            <a:r>
              <a:rPr lang="en-US" sz="1800" dirty="0"/>
              <a:t> </a:t>
            </a:r>
            <a:r>
              <a:rPr lang="en-US" sz="1800" dirty="0" err="1"/>
              <a:t>alumnos</a:t>
            </a:r>
            <a:r>
              <a:rPr lang="en-US" sz="1800" dirty="0"/>
              <a:t> </a:t>
            </a:r>
            <a:r>
              <a:rPr lang="en-US" sz="1800" dirty="0" err="1"/>
              <a:t>destacados</a:t>
            </a:r>
            <a:r>
              <a:rPr lang="en-US" sz="1800" dirty="0"/>
              <a:t> a la </a:t>
            </a:r>
            <a:r>
              <a:rPr lang="en-US" sz="1800" dirty="0" err="1"/>
              <a:t>formación</a:t>
            </a:r>
            <a:r>
              <a:rPr lang="en-US" sz="1800" dirty="0"/>
              <a:t> </a:t>
            </a:r>
            <a:r>
              <a:rPr lang="en-US" sz="1800" dirty="0" err="1"/>
              <a:t>técnico-profesional</a:t>
            </a:r>
            <a:r>
              <a:rPr lang="en-US" sz="1800" dirty="0"/>
              <a:t>, </a:t>
            </a:r>
            <a:r>
              <a:rPr lang="en-US" sz="1800" dirty="0" err="1"/>
              <a:t>desarrollando</a:t>
            </a:r>
            <a:r>
              <a:rPr lang="en-US" sz="1800" dirty="0"/>
              <a:t> </a:t>
            </a:r>
            <a:r>
              <a:rPr lang="en-US" sz="1800" dirty="0" err="1"/>
              <a:t>nuevas</a:t>
            </a:r>
            <a:r>
              <a:rPr lang="en-US" sz="1800" dirty="0"/>
              <a:t> areas del </a:t>
            </a:r>
            <a:r>
              <a:rPr lang="en-US" sz="1800" dirty="0" err="1"/>
              <a:t>conocimiento</a:t>
            </a:r>
            <a:r>
              <a:rPr lang="en-US" sz="1800" dirty="0"/>
              <a:t> y </a:t>
            </a:r>
            <a:r>
              <a:rPr lang="en-US" sz="1800" dirty="0" err="1"/>
              <a:t>consolidando</a:t>
            </a:r>
            <a:r>
              <a:rPr lang="en-US" sz="1800" dirty="0"/>
              <a:t> </a:t>
            </a:r>
            <a:r>
              <a:rPr lang="en-US" sz="1800" dirty="0" err="1"/>
              <a:t>las</a:t>
            </a:r>
            <a:r>
              <a:rPr lang="en-US" sz="1800" dirty="0"/>
              <a:t> </a:t>
            </a:r>
            <a:r>
              <a:rPr lang="en-US" sz="1800" dirty="0" err="1"/>
              <a:t>existentes</a:t>
            </a:r>
            <a:r>
              <a:rPr lang="en-US" sz="1800" dirty="0"/>
              <a:t> en la </a:t>
            </a:r>
            <a:r>
              <a:rPr lang="en-US" sz="1800" dirty="0" err="1"/>
              <a:t>zona</a:t>
            </a:r>
            <a:r>
              <a:rPr lang="en-US" sz="1800" dirty="0"/>
              <a:t> de </a:t>
            </a:r>
            <a:r>
              <a:rPr lang="en-US" sz="1800" dirty="0" err="1"/>
              <a:t>influencia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Formaci</a:t>
            </a:r>
            <a:r>
              <a:rPr lang="es-ES_tradnl" sz="2400" dirty="0" err="1" smtClean="0"/>
              <a:t>ó</a:t>
            </a:r>
            <a:r>
              <a:rPr lang="en-US" sz="2400" dirty="0" smtClean="0"/>
              <a:t>n </a:t>
            </a:r>
            <a:r>
              <a:rPr lang="en-US" sz="2400" dirty="0"/>
              <a:t>en </a:t>
            </a:r>
            <a:r>
              <a:rPr lang="en-US" sz="2400" dirty="0" err="1"/>
              <a:t>Pregrado</a:t>
            </a:r>
            <a:r>
              <a:rPr lang="en-US" sz="2400" dirty="0"/>
              <a:t>, </a:t>
            </a:r>
            <a:r>
              <a:rPr lang="en-US" sz="2400" dirty="0" err="1"/>
              <a:t>Postgrado</a:t>
            </a:r>
            <a:r>
              <a:rPr lang="en-US" sz="2400" dirty="0"/>
              <a:t>, </a:t>
            </a:r>
            <a:r>
              <a:rPr lang="en-US" sz="2400" dirty="0" err="1"/>
              <a:t>Especialidades</a:t>
            </a:r>
            <a:r>
              <a:rPr lang="en-US" sz="2400" dirty="0"/>
              <a:t> y </a:t>
            </a:r>
            <a:r>
              <a:rPr lang="en-US" sz="2400" dirty="0" err="1" smtClean="0"/>
              <a:t>Educaci</a:t>
            </a:r>
            <a:r>
              <a:rPr lang="es-ES_tradnl" sz="2400" dirty="0" err="1" smtClean="0"/>
              <a:t>ó</a:t>
            </a:r>
            <a:r>
              <a:rPr lang="en-US" sz="2400" dirty="0" smtClean="0"/>
              <a:t>n </a:t>
            </a:r>
            <a:r>
              <a:rPr lang="en-US" sz="2400" dirty="0"/>
              <a:t>Continua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267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Contribuir</a:t>
            </a:r>
            <a:r>
              <a:rPr lang="en-US" sz="1800" dirty="0" smtClean="0"/>
              <a:t> </a:t>
            </a:r>
            <a:r>
              <a:rPr lang="en-US" sz="1800" dirty="0"/>
              <a:t>al </a:t>
            </a:r>
            <a:r>
              <a:rPr lang="en-US" sz="1800" dirty="0" err="1"/>
              <a:t>desarrollo</a:t>
            </a:r>
            <a:r>
              <a:rPr lang="en-US" sz="1800" dirty="0"/>
              <a:t> </a:t>
            </a:r>
            <a:r>
              <a:rPr lang="en-US" sz="1800" dirty="0" err="1"/>
              <a:t>científico</a:t>
            </a:r>
            <a:r>
              <a:rPr lang="en-US" sz="1800" dirty="0"/>
              <a:t> y </a:t>
            </a:r>
            <a:r>
              <a:rPr lang="en-US" sz="1800" dirty="0" err="1"/>
              <a:t>tecnológico</a:t>
            </a:r>
            <a:r>
              <a:rPr lang="en-US" sz="1800" dirty="0"/>
              <a:t> de la </a:t>
            </a:r>
            <a:r>
              <a:rPr lang="en-US" sz="1800" dirty="0" err="1" smtClean="0"/>
              <a:t>sociedad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err="1" smtClean="0"/>
              <a:t>Aportar</a:t>
            </a:r>
            <a:r>
              <a:rPr lang="en-US" sz="1800" dirty="0" smtClean="0"/>
              <a:t> </a:t>
            </a:r>
            <a:r>
              <a:rPr lang="en-US" sz="1800" dirty="0" err="1"/>
              <a:t>nuevo</a:t>
            </a:r>
            <a:r>
              <a:rPr lang="en-US" sz="1800" dirty="0"/>
              <a:t> </a:t>
            </a:r>
            <a:r>
              <a:rPr lang="en-US" sz="1800" dirty="0" err="1"/>
              <a:t>conocimiento</a:t>
            </a:r>
            <a:r>
              <a:rPr lang="en-US" sz="1800" dirty="0"/>
              <a:t> </a:t>
            </a:r>
            <a:r>
              <a:rPr lang="en-US" sz="1800" dirty="0" err="1"/>
              <a:t>siendo</a:t>
            </a:r>
            <a:r>
              <a:rPr lang="en-US" sz="1800" dirty="0"/>
              <a:t> </a:t>
            </a:r>
            <a:r>
              <a:rPr lang="en-US" sz="1800" dirty="0" err="1"/>
              <a:t>referente</a:t>
            </a:r>
            <a:r>
              <a:rPr lang="en-US" sz="1800" dirty="0"/>
              <a:t> en </a:t>
            </a:r>
            <a:r>
              <a:rPr lang="en-US" sz="1800" dirty="0" err="1"/>
              <a:t>áreas</a:t>
            </a:r>
            <a:r>
              <a:rPr lang="en-US" sz="1800" dirty="0"/>
              <a:t> </a:t>
            </a:r>
            <a:r>
              <a:rPr lang="en-US" sz="1800" dirty="0" err="1"/>
              <a:t>específicas</a:t>
            </a:r>
            <a:r>
              <a:rPr lang="en-US" sz="1800" dirty="0"/>
              <a:t>, con </a:t>
            </a:r>
            <a:r>
              <a:rPr lang="en-US" sz="1800" dirty="0" err="1"/>
              <a:t>alta</a:t>
            </a:r>
            <a:r>
              <a:rPr lang="en-US" sz="1800" dirty="0"/>
              <a:t> </a:t>
            </a:r>
            <a:r>
              <a:rPr lang="en-US" sz="1800" dirty="0" err="1"/>
              <a:t>productividad</a:t>
            </a:r>
            <a:r>
              <a:rPr lang="en-US" sz="1800" dirty="0"/>
              <a:t> </a:t>
            </a:r>
            <a:r>
              <a:rPr lang="en-US" sz="1800" dirty="0" err="1"/>
              <a:t>científica</a:t>
            </a:r>
            <a:r>
              <a:rPr lang="en-US" sz="1800" dirty="0"/>
              <a:t> y </a:t>
            </a:r>
            <a:r>
              <a:rPr lang="en-US" sz="1800" dirty="0" err="1"/>
              <a:t>creciente</a:t>
            </a:r>
            <a:r>
              <a:rPr lang="en-US" sz="1800" dirty="0"/>
              <a:t> </a:t>
            </a:r>
            <a:r>
              <a:rPr lang="en-US" sz="1800" dirty="0" err="1"/>
              <a:t>capacidad</a:t>
            </a:r>
            <a:r>
              <a:rPr lang="en-US" sz="1800" dirty="0"/>
              <a:t> de </a:t>
            </a:r>
            <a:r>
              <a:rPr lang="en-US" sz="1800" dirty="0" err="1"/>
              <a:t>apropiabilidad</a:t>
            </a:r>
            <a:r>
              <a:rPr lang="en-US" sz="1800" dirty="0"/>
              <a:t> del </a:t>
            </a:r>
            <a:r>
              <a:rPr lang="en-US" sz="1800" dirty="0" err="1" smtClean="0"/>
              <a:t>conocimiento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err="1" smtClean="0"/>
              <a:t>Aportar</a:t>
            </a:r>
            <a:r>
              <a:rPr lang="en-US" sz="1800" dirty="0" smtClean="0"/>
              <a:t> </a:t>
            </a:r>
            <a:r>
              <a:rPr lang="en-US" sz="1800" dirty="0"/>
              <a:t>al </a:t>
            </a:r>
            <a:r>
              <a:rPr lang="en-US" sz="1800" dirty="0" err="1"/>
              <a:t>desarrollo</a:t>
            </a:r>
            <a:r>
              <a:rPr lang="en-US" sz="1800" dirty="0"/>
              <a:t> de la </a:t>
            </a:r>
            <a:r>
              <a:rPr lang="en-US" sz="1800" dirty="0" err="1"/>
              <a:t>sociedad</a:t>
            </a:r>
            <a:r>
              <a:rPr lang="en-US" sz="1800" dirty="0"/>
              <a:t> </a:t>
            </a:r>
            <a:r>
              <a:rPr lang="en-US" sz="1800" dirty="0" err="1"/>
              <a:t>mediante</a:t>
            </a:r>
            <a:r>
              <a:rPr lang="en-US" sz="1800" dirty="0"/>
              <a:t> la </a:t>
            </a:r>
            <a:r>
              <a:rPr lang="en-US" sz="1800" dirty="0" err="1"/>
              <a:t>transferencia</a:t>
            </a:r>
            <a:r>
              <a:rPr lang="en-US" sz="1800" dirty="0"/>
              <a:t> de los </a:t>
            </a:r>
            <a:r>
              <a:rPr lang="en-US" sz="1800" dirty="0" err="1"/>
              <a:t>resultados</a:t>
            </a:r>
            <a:r>
              <a:rPr lang="en-US" sz="1800" dirty="0"/>
              <a:t> de los </a:t>
            </a:r>
            <a:r>
              <a:rPr lang="en-US" sz="1800" dirty="0" err="1"/>
              <a:t>proyectos</a:t>
            </a:r>
            <a:r>
              <a:rPr lang="en-US" sz="1800" dirty="0"/>
              <a:t> de </a:t>
            </a:r>
            <a:r>
              <a:rPr lang="en-US" sz="1800" dirty="0" err="1"/>
              <a:t>desarrollo</a:t>
            </a:r>
            <a:r>
              <a:rPr lang="en-US" sz="1800" dirty="0"/>
              <a:t> e </a:t>
            </a:r>
            <a:r>
              <a:rPr lang="en-US" sz="1800" dirty="0" err="1" smtClean="0"/>
              <a:t>innovación</a:t>
            </a:r>
            <a:endParaRPr lang="en-US" sz="1800" dirty="0" smtClean="0"/>
          </a:p>
          <a:p>
            <a:endParaRPr lang="es-ES_tradnl" sz="1800" dirty="0" smtClean="0"/>
          </a:p>
          <a:p>
            <a:r>
              <a:rPr lang="en-US" sz="1800" dirty="0" err="1" smtClean="0"/>
              <a:t>Perfeccionar</a:t>
            </a:r>
            <a:r>
              <a:rPr lang="en-US" sz="1800" dirty="0" smtClean="0"/>
              <a:t> </a:t>
            </a:r>
            <a:r>
              <a:rPr lang="en-US" sz="1800" dirty="0"/>
              <a:t>la </a:t>
            </a:r>
            <a:r>
              <a:rPr lang="en-US" sz="1800" dirty="0" err="1"/>
              <a:t>estructura</a:t>
            </a:r>
            <a:r>
              <a:rPr lang="en-US" sz="1800" dirty="0"/>
              <a:t> y los </a:t>
            </a:r>
            <a:r>
              <a:rPr lang="en-US" sz="1800" dirty="0" err="1"/>
              <a:t>procesos</a:t>
            </a:r>
            <a:r>
              <a:rPr lang="en-US" sz="1800" dirty="0"/>
              <a:t> de </a:t>
            </a:r>
            <a:r>
              <a:rPr lang="en-US" sz="1800" dirty="0" err="1"/>
              <a:t>gestión</a:t>
            </a:r>
            <a:r>
              <a:rPr lang="en-US" sz="1800" dirty="0"/>
              <a:t> de </a:t>
            </a:r>
            <a:r>
              <a:rPr lang="en-US" sz="1800" dirty="0" err="1"/>
              <a:t>investigación</a:t>
            </a:r>
            <a:r>
              <a:rPr lang="en-US" sz="1800" dirty="0"/>
              <a:t>, </a:t>
            </a:r>
            <a:r>
              <a:rPr lang="en-US" sz="1800" dirty="0" err="1"/>
              <a:t>innovación</a:t>
            </a:r>
            <a:r>
              <a:rPr lang="en-US" sz="1800" dirty="0"/>
              <a:t> y </a:t>
            </a:r>
            <a:r>
              <a:rPr lang="en-US" sz="1800" dirty="0" err="1"/>
              <a:t>transferencia</a:t>
            </a:r>
            <a:r>
              <a:rPr lang="en-US" sz="1800" dirty="0"/>
              <a:t> </a:t>
            </a:r>
            <a:r>
              <a:rPr lang="en-US" sz="1800" dirty="0" err="1" smtClean="0"/>
              <a:t>tecnológica</a:t>
            </a:r>
            <a:endParaRPr lang="en-US" sz="1800" dirty="0" smtClean="0"/>
          </a:p>
          <a:p>
            <a:endParaRPr lang="es-ES_tradnl" sz="1800" dirty="0" smtClean="0"/>
          </a:p>
          <a:p>
            <a:r>
              <a:rPr lang="en-US" sz="1800" dirty="0" err="1" smtClean="0"/>
              <a:t>Activar</a:t>
            </a:r>
            <a:r>
              <a:rPr lang="en-US" sz="1800" dirty="0" smtClean="0"/>
              <a:t> </a:t>
            </a:r>
            <a:r>
              <a:rPr lang="en-US" sz="1800" dirty="0" err="1"/>
              <a:t>capacidades</a:t>
            </a:r>
            <a:r>
              <a:rPr lang="en-US" sz="1800" dirty="0"/>
              <a:t> de </a:t>
            </a:r>
            <a:r>
              <a:rPr lang="en-US" sz="1800" dirty="0" err="1"/>
              <a:t>investigación</a:t>
            </a:r>
            <a:r>
              <a:rPr lang="en-US" sz="1800" dirty="0"/>
              <a:t> </a:t>
            </a:r>
            <a:r>
              <a:rPr lang="en-US" sz="1800" dirty="0" err="1"/>
              <a:t>disponibles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Crecimiento</a:t>
            </a:r>
            <a:r>
              <a:rPr lang="en-US" sz="2400" dirty="0"/>
              <a:t> de la </a:t>
            </a:r>
            <a:r>
              <a:rPr lang="en-US" sz="2400" dirty="0" err="1"/>
              <a:t>investigación</a:t>
            </a:r>
            <a:r>
              <a:rPr lang="en-US" sz="2400" dirty="0"/>
              <a:t> </a:t>
            </a:r>
            <a:r>
              <a:rPr lang="en-US" sz="2400" dirty="0" err="1"/>
              <a:t>científica</a:t>
            </a:r>
            <a:r>
              <a:rPr lang="en-US" sz="2400" dirty="0"/>
              <a:t>, la </a:t>
            </a:r>
            <a:r>
              <a:rPr lang="en-US" sz="2400" dirty="0" err="1"/>
              <a:t>innovación</a:t>
            </a:r>
            <a:r>
              <a:rPr lang="en-US" sz="2400" dirty="0"/>
              <a:t> y </a:t>
            </a:r>
            <a:r>
              <a:rPr lang="en-US" sz="2400" dirty="0" err="1"/>
              <a:t>transferencia</a:t>
            </a:r>
            <a:r>
              <a:rPr lang="en-US" sz="2400" dirty="0"/>
              <a:t> </a:t>
            </a:r>
            <a:r>
              <a:rPr lang="en-US" sz="2400" dirty="0" err="1"/>
              <a:t>tecnológica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691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Contribuir</a:t>
            </a:r>
            <a:r>
              <a:rPr lang="en-US" sz="1800" dirty="0" smtClean="0"/>
              <a:t> </a:t>
            </a:r>
            <a:r>
              <a:rPr lang="en-US" sz="1800" dirty="0"/>
              <a:t>al </a:t>
            </a:r>
            <a:r>
              <a:rPr lang="en-US" sz="1800" dirty="0" err="1"/>
              <a:t>desarrollo</a:t>
            </a:r>
            <a:r>
              <a:rPr lang="en-US" sz="1800" dirty="0"/>
              <a:t> de la </a:t>
            </a:r>
            <a:r>
              <a:rPr lang="en-US" sz="1800" dirty="0" err="1"/>
              <a:t>zona</a:t>
            </a:r>
            <a:r>
              <a:rPr lang="en-US" sz="1800" dirty="0"/>
              <a:t> de </a:t>
            </a:r>
            <a:r>
              <a:rPr lang="en-US" sz="1800" dirty="0" err="1"/>
              <a:t>influencia</a:t>
            </a:r>
            <a:r>
              <a:rPr lang="en-US" sz="1800" dirty="0"/>
              <a:t> (</a:t>
            </a:r>
            <a:r>
              <a:rPr lang="en-US" sz="1800" dirty="0" err="1"/>
              <a:t>centro</a:t>
            </a:r>
            <a:r>
              <a:rPr lang="en-US" sz="1800" dirty="0"/>
              <a:t> </a:t>
            </a:r>
            <a:r>
              <a:rPr lang="en-US" sz="1800" dirty="0" err="1"/>
              <a:t>sur</a:t>
            </a:r>
            <a:r>
              <a:rPr lang="en-US" sz="1800" dirty="0"/>
              <a:t>), en </a:t>
            </a:r>
            <a:r>
              <a:rPr lang="en-US" sz="1800" dirty="0" err="1"/>
              <a:t>áreas</a:t>
            </a:r>
            <a:r>
              <a:rPr lang="en-US" sz="1800" dirty="0"/>
              <a:t> </a:t>
            </a:r>
            <a:r>
              <a:rPr lang="en-US" sz="1800" dirty="0" err="1"/>
              <a:t>que</a:t>
            </a:r>
            <a:r>
              <a:rPr lang="en-US" sz="1800" dirty="0"/>
              <a:t> </a:t>
            </a:r>
            <a:r>
              <a:rPr lang="en-US" sz="1800" dirty="0" err="1"/>
              <a:t>mejoren</a:t>
            </a:r>
            <a:r>
              <a:rPr lang="en-US" sz="1800" dirty="0"/>
              <a:t> </a:t>
            </a:r>
            <a:r>
              <a:rPr lang="en-US" sz="1800" dirty="0" err="1"/>
              <a:t>las</a:t>
            </a:r>
            <a:r>
              <a:rPr lang="en-US" sz="1800" dirty="0"/>
              <a:t> </a:t>
            </a:r>
            <a:r>
              <a:rPr lang="en-US" sz="1800" dirty="0" err="1"/>
              <a:t>condiciones</a:t>
            </a:r>
            <a:r>
              <a:rPr lang="en-US" sz="1800" dirty="0"/>
              <a:t> de </a:t>
            </a:r>
            <a:r>
              <a:rPr lang="en-US" sz="1800" dirty="0" err="1"/>
              <a:t>vida</a:t>
            </a:r>
            <a:r>
              <a:rPr lang="en-US" sz="1800" dirty="0"/>
              <a:t> de </a:t>
            </a:r>
            <a:r>
              <a:rPr lang="en-US" sz="1800" dirty="0" err="1"/>
              <a:t>sus</a:t>
            </a:r>
            <a:r>
              <a:rPr lang="en-US" sz="1800" dirty="0"/>
              <a:t> </a:t>
            </a:r>
            <a:r>
              <a:rPr lang="en-US" sz="1800" dirty="0" err="1" smtClean="0"/>
              <a:t>habitantes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err="1" smtClean="0"/>
              <a:t>Ser</a:t>
            </a:r>
            <a:r>
              <a:rPr lang="en-US" sz="1800" dirty="0" smtClean="0"/>
              <a:t> </a:t>
            </a:r>
            <a:r>
              <a:rPr lang="en-US" sz="1800" dirty="0" err="1"/>
              <a:t>distinguida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el </a:t>
            </a:r>
            <a:r>
              <a:rPr lang="en-US" sz="1800" dirty="0" err="1"/>
              <a:t>aporte</a:t>
            </a:r>
            <a:r>
              <a:rPr lang="en-US" sz="1800" dirty="0"/>
              <a:t> a la </a:t>
            </a:r>
            <a:r>
              <a:rPr lang="en-US" sz="1800" dirty="0" err="1"/>
              <a:t>comunidad</a:t>
            </a:r>
            <a:r>
              <a:rPr lang="en-US" sz="1800" dirty="0"/>
              <a:t> en: </a:t>
            </a:r>
            <a:r>
              <a:rPr lang="en-US" sz="1800" dirty="0" err="1"/>
              <a:t>extensión</a:t>
            </a:r>
            <a:r>
              <a:rPr lang="en-US" sz="1800" dirty="0"/>
              <a:t> </a:t>
            </a:r>
            <a:r>
              <a:rPr lang="en-US" sz="1800" dirty="0" err="1"/>
              <a:t>académica</a:t>
            </a:r>
            <a:r>
              <a:rPr lang="en-US" sz="1800" dirty="0"/>
              <a:t> y </a:t>
            </a:r>
            <a:r>
              <a:rPr lang="en-US" sz="1800" dirty="0" err="1"/>
              <a:t>deportiva</a:t>
            </a:r>
            <a:r>
              <a:rPr lang="en-US" sz="1800" dirty="0"/>
              <a:t>, </a:t>
            </a:r>
            <a:r>
              <a:rPr lang="en-US" sz="1800" dirty="0" err="1"/>
              <a:t>patrimonio</a:t>
            </a:r>
            <a:r>
              <a:rPr lang="en-US" sz="1800" dirty="0"/>
              <a:t> </a:t>
            </a:r>
            <a:r>
              <a:rPr lang="en-US" sz="1800" dirty="0" err="1"/>
              <a:t>artístico</a:t>
            </a:r>
            <a:r>
              <a:rPr lang="en-US" sz="1800" dirty="0"/>
              <a:t> y cultural, </a:t>
            </a:r>
            <a:r>
              <a:rPr lang="en-US" sz="1800" dirty="0" err="1"/>
              <a:t>promoción</a:t>
            </a:r>
            <a:r>
              <a:rPr lang="en-US" sz="1800" dirty="0"/>
              <a:t> de la </a:t>
            </a:r>
            <a:r>
              <a:rPr lang="en-US" sz="1800" dirty="0" err="1"/>
              <a:t>identidad</a:t>
            </a:r>
            <a:r>
              <a:rPr lang="en-US" sz="1800" dirty="0"/>
              <a:t> regional, </a:t>
            </a:r>
            <a:r>
              <a:rPr lang="en-US" sz="1800" dirty="0" err="1"/>
              <a:t>atractividad</a:t>
            </a:r>
            <a:r>
              <a:rPr lang="en-US" sz="1800" dirty="0"/>
              <a:t> de capital </a:t>
            </a:r>
            <a:r>
              <a:rPr lang="en-US" sz="1800" dirty="0" err="1"/>
              <a:t>humano</a:t>
            </a:r>
            <a:r>
              <a:rPr lang="en-US" sz="1800" dirty="0"/>
              <a:t> de </a:t>
            </a:r>
            <a:r>
              <a:rPr lang="en-US" sz="1800" dirty="0" err="1"/>
              <a:t>calidad</a:t>
            </a:r>
            <a:r>
              <a:rPr lang="en-US" sz="1800" dirty="0"/>
              <a:t> a la </a:t>
            </a:r>
            <a:r>
              <a:rPr lang="en-US" sz="1800" dirty="0" err="1"/>
              <a:t>región</a:t>
            </a:r>
            <a:r>
              <a:rPr lang="en-US" sz="1800" dirty="0"/>
              <a:t> y </a:t>
            </a:r>
            <a:r>
              <a:rPr lang="en-US" sz="1800" dirty="0" err="1"/>
              <a:t>fortalecimiento</a:t>
            </a:r>
            <a:r>
              <a:rPr lang="en-US" sz="1800" dirty="0"/>
              <a:t> de </a:t>
            </a:r>
            <a:r>
              <a:rPr lang="en-US" sz="1800" dirty="0" err="1"/>
              <a:t>instituciones</a:t>
            </a:r>
            <a:r>
              <a:rPr lang="en-US" sz="1800" dirty="0"/>
              <a:t> de </a:t>
            </a:r>
            <a:r>
              <a:rPr lang="en-US" sz="1800" dirty="0" err="1"/>
              <a:t>educación</a:t>
            </a:r>
            <a:r>
              <a:rPr lang="en-US" sz="1800" dirty="0"/>
              <a:t> media y de </a:t>
            </a:r>
            <a:r>
              <a:rPr lang="en-US" sz="1800" dirty="0" err="1"/>
              <a:t>salud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de-DE" sz="1800" dirty="0" smtClean="0"/>
          </a:p>
          <a:p>
            <a:r>
              <a:rPr lang="en-US" sz="1800" dirty="0" err="1" smtClean="0"/>
              <a:t>Desarrollar</a:t>
            </a:r>
            <a:r>
              <a:rPr lang="en-US" sz="1800" dirty="0" smtClean="0"/>
              <a:t> </a:t>
            </a:r>
            <a:r>
              <a:rPr lang="en-US" sz="1800" dirty="0"/>
              <a:t>e </a:t>
            </a:r>
            <a:r>
              <a:rPr lang="en-US" sz="1800" dirty="0" err="1"/>
              <a:t>implementar</a:t>
            </a:r>
            <a:r>
              <a:rPr lang="en-US" sz="1800" dirty="0"/>
              <a:t> </a:t>
            </a:r>
            <a:r>
              <a:rPr lang="en-US" sz="1800" dirty="0" err="1"/>
              <a:t>modelos</a:t>
            </a:r>
            <a:r>
              <a:rPr lang="en-US" sz="1800" dirty="0"/>
              <a:t> de </a:t>
            </a:r>
            <a:r>
              <a:rPr lang="en-US" sz="1800" dirty="0" err="1"/>
              <a:t>vinculación</a:t>
            </a:r>
            <a:r>
              <a:rPr lang="en-US" sz="1800" dirty="0"/>
              <a:t> y </a:t>
            </a:r>
            <a:r>
              <a:rPr lang="en-US" sz="1800" dirty="0" err="1"/>
              <a:t>acciones</a:t>
            </a:r>
            <a:r>
              <a:rPr lang="en-US" sz="1800" dirty="0"/>
              <a:t> </a:t>
            </a:r>
            <a:r>
              <a:rPr lang="en-US" sz="1800" dirty="0" err="1"/>
              <a:t>estratégicas</a:t>
            </a:r>
            <a:r>
              <a:rPr lang="en-US" sz="1800" dirty="0"/>
              <a:t> </a:t>
            </a:r>
            <a:r>
              <a:rPr lang="en-US" sz="1800" dirty="0" err="1"/>
              <a:t>hacia</a:t>
            </a:r>
            <a:r>
              <a:rPr lang="en-US" sz="1800" dirty="0"/>
              <a:t> la </a:t>
            </a:r>
            <a:r>
              <a:rPr lang="en-US" sz="1800" dirty="0" err="1"/>
              <a:t>comunidad</a:t>
            </a:r>
            <a:r>
              <a:rPr lang="en-US" sz="1800" dirty="0"/>
              <a:t>, con </a:t>
            </a:r>
            <a:r>
              <a:rPr lang="en-US" sz="1800" dirty="0" err="1"/>
              <a:t>énfasis</a:t>
            </a:r>
            <a:r>
              <a:rPr lang="en-US" sz="1800" dirty="0"/>
              <a:t> en </a:t>
            </a:r>
            <a:r>
              <a:rPr lang="en-US" sz="1800" dirty="0" err="1"/>
              <a:t>las</a:t>
            </a:r>
            <a:r>
              <a:rPr lang="en-US" sz="1800" dirty="0"/>
              <a:t> </a:t>
            </a:r>
            <a:r>
              <a:rPr lang="en-US" sz="1800" dirty="0" err="1"/>
              <a:t>áreas</a:t>
            </a:r>
            <a:r>
              <a:rPr lang="en-US" sz="1800" dirty="0"/>
              <a:t> de </a:t>
            </a:r>
            <a:r>
              <a:rPr lang="en-US" sz="1800" dirty="0" err="1"/>
              <a:t>salud</a:t>
            </a:r>
            <a:r>
              <a:rPr lang="en-US" sz="1800" dirty="0"/>
              <a:t> y </a:t>
            </a:r>
            <a:r>
              <a:rPr lang="en-US" sz="1800" dirty="0" err="1"/>
              <a:t>educación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Fortalecimiento</a:t>
            </a:r>
            <a:r>
              <a:rPr lang="en-US" sz="2400" dirty="0"/>
              <a:t> de la </a:t>
            </a:r>
            <a:r>
              <a:rPr lang="en-US" sz="2400" dirty="0" err="1"/>
              <a:t>vinculación</a:t>
            </a:r>
            <a:r>
              <a:rPr lang="en-US" sz="2400" dirty="0"/>
              <a:t> con el </a:t>
            </a:r>
            <a:r>
              <a:rPr lang="en-US" sz="2400" dirty="0" err="1"/>
              <a:t>medio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934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err="1" smtClean="0"/>
              <a:t>Disponer</a:t>
            </a:r>
            <a:r>
              <a:rPr lang="en-US" sz="1600" dirty="0" smtClean="0"/>
              <a:t> </a:t>
            </a:r>
            <a:r>
              <a:rPr lang="en-US" sz="1600" dirty="0"/>
              <a:t>de </a:t>
            </a:r>
            <a:r>
              <a:rPr lang="en-US" sz="1600" dirty="0" err="1"/>
              <a:t>indicadores</a:t>
            </a:r>
            <a:r>
              <a:rPr lang="en-US" sz="1600" dirty="0"/>
              <a:t> de </a:t>
            </a:r>
            <a:r>
              <a:rPr lang="en-US" sz="1600" dirty="0" err="1"/>
              <a:t>gestión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 smtClean="0"/>
              <a:t>unidad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err="1" smtClean="0"/>
              <a:t>Desarrollar</a:t>
            </a:r>
            <a:r>
              <a:rPr lang="en-US" sz="1600" dirty="0" smtClean="0"/>
              <a:t> </a:t>
            </a:r>
            <a:r>
              <a:rPr lang="en-US" sz="1600" dirty="0"/>
              <a:t>un </a:t>
            </a:r>
            <a:r>
              <a:rPr lang="en-US" sz="1600" dirty="0" err="1"/>
              <a:t>sistema</a:t>
            </a:r>
            <a:r>
              <a:rPr lang="en-US" sz="1600" dirty="0"/>
              <a:t> de </a:t>
            </a:r>
            <a:r>
              <a:rPr lang="en-US" sz="1600" dirty="0" err="1"/>
              <a:t>gestión</a:t>
            </a:r>
            <a:r>
              <a:rPr lang="en-US" sz="1600" dirty="0"/>
              <a:t> integral de la </a:t>
            </a:r>
            <a:r>
              <a:rPr lang="en-US" sz="1600" dirty="0" err="1" smtClean="0"/>
              <a:t>calidad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err="1" smtClean="0"/>
              <a:t>Perfeccionar</a:t>
            </a:r>
            <a:r>
              <a:rPr lang="en-US" sz="1600" dirty="0" smtClean="0"/>
              <a:t> </a:t>
            </a:r>
            <a:r>
              <a:rPr lang="en-US" sz="1600" dirty="0"/>
              <a:t>el </a:t>
            </a:r>
            <a:r>
              <a:rPr lang="en-US" sz="1600" dirty="0" err="1"/>
              <a:t>sistema</a:t>
            </a:r>
            <a:r>
              <a:rPr lang="en-US" sz="1600" dirty="0"/>
              <a:t> de </a:t>
            </a:r>
            <a:r>
              <a:rPr lang="en-US" sz="1600" dirty="0" err="1"/>
              <a:t>valorización</a:t>
            </a:r>
            <a:r>
              <a:rPr lang="en-US" sz="1600" dirty="0"/>
              <a:t>, </a:t>
            </a:r>
            <a:r>
              <a:rPr lang="en-US" sz="1600" dirty="0" err="1"/>
              <a:t>evaluación</a:t>
            </a:r>
            <a:r>
              <a:rPr lang="en-US" sz="1600" dirty="0"/>
              <a:t> y </a:t>
            </a:r>
            <a:r>
              <a:rPr lang="en-US" sz="1600" dirty="0" err="1"/>
              <a:t>calificación</a:t>
            </a:r>
            <a:r>
              <a:rPr lang="en-US" sz="1600" dirty="0"/>
              <a:t> del </a:t>
            </a:r>
            <a:r>
              <a:rPr lang="en-US" sz="1600" dirty="0" err="1"/>
              <a:t>aporte</a:t>
            </a:r>
            <a:r>
              <a:rPr lang="en-US" sz="1600" dirty="0"/>
              <a:t> del personal </a:t>
            </a:r>
            <a:r>
              <a:rPr lang="en-US" sz="1600" dirty="0" err="1" smtClean="0"/>
              <a:t>administrativo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Generación</a:t>
            </a:r>
            <a:r>
              <a:rPr lang="en-US" sz="2400" dirty="0"/>
              <a:t> de valor </a:t>
            </a:r>
            <a:r>
              <a:rPr lang="en-US" sz="2400" dirty="0" err="1"/>
              <a:t>distintivo</a:t>
            </a:r>
            <a:r>
              <a:rPr lang="en-US" sz="2400" dirty="0"/>
              <a:t> a </a:t>
            </a:r>
            <a:r>
              <a:rPr lang="en-US" sz="2400" dirty="0" err="1"/>
              <a:t>través</a:t>
            </a:r>
            <a:r>
              <a:rPr lang="en-US" sz="2400" dirty="0"/>
              <a:t> de la </a:t>
            </a:r>
            <a:r>
              <a:rPr lang="en-US" sz="2400" dirty="0" err="1"/>
              <a:t>gestión</a:t>
            </a:r>
            <a:r>
              <a:rPr lang="en-US" sz="2400" dirty="0"/>
              <a:t> </a:t>
            </a:r>
            <a:r>
              <a:rPr lang="en-US" sz="2400" dirty="0" err="1"/>
              <a:t>administrativa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206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Matriz</a:t>
            </a:r>
            <a:r>
              <a:rPr lang="en-US" dirty="0" smtClean="0"/>
              <a:t> FODA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60674"/>
              </p:ext>
            </p:extLst>
          </p:nvPr>
        </p:nvGraphicFramePr>
        <p:xfrm>
          <a:off x="251520" y="836712"/>
          <a:ext cx="8663879" cy="5410428"/>
        </p:xfrm>
        <a:graphic>
          <a:graphicData uri="http://schemas.openxmlformats.org/drawingml/2006/table">
            <a:tbl>
              <a:tblPr/>
              <a:tblGrid>
                <a:gridCol w="1086495"/>
                <a:gridCol w="3772734"/>
                <a:gridCol w="3804650"/>
              </a:tblGrid>
              <a:tr h="1474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Análisis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Interno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87" marR="11487" marT="11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Fortalezas</a:t>
                      </a:r>
                    </a:p>
                  </a:txBody>
                  <a:tcPr marL="11487" marR="11487" marT="11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Debilidades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87" marR="11487" marT="11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2171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- No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existe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necesidad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de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contratar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personal de planta extra dado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que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el personal actual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puede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cubrir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todas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las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areas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requeridas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.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/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</a:b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-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Existe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vinculacion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permantente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con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estudiantes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de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nivel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b</a:t>
                      </a:r>
                      <a:r>
                        <a:rPr lang="es-ES_tradnl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ásico</a:t>
                      </a:r>
                      <a:r>
                        <a:rPr lang="es-ES_tradnl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y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medio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de la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regi</a:t>
                      </a:r>
                      <a:r>
                        <a:rPr lang="es-ES_tradnl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ón</a:t>
                      </a:r>
                      <a:r>
                        <a:rPr lang="es-ES_tradnl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.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/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</a:b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- Los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docentes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por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lo general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realizan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labores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de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investigaci</a:t>
                      </a:r>
                      <a:r>
                        <a:rPr lang="es-ES_tradnl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ón</a:t>
                      </a:r>
                      <a:r>
                        <a:rPr lang="es-ES_tradnl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, vinculación, administración y docencia.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- </a:t>
                      </a:r>
                      <a:r>
                        <a:rPr lang="es-ES_tradn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Debido a la situaci</a:t>
                      </a:r>
                      <a:r>
                        <a:rPr lang="es-ES_tradn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ón actual del</a:t>
                      </a:r>
                      <a:r>
                        <a:rPr lang="es-ES_tradnl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país, se espera un incremento del campo laboral para los estudiantes de la escuela de Ing. Civil en Computación.</a:t>
                      </a:r>
                      <a:endParaRPr lang="es-ES_tradnl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/>
                      </a:r>
                      <a:b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</a:b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- </a:t>
                      </a:r>
                      <a:r>
                        <a:rPr lang="es-ES_tradn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El departamento</a:t>
                      </a:r>
                      <a:r>
                        <a:rPr lang="es-ES_tradnl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mantiene v</a:t>
                      </a:r>
                      <a:r>
                        <a:rPr lang="es-ES_tradnl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ínculos con otras universidades dentro y fuera del país en materia de investigación y docencia.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87" marR="11487" marT="11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-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Actualmente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 hay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activa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participaci</a:t>
                      </a:r>
                      <a:r>
                        <a:rPr lang="es-ES_tradnl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ón</a:t>
                      </a:r>
                      <a:r>
                        <a:rPr lang="es-ES_tradn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en proyectos de transferencia tecnológica. Esta suele</a:t>
                      </a:r>
                      <a:r>
                        <a:rPr lang="es-ES_tradnl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ser desarrollada fuera del departamento o bien por alumnos bajo sus propios medios.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/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/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- El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funcionamiento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actual de los planes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curriculares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entorpece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el normal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desarrollo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de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estudiantes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,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incrementando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los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tiempos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de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salida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y la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taza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de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deserci</a:t>
                      </a:r>
                      <a:r>
                        <a:rPr lang="es-ES_tradnl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ón</a:t>
                      </a:r>
                      <a:r>
                        <a:rPr lang="es-ES_tradnl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.</a:t>
                      </a:r>
                    </a:p>
                    <a:p>
                      <a:pPr algn="l" fontAlgn="t"/>
                      <a:endParaRPr lang="es-ES_tradnl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  <a:p>
                      <a:pPr algn="l" fontAlgn="t"/>
                      <a:r>
                        <a:rPr lang="es-ES_tradnl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 No existen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programas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de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especializaci</a:t>
                      </a:r>
                      <a:r>
                        <a:rPr lang="es-ES_tradnl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ón</a:t>
                      </a:r>
                      <a:r>
                        <a:rPr lang="es-ES_tradn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ni de continuidad de estudios</a:t>
                      </a:r>
                      <a:r>
                        <a:rPr lang="es-ES_tradnl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nivel de pre-grado ni post-grado, los cuales podrían atraer potenciales investigadores.</a:t>
                      </a:r>
                    </a:p>
                    <a:p>
                      <a:pPr algn="l" fontAlgn="t"/>
                      <a:endParaRPr lang="es-ES_tradnl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  <a:p>
                      <a:pPr algn="l" fontAlgn="t"/>
                      <a:r>
                        <a:rPr lang="es-ES_tradnl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- Las decisiones al ser dependientes del campus Talca, ralentizan el trabajo de los funcionarios de la escuela al momento de desarrollar proyectos adem</a:t>
                      </a:r>
                      <a:r>
                        <a:rPr lang="es-ES_tradnl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ás de generar problemas de financiamiento.</a:t>
                      </a:r>
                    </a:p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87" marR="11487" marT="11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4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Análisis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Externo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87" marR="11487" marT="11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Oportunidades</a:t>
                      </a:r>
                    </a:p>
                  </a:txBody>
                  <a:tcPr marL="11487" marR="11487" marT="11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Amenazas</a:t>
                      </a:r>
                    </a:p>
                  </a:txBody>
                  <a:tcPr marL="11487" marR="11487" marT="11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8084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 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Existe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gran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potencial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en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materia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de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transferencia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tecnol</a:t>
                      </a:r>
                      <a:r>
                        <a:rPr lang="es-ES_tradnl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ógica</a:t>
                      </a:r>
                      <a:r>
                        <a:rPr lang="es-ES_tradnl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que se puede explotar en esta región. </a:t>
                      </a:r>
                      <a:br>
                        <a:rPr lang="es-ES_tradnl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</a:b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  <a:p>
                      <a:pPr algn="l" fontAlgn="t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- </a:t>
                      </a:r>
                      <a:r>
                        <a:rPr lang="es-ES_tradnl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 presencia de otras carreras de pregrado en la corporaci</a:t>
                      </a:r>
                      <a:r>
                        <a:rPr lang="es-ES_tradnl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ón abre la posibilidad de integrar competencias adicionales en los estudiantes, como también trabajo colaborativo para mejorar la vinculación con el medio y la misma universidad.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87" marR="11487" marT="11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- El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nuevo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plan de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armonización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curricular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podría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fracasar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en los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mismos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aspectos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s-ES_tradnl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que los planes curriculares anteriores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.</a:t>
                      </a:r>
                    </a:p>
                    <a:p>
                      <a:pPr algn="l" fontAlgn="t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-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Otra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universidad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local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podr</a:t>
                      </a:r>
                      <a:r>
                        <a:rPr lang="es-ES_tradnl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ía</a:t>
                      </a:r>
                      <a:r>
                        <a:rPr lang="es-ES_tradn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comenzar a generar nexos activos</a:t>
                      </a:r>
                      <a:r>
                        <a:rPr lang="es-ES_tradnl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con empresas de la región, quitándole terreno en materia de transferencia tecnológica y vinculación con el medio.</a:t>
                      </a:r>
                    </a:p>
                    <a:p>
                      <a:pPr algn="l" fontAlgn="t"/>
                      <a:endParaRPr lang="es-ES_tradnl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  <a:p>
                      <a:pPr algn="l" fontAlgn="t"/>
                      <a:r>
                        <a:rPr lang="es-ES_tradnl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- El enfoque del departamento al ser enfocado principalmente a  la docencia podría provocar la perdida de profesores debido a </a:t>
                      </a:r>
                      <a:r>
                        <a:rPr lang="es-ES_tradnl" sz="1100" b="0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que</a:t>
                      </a:r>
                      <a:r>
                        <a:rPr lang="es-ES_tradnl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eventualmente estos podrían bajar en sus cargos por dedicarse a labores docentes y no de investigación (efecto del compromiso de desempeño).</a:t>
                      </a:r>
                    </a:p>
                    <a:p>
                      <a:pPr algn="l" fontAlgn="t"/>
                      <a:endParaRPr lang="es-ES_tradnl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87" marR="11487" marT="11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61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</Template>
  <TotalTime>383</TotalTime>
  <Words>494</Words>
  <Application>Microsoft Macintosh PowerPoint</Application>
  <PresentationFormat>On-screen Show (4:3)</PresentationFormat>
  <Paragraphs>59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Beamer</vt:lpstr>
      <vt:lpstr>Análisis del comportamiento del Departamento de Ciencias de la Computación a la luz del plan estratégico de la Universidad de Talca</vt:lpstr>
      <vt:lpstr>Plán estratégico de la corporación</vt:lpstr>
      <vt:lpstr>Formación en Pregrado, Postgrado, Especialidades y Educación Continua </vt:lpstr>
      <vt:lpstr>Crecimiento de la investigación científica, la innovación y transferencia tecnológica</vt:lpstr>
      <vt:lpstr>Fortalecimiento de la vinculación con el medio</vt:lpstr>
      <vt:lpstr>Generación de valor distintivo a través de la gestión administrativa</vt:lpstr>
      <vt:lpstr>Matriz FODA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administración</dc:title>
  <dc:creator>Microsoft Office User</dc:creator>
  <cp:lastModifiedBy>Microsoft Office User</cp:lastModifiedBy>
  <cp:revision>22</cp:revision>
  <cp:lastPrinted>2015-09-02T03:52:02Z</cp:lastPrinted>
  <dcterms:created xsi:type="dcterms:W3CDTF">2015-09-01T21:28:50Z</dcterms:created>
  <dcterms:modified xsi:type="dcterms:W3CDTF">2015-09-02T03:52:09Z</dcterms:modified>
</cp:coreProperties>
</file>