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61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7F7F7F"/>
    <a:srgbClr val="404040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760" y="52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5866" y="1224090"/>
            <a:ext cx="5671446" cy="4251677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2669825" y="2954384"/>
            <a:ext cx="65217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LINKEDIN PROFILE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158136" y="3632013"/>
            <a:ext cx="51435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-from January to November 2024-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6B81D-8D44-4C07-A9D0-CD4584F9F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89" y="1056024"/>
            <a:ext cx="1922267" cy="2019316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7306040" y="4029772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roup 95" descr="This is an icon of a pie chart. ">
            <a:extLst>
              <a:ext uri="{FF2B5EF4-FFF2-40B4-BE49-F238E27FC236}">
                <a16:creationId xmlns:a16="http://schemas.microsoft.com/office/drawing/2014/main" id="{F41C9A52-9B58-416E-81BA-0379994CF5B7}"/>
              </a:ext>
            </a:extLst>
          </p:cNvPr>
          <p:cNvGrpSpPr/>
          <p:nvPr/>
        </p:nvGrpSpPr>
        <p:grpSpPr>
          <a:xfrm>
            <a:off x="7280643" y="4699914"/>
            <a:ext cx="215881" cy="215881"/>
            <a:chOff x="4319588" y="4213225"/>
            <a:chExt cx="287338" cy="287338"/>
          </a:xfrm>
          <a:solidFill>
            <a:schemeClr val="bg1"/>
          </a:solidFill>
          <a:effectLst/>
        </p:grpSpPr>
        <p:sp>
          <p:nvSpPr>
            <p:cNvPr id="97" name="Freeform 421">
              <a:extLst>
                <a:ext uri="{FF2B5EF4-FFF2-40B4-BE49-F238E27FC236}">
                  <a16:creationId xmlns:a16="http://schemas.microsoft.com/office/drawing/2014/main" id="{3B43AB95-465E-4787-BAA0-F4F7C621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8" name="Freeform 422">
              <a:extLst>
                <a:ext uri="{FF2B5EF4-FFF2-40B4-BE49-F238E27FC236}">
                  <a16:creationId xmlns:a16="http://schemas.microsoft.com/office/drawing/2014/main" id="{2D15B5D1-3858-4D36-A23C-F9285E3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9" name="Freeform 423">
              <a:extLst>
                <a:ext uri="{FF2B5EF4-FFF2-40B4-BE49-F238E27FC236}">
                  <a16:creationId xmlns:a16="http://schemas.microsoft.com/office/drawing/2014/main" id="{A85650C6-A352-4849-8237-E8D0D7A6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4" name="Freeform 4404" descr="This is an icon of an hourglass.">
            <a:extLst>
              <a:ext uri="{FF2B5EF4-FFF2-40B4-BE49-F238E27FC236}">
                <a16:creationId xmlns:a16="http://schemas.microsoft.com/office/drawing/2014/main" id="{DF91D015-C26B-4016-9D8E-A4F27E7BBD97}"/>
              </a:ext>
            </a:extLst>
          </p:cNvPr>
          <p:cNvSpPr>
            <a:spLocks noEditPoints="1"/>
          </p:cNvSpPr>
          <p:nvPr/>
        </p:nvSpPr>
        <p:spPr bwMode="auto">
          <a:xfrm>
            <a:off x="7310461" y="5371530"/>
            <a:ext cx="156245" cy="213495"/>
          </a:xfrm>
          <a:custGeom>
            <a:avLst/>
            <a:gdLst>
              <a:gd name="T0" fmla="*/ 337 w 658"/>
              <a:gd name="T1" fmla="*/ 615 h 896"/>
              <a:gd name="T2" fmla="*/ 327 w 658"/>
              <a:gd name="T3" fmla="*/ 613 h 896"/>
              <a:gd name="T4" fmla="*/ 219 w 658"/>
              <a:gd name="T5" fmla="*/ 717 h 896"/>
              <a:gd name="T6" fmla="*/ 106 w 658"/>
              <a:gd name="T7" fmla="*/ 664 h 896"/>
              <a:gd name="T8" fmla="*/ 115 w 658"/>
              <a:gd name="T9" fmla="*/ 619 h 896"/>
              <a:gd name="T10" fmla="*/ 143 w 658"/>
              <a:gd name="T11" fmla="*/ 562 h 896"/>
              <a:gd name="T12" fmla="*/ 203 w 658"/>
              <a:gd name="T13" fmla="*/ 501 h 896"/>
              <a:gd name="T14" fmla="*/ 261 w 658"/>
              <a:gd name="T15" fmla="*/ 473 h 896"/>
              <a:gd name="T16" fmla="*/ 306 w 658"/>
              <a:gd name="T17" fmla="*/ 464 h 896"/>
              <a:gd name="T18" fmla="*/ 352 w 658"/>
              <a:gd name="T19" fmla="*/ 464 h 896"/>
              <a:gd name="T20" fmla="*/ 397 w 658"/>
              <a:gd name="T21" fmla="*/ 473 h 896"/>
              <a:gd name="T22" fmla="*/ 438 w 658"/>
              <a:gd name="T23" fmla="*/ 489 h 896"/>
              <a:gd name="T24" fmla="*/ 489 w 658"/>
              <a:gd name="T25" fmla="*/ 527 h 896"/>
              <a:gd name="T26" fmla="*/ 536 w 658"/>
              <a:gd name="T27" fmla="*/ 599 h 896"/>
              <a:gd name="T28" fmla="*/ 549 w 658"/>
              <a:gd name="T29" fmla="*/ 641 h 896"/>
              <a:gd name="T30" fmla="*/ 554 w 658"/>
              <a:gd name="T31" fmla="*/ 687 h 896"/>
              <a:gd name="T32" fmla="*/ 127 w 658"/>
              <a:gd name="T33" fmla="*/ 308 h 896"/>
              <a:gd name="T34" fmla="*/ 109 w 658"/>
              <a:gd name="T35" fmla="*/ 253 h 896"/>
              <a:gd name="T36" fmla="*/ 105 w 658"/>
              <a:gd name="T37" fmla="*/ 29 h 896"/>
              <a:gd name="T38" fmla="*/ 551 w 658"/>
              <a:gd name="T39" fmla="*/ 238 h 896"/>
              <a:gd name="T40" fmla="*/ 537 w 658"/>
              <a:gd name="T41" fmla="*/ 295 h 896"/>
              <a:gd name="T42" fmla="*/ 643 w 658"/>
              <a:gd name="T43" fmla="*/ 866 h 896"/>
              <a:gd name="T44" fmla="*/ 582 w 658"/>
              <a:gd name="T45" fmla="*/ 666 h 896"/>
              <a:gd name="T46" fmla="*/ 564 w 658"/>
              <a:gd name="T47" fmla="*/ 588 h 896"/>
              <a:gd name="T48" fmla="*/ 526 w 658"/>
              <a:gd name="T49" fmla="*/ 523 h 896"/>
              <a:gd name="T50" fmla="*/ 469 w 658"/>
              <a:gd name="T51" fmla="*/ 473 h 896"/>
              <a:gd name="T52" fmla="*/ 436 w 658"/>
              <a:gd name="T53" fmla="*/ 441 h 896"/>
              <a:gd name="T54" fmla="*/ 504 w 658"/>
              <a:gd name="T55" fmla="*/ 395 h 896"/>
              <a:gd name="T56" fmla="*/ 554 w 658"/>
              <a:gd name="T57" fmla="*/ 333 h 896"/>
              <a:gd name="T58" fmla="*/ 578 w 658"/>
              <a:gd name="T59" fmla="*/ 264 h 896"/>
              <a:gd name="T60" fmla="*/ 584 w 658"/>
              <a:gd name="T61" fmla="*/ 29 h 896"/>
              <a:gd name="T62" fmla="*/ 652 w 658"/>
              <a:gd name="T63" fmla="*/ 27 h 896"/>
              <a:gd name="T64" fmla="*/ 658 w 658"/>
              <a:gd name="T65" fmla="*/ 17 h 896"/>
              <a:gd name="T66" fmla="*/ 655 w 658"/>
              <a:gd name="T67" fmla="*/ 6 h 896"/>
              <a:gd name="T68" fmla="*/ 647 w 658"/>
              <a:gd name="T69" fmla="*/ 0 h 896"/>
              <a:gd name="T70" fmla="*/ 15 w 658"/>
              <a:gd name="T71" fmla="*/ 0 h 896"/>
              <a:gd name="T72" fmla="*/ 5 w 658"/>
              <a:gd name="T73" fmla="*/ 4 h 896"/>
              <a:gd name="T74" fmla="*/ 0 w 658"/>
              <a:gd name="T75" fmla="*/ 14 h 896"/>
              <a:gd name="T76" fmla="*/ 5 w 658"/>
              <a:gd name="T77" fmla="*/ 26 h 896"/>
              <a:gd name="T78" fmla="*/ 15 w 658"/>
              <a:gd name="T79" fmla="*/ 29 h 896"/>
              <a:gd name="T80" fmla="*/ 77 w 658"/>
              <a:gd name="T81" fmla="*/ 245 h 896"/>
              <a:gd name="T82" fmla="*/ 96 w 658"/>
              <a:gd name="T83" fmla="*/ 312 h 896"/>
              <a:gd name="T84" fmla="*/ 137 w 658"/>
              <a:gd name="T85" fmla="*/ 378 h 896"/>
              <a:gd name="T86" fmla="*/ 204 w 658"/>
              <a:gd name="T87" fmla="*/ 431 h 896"/>
              <a:gd name="T88" fmla="*/ 207 w 658"/>
              <a:gd name="T89" fmla="*/ 464 h 896"/>
              <a:gd name="T90" fmla="*/ 146 w 658"/>
              <a:gd name="T91" fmla="*/ 510 h 896"/>
              <a:gd name="T92" fmla="*/ 102 w 658"/>
              <a:gd name="T93" fmla="*/ 572 h 896"/>
              <a:gd name="T94" fmla="*/ 78 w 658"/>
              <a:gd name="T95" fmla="*/ 647 h 896"/>
              <a:gd name="T96" fmla="*/ 75 w 658"/>
              <a:gd name="T97" fmla="*/ 866 h 896"/>
              <a:gd name="T98" fmla="*/ 7 w 658"/>
              <a:gd name="T99" fmla="*/ 870 h 896"/>
              <a:gd name="T100" fmla="*/ 0 w 658"/>
              <a:gd name="T101" fmla="*/ 879 h 896"/>
              <a:gd name="T102" fmla="*/ 2 w 658"/>
              <a:gd name="T103" fmla="*/ 890 h 896"/>
              <a:gd name="T104" fmla="*/ 12 w 658"/>
              <a:gd name="T105" fmla="*/ 896 h 896"/>
              <a:gd name="T106" fmla="*/ 643 w 658"/>
              <a:gd name="T107" fmla="*/ 896 h 896"/>
              <a:gd name="T108" fmla="*/ 654 w 658"/>
              <a:gd name="T109" fmla="*/ 892 h 896"/>
              <a:gd name="T110" fmla="*/ 658 w 658"/>
              <a:gd name="T111" fmla="*/ 881 h 896"/>
              <a:gd name="T112" fmla="*/ 654 w 658"/>
              <a:gd name="T113" fmla="*/ 872 h 896"/>
              <a:gd name="T114" fmla="*/ 643 w 658"/>
              <a:gd name="T115" fmla="*/ 86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" h="896">
                <a:moveTo>
                  <a:pt x="554" y="717"/>
                </a:moveTo>
                <a:lnTo>
                  <a:pt x="440" y="717"/>
                </a:lnTo>
                <a:lnTo>
                  <a:pt x="340" y="617"/>
                </a:lnTo>
                <a:lnTo>
                  <a:pt x="337" y="615"/>
                </a:lnTo>
                <a:lnTo>
                  <a:pt x="335" y="614"/>
                </a:lnTo>
                <a:lnTo>
                  <a:pt x="332" y="613"/>
                </a:lnTo>
                <a:lnTo>
                  <a:pt x="329" y="613"/>
                </a:lnTo>
                <a:lnTo>
                  <a:pt x="327" y="613"/>
                </a:lnTo>
                <a:lnTo>
                  <a:pt x="323" y="614"/>
                </a:lnTo>
                <a:lnTo>
                  <a:pt x="321" y="615"/>
                </a:lnTo>
                <a:lnTo>
                  <a:pt x="318" y="617"/>
                </a:lnTo>
                <a:lnTo>
                  <a:pt x="219" y="717"/>
                </a:lnTo>
                <a:lnTo>
                  <a:pt x="105" y="717"/>
                </a:lnTo>
                <a:lnTo>
                  <a:pt x="105" y="687"/>
                </a:lnTo>
                <a:lnTo>
                  <a:pt x="105" y="676"/>
                </a:lnTo>
                <a:lnTo>
                  <a:pt x="106" y="664"/>
                </a:lnTo>
                <a:lnTo>
                  <a:pt x="107" y="652"/>
                </a:lnTo>
                <a:lnTo>
                  <a:pt x="109" y="642"/>
                </a:lnTo>
                <a:lnTo>
                  <a:pt x="112" y="630"/>
                </a:lnTo>
                <a:lnTo>
                  <a:pt x="115" y="619"/>
                </a:lnTo>
                <a:lnTo>
                  <a:pt x="118" y="610"/>
                </a:lnTo>
                <a:lnTo>
                  <a:pt x="122" y="599"/>
                </a:lnTo>
                <a:lnTo>
                  <a:pt x="132" y="580"/>
                </a:lnTo>
                <a:lnTo>
                  <a:pt x="143" y="562"/>
                </a:lnTo>
                <a:lnTo>
                  <a:pt x="156" y="543"/>
                </a:lnTo>
                <a:lnTo>
                  <a:pt x="169" y="528"/>
                </a:lnTo>
                <a:lnTo>
                  <a:pt x="185" y="513"/>
                </a:lnTo>
                <a:lnTo>
                  <a:pt x="203" y="501"/>
                </a:lnTo>
                <a:lnTo>
                  <a:pt x="222" y="490"/>
                </a:lnTo>
                <a:lnTo>
                  <a:pt x="241" y="480"/>
                </a:lnTo>
                <a:lnTo>
                  <a:pt x="252" y="476"/>
                </a:lnTo>
                <a:lnTo>
                  <a:pt x="261" y="473"/>
                </a:lnTo>
                <a:lnTo>
                  <a:pt x="272" y="470"/>
                </a:lnTo>
                <a:lnTo>
                  <a:pt x="284" y="467"/>
                </a:lnTo>
                <a:lnTo>
                  <a:pt x="295" y="465"/>
                </a:lnTo>
                <a:lnTo>
                  <a:pt x="306" y="464"/>
                </a:lnTo>
                <a:lnTo>
                  <a:pt x="317" y="463"/>
                </a:lnTo>
                <a:lnTo>
                  <a:pt x="329" y="463"/>
                </a:lnTo>
                <a:lnTo>
                  <a:pt x="341" y="463"/>
                </a:lnTo>
                <a:lnTo>
                  <a:pt x="352" y="464"/>
                </a:lnTo>
                <a:lnTo>
                  <a:pt x="364" y="465"/>
                </a:lnTo>
                <a:lnTo>
                  <a:pt x="376" y="467"/>
                </a:lnTo>
                <a:lnTo>
                  <a:pt x="387" y="470"/>
                </a:lnTo>
                <a:lnTo>
                  <a:pt x="397" y="473"/>
                </a:lnTo>
                <a:lnTo>
                  <a:pt x="408" y="476"/>
                </a:lnTo>
                <a:lnTo>
                  <a:pt x="418" y="480"/>
                </a:lnTo>
                <a:lnTo>
                  <a:pt x="428" y="485"/>
                </a:lnTo>
                <a:lnTo>
                  <a:pt x="438" y="489"/>
                </a:lnTo>
                <a:lnTo>
                  <a:pt x="447" y="494"/>
                </a:lnTo>
                <a:lnTo>
                  <a:pt x="456" y="501"/>
                </a:lnTo>
                <a:lnTo>
                  <a:pt x="473" y="513"/>
                </a:lnTo>
                <a:lnTo>
                  <a:pt x="489" y="527"/>
                </a:lnTo>
                <a:lnTo>
                  <a:pt x="503" y="543"/>
                </a:lnTo>
                <a:lnTo>
                  <a:pt x="516" y="560"/>
                </a:lnTo>
                <a:lnTo>
                  <a:pt x="527" y="579"/>
                </a:lnTo>
                <a:lnTo>
                  <a:pt x="536" y="599"/>
                </a:lnTo>
                <a:lnTo>
                  <a:pt x="540" y="609"/>
                </a:lnTo>
                <a:lnTo>
                  <a:pt x="544" y="619"/>
                </a:lnTo>
                <a:lnTo>
                  <a:pt x="546" y="630"/>
                </a:lnTo>
                <a:lnTo>
                  <a:pt x="549" y="641"/>
                </a:lnTo>
                <a:lnTo>
                  <a:pt x="551" y="652"/>
                </a:lnTo>
                <a:lnTo>
                  <a:pt x="552" y="664"/>
                </a:lnTo>
                <a:lnTo>
                  <a:pt x="554" y="675"/>
                </a:lnTo>
                <a:lnTo>
                  <a:pt x="554" y="687"/>
                </a:lnTo>
                <a:lnTo>
                  <a:pt x="554" y="717"/>
                </a:lnTo>
                <a:close/>
                <a:moveTo>
                  <a:pt x="135" y="321"/>
                </a:moveTo>
                <a:lnTo>
                  <a:pt x="133" y="321"/>
                </a:lnTo>
                <a:lnTo>
                  <a:pt x="127" y="308"/>
                </a:lnTo>
                <a:lnTo>
                  <a:pt x="121" y="295"/>
                </a:lnTo>
                <a:lnTo>
                  <a:pt x="116" y="281"/>
                </a:lnTo>
                <a:lnTo>
                  <a:pt x="113" y="267"/>
                </a:lnTo>
                <a:lnTo>
                  <a:pt x="109" y="253"/>
                </a:lnTo>
                <a:lnTo>
                  <a:pt x="106" y="238"/>
                </a:lnTo>
                <a:lnTo>
                  <a:pt x="105" y="223"/>
                </a:lnTo>
                <a:lnTo>
                  <a:pt x="105" y="208"/>
                </a:lnTo>
                <a:lnTo>
                  <a:pt x="105" y="29"/>
                </a:lnTo>
                <a:lnTo>
                  <a:pt x="554" y="29"/>
                </a:lnTo>
                <a:lnTo>
                  <a:pt x="554" y="208"/>
                </a:lnTo>
                <a:lnTo>
                  <a:pt x="554" y="223"/>
                </a:lnTo>
                <a:lnTo>
                  <a:pt x="551" y="238"/>
                </a:lnTo>
                <a:lnTo>
                  <a:pt x="549" y="253"/>
                </a:lnTo>
                <a:lnTo>
                  <a:pt x="546" y="267"/>
                </a:lnTo>
                <a:lnTo>
                  <a:pt x="542" y="281"/>
                </a:lnTo>
                <a:lnTo>
                  <a:pt x="537" y="295"/>
                </a:lnTo>
                <a:lnTo>
                  <a:pt x="531" y="308"/>
                </a:lnTo>
                <a:lnTo>
                  <a:pt x="525" y="321"/>
                </a:lnTo>
                <a:lnTo>
                  <a:pt x="135" y="321"/>
                </a:lnTo>
                <a:close/>
                <a:moveTo>
                  <a:pt x="643" y="866"/>
                </a:moveTo>
                <a:lnTo>
                  <a:pt x="584" y="866"/>
                </a:lnTo>
                <a:lnTo>
                  <a:pt x="584" y="732"/>
                </a:lnTo>
                <a:lnTo>
                  <a:pt x="584" y="687"/>
                </a:lnTo>
                <a:lnTo>
                  <a:pt x="582" y="666"/>
                </a:lnTo>
                <a:lnTo>
                  <a:pt x="580" y="646"/>
                </a:lnTo>
                <a:lnTo>
                  <a:pt x="576" y="626"/>
                </a:lnTo>
                <a:lnTo>
                  <a:pt x="571" y="606"/>
                </a:lnTo>
                <a:lnTo>
                  <a:pt x="564" y="588"/>
                </a:lnTo>
                <a:lnTo>
                  <a:pt x="557" y="570"/>
                </a:lnTo>
                <a:lnTo>
                  <a:pt x="547" y="554"/>
                </a:lnTo>
                <a:lnTo>
                  <a:pt x="537" y="538"/>
                </a:lnTo>
                <a:lnTo>
                  <a:pt x="526" y="523"/>
                </a:lnTo>
                <a:lnTo>
                  <a:pt x="513" y="509"/>
                </a:lnTo>
                <a:lnTo>
                  <a:pt x="499" y="496"/>
                </a:lnTo>
                <a:lnTo>
                  <a:pt x="485" y="483"/>
                </a:lnTo>
                <a:lnTo>
                  <a:pt x="469" y="473"/>
                </a:lnTo>
                <a:lnTo>
                  <a:pt x="453" y="463"/>
                </a:lnTo>
                <a:lnTo>
                  <a:pt x="435" y="455"/>
                </a:lnTo>
                <a:lnTo>
                  <a:pt x="417" y="448"/>
                </a:lnTo>
                <a:lnTo>
                  <a:pt x="436" y="441"/>
                </a:lnTo>
                <a:lnTo>
                  <a:pt x="455" y="431"/>
                </a:lnTo>
                <a:lnTo>
                  <a:pt x="472" y="420"/>
                </a:lnTo>
                <a:lnTo>
                  <a:pt x="489" y="409"/>
                </a:lnTo>
                <a:lnTo>
                  <a:pt x="504" y="395"/>
                </a:lnTo>
                <a:lnTo>
                  <a:pt x="519" y="381"/>
                </a:lnTo>
                <a:lnTo>
                  <a:pt x="532" y="365"/>
                </a:lnTo>
                <a:lnTo>
                  <a:pt x="544" y="348"/>
                </a:lnTo>
                <a:lnTo>
                  <a:pt x="554" y="333"/>
                </a:lnTo>
                <a:lnTo>
                  <a:pt x="561" y="317"/>
                </a:lnTo>
                <a:lnTo>
                  <a:pt x="567" y="299"/>
                </a:lnTo>
                <a:lnTo>
                  <a:pt x="573" y="282"/>
                </a:lnTo>
                <a:lnTo>
                  <a:pt x="578" y="264"/>
                </a:lnTo>
                <a:lnTo>
                  <a:pt x="580" y="246"/>
                </a:lnTo>
                <a:lnTo>
                  <a:pt x="582" y="228"/>
                </a:lnTo>
                <a:lnTo>
                  <a:pt x="584" y="208"/>
                </a:lnTo>
                <a:lnTo>
                  <a:pt x="584" y="29"/>
                </a:lnTo>
                <a:lnTo>
                  <a:pt x="643" y="29"/>
                </a:lnTo>
                <a:lnTo>
                  <a:pt x="647" y="29"/>
                </a:lnTo>
                <a:lnTo>
                  <a:pt x="649" y="28"/>
                </a:lnTo>
                <a:lnTo>
                  <a:pt x="652" y="27"/>
                </a:lnTo>
                <a:lnTo>
                  <a:pt x="654" y="26"/>
                </a:lnTo>
                <a:lnTo>
                  <a:pt x="655" y="23"/>
                </a:lnTo>
                <a:lnTo>
                  <a:pt x="657" y="20"/>
                </a:lnTo>
                <a:lnTo>
                  <a:pt x="658" y="17"/>
                </a:lnTo>
                <a:lnTo>
                  <a:pt x="658" y="14"/>
                </a:lnTo>
                <a:lnTo>
                  <a:pt x="658" y="12"/>
                </a:lnTo>
                <a:lnTo>
                  <a:pt x="657" y="8"/>
                </a:lnTo>
                <a:lnTo>
                  <a:pt x="655" y="6"/>
                </a:lnTo>
                <a:lnTo>
                  <a:pt x="654" y="4"/>
                </a:lnTo>
                <a:lnTo>
                  <a:pt x="652" y="2"/>
                </a:lnTo>
                <a:lnTo>
                  <a:pt x="649" y="1"/>
                </a:lnTo>
                <a:lnTo>
                  <a:pt x="647" y="0"/>
                </a:lnTo>
                <a:lnTo>
                  <a:pt x="643" y="0"/>
                </a:lnTo>
                <a:lnTo>
                  <a:pt x="569" y="0"/>
                </a:lnTo>
                <a:lnTo>
                  <a:pt x="90" y="0"/>
                </a:ln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1" y="20"/>
                </a:lnTo>
                <a:lnTo>
                  <a:pt x="2" y="23"/>
                </a:lnTo>
                <a:lnTo>
                  <a:pt x="5" y="26"/>
                </a:lnTo>
                <a:lnTo>
                  <a:pt x="7" y="27"/>
                </a:lnTo>
                <a:lnTo>
                  <a:pt x="9" y="28"/>
                </a:lnTo>
                <a:lnTo>
                  <a:pt x="12" y="29"/>
                </a:lnTo>
                <a:lnTo>
                  <a:pt x="15" y="29"/>
                </a:lnTo>
                <a:lnTo>
                  <a:pt x="75" y="29"/>
                </a:lnTo>
                <a:lnTo>
                  <a:pt x="75" y="208"/>
                </a:lnTo>
                <a:lnTo>
                  <a:pt x="75" y="227"/>
                </a:lnTo>
                <a:lnTo>
                  <a:pt x="77" y="245"/>
                </a:lnTo>
                <a:lnTo>
                  <a:pt x="81" y="263"/>
                </a:lnTo>
                <a:lnTo>
                  <a:pt x="85" y="280"/>
                </a:lnTo>
                <a:lnTo>
                  <a:pt x="89" y="296"/>
                </a:lnTo>
                <a:lnTo>
                  <a:pt x="96" y="312"/>
                </a:lnTo>
                <a:lnTo>
                  <a:pt x="103" y="328"/>
                </a:lnTo>
                <a:lnTo>
                  <a:pt x="112" y="343"/>
                </a:lnTo>
                <a:lnTo>
                  <a:pt x="124" y="361"/>
                </a:lnTo>
                <a:lnTo>
                  <a:pt x="137" y="378"/>
                </a:lnTo>
                <a:lnTo>
                  <a:pt x="152" y="394"/>
                </a:lnTo>
                <a:lnTo>
                  <a:pt x="168" y="407"/>
                </a:lnTo>
                <a:lnTo>
                  <a:pt x="185" y="420"/>
                </a:lnTo>
                <a:lnTo>
                  <a:pt x="204" y="431"/>
                </a:lnTo>
                <a:lnTo>
                  <a:pt x="222" y="441"/>
                </a:lnTo>
                <a:lnTo>
                  <a:pt x="242" y="448"/>
                </a:lnTo>
                <a:lnTo>
                  <a:pt x="224" y="456"/>
                </a:lnTo>
                <a:lnTo>
                  <a:pt x="207" y="464"/>
                </a:lnTo>
                <a:lnTo>
                  <a:pt x="190" y="474"/>
                </a:lnTo>
                <a:lnTo>
                  <a:pt x="175" y="485"/>
                </a:lnTo>
                <a:lnTo>
                  <a:pt x="160" y="497"/>
                </a:lnTo>
                <a:lnTo>
                  <a:pt x="146" y="510"/>
                </a:lnTo>
                <a:lnTo>
                  <a:pt x="133" y="524"/>
                </a:lnTo>
                <a:lnTo>
                  <a:pt x="121" y="539"/>
                </a:lnTo>
                <a:lnTo>
                  <a:pt x="112" y="555"/>
                </a:lnTo>
                <a:lnTo>
                  <a:pt x="102" y="572"/>
                </a:lnTo>
                <a:lnTo>
                  <a:pt x="93" y="589"/>
                </a:lnTo>
                <a:lnTo>
                  <a:pt x="87" y="609"/>
                </a:lnTo>
                <a:lnTo>
                  <a:pt x="82" y="627"/>
                </a:lnTo>
                <a:lnTo>
                  <a:pt x="78" y="647"/>
                </a:lnTo>
                <a:lnTo>
                  <a:pt x="76" y="666"/>
                </a:lnTo>
                <a:lnTo>
                  <a:pt x="75" y="687"/>
                </a:lnTo>
                <a:lnTo>
                  <a:pt x="75" y="732"/>
                </a:lnTo>
                <a:lnTo>
                  <a:pt x="75" y="866"/>
                </a:lnTo>
                <a:lnTo>
                  <a:pt x="15" y="866"/>
                </a:lnTo>
                <a:lnTo>
                  <a:pt x="12" y="866"/>
                </a:lnTo>
                <a:lnTo>
                  <a:pt x="9" y="868"/>
                </a:lnTo>
                <a:lnTo>
                  <a:pt x="7" y="870"/>
                </a:lnTo>
                <a:lnTo>
                  <a:pt x="5" y="872"/>
                </a:lnTo>
                <a:lnTo>
                  <a:pt x="2" y="874"/>
                </a:lnTo>
                <a:lnTo>
                  <a:pt x="1" y="876"/>
                </a:lnTo>
                <a:lnTo>
                  <a:pt x="0" y="879"/>
                </a:lnTo>
                <a:lnTo>
                  <a:pt x="0" y="881"/>
                </a:lnTo>
                <a:lnTo>
                  <a:pt x="0" y="885"/>
                </a:lnTo>
                <a:lnTo>
                  <a:pt x="1" y="888"/>
                </a:lnTo>
                <a:lnTo>
                  <a:pt x="2" y="890"/>
                </a:lnTo>
                <a:lnTo>
                  <a:pt x="5" y="892"/>
                </a:lnTo>
                <a:lnTo>
                  <a:pt x="7" y="894"/>
                </a:lnTo>
                <a:lnTo>
                  <a:pt x="9" y="895"/>
                </a:lnTo>
                <a:lnTo>
                  <a:pt x="12" y="896"/>
                </a:lnTo>
                <a:lnTo>
                  <a:pt x="15" y="896"/>
                </a:lnTo>
                <a:lnTo>
                  <a:pt x="90" y="896"/>
                </a:lnTo>
                <a:lnTo>
                  <a:pt x="569" y="896"/>
                </a:lnTo>
                <a:lnTo>
                  <a:pt x="643" y="896"/>
                </a:lnTo>
                <a:lnTo>
                  <a:pt x="647" y="896"/>
                </a:lnTo>
                <a:lnTo>
                  <a:pt x="649" y="895"/>
                </a:lnTo>
                <a:lnTo>
                  <a:pt x="652" y="894"/>
                </a:lnTo>
                <a:lnTo>
                  <a:pt x="654" y="892"/>
                </a:lnTo>
                <a:lnTo>
                  <a:pt x="655" y="890"/>
                </a:lnTo>
                <a:lnTo>
                  <a:pt x="657" y="888"/>
                </a:lnTo>
                <a:lnTo>
                  <a:pt x="658" y="885"/>
                </a:lnTo>
                <a:lnTo>
                  <a:pt x="658" y="881"/>
                </a:lnTo>
                <a:lnTo>
                  <a:pt x="658" y="879"/>
                </a:lnTo>
                <a:lnTo>
                  <a:pt x="657" y="876"/>
                </a:lnTo>
                <a:lnTo>
                  <a:pt x="655" y="874"/>
                </a:lnTo>
                <a:lnTo>
                  <a:pt x="654" y="872"/>
                </a:lnTo>
                <a:lnTo>
                  <a:pt x="652" y="870"/>
                </a:lnTo>
                <a:lnTo>
                  <a:pt x="649" y="868"/>
                </a:lnTo>
                <a:lnTo>
                  <a:pt x="647" y="866"/>
                </a:lnTo>
                <a:lnTo>
                  <a:pt x="643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696"/>
            <a:ext cx="10515600" cy="49859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4700B-4790-4998-8A63-4A12475D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5" y="1166649"/>
            <a:ext cx="11674550" cy="52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31597 Impressions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739" y="3398122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495128" y="3030294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4862 Clicks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6786192" y="4202980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107 </a:t>
            </a:r>
            <a:r>
              <a:rPr lang="en-US" sz="24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6810005" y="5486655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38 Reposts</a:t>
            </a:r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0" name="Group 79" descr="This is an icon of a shopping cart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reeform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1E5060-3D00-4E2A-B4B5-6D4ABD1E5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8" b="8076"/>
          <a:stretch/>
        </p:blipFill>
        <p:spPr>
          <a:xfrm>
            <a:off x="320503" y="1573619"/>
            <a:ext cx="4210785" cy="4107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F0B68-951D-4260-9D8F-46EB07A8E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11" b="16154"/>
          <a:stretch/>
        </p:blipFill>
        <p:spPr>
          <a:xfrm>
            <a:off x="10318893" y="1730489"/>
            <a:ext cx="683525" cy="6361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1B31A-368E-4B9B-9113-4FC7515FF2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6" b="10879"/>
          <a:stretch/>
        </p:blipFill>
        <p:spPr>
          <a:xfrm>
            <a:off x="10335114" y="2913909"/>
            <a:ext cx="675592" cy="6235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5E239E-0CA2-4625-B370-549CE85936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24" t="15204" r="15296" b="22193"/>
          <a:stretch/>
        </p:blipFill>
        <p:spPr>
          <a:xfrm>
            <a:off x="10370800" y="4093425"/>
            <a:ext cx="639906" cy="6363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E895B-936B-4CEC-8CD9-C335A2A600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32" t="9852" r="10215" b="24225"/>
          <a:stretch/>
        </p:blipFill>
        <p:spPr>
          <a:xfrm>
            <a:off x="10415064" y="5270673"/>
            <a:ext cx="583777" cy="6721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90C54-A1D0-46AE-811A-7FCD71C8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" y="1295400"/>
            <a:ext cx="12179822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5400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1D134-7BBF-451B-A631-5F4F57A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5000" y="1596970"/>
            <a:ext cx="5715000" cy="4605002"/>
            <a:chOff x="631829" y="3155370"/>
            <a:chExt cx="3458504" cy="27867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03C21F7-6F42-4001-9105-1392AB92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D791EF4-39E0-4615-B2DA-2533EE29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A22C5B2-38A3-42BA-A2A5-9C226BBC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433C61-3ACA-4063-8E8B-06DD2C74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27" y="1819272"/>
            <a:ext cx="5271417" cy="2861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B07FCB-B1EB-44F1-BF89-67A85FAE9626}"/>
              </a:ext>
            </a:extLst>
          </p:cNvPr>
          <p:cNvSpPr txBox="1"/>
          <p:nvPr/>
        </p:nvSpPr>
        <p:spPr>
          <a:xfrm>
            <a:off x="372820" y="1673737"/>
            <a:ext cx="4959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1" dirty="0">
              <a:solidFill>
                <a:schemeClr val="bg1">
                  <a:lumMod val="95000"/>
                </a:schemeClr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“Other”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 content type led in impressions, reposts, and engagement rate (48%), making it the most impactful category for visibility.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source-serif-pro"/>
            </a:endParaRPr>
          </a:p>
          <a:p>
            <a:pPr algn="l"/>
            <a:endParaRPr lang="en-US" sz="2400" dirty="0">
              <a:solidFill>
                <a:schemeClr val="bg1">
                  <a:lumMod val="95000"/>
                </a:schemeClr>
              </a:solidFill>
              <a:latin typeface="source-serif-pro"/>
            </a:endParaRPr>
          </a:p>
          <a:p>
            <a:pPr algn="l"/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Videos were highly interactive, generating the most likes and comments, indicating they resonate deeply with the audience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157573" y="459463"/>
            <a:ext cx="14825717" cy="5695950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5686" y="0"/>
            <a:ext cx="4916313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0572" y="5243171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5BC20-75E8-439D-95A7-5F29D8549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18" y="796560"/>
            <a:ext cx="6768431" cy="4743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76674-8A75-4094-8E40-2CC505A23DB9}"/>
              </a:ext>
            </a:extLst>
          </p:cNvPr>
          <p:cNvSpPr txBox="1"/>
          <p:nvPr/>
        </p:nvSpPr>
        <p:spPr>
          <a:xfrm>
            <a:off x="7715559" y="1235756"/>
            <a:ext cx="40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ENGAGEMENT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8A4A-EFB4-4CA2-BC79-8BA64E283D18}"/>
              </a:ext>
            </a:extLst>
          </p:cNvPr>
          <p:cNvSpPr txBox="1"/>
          <p:nvPr/>
        </p:nvSpPr>
        <p:spPr>
          <a:xfrm>
            <a:off x="7772357" y="2302574"/>
            <a:ext cx="4242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Engagement rates peaked in September, suggesting seasonal or strategic factors contributed to a strong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90C54-A1D0-46AE-811A-7FCD71C8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" y="1295400"/>
            <a:ext cx="12179822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5400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 INSIGHTS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1D134-7BBF-451B-A631-5F4F57A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07FCB-B1EB-44F1-BF89-67A85FAE9626}"/>
              </a:ext>
            </a:extLst>
          </p:cNvPr>
          <p:cNvSpPr txBox="1"/>
          <p:nvPr/>
        </p:nvSpPr>
        <p:spPr>
          <a:xfrm>
            <a:off x="333673" y="2616159"/>
            <a:ext cx="11524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High impressions did not always correlate with high interactions, highlighting the need to pair visibility with engaging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-serif-pro"/>
              </a:rPr>
              <a:t>Audience growth aligns with months of high engagement, emphasizing the importance of leveraging momentum to build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86142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Upcoming Deposits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42543" y="1827650"/>
            <a:ext cx="3419021" cy="3603162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Encourage interactivity and audience growth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B755EE4-AAED-40FD-A16A-259334EE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9393" y="1847577"/>
            <a:ext cx="3419021" cy="3603162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CC89592-EA05-4F09-AE50-51BC0C185628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CFFF09D-96F9-453A-AC93-BC01E504D3B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 descr="This is an icon of coins.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70641" y="143909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FE2AD138-6B8C-40CA-A949-80EE0AE830BE}"/>
              </a:ext>
            </a:extLst>
          </p:cNvPr>
          <p:cNvSpPr/>
          <p:nvPr/>
        </p:nvSpPr>
        <p:spPr>
          <a:xfrm>
            <a:off x="1921873" y="2770413"/>
            <a:ext cx="184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2" name="Group 81" descr="This is an icon of a cash register.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10598852" y="1827649"/>
            <a:ext cx="120097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$704.78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$191.01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$189.31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$186.54</a:t>
            </a:r>
          </a:p>
        </p:txBody>
      </p:sp>
      <p:grpSp>
        <p:nvGrpSpPr>
          <p:cNvPr id="101" name="Group 100" descr="This is an icon of a credit card. 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10033226" y="14708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4" name="Freeform 154" descr="This is the logo for Facebook.">
            <a:extLst>
              <a:ext uri="{FF2B5EF4-FFF2-40B4-BE49-F238E27FC236}">
                <a16:creationId xmlns:a16="http://schemas.microsoft.com/office/drawing/2014/main" id="{BA54671E-ACFD-4428-B4B7-A37E5BA61CB3}"/>
              </a:ext>
            </a:extLst>
          </p:cNvPr>
          <p:cNvSpPr>
            <a:spLocks/>
          </p:cNvSpPr>
          <p:nvPr/>
        </p:nvSpPr>
        <p:spPr bwMode="auto">
          <a:xfrm>
            <a:off x="8689204" y="4222451"/>
            <a:ext cx="138355" cy="258819"/>
          </a:xfrm>
          <a:custGeom>
            <a:avLst/>
            <a:gdLst>
              <a:gd name="T0" fmla="*/ 49 w 49"/>
              <a:gd name="T1" fmla="*/ 28 h 92"/>
              <a:gd name="T2" fmla="*/ 32 w 49"/>
              <a:gd name="T3" fmla="*/ 28 h 92"/>
              <a:gd name="T4" fmla="*/ 32 w 49"/>
              <a:gd name="T5" fmla="*/ 20 h 92"/>
              <a:gd name="T6" fmla="*/ 36 w 49"/>
              <a:gd name="T7" fmla="*/ 16 h 92"/>
              <a:gd name="T8" fmla="*/ 48 w 49"/>
              <a:gd name="T9" fmla="*/ 16 h 92"/>
              <a:gd name="T10" fmla="*/ 48 w 49"/>
              <a:gd name="T11" fmla="*/ 0 h 92"/>
              <a:gd name="T12" fmla="*/ 31 w 49"/>
              <a:gd name="T13" fmla="*/ 0 h 92"/>
              <a:gd name="T14" fmla="*/ 12 w 49"/>
              <a:gd name="T15" fmla="*/ 19 h 92"/>
              <a:gd name="T16" fmla="*/ 12 w 49"/>
              <a:gd name="T17" fmla="*/ 28 h 92"/>
              <a:gd name="T18" fmla="*/ 0 w 49"/>
              <a:gd name="T19" fmla="*/ 28 h 92"/>
              <a:gd name="T20" fmla="*/ 0 w 49"/>
              <a:gd name="T21" fmla="*/ 44 h 92"/>
              <a:gd name="T22" fmla="*/ 12 w 49"/>
              <a:gd name="T23" fmla="*/ 44 h 92"/>
              <a:gd name="T24" fmla="*/ 12 w 49"/>
              <a:gd name="T25" fmla="*/ 92 h 92"/>
              <a:gd name="T26" fmla="*/ 32 w 49"/>
              <a:gd name="T27" fmla="*/ 92 h 92"/>
              <a:gd name="T28" fmla="*/ 32 w 49"/>
              <a:gd name="T29" fmla="*/ 44 h 92"/>
              <a:gd name="T30" fmla="*/ 47 w 49"/>
              <a:gd name="T31" fmla="*/ 44 h 92"/>
              <a:gd name="T32" fmla="*/ 49 w 49"/>
              <a:gd name="T3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92">
                <a:moveTo>
                  <a:pt x="49" y="28"/>
                </a:moveTo>
                <a:cubicBezTo>
                  <a:pt x="32" y="28"/>
                  <a:pt x="32" y="28"/>
                  <a:pt x="32" y="2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17"/>
                  <a:pt x="34" y="16"/>
                  <a:pt x="36" y="16"/>
                </a:cubicBezTo>
                <a:cubicBezTo>
                  <a:pt x="38" y="16"/>
                  <a:pt x="48" y="16"/>
                  <a:pt x="48" y="16"/>
                </a:cubicBezTo>
                <a:cubicBezTo>
                  <a:pt x="48" y="0"/>
                  <a:pt x="48" y="0"/>
                  <a:pt x="4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12" y="12"/>
                  <a:pt x="12" y="19"/>
                </a:cubicBezTo>
                <a:cubicBezTo>
                  <a:pt x="12" y="28"/>
                  <a:pt x="12" y="28"/>
                  <a:pt x="1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44"/>
                  <a:pt x="0" y="44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65"/>
                  <a:pt x="12" y="92"/>
                  <a:pt x="1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2"/>
                  <a:pt x="32" y="64"/>
                  <a:pt x="32" y="44"/>
                </a:cubicBezTo>
                <a:cubicBezTo>
                  <a:pt x="47" y="44"/>
                  <a:pt x="47" y="44"/>
                  <a:pt x="47" y="44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6" name="Freeform 162" descr="This is the logo for Twitter.">
            <a:extLst>
              <a:ext uri="{FF2B5EF4-FFF2-40B4-BE49-F238E27FC236}">
                <a16:creationId xmlns:a16="http://schemas.microsoft.com/office/drawing/2014/main" id="{8AD2DF00-0982-4B28-B4A0-DF7B4B6DA358}"/>
              </a:ext>
            </a:extLst>
          </p:cNvPr>
          <p:cNvSpPr>
            <a:spLocks/>
          </p:cNvSpPr>
          <p:nvPr/>
        </p:nvSpPr>
        <p:spPr bwMode="auto">
          <a:xfrm>
            <a:off x="8631357" y="5066778"/>
            <a:ext cx="254048" cy="202761"/>
          </a:xfrm>
          <a:custGeom>
            <a:avLst/>
            <a:gdLst>
              <a:gd name="T0" fmla="*/ 90 w 90"/>
              <a:gd name="T1" fmla="*/ 9 h 72"/>
              <a:gd name="T2" fmla="*/ 81 w 90"/>
              <a:gd name="T3" fmla="*/ 9 h 72"/>
              <a:gd name="T4" fmla="*/ 86 w 90"/>
              <a:gd name="T5" fmla="*/ 1 h 72"/>
              <a:gd name="T6" fmla="*/ 75 w 90"/>
              <a:gd name="T7" fmla="*/ 6 h 72"/>
              <a:gd name="T8" fmla="*/ 61 w 90"/>
              <a:gd name="T9" fmla="*/ 0 h 72"/>
              <a:gd name="T10" fmla="*/ 43 w 90"/>
              <a:gd name="T11" fmla="*/ 18 h 72"/>
              <a:gd name="T12" fmla="*/ 44 w 90"/>
              <a:gd name="T13" fmla="*/ 22 h 72"/>
              <a:gd name="T14" fmla="*/ 6 w 90"/>
              <a:gd name="T15" fmla="*/ 3 h 72"/>
              <a:gd name="T16" fmla="*/ 4 w 90"/>
              <a:gd name="T17" fmla="*/ 12 h 72"/>
              <a:gd name="T18" fmla="*/ 12 w 90"/>
              <a:gd name="T19" fmla="*/ 28 h 72"/>
              <a:gd name="T20" fmla="*/ 4 w 90"/>
              <a:gd name="T21" fmla="*/ 25 h 72"/>
              <a:gd name="T22" fmla="*/ 4 w 90"/>
              <a:gd name="T23" fmla="*/ 26 h 72"/>
              <a:gd name="T24" fmla="*/ 18 w 90"/>
              <a:gd name="T25" fmla="*/ 43 h 72"/>
              <a:gd name="T26" fmla="*/ 10 w 90"/>
              <a:gd name="T27" fmla="*/ 44 h 72"/>
              <a:gd name="T28" fmla="*/ 27 w 90"/>
              <a:gd name="T29" fmla="*/ 56 h 72"/>
              <a:gd name="T30" fmla="*/ 0 w 90"/>
              <a:gd name="T31" fmla="*/ 64 h 72"/>
              <a:gd name="T32" fmla="*/ 28 w 90"/>
              <a:gd name="T33" fmla="*/ 72 h 72"/>
              <a:gd name="T34" fmla="*/ 80 w 90"/>
              <a:gd name="T35" fmla="*/ 20 h 72"/>
              <a:gd name="T36" fmla="*/ 80 w 90"/>
              <a:gd name="T37" fmla="*/ 18 h 72"/>
              <a:gd name="T38" fmla="*/ 90 w 90"/>
              <a:gd name="T3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72">
                <a:moveTo>
                  <a:pt x="90" y="9"/>
                </a:moveTo>
                <a:cubicBezTo>
                  <a:pt x="87" y="11"/>
                  <a:pt x="84" y="11"/>
                  <a:pt x="81" y="9"/>
                </a:cubicBezTo>
                <a:cubicBezTo>
                  <a:pt x="85" y="7"/>
                  <a:pt x="85" y="6"/>
                  <a:pt x="86" y="1"/>
                </a:cubicBezTo>
                <a:cubicBezTo>
                  <a:pt x="83" y="3"/>
                  <a:pt x="79" y="5"/>
                  <a:pt x="75" y="6"/>
                </a:cubicBezTo>
                <a:cubicBezTo>
                  <a:pt x="71" y="2"/>
                  <a:pt x="67" y="0"/>
                  <a:pt x="61" y="0"/>
                </a:cubicBezTo>
                <a:cubicBezTo>
                  <a:pt x="51" y="0"/>
                  <a:pt x="43" y="8"/>
                  <a:pt x="43" y="18"/>
                </a:cubicBezTo>
                <a:cubicBezTo>
                  <a:pt x="43" y="20"/>
                  <a:pt x="43" y="21"/>
                  <a:pt x="44" y="22"/>
                </a:cubicBezTo>
                <a:cubicBezTo>
                  <a:pt x="29" y="22"/>
                  <a:pt x="15" y="14"/>
                  <a:pt x="6" y="3"/>
                </a:cubicBezTo>
                <a:cubicBezTo>
                  <a:pt x="5" y="6"/>
                  <a:pt x="4" y="9"/>
                  <a:pt x="4" y="12"/>
                </a:cubicBezTo>
                <a:cubicBezTo>
                  <a:pt x="4" y="19"/>
                  <a:pt x="7" y="24"/>
                  <a:pt x="12" y="28"/>
                </a:cubicBezTo>
                <a:cubicBezTo>
                  <a:pt x="9" y="27"/>
                  <a:pt x="6" y="27"/>
                  <a:pt x="4" y="25"/>
                </a:cubicBezTo>
                <a:cubicBezTo>
                  <a:pt x="4" y="25"/>
                  <a:pt x="4" y="25"/>
                  <a:pt x="4" y="26"/>
                </a:cubicBezTo>
                <a:cubicBezTo>
                  <a:pt x="4" y="34"/>
                  <a:pt x="10" y="42"/>
                  <a:pt x="18" y="43"/>
                </a:cubicBezTo>
                <a:cubicBezTo>
                  <a:pt x="15" y="44"/>
                  <a:pt x="13" y="44"/>
                  <a:pt x="10" y="44"/>
                </a:cubicBezTo>
                <a:cubicBezTo>
                  <a:pt x="12" y="51"/>
                  <a:pt x="19" y="56"/>
                  <a:pt x="27" y="56"/>
                </a:cubicBezTo>
                <a:cubicBezTo>
                  <a:pt x="19" y="62"/>
                  <a:pt x="9" y="65"/>
                  <a:pt x="0" y="64"/>
                </a:cubicBezTo>
                <a:cubicBezTo>
                  <a:pt x="8" y="69"/>
                  <a:pt x="18" y="72"/>
                  <a:pt x="28" y="72"/>
                </a:cubicBezTo>
                <a:cubicBezTo>
                  <a:pt x="61" y="72"/>
                  <a:pt x="80" y="44"/>
                  <a:pt x="80" y="20"/>
                </a:cubicBezTo>
                <a:cubicBezTo>
                  <a:pt x="80" y="19"/>
                  <a:pt x="80" y="19"/>
                  <a:pt x="80" y="18"/>
                </a:cubicBezTo>
                <a:cubicBezTo>
                  <a:pt x="83" y="15"/>
                  <a:pt x="87" y="13"/>
                  <a:pt x="9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7" name="Group 196" descr="This is the logo for Instagram.">
            <a:extLst>
              <a:ext uri="{FF2B5EF4-FFF2-40B4-BE49-F238E27FC236}">
                <a16:creationId xmlns:a16="http://schemas.microsoft.com/office/drawing/2014/main" id="{105EB04D-523A-471B-94D7-64FDA15599AA}"/>
              </a:ext>
            </a:extLst>
          </p:cNvPr>
          <p:cNvGrpSpPr/>
          <p:nvPr/>
        </p:nvGrpSpPr>
        <p:grpSpPr>
          <a:xfrm>
            <a:off x="8634339" y="5859817"/>
            <a:ext cx="248085" cy="249277"/>
            <a:chOff x="3406775" y="2181225"/>
            <a:chExt cx="330200" cy="331788"/>
          </a:xfrm>
          <a:solidFill>
            <a:schemeClr val="bg1"/>
          </a:solidFill>
        </p:grpSpPr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BD285FB7-C65E-4A4F-9730-2C7BDE08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57425"/>
              <a:ext cx="180975" cy="179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BBC06FF8-9B23-4376-9786-14D97DD1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2181225"/>
              <a:ext cx="14288" cy="112713"/>
            </a:xfrm>
            <a:custGeom>
              <a:avLst/>
              <a:gdLst>
                <a:gd name="T0" fmla="*/ 4 w 4"/>
                <a:gd name="T1" fmla="*/ 0 h 30"/>
                <a:gd name="T2" fmla="*/ 0 w 4"/>
                <a:gd name="T3" fmla="*/ 1 h 30"/>
                <a:gd name="T4" fmla="*/ 0 w 4"/>
                <a:gd name="T5" fmla="*/ 30 h 30"/>
                <a:gd name="T6" fmla="*/ 4 w 4"/>
                <a:gd name="T7" fmla="*/ 30 h 30"/>
                <a:gd name="T8" fmla="*/ 4 w 4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0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2">
              <a:extLst>
                <a:ext uri="{FF2B5EF4-FFF2-40B4-BE49-F238E27FC236}">
                  <a16:creationId xmlns:a16="http://schemas.microsoft.com/office/drawing/2014/main" id="{C6700C49-7AD6-494F-83F0-8DEBBC73A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181225"/>
              <a:ext cx="14288" cy="112713"/>
            </a:xfrm>
            <a:custGeom>
              <a:avLst/>
              <a:gdLst>
                <a:gd name="T0" fmla="*/ 4 w 4"/>
                <a:gd name="T1" fmla="*/ 30 h 30"/>
                <a:gd name="T2" fmla="*/ 4 w 4"/>
                <a:gd name="T3" fmla="*/ 0 h 30"/>
                <a:gd name="T4" fmla="*/ 0 w 4"/>
                <a:gd name="T5" fmla="*/ 0 h 30"/>
                <a:gd name="T6" fmla="*/ 0 w 4"/>
                <a:gd name="T7" fmla="*/ 30 h 30"/>
                <a:gd name="T8" fmla="*/ 4 w 4"/>
                <a:gd name="T9" fmla="*/ 30 h 30"/>
                <a:gd name="T10" fmla="*/ 4 w 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0">
                  <a:moveTo>
                    <a:pt x="4" y="3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3">
              <a:extLst>
                <a:ext uri="{FF2B5EF4-FFF2-40B4-BE49-F238E27FC236}">
                  <a16:creationId xmlns:a16="http://schemas.microsoft.com/office/drawing/2014/main" id="{4134947C-4D7B-463E-A659-A8F440E31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775" y="2181225"/>
              <a:ext cx="330200" cy="331788"/>
            </a:xfrm>
            <a:custGeom>
              <a:avLst/>
              <a:gdLst>
                <a:gd name="T0" fmla="*/ 88 w 88"/>
                <a:gd name="T1" fmla="*/ 71 h 88"/>
                <a:gd name="T2" fmla="*/ 88 w 88"/>
                <a:gd name="T3" fmla="*/ 30 h 88"/>
                <a:gd name="T4" fmla="*/ 88 w 88"/>
                <a:gd name="T5" fmla="*/ 17 h 88"/>
                <a:gd name="T6" fmla="*/ 88 w 88"/>
                <a:gd name="T7" fmla="*/ 14 h 88"/>
                <a:gd name="T8" fmla="*/ 74 w 88"/>
                <a:gd name="T9" fmla="*/ 0 h 88"/>
                <a:gd name="T10" fmla="*/ 24 w 88"/>
                <a:gd name="T11" fmla="*/ 0 h 88"/>
                <a:gd name="T12" fmla="*/ 24 w 88"/>
                <a:gd name="T13" fmla="*/ 24 h 88"/>
                <a:gd name="T14" fmla="*/ 44 w 88"/>
                <a:gd name="T15" fmla="*/ 16 h 88"/>
                <a:gd name="T16" fmla="*/ 68 w 88"/>
                <a:gd name="T17" fmla="*/ 30 h 88"/>
                <a:gd name="T18" fmla="*/ 84 w 88"/>
                <a:gd name="T19" fmla="*/ 30 h 88"/>
                <a:gd name="T20" fmla="*/ 84 w 88"/>
                <a:gd name="T21" fmla="*/ 71 h 88"/>
                <a:gd name="T22" fmla="*/ 71 w 88"/>
                <a:gd name="T23" fmla="*/ 84 h 88"/>
                <a:gd name="T24" fmla="*/ 17 w 88"/>
                <a:gd name="T25" fmla="*/ 84 h 88"/>
                <a:gd name="T26" fmla="*/ 4 w 88"/>
                <a:gd name="T27" fmla="*/ 71 h 88"/>
                <a:gd name="T28" fmla="*/ 4 w 88"/>
                <a:gd name="T29" fmla="*/ 30 h 88"/>
                <a:gd name="T30" fmla="*/ 4 w 88"/>
                <a:gd name="T31" fmla="*/ 17 h 88"/>
                <a:gd name="T32" fmla="*/ 4 w 88"/>
                <a:gd name="T33" fmla="*/ 4 h 88"/>
                <a:gd name="T34" fmla="*/ 0 w 88"/>
                <a:gd name="T35" fmla="*/ 14 h 88"/>
                <a:gd name="T36" fmla="*/ 0 w 88"/>
                <a:gd name="T37" fmla="*/ 17 h 88"/>
                <a:gd name="T38" fmla="*/ 0 w 88"/>
                <a:gd name="T39" fmla="*/ 30 h 88"/>
                <a:gd name="T40" fmla="*/ 0 w 88"/>
                <a:gd name="T41" fmla="*/ 71 h 88"/>
                <a:gd name="T42" fmla="*/ 17 w 88"/>
                <a:gd name="T43" fmla="*/ 88 h 88"/>
                <a:gd name="T44" fmla="*/ 71 w 88"/>
                <a:gd name="T45" fmla="*/ 88 h 88"/>
                <a:gd name="T46" fmla="*/ 88 w 88"/>
                <a:gd name="T47" fmla="*/ 71 h 88"/>
                <a:gd name="T48" fmla="*/ 82 w 88"/>
                <a:gd name="T49" fmla="*/ 24 h 88"/>
                <a:gd name="T50" fmla="*/ 70 w 88"/>
                <a:gd name="T51" fmla="*/ 24 h 88"/>
                <a:gd name="T52" fmla="*/ 68 w 88"/>
                <a:gd name="T53" fmla="*/ 22 h 88"/>
                <a:gd name="T54" fmla="*/ 68 w 88"/>
                <a:gd name="T55" fmla="*/ 10 h 88"/>
                <a:gd name="T56" fmla="*/ 70 w 88"/>
                <a:gd name="T57" fmla="*/ 8 h 88"/>
                <a:gd name="T58" fmla="*/ 82 w 88"/>
                <a:gd name="T59" fmla="*/ 8 h 88"/>
                <a:gd name="T60" fmla="*/ 84 w 88"/>
                <a:gd name="T61" fmla="*/ 10 h 88"/>
                <a:gd name="T62" fmla="*/ 84 w 88"/>
                <a:gd name="T63" fmla="*/ 17 h 88"/>
                <a:gd name="T64" fmla="*/ 84 w 88"/>
                <a:gd name="T65" fmla="*/ 22 h 88"/>
                <a:gd name="T66" fmla="*/ 82 w 88"/>
                <a:gd name="T67" fmla="*/ 2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8" y="71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6"/>
                    <a:pt x="82" y="0"/>
                    <a:pt x="7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19"/>
                    <a:pt x="36" y="16"/>
                    <a:pt x="44" y="16"/>
                  </a:cubicBezTo>
                  <a:cubicBezTo>
                    <a:pt x="54" y="16"/>
                    <a:pt x="63" y="22"/>
                    <a:pt x="68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8"/>
                    <a:pt x="78" y="84"/>
                    <a:pt x="71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0" y="84"/>
                    <a:pt x="4" y="78"/>
                    <a:pt x="4" y="7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7" y="88"/>
                    <a:pt x="17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81" y="88"/>
                    <a:pt x="88" y="81"/>
                    <a:pt x="88" y="71"/>
                  </a:cubicBezTo>
                  <a:close/>
                  <a:moveTo>
                    <a:pt x="82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3"/>
                    <a:pt x="68" y="2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9" y="8"/>
                    <a:pt x="70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3" y="24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A98214E5-2006-4B83-B2B6-8673EDD59A96}"/>
              </a:ext>
            </a:extLst>
          </p:cNvPr>
          <p:cNvSpPr txBox="1"/>
          <p:nvPr/>
        </p:nvSpPr>
        <p:spPr>
          <a:xfrm>
            <a:off x="211811" y="1933724"/>
            <a:ext cx="3336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Prioritize High-Engagement Content Types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B002CA5-71FA-47F9-AE55-96792513A151}"/>
              </a:ext>
            </a:extLst>
          </p:cNvPr>
          <p:cNvSpPr txBox="1"/>
          <p:nvPr/>
        </p:nvSpPr>
        <p:spPr>
          <a:xfrm>
            <a:off x="491929" y="2717122"/>
            <a:ext cx="2932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Prioritize video content and optimize “Other” content types to maximize engagement, leveraging compelling visuals and storytelling to captivate their audience.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8472E33-7C51-4882-8A88-447ABBD50E1A}"/>
              </a:ext>
            </a:extLst>
          </p:cNvPr>
          <p:cNvSpPr txBox="1"/>
          <p:nvPr/>
        </p:nvSpPr>
        <p:spPr>
          <a:xfrm>
            <a:off x="4318410" y="2809454"/>
            <a:ext cx="31892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interactive features like polls, Q&amp;A sessions, and tag campaigns. </a:t>
            </a:r>
          </a:p>
          <a:p>
            <a:endParaRPr lang="en-US" dirty="0"/>
          </a:p>
          <a:p>
            <a:r>
              <a:rPr lang="en-US" dirty="0"/>
              <a:t>Collaborate with influential voices in tech and highlight inspiring success stories to attract sponsors and expand the community.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921B5CF-752B-4BD6-9C32-0D961AD6F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9603" y="1847577"/>
            <a:ext cx="3419021" cy="3603162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EBE27D9-4BE0-4D49-96C9-8A8787D6319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8C8AAEA-5130-425B-9DD9-ED60F372BCB1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Enhance content consistency and variety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D9AD1441-1F2C-4220-B8E7-1A6C4225A55C}"/>
              </a:ext>
            </a:extLst>
          </p:cNvPr>
          <p:cNvSpPr txBox="1"/>
          <p:nvPr/>
        </p:nvSpPr>
        <p:spPr>
          <a:xfrm>
            <a:off x="8526933" y="2862139"/>
            <a:ext cx="3299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Maintain a consistent posting schedule with a mix of educational content, success stories, and community highlights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84</TotalTime>
  <Words>257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source-serif-pro</vt:lpstr>
      <vt:lpstr>Office Theme</vt:lpstr>
      <vt:lpstr>Slide 1</vt:lpstr>
      <vt:lpstr>dashboard</vt:lpstr>
      <vt:lpstr>Key performance indicators</vt:lpstr>
      <vt:lpstr>Content performance</vt:lpstr>
      <vt:lpstr>Slide 6</vt:lpstr>
      <vt:lpstr>OTHER  INSIGHTS</vt:lpstr>
      <vt:lpstr>RECOMMENDATIONS</vt:lpstr>
      <vt:lpstr>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Irene Mbeleka</dc:creator>
  <cp:lastModifiedBy>Irene Mbeleka</cp:lastModifiedBy>
  <cp:revision>14</cp:revision>
  <dcterms:created xsi:type="dcterms:W3CDTF">2024-12-07T19:40:02Z</dcterms:created>
  <dcterms:modified xsi:type="dcterms:W3CDTF">2024-12-07T21:04:49Z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