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0" r:id="rId4"/>
    <p:sldId id="314" r:id="rId5"/>
    <p:sldId id="277" r:id="rId6"/>
    <p:sldId id="261" r:id="rId7"/>
    <p:sldId id="334" r:id="rId8"/>
    <p:sldId id="337" r:id="rId9"/>
    <p:sldId id="338" r:id="rId10"/>
    <p:sldId id="340" r:id="rId11"/>
    <p:sldId id="341" r:id="rId12"/>
    <p:sldId id="342" r:id="rId13"/>
    <p:sldId id="343" r:id="rId14"/>
    <p:sldId id="344" r:id="rId15"/>
    <p:sldId id="347" r:id="rId16"/>
    <p:sldId id="346" r:id="rId17"/>
    <p:sldId id="345" r:id="rId18"/>
    <p:sldId id="348" r:id="rId19"/>
    <p:sldId id="349" r:id="rId20"/>
    <p:sldId id="350" r:id="rId21"/>
    <p:sldId id="351" r:id="rId22"/>
    <p:sldId id="352" r:id="rId23"/>
    <p:sldId id="354" r:id="rId24"/>
    <p:sldId id="355" r:id="rId25"/>
    <p:sldId id="356" r:id="rId26"/>
    <p:sldId id="357" r:id="rId27"/>
    <p:sldId id="353" r:id="rId28"/>
    <p:sldId id="358" r:id="rId29"/>
    <p:sldId id="30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93EF"/>
    <a:srgbClr val="2A85D6"/>
    <a:srgbClr val="FFFFFF"/>
    <a:srgbClr val="71246B"/>
    <a:srgbClr val="F5F5F5"/>
    <a:srgbClr val="F9EBF8"/>
    <a:srgbClr val="2B89B8"/>
    <a:srgbClr val="014099"/>
    <a:srgbClr val="BE3CB5"/>
    <a:srgbClr val="DA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047" autoAdjust="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pos="3840"/>
        <p:guide pos="7242"/>
        <p:guide orient="horz" pos="2160"/>
      </p:guideLst>
    </p:cSldViewPr>
  </p:slideViewPr>
  <p:outlineViewPr>
    <p:cViewPr>
      <p:scale>
        <a:sx n="33" d="100"/>
        <a:sy n="33" d="100"/>
      </p:scale>
      <p:origin x="0" y="-38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199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7C95319-441B-4D9F-98CE-1A53B32796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BF0EAF-3CD3-4EB6-9810-622620B7A7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A161-F2EC-4A3B-989A-A1CB67A322F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A0C624-D39D-451E-8952-18BAFACB45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04956-786F-423D-B504-D05B3813A9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49B8D-25B8-4DAD-B5ED-030995F2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4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5753-DA09-4AA8-8CBE-6857F5CC9D8D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95024-908D-462B-9B1F-7005F7AB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6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5024-908D-462B-9B1F-7005F7AB55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5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: 圆顶角 118">
            <a:extLst>
              <a:ext uri="{FF2B5EF4-FFF2-40B4-BE49-F238E27FC236}">
                <a16:creationId xmlns:a16="http://schemas.microsoft.com/office/drawing/2014/main" id="{299666A6-A642-4134-85A4-22FD5313B3C8}"/>
              </a:ext>
            </a:extLst>
          </p:cNvPr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FD2F1019-5C25-4CD6-8E2A-43FDC4E682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4590" y="226477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A9020C3-D0E5-4AB9-92A2-3177EC03E208}"/>
              </a:ext>
            </a:extLst>
          </p:cNvPr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graduation-cap_8161">
            <a:extLst>
              <a:ext uri="{FF2B5EF4-FFF2-40B4-BE49-F238E27FC236}">
                <a16:creationId xmlns:a16="http://schemas.microsoft.com/office/drawing/2014/main" id="{FE39FAAA-06E1-47B1-8578-B2D6583DD03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289A089-82EB-4E50-B135-F9FBA550E6A4}"/>
              </a:ext>
            </a:extLst>
          </p:cNvPr>
          <p:cNvCxnSpPr>
            <a:cxnSpLocks/>
          </p:cNvCxnSpPr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F2333DB-8BEA-403B-8DFF-478F06586C8F}"/>
              </a:ext>
            </a:extLst>
          </p:cNvPr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3224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FD2F1019-5C25-4CD6-8E2A-43FDC4E682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4348" y="224047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7FE817-A588-4372-8F76-87B3D2A231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325" y="1445042"/>
            <a:ext cx="10796079" cy="42576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4" name="矩形: 圆顶角 123">
            <a:extLst>
              <a:ext uri="{FF2B5EF4-FFF2-40B4-BE49-F238E27FC236}">
                <a16:creationId xmlns:a16="http://schemas.microsoft.com/office/drawing/2014/main" id="{0D403F0F-74B3-46E8-A295-7B06F22A2408}"/>
              </a:ext>
            </a:extLst>
          </p:cNvPr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85788C0-ED08-450A-8D98-CC15FA83BCA5}"/>
              </a:ext>
            </a:extLst>
          </p:cNvPr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3" name="graduation-cap_8161">
            <a:extLst>
              <a:ext uri="{FF2B5EF4-FFF2-40B4-BE49-F238E27FC236}">
                <a16:creationId xmlns:a16="http://schemas.microsoft.com/office/drawing/2014/main" id="{9DF96706-9838-4CAC-8DB5-3FE09526E0C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5E920AD8-830D-4F34-9677-8EA673CEC710}"/>
              </a:ext>
            </a:extLst>
          </p:cNvPr>
          <p:cNvCxnSpPr>
            <a:cxnSpLocks/>
          </p:cNvCxnSpPr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2846218-21F4-48EA-9506-389C96E0B81F}"/>
              </a:ext>
            </a:extLst>
          </p:cNvPr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3684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FD2F1019-5C25-4CD6-8E2A-43FDC4E682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3688" y="226431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0275C59C-E7FB-4C4C-BA6E-9BBD206B6F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12000" y="1788606"/>
            <a:ext cx="3700080" cy="3738431"/>
          </a:xfrm>
          <a:prstGeom prst="ellipse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5" name="矩形: 圆顶角 124">
            <a:extLst>
              <a:ext uri="{FF2B5EF4-FFF2-40B4-BE49-F238E27FC236}">
                <a16:creationId xmlns:a16="http://schemas.microsoft.com/office/drawing/2014/main" id="{E327BCB6-BD97-4B4F-AEE6-B1660D3693C6}"/>
              </a:ext>
            </a:extLst>
          </p:cNvPr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8234EEA-AC07-46FF-A353-17698ABE5650}"/>
              </a:ext>
            </a:extLst>
          </p:cNvPr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4" name="graduation-cap_8161">
            <a:extLst>
              <a:ext uri="{FF2B5EF4-FFF2-40B4-BE49-F238E27FC236}">
                <a16:creationId xmlns:a16="http://schemas.microsoft.com/office/drawing/2014/main" id="{30601A1E-5B48-4410-8C88-BF31B498605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5F3B8733-8E11-4E8B-8323-9606CE6C1A11}"/>
              </a:ext>
            </a:extLst>
          </p:cNvPr>
          <p:cNvCxnSpPr>
            <a:cxnSpLocks/>
          </p:cNvCxnSpPr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E097456-F732-4411-A63A-12B2CE471895}"/>
              </a:ext>
            </a:extLst>
          </p:cNvPr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86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FD2F1019-5C25-4CD6-8E2A-43FDC4E682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4241" y="230505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5CBE54B2-B96A-4B16-ACC8-467A354F16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23390" y="1819275"/>
            <a:ext cx="3840163" cy="11572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4" name="图片占位符 5">
            <a:extLst>
              <a:ext uri="{FF2B5EF4-FFF2-40B4-BE49-F238E27FC236}">
                <a16:creationId xmlns:a16="http://schemas.microsoft.com/office/drawing/2014/main" id="{DFCB8074-5B38-4578-BA36-133E9E8130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51768" y="1819275"/>
            <a:ext cx="3840163" cy="11572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7" name="矩形: 圆顶角 126">
            <a:extLst>
              <a:ext uri="{FF2B5EF4-FFF2-40B4-BE49-F238E27FC236}">
                <a16:creationId xmlns:a16="http://schemas.microsoft.com/office/drawing/2014/main" id="{7DD14289-5E34-4B38-AB8C-4FEC56FBCE88}"/>
              </a:ext>
            </a:extLst>
          </p:cNvPr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9E86B6DE-B547-4FD3-98B6-246812EAD0CB}"/>
              </a:ext>
            </a:extLst>
          </p:cNvPr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6" name="graduation-cap_8161">
            <a:extLst>
              <a:ext uri="{FF2B5EF4-FFF2-40B4-BE49-F238E27FC236}">
                <a16:creationId xmlns:a16="http://schemas.microsoft.com/office/drawing/2014/main" id="{156DF830-2ACF-403D-A652-B9A4B92ED52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97E90FD1-9E22-42CD-9D67-DCF7E556046C}"/>
              </a:ext>
            </a:extLst>
          </p:cNvPr>
          <p:cNvCxnSpPr>
            <a:cxnSpLocks/>
          </p:cNvCxnSpPr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4B7A980-90DB-46C4-AFA6-060DE7271649}"/>
              </a:ext>
            </a:extLst>
          </p:cNvPr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827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4">
            <a:extLst>
              <a:ext uri="{FF2B5EF4-FFF2-40B4-BE49-F238E27FC236}">
                <a16:creationId xmlns:a16="http://schemas.microsoft.com/office/drawing/2014/main" id="{E3168219-D50E-4351-9480-DB8331F15B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326" y="1218652"/>
            <a:ext cx="3583902" cy="23960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3" name="文本占位符 47">
            <a:extLst>
              <a:ext uri="{FF2B5EF4-FFF2-40B4-BE49-F238E27FC236}">
                <a16:creationId xmlns:a16="http://schemas.microsoft.com/office/drawing/2014/main" id="{368AE6D9-05BE-45E8-819F-CFB87819D5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3688" y="226431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</a:p>
        </p:txBody>
      </p: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1771ED80-258D-48BA-806D-478DAD1F5ADC}"/>
              </a:ext>
            </a:extLst>
          </p:cNvPr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graduation-cap_8161">
            <a:extLst>
              <a:ext uri="{FF2B5EF4-FFF2-40B4-BE49-F238E27FC236}">
                <a16:creationId xmlns:a16="http://schemas.microsoft.com/office/drawing/2014/main" id="{14C9605D-156F-4F8D-864D-6383F5656D4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08214D-D90B-427F-B116-8F48B5A0A205}"/>
              </a:ext>
            </a:extLst>
          </p:cNvPr>
          <p:cNvCxnSpPr>
            <a:cxnSpLocks/>
          </p:cNvCxnSpPr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32F52AFB-7863-4EA3-B6AF-F9E178A93A3B}"/>
              </a:ext>
            </a:extLst>
          </p:cNvPr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FDE0858-E6C7-4E55-ACA3-B8BB645C1472}"/>
              </a:ext>
            </a:extLst>
          </p:cNvPr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2108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9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Arial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29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E2AB90-6129-4638-8D42-8FF3D88FE7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pct20">
            <a:fgClr>
              <a:schemeClr val="bg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0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4" pos="7242">
          <p15:clr>
            <a:srgbClr val="F26B43"/>
          </p15:clr>
        </p15:guide>
        <p15:guide id="5" orient="horz" pos="41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88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947C73-8294-4E41-A0BB-B8B9BCC42A3A}"/>
              </a:ext>
            </a:extLst>
          </p:cNvPr>
          <p:cNvSpPr txBox="1"/>
          <p:nvPr/>
        </p:nvSpPr>
        <p:spPr>
          <a:xfrm>
            <a:off x="4033612" y="1596955"/>
            <a:ext cx="7321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cs typeface="+mn-ea"/>
                <a:sym typeface="+mn-lt"/>
              </a:rPr>
              <a:t>蚁群算法</a:t>
            </a:r>
            <a:r>
              <a:rPr lang="zh-CN" altLang="en-US" sz="6000" b="1" dirty="0">
                <a:cs typeface="+mn-ea"/>
                <a:sym typeface="+mn-lt"/>
              </a:rPr>
              <a:t>解决指派问题的研究和应用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A385076-F674-4E25-91F0-626746DAF6C2}"/>
              </a:ext>
            </a:extLst>
          </p:cNvPr>
          <p:cNvSpPr/>
          <p:nvPr/>
        </p:nvSpPr>
        <p:spPr>
          <a:xfrm>
            <a:off x="4467275" y="3688054"/>
            <a:ext cx="4022098" cy="4616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1B76CD-26EC-44B5-AB55-19433D0B926B}"/>
              </a:ext>
            </a:extLst>
          </p:cNvPr>
          <p:cNvSpPr txBox="1"/>
          <p:nvPr/>
        </p:nvSpPr>
        <p:spPr>
          <a:xfrm>
            <a:off x="4701772" y="3740819"/>
            <a:ext cx="444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汇报人：林文迪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6B83A7C-3466-471C-A800-EADD9226D7E9}"/>
              </a:ext>
            </a:extLst>
          </p:cNvPr>
          <p:cNvSpPr/>
          <p:nvPr/>
        </p:nvSpPr>
        <p:spPr>
          <a:xfrm flipH="1">
            <a:off x="-5" y="0"/>
            <a:ext cx="1966494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54650307-A2B2-4951-BA5A-D08F6258A334}"/>
              </a:ext>
            </a:extLst>
          </p:cNvPr>
          <p:cNvSpPr/>
          <p:nvPr/>
        </p:nvSpPr>
        <p:spPr>
          <a:xfrm>
            <a:off x="359163" y="1643605"/>
            <a:ext cx="2992054" cy="2992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98510F8-C794-467B-A9C4-7715682C9235}"/>
              </a:ext>
            </a:extLst>
          </p:cNvPr>
          <p:cNvSpPr/>
          <p:nvPr/>
        </p:nvSpPr>
        <p:spPr>
          <a:xfrm>
            <a:off x="519704" y="1762254"/>
            <a:ext cx="2767882" cy="27678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CE00DB-DF29-4707-8900-5FB21D87AD6B}"/>
              </a:ext>
            </a:extLst>
          </p:cNvPr>
          <p:cNvSpPr txBox="1"/>
          <p:nvPr/>
        </p:nvSpPr>
        <p:spPr>
          <a:xfrm>
            <a:off x="1202099" y="2361365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4800" b="1" dirty="0"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</a:rPr>
              <a:t>计算</a:t>
            </a:r>
            <a:endParaRPr lang="en-US" altLang="zh-CN" sz="4800" b="1" dirty="0">
              <a:pattFill prst="dkUp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1"/>
                </a:bgClr>
              </a:pattFill>
            </a:endParaRPr>
          </a:p>
          <a:p>
            <a:pPr algn="just"/>
            <a:r>
              <a:rPr lang="zh-CN" altLang="en-US" sz="4800" b="1" dirty="0"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</a:rPr>
              <a:t>智能</a:t>
            </a:r>
          </a:p>
        </p:txBody>
      </p:sp>
    </p:spTree>
    <p:extLst>
      <p:ext uri="{BB962C8B-B14F-4D97-AF65-F5344CB8AC3E}">
        <p14:creationId xmlns:p14="http://schemas.microsoft.com/office/powerpoint/2010/main" val="374961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 74">
            <a:extLst>
              <a:ext uri="{FF2B5EF4-FFF2-40B4-BE49-F238E27FC236}">
                <a16:creationId xmlns:a16="http://schemas.microsoft.com/office/drawing/2014/main" id="{7F1AEBED-2490-467A-B519-3816B953134F}"/>
              </a:ext>
            </a:extLst>
          </p:cNvPr>
          <p:cNvSpPr/>
          <p:nvPr/>
        </p:nvSpPr>
        <p:spPr>
          <a:xfrm>
            <a:off x="-1286257" y="-2667000"/>
            <a:ext cx="14857114" cy="6732576"/>
          </a:xfrm>
          <a:prstGeom prst="ellips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B400A82-6FEE-4BE9-A41F-044BA0E4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9" b="33204"/>
          <a:stretch/>
        </p:blipFill>
        <p:spPr>
          <a:xfrm>
            <a:off x="-60224" y="-93818"/>
            <a:ext cx="12252223" cy="3971944"/>
          </a:xfrm>
          <a:custGeom>
            <a:avLst/>
            <a:gdLst>
              <a:gd name="connsiteX0" fmla="*/ 0 w 12192000"/>
              <a:gd name="connsiteY0" fmla="*/ 0 h 4624148"/>
              <a:gd name="connsiteX1" fmla="*/ 12192000 w 12192000"/>
              <a:gd name="connsiteY1" fmla="*/ 0 h 4624148"/>
              <a:gd name="connsiteX2" fmla="*/ 12192000 w 12192000"/>
              <a:gd name="connsiteY2" fmla="*/ 2999890 h 4624148"/>
              <a:gd name="connsiteX3" fmla="*/ 12066075 w 12192000"/>
              <a:gd name="connsiteY3" fmla="*/ 3082244 h 4624148"/>
              <a:gd name="connsiteX4" fmla="*/ 6096000 w 12192000"/>
              <a:gd name="connsiteY4" fmla="*/ 4624148 h 4624148"/>
              <a:gd name="connsiteX5" fmla="*/ 125925 w 12192000"/>
              <a:gd name="connsiteY5" fmla="*/ 3082244 h 4624148"/>
              <a:gd name="connsiteX6" fmla="*/ 0 w 12192000"/>
              <a:gd name="connsiteY6" fmla="*/ 2999890 h 46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24148">
                <a:moveTo>
                  <a:pt x="0" y="0"/>
                </a:moveTo>
                <a:lnTo>
                  <a:pt x="12192000" y="0"/>
                </a:lnTo>
                <a:lnTo>
                  <a:pt x="12192000" y="2999890"/>
                </a:lnTo>
                <a:lnTo>
                  <a:pt x="12066075" y="3082244"/>
                </a:lnTo>
                <a:cubicBezTo>
                  <a:pt x="10538200" y="4034911"/>
                  <a:pt x="8427460" y="4624148"/>
                  <a:pt x="6096000" y="4624148"/>
                </a:cubicBezTo>
                <a:cubicBezTo>
                  <a:pt x="3764541" y="4624148"/>
                  <a:pt x="1653800" y="4034911"/>
                  <a:pt x="125925" y="3082244"/>
                </a:cubicBezTo>
                <a:lnTo>
                  <a:pt x="0" y="2999890"/>
                </a:lnTo>
                <a:close/>
              </a:path>
            </a:pathLst>
          </a:cu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D369BA-B7AC-4C20-9841-92360920D00E}"/>
              </a:ext>
            </a:extLst>
          </p:cNvPr>
          <p:cNvSpPr/>
          <p:nvPr/>
        </p:nvSpPr>
        <p:spPr>
          <a:xfrm flipH="1" flipV="1">
            <a:off x="5712105" y="6308725"/>
            <a:ext cx="76778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D700BE-9DEF-4ED7-8D55-0AD4E1C064C0}"/>
              </a:ext>
            </a:extLst>
          </p:cNvPr>
          <p:cNvSpPr/>
          <p:nvPr/>
        </p:nvSpPr>
        <p:spPr>
          <a:xfrm>
            <a:off x="3440482" y="1763235"/>
            <a:ext cx="5311035" cy="4088290"/>
          </a:xfrm>
          <a:prstGeom prst="roundRect">
            <a:avLst>
              <a:gd name="adj" fmla="val 7573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503645-2D8E-4DB7-8A28-F05EC956BBB9}"/>
              </a:ext>
            </a:extLst>
          </p:cNvPr>
          <p:cNvSpPr txBox="1"/>
          <p:nvPr/>
        </p:nvSpPr>
        <p:spPr>
          <a:xfrm>
            <a:off x="4157005" y="406557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cs typeface="+mn-ea"/>
                <a:sym typeface="+mn-lt"/>
              </a:rPr>
              <a:t>匈牙利算法优缺点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C4CFC3-1D84-4615-B6FE-A84264FC7163}"/>
              </a:ext>
            </a:extLst>
          </p:cNvPr>
          <p:cNvSpPr/>
          <p:nvPr/>
        </p:nvSpPr>
        <p:spPr>
          <a:xfrm flipH="1">
            <a:off x="5288280" y="1759136"/>
            <a:ext cx="1615440" cy="1644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63ADD1F-AC40-4904-8B79-8FBF1F0FFB60}"/>
              </a:ext>
            </a:extLst>
          </p:cNvPr>
          <p:cNvSpPr txBox="1">
            <a:spLocks noChangeArrowheads="1"/>
          </p:cNvSpPr>
          <p:nvPr/>
        </p:nvSpPr>
        <p:spPr>
          <a:xfrm>
            <a:off x="5666849" y="1892154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63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sz="8800" dirty="0">
                <a:cs typeface="+mn-ea"/>
                <a:sym typeface="+mn-lt"/>
              </a:rPr>
              <a:t>3</a:t>
            </a:r>
            <a:endParaRPr lang="zh-CN" altLang="en-US" sz="8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74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匈牙利算法优缺点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FC270F-0FCD-4B99-A945-EC4417B86DCB}"/>
                  </a:ext>
                </a:extLst>
              </p:cNvPr>
              <p:cNvSpPr/>
              <p:nvPr/>
            </p:nvSpPr>
            <p:spPr>
              <a:xfrm>
                <a:off x="680171" y="1140877"/>
                <a:ext cx="10831657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优点：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能够求解出最优解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小规模问题的求解非常快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缺点：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某些问题求解无法收敛（现已被证实是论文的作者自身的错误）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时间复杂度高，原始算法的时间复杂度为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  <m:r>
                      <a:rPr lang="zh-CN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虽然之后经过杰克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·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爱德蒙斯与卡普的改进，时间复杂度依旧高达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FC270F-0FCD-4B99-A945-EC4417B86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71" y="1140877"/>
                <a:ext cx="10831657" cy="3416320"/>
              </a:xfrm>
              <a:prstGeom prst="rect">
                <a:avLst/>
              </a:prstGeom>
              <a:blipFill>
                <a:blip r:embed="rId2"/>
                <a:stretch>
                  <a:fillRect l="-901" t="-1426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3" descr="O(n^4)">
            <a:extLst>
              <a:ext uri="{FF2B5EF4-FFF2-40B4-BE49-F238E27FC236}">
                <a16:creationId xmlns:a16="http://schemas.microsoft.com/office/drawing/2014/main" id="{A2C22206-F6E0-48E1-9726-0922E428B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2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79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 74">
            <a:extLst>
              <a:ext uri="{FF2B5EF4-FFF2-40B4-BE49-F238E27FC236}">
                <a16:creationId xmlns:a16="http://schemas.microsoft.com/office/drawing/2014/main" id="{7F1AEBED-2490-467A-B519-3816B953134F}"/>
              </a:ext>
            </a:extLst>
          </p:cNvPr>
          <p:cNvSpPr/>
          <p:nvPr/>
        </p:nvSpPr>
        <p:spPr>
          <a:xfrm>
            <a:off x="-1286257" y="-2667000"/>
            <a:ext cx="14857114" cy="6732576"/>
          </a:xfrm>
          <a:prstGeom prst="ellips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B400A82-6FEE-4BE9-A41F-044BA0E4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9" b="33204"/>
          <a:stretch/>
        </p:blipFill>
        <p:spPr>
          <a:xfrm>
            <a:off x="-60224" y="-93818"/>
            <a:ext cx="12252223" cy="3971944"/>
          </a:xfrm>
          <a:custGeom>
            <a:avLst/>
            <a:gdLst>
              <a:gd name="connsiteX0" fmla="*/ 0 w 12192000"/>
              <a:gd name="connsiteY0" fmla="*/ 0 h 4624148"/>
              <a:gd name="connsiteX1" fmla="*/ 12192000 w 12192000"/>
              <a:gd name="connsiteY1" fmla="*/ 0 h 4624148"/>
              <a:gd name="connsiteX2" fmla="*/ 12192000 w 12192000"/>
              <a:gd name="connsiteY2" fmla="*/ 2999890 h 4624148"/>
              <a:gd name="connsiteX3" fmla="*/ 12066075 w 12192000"/>
              <a:gd name="connsiteY3" fmla="*/ 3082244 h 4624148"/>
              <a:gd name="connsiteX4" fmla="*/ 6096000 w 12192000"/>
              <a:gd name="connsiteY4" fmla="*/ 4624148 h 4624148"/>
              <a:gd name="connsiteX5" fmla="*/ 125925 w 12192000"/>
              <a:gd name="connsiteY5" fmla="*/ 3082244 h 4624148"/>
              <a:gd name="connsiteX6" fmla="*/ 0 w 12192000"/>
              <a:gd name="connsiteY6" fmla="*/ 2999890 h 46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24148">
                <a:moveTo>
                  <a:pt x="0" y="0"/>
                </a:moveTo>
                <a:lnTo>
                  <a:pt x="12192000" y="0"/>
                </a:lnTo>
                <a:lnTo>
                  <a:pt x="12192000" y="2999890"/>
                </a:lnTo>
                <a:lnTo>
                  <a:pt x="12066075" y="3082244"/>
                </a:lnTo>
                <a:cubicBezTo>
                  <a:pt x="10538200" y="4034911"/>
                  <a:pt x="8427460" y="4624148"/>
                  <a:pt x="6096000" y="4624148"/>
                </a:cubicBezTo>
                <a:cubicBezTo>
                  <a:pt x="3764541" y="4624148"/>
                  <a:pt x="1653800" y="4034911"/>
                  <a:pt x="125925" y="3082244"/>
                </a:cubicBezTo>
                <a:lnTo>
                  <a:pt x="0" y="2999890"/>
                </a:lnTo>
                <a:close/>
              </a:path>
            </a:pathLst>
          </a:cu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D369BA-B7AC-4C20-9841-92360920D00E}"/>
              </a:ext>
            </a:extLst>
          </p:cNvPr>
          <p:cNvSpPr/>
          <p:nvPr/>
        </p:nvSpPr>
        <p:spPr>
          <a:xfrm flipH="1" flipV="1">
            <a:off x="5712105" y="6308725"/>
            <a:ext cx="76778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D700BE-9DEF-4ED7-8D55-0AD4E1C064C0}"/>
              </a:ext>
            </a:extLst>
          </p:cNvPr>
          <p:cNvSpPr/>
          <p:nvPr/>
        </p:nvSpPr>
        <p:spPr>
          <a:xfrm>
            <a:off x="3440482" y="1763235"/>
            <a:ext cx="5311035" cy="4088290"/>
          </a:xfrm>
          <a:prstGeom prst="roundRect">
            <a:avLst>
              <a:gd name="adj" fmla="val 7573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503645-2D8E-4DB7-8A28-F05EC956BBB9}"/>
              </a:ext>
            </a:extLst>
          </p:cNvPr>
          <p:cNvSpPr txBox="1"/>
          <p:nvPr/>
        </p:nvSpPr>
        <p:spPr>
          <a:xfrm>
            <a:off x="5050224" y="40655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蚁群算法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C4CFC3-1D84-4615-B6FE-A84264FC7163}"/>
              </a:ext>
            </a:extLst>
          </p:cNvPr>
          <p:cNvSpPr/>
          <p:nvPr/>
        </p:nvSpPr>
        <p:spPr>
          <a:xfrm flipH="1">
            <a:off x="5288280" y="1759136"/>
            <a:ext cx="1615440" cy="1644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63ADD1F-AC40-4904-8B79-8FBF1F0FFB60}"/>
              </a:ext>
            </a:extLst>
          </p:cNvPr>
          <p:cNvSpPr txBox="1">
            <a:spLocks noChangeArrowheads="1"/>
          </p:cNvSpPr>
          <p:nvPr/>
        </p:nvSpPr>
        <p:spPr>
          <a:xfrm>
            <a:off x="5666849" y="1892154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63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sz="8800" dirty="0">
                <a:cs typeface="+mn-ea"/>
                <a:sym typeface="+mn-lt"/>
              </a:rPr>
              <a:t>4</a:t>
            </a:r>
            <a:endParaRPr lang="zh-CN" altLang="en-US" sz="8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025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蚁群算法（介绍）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FC270F-0FCD-4B99-A945-EC4417B86DCB}"/>
              </a:ext>
            </a:extLst>
          </p:cNvPr>
          <p:cNvSpPr/>
          <p:nvPr/>
        </p:nvSpPr>
        <p:spPr>
          <a:xfrm>
            <a:off x="680171" y="1140877"/>
            <a:ext cx="108316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蚁群算法（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Ant Colony Optimization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）是一种群智能算法，它是由一群无智能或有轻微智能的个体（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Agent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）通过相互协作而表现出智能行为，从而为求解复杂问题提供了一个新的可能性。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优点：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蚁群算法有搜索较好解的能力。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蚁群算法是一种基于种群的进化算法，具有本质并行性，易于并行实现。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蚁群算法很容易与多种启发式算法结合，以改善算法性能。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理论上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蚁群系统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（非所有的蚁群算法）的时间复杂度要小于匈牙利算法。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缺点：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参数确定比较困难，并且设置不当会严重影响算法性能。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容易陷入局部最优，不一定能求出最优解。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AutoShape 3" descr="O(n^4)">
            <a:extLst>
              <a:ext uri="{FF2B5EF4-FFF2-40B4-BE49-F238E27FC236}">
                <a16:creationId xmlns:a16="http://schemas.microsoft.com/office/drawing/2014/main" id="{A2C22206-F6E0-48E1-9726-0922E428B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2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蚁群算法（求解指派问题要点）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FC270F-0FCD-4B99-A945-EC4417B86DCB}"/>
                  </a:ext>
                </a:extLst>
              </p:cNvPr>
              <p:cNvSpPr/>
              <p:nvPr/>
            </p:nvSpPr>
            <p:spPr>
              <a:xfrm>
                <a:off x="680171" y="1140877"/>
                <a:ext cx="10831657" cy="2924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设成本矩阵为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𝑪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可以通过以下规则将指派问题转换为旅行商问题：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marL="914400" lvl="1" indent="-457200"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单位到单位间、任务到任务不存在距离（用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NaN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𝑖𝑛𝑓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来表示）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marL="914400" lvl="1" indent="-457200"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单位到任务的距离定义为成本矩阵中的对应值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marL="914400" lvl="1" indent="-457200"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任务到单位的距离定义为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</a:t>
                </a:r>
              </a:p>
              <a:p>
                <a:pPr lvl="1"/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新矩阵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𝑫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𝑵𝒂𝑵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𝑪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𝑵𝒂𝑵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初始城市应该限制为单位而不能是任务。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FC270F-0FCD-4B99-A945-EC4417B86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71" y="1140877"/>
                <a:ext cx="10831657" cy="2924134"/>
              </a:xfrm>
              <a:prstGeom prst="rect">
                <a:avLst/>
              </a:prstGeom>
              <a:blipFill>
                <a:blip r:embed="rId2"/>
                <a:stretch>
                  <a:fillRect l="-901" t="-1667"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3" descr="O(n^4)">
            <a:extLst>
              <a:ext uri="{FF2B5EF4-FFF2-40B4-BE49-F238E27FC236}">
                <a16:creationId xmlns:a16="http://schemas.microsoft.com/office/drawing/2014/main" id="{A2C22206-F6E0-48E1-9726-0922E428B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2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1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4590" y="226477"/>
            <a:ext cx="7980985" cy="914400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蚁群算法（蚁群系统的时间复杂度求解）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FC270F-0FCD-4B99-A945-EC4417B86DCB}"/>
                  </a:ext>
                </a:extLst>
              </p:cNvPr>
              <p:cNvSpPr/>
              <p:nvPr/>
            </p:nvSpPr>
            <p:spPr>
              <a:xfrm>
                <a:off x="680171" y="1140877"/>
                <a:ext cx="10831657" cy="5373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设蚂蚁个数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𝑚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，效益矩阵大小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 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（非方阵可以补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），系统迭代次数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𝑘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。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由伪随机比例规则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𝑎𝑟𝑔𝑚𝑎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𝜏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𝜂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 </m:t>
                            </m:r>
                            <m:r>
                              <a:rPr lang="zh-CN" alt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其他</m:t>
                            </m:r>
                          </m:e>
                        </m:eqArr>
                      </m:e>
                    </m:d>
                    <m:r>
                      <a:rPr lang="zh-CN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（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课本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92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页公式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5.5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）和随机比例规则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𝜏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𝜂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𝑢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𝜏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400" i="1" smtClean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  <m:t>𝜂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𝑗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0, </m:t>
                            </m:r>
                            <m:r>
                              <a:rPr lang="zh-CN" alt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其他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（公式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5.6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）可知，一只蚂蚁每次移动的状态转移规则的时间复杂度为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。一轮迭代中，一只蚂蚁需要移动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2n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次，因此总的时间复杂度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。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在一轮迭代中，会进行一次信息素全局更新，更新只在至今最优路径（路径长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）进行，时间复杂度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，每只蚂蚁移动会进行信息素局部更新，因此总的时间复杂度为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𝑚𝑛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。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综上，易知迭代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k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次，时间复杂度为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𝑂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𝑘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+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𝑘𝑚𝑛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，在大规模问题的求解时，通过调整参数，可以使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𝑘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𝑚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远小于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𝑛</m:t>
                    </m:r>
                    <m:r>
                      <a:rPr lang="zh-CN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从而达到比匈牙利算法更快的速度。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FC270F-0FCD-4B99-A945-EC4417B86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71" y="1140877"/>
                <a:ext cx="10831657" cy="5373779"/>
              </a:xfrm>
              <a:prstGeom prst="rect">
                <a:avLst/>
              </a:prstGeom>
              <a:blipFill>
                <a:blip r:embed="rId2"/>
                <a:stretch>
                  <a:fillRect l="-901" t="-907" r="-3716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3" descr="O(n^4)">
            <a:extLst>
              <a:ext uri="{FF2B5EF4-FFF2-40B4-BE49-F238E27FC236}">
                <a16:creationId xmlns:a16="http://schemas.microsoft.com/office/drawing/2014/main" id="{A2C22206-F6E0-48E1-9726-0922E428B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2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1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 74">
            <a:extLst>
              <a:ext uri="{FF2B5EF4-FFF2-40B4-BE49-F238E27FC236}">
                <a16:creationId xmlns:a16="http://schemas.microsoft.com/office/drawing/2014/main" id="{7F1AEBED-2490-467A-B519-3816B953134F}"/>
              </a:ext>
            </a:extLst>
          </p:cNvPr>
          <p:cNvSpPr/>
          <p:nvPr/>
        </p:nvSpPr>
        <p:spPr>
          <a:xfrm>
            <a:off x="-1286257" y="-2667000"/>
            <a:ext cx="14857114" cy="6732576"/>
          </a:xfrm>
          <a:prstGeom prst="ellips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B400A82-6FEE-4BE9-A41F-044BA0E4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9" b="33204"/>
          <a:stretch/>
        </p:blipFill>
        <p:spPr>
          <a:xfrm>
            <a:off x="-60224" y="-93818"/>
            <a:ext cx="12252223" cy="3971944"/>
          </a:xfrm>
          <a:custGeom>
            <a:avLst/>
            <a:gdLst>
              <a:gd name="connsiteX0" fmla="*/ 0 w 12192000"/>
              <a:gd name="connsiteY0" fmla="*/ 0 h 4624148"/>
              <a:gd name="connsiteX1" fmla="*/ 12192000 w 12192000"/>
              <a:gd name="connsiteY1" fmla="*/ 0 h 4624148"/>
              <a:gd name="connsiteX2" fmla="*/ 12192000 w 12192000"/>
              <a:gd name="connsiteY2" fmla="*/ 2999890 h 4624148"/>
              <a:gd name="connsiteX3" fmla="*/ 12066075 w 12192000"/>
              <a:gd name="connsiteY3" fmla="*/ 3082244 h 4624148"/>
              <a:gd name="connsiteX4" fmla="*/ 6096000 w 12192000"/>
              <a:gd name="connsiteY4" fmla="*/ 4624148 h 4624148"/>
              <a:gd name="connsiteX5" fmla="*/ 125925 w 12192000"/>
              <a:gd name="connsiteY5" fmla="*/ 3082244 h 4624148"/>
              <a:gd name="connsiteX6" fmla="*/ 0 w 12192000"/>
              <a:gd name="connsiteY6" fmla="*/ 2999890 h 46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24148">
                <a:moveTo>
                  <a:pt x="0" y="0"/>
                </a:moveTo>
                <a:lnTo>
                  <a:pt x="12192000" y="0"/>
                </a:lnTo>
                <a:lnTo>
                  <a:pt x="12192000" y="2999890"/>
                </a:lnTo>
                <a:lnTo>
                  <a:pt x="12066075" y="3082244"/>
                </a:lnTo>
                <a:cubicBezTo>
                  <a:pt x="10538200" y="4034911"/>
                  <a:pt x="8427460" y="4624148"/>
                  <a:pt x="6096000" y="4624148"/>
                </a:cubicBezTo>
                <a:cubicBezTo>
                  <a:pt x="3764541" y="4624148"/>
                  <a:pt x="1653800" y="4034911"/>
                  <a:pt x="125925" y="3082244"/>
                </a:cubicBezTo>
                <a:lnTo>
                  <a:pt x="0" y="2999890"/>
                </a:lnTo>
                <a:close/>
              </a:path>
            </a:pathLst>
          </a:cu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D369BA-B7AC-4C20-9841-92360920D00E}"/>
              </a:ext>
            </a:extLst>
          </p:cNvPr>
          <p:cNvSpPr/>
          <p:nvPr/>
        </p:nvSpPr>
        <p:spPr>
          <a:xfrm flipH="1" flipV="1">
            <a:off x="5712105" y="6308725"/>
            <a:ext cx="76778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D700BE-9DEF-4ED7-8D55-0AD4E1C064C0}"/>
              </a:ext>
            </a:extLst>
          </p:cNvPr>
          <p:cNvSpPr/>
          <p:nvPr/>
        </p:nvSpPr>
        <p:spPr>
          <a:xfrm>
            <a:off x="3440482" y="1763235"/>
            <a:ext cx="5311035" cy="4088290"/>
          </a:xfrm>
          <a:prstGeom prst="roundRect">
            <a:avLst>
              <a:gd name="adj" fmla="val 7573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503645-2D8E-4DB7-8A28-F05EC956BBB9}"/>
              </a:ext>
            </a:extLst>
          </p:cNvPr>
          <p:cNvSpPr txBox="1"/>
          <p:nvPr/>
        </p:nvSpPr>
        <p:spPr>
          <a:xfrm>
            <a:off x="5050224" y="40655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算法实验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C4CFC3-1D84-4615-B6FE-A84264FC7163}"/>
              </a:ext>
            </a:extLst>
          </p:cNvPr>
          <p:cNvSpPr/>
          <p:nvPr/>
        </p:nvSpPr>
        <p:spPr>
          <a:xfrm flipH="1">
            <a:off x="5288280" y="1759136"/>
            <a:ext cx="1615440" cy="1644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63ADD1F-AC40-4904-8B79-8FBF1F0FFB60}"/>
              </a:ext>
            </a:extLst>
          </p:cNvPr>
          <p:cNvSpPr txBox="1">
            <a:spLocks noChangeArrowheads="1"/>
          </p:cNvSpPr>
          <p:nvPr/>
        </p:nvSpPr>
        <p:spPr>
          <a:xfrm>
            <a:off x="5666849" y="1892154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63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sz="8800" dirty="0">
                <a:cs typeface="+mn-ea"/>
                <a:sym typeface="+mn-lt"/>
              </a:rPr>
              <a:t>5</a:t>
            </a:r>
            <a:endParaRPr lang="zh-CN" altLang="en-US" sz="8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01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4590" y="226477"/>
            <a:ext cx="7980985" cy="914400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算法实验（设计）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FC270F-0FCD-4B99-A945-EC4417B86DCB}"/>
                  </a:ext>
                </a:extLst>
              </p:cNvPr>
              <p:cNvSpPr/>
              <p:nvPr/>
            </p:nvSpPr>
            <p:spPr>
              <a:xfrm>
                <a:off x="680171" y="1140877"/>
                <a:ext cx="10831657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随机一个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(20, 20)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大小的矩阵，分别求出该问题的最劣解、匈牙利法解、贪婪算法解以及蚁群系统的解。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使用最劣解对三种解进行归一化。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计算蚁群解相较于贪婪算法的提升，以及其与匈牙利法的差距。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重复实验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300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次，能够得到两条趋于平稳的曲线。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性能测试（由于算法使用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python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实现，性能较差，跑不了大规模问题，且匈牙利法使用了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语言求解，差别较大，因此没有专门去测试两者的性能优劣）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FC270F-0FCD-4B99-A945-EC4417B86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71" y="1140877"/>
                <a:ext cx="10831657" cy="2677656"/>
              </a:xfrm>
              <a:prstGeom prst="rect">
                <a:avLst/>
              </a:prstGeom>
              <a:blipFill>
                <a:blip r:embed="rId2"/>
                <a:stretch>
                  <a:fillRect l="-788" t="-1822" r="-1689" b="-4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3" descr="O(n^4)">
            <a:extLst>
              <a:ext uri="{FF2B5EF4-FFF2-40B4-BE49-F238E27FC236}">
                <a16:creationId xmlns:a16="http://schemas.microsoft.com/office/drawing/2014/main" id="{A2C22206-F6E0-48E1-9726-0922E428B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2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4590" y="226477"/>
            <a:ext cx="7980985" cy="914400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算法实验</a:t>
            </a:r>
          </a:p>
        </p:txBody>
      </p:sp>
      <p:sp>
        <p:nvSpPr>
          <p:cNvPr id="4" name="AutoShape 3" descr="O(n^4)">
            <a:extLst>
              <a:ext uri="{FF2B5EF4-FFF2-40B4-BE49-F238E27FC236}">
                <a16:creationId xmlns:a16="http://schemas.microsoft.com/office/drawing/2014/main" id="{A2C22206-F6E0-48E1-9726-0922E428B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2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425262-EA38-47A8-92CE-8F9355694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113" y="875335"/>
            <a:ext cx="6809773" cy="51073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7F6D385-7AB7-490C-A924-B94740AC2A47}"/>
              </a:ext>
            </a:extLst>
          </p:cNvPr>
          <p:cNvSpPr txBox="1"/>
          <p:nvPr/>
        </p:nvSpPr>
        <p:spPr>
          <a:xfrm>
            <a:off x="2229448" y="2592274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归一化后解的数值</a:t>
            </a:r>
          </a:p>
        </p:txBody>
      </p:sp>
    </p:spTree>
    <p:extLst>
      <p:ext uri="{BB962C8B-B14F-4D97-AF65-F5344CB8AC3E}">
        <p14:creationId xmlns:p14="http://schemas.microsoft.com/office/powerpoint/2010/main" val="223175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4590" y="226477"/>
            <a:ext cx="7980985" cy="914400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算法实验</a:t>
            </a:r>
          </a:p>
        </p:txBody>
      </p:sp>
      <p:sp>
        <p:nvSpPr>
          <p:cNvPr id="4" name="AutoShape 3" descr="O(n^4)">
            <a:extLst>
              <a:ext uri="{FF2B5EF4-FFF2-40B4-BE49-F238E27FC236}">
                <a16:creationId xmlns:a16="http://schemas.microsoft.com/office/drawing/2014/main" id="{A2C22206-F6E0-48E1-9726-0922E428B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2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D72CE0-42D1-4522-B5C3-13B53AD79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937260"/>
            <a:ext cx="3413760" cy="25603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4D7B94-29A7-40D5-A40E-0339CC636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60" y="937261"/>
            <a:ext cx="3413761" cy="25603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05E373-1557-4521-ABE6-2058E18CE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892" y="937260"/>
            <a:ext cx="3413761" cy="25603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7062CF3-35AE-4704-8D39-3F68A234C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892" y="3764280"/>
            <a:ext cx="3413761" cy="25603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AFFC3AB-ECBE-40CA-8741-57882DFE3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3764280"/>
            <a:ext cx="3413761" cy="25603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618C50-0D46-4D7C-B9C2-448402553E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60" y="3764280"/>
            <a:ext cx="3413761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8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D4774915-D6BC-4AF5-8353-B4B7FE7209B0}"/>
              </a:ext>
            </a:extLst>
          </p:cNvPr>
          <p:cNvSpPr/>
          <p:nvPr/>
        </p:nvSpPr>
        <p:spPr>
          <a:xfrm>
            <a:off x="0" y="0"/>
            <a:ext cx="1219200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FFC99D-FE60-4D33-9F64-EE31A6A42DE9}"/>
              </a:ext>
            </a:extLst>
          </p:cNvPr>
          <p:cNvSpPr/>
          <p:nvPr/>
        </p:nvSpPr>
        <p:spPr>
          <a:xfrm flipH="1">
            <a:off x="334958" y="549275"/>
            <a:ext cx="2698175" cy="2379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73F685-140B-43AD-89F9-17DCB9313A6F}"/>
              </a:ext>
            </a:extLst>
          </p:cNvPr>
          <p:cNvSpPr txBox="1"/>
          <p:nvPr/>
        </p:nvSpPr>
        <p:spPr>
          <a:xfrm>
            <a:off x="940631" y="34187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指派问题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5E2A74-3976-4479-ACC1-952C1C877709}"/>
              </a:ext>
            </a:extLst>
          </p:cNvPr>
          <p:cNvSpPr txBox="1"/>
          <p:nvPr/>
        </p:nvSpPr>
        <p:spPr>
          <a:xfrm>
            <a:off x="940631" y="45823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蚁群算法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05EA20-7D78-454A-8340-B7B83ADDECD1}"/>
              </a:ext>
            </a:extLst>
          </p:cNvPr>
          <p:cNvSpPr txBox="1"/>
          <p:nvPr/>
        </p:nvSpPr>
        <p:spPr>
          <a:xfrm>
            <a:off x="4563507" y="341873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已有的解决方案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C516EB-9720-4D09-9704-9FEDC476670A}"/>
              </a:ext>
            </a:extLst>
          </p:cNvPr>
          <p:cNvSpPr txBox="1"/>
          <p:nvPr/>
        </p:nvSpPr>
        <p:spPr>
          <a:xfrm>
            <a:off x="4563507" y="45823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算法实验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37F389-EA7E-47F3-B24C-8528FA3970BD}"/>
              </a:ext>
            </a:extLst>
          </p:cNvPr>
          <p:cNvSpPr txBox="1"/>
          <p:nvPr/>
        </p:nvSpPr>
        <p:spPr>
          <a:xfrm>
            <a:off x="8373647" y="341873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匈牙利算法优缺点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E28CC5-CA5B-439F-BDEE-2E3998D7FCE1}"/>
              </a:ext>
            </a:extLst>
          </p:cNvPr>
          <p:cNvSpPr txBox="1"/>
          <p:nvPr/>
        </p:nvSpPr>
        <p:spPr>
          <a:xfrm>
            <a:off x="8373647" y="4582368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”元素的改进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484D21-75FA-4A07-B1C0-2DB3CE512F18}"/>
              </a:ext>
            </a:extLst>
          </p:cNvPr>
          <p:cNvSpPr txBox="1"/>
          <p:nvPr/>
        </p:nvSpPr>
        <p:spPr>
          <a:xfrm>
            <a:off x="829016" y="126647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51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zh-CN" altLang="en-US" sz="5400" dirty="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63000">
                      <a:schemeClr val="bg1"/>
                    </a:gs>
                  </a:gsLst>
                  <a:lin ang="5400000" scaled="1"/>
                </a:gradFill>
                <a:cs typeface="+mn-ea"/>
                <a:sym typeface="+mn-lt"/>
              </a:rPr>
              <a:t>目录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4DCA5C-C528-4812-A6A3-D7A04240991A}"/>
              </a:ext>
            </a:extLst>
          </p:cNvPr>
          <p:cNvSpPr txBox="1"/>
          <p:nvPr/>
        </p:nvSpPr>
        <p:spPr>
          <a:xfrm>
            <a:off x="800870" y="1035641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51000">
                      <a:schemeClr val="bg1"/>
                    </a:gs>
                  </a:gsLst>
                  <a:lin ang="5400000" scaled="1"/>
                </a:gradFill>
                <a:cs typeface="+mn-ea"/>
                <a:sym typeface="+mn-lt"/>
              </a:rPr>
              <a:t>CONTENT</a:t>
            </a:r>
            <a:endParaRPr lang="zh-CN" altLang="en-US" sz="2400" dirty="0">
              <a:gradFill>
                <a:gsLst>
                  <a:gs pos="100000">
                    <a:schemeClr val="bg1">
                      <a:alpha val="0"/>
                    </a:schemeClr>
                  </a:gs>
                  <a:gs pos="51000">
                    <a:schemeClr val="bg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A872D02-8799-4547-A52C-10A0D6EF6678}"/>
              </a:ext>
            </a:extLst>
          </p:cNvPr>
          <p:cNvSpPr txBox="1"/>
          <p:nvPr/>
        </p:nvSpPr>
        <p:spPr>
          <a:xfrm flipH="1">
            <a:off x="902979" y="2885269"/>
            <a:ext cx="28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cs typeface="+mn-ea"/>
                <a:sym typeface="+mn-lt"/>
              </a:rPr>
              <a:t>1</a:t>
            </a:r>
            <a:endParaRPr lang="zh-CN" altLang="en-US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14901B-6FCA-4D4B-8DE7-CE09199B917A}"/>
              </a:ext>
            </a:extLst>
          </p:cNvPr>
          <p:cNvSpPr txBox="1"/>
          <p:nvPr/>
        </p:nvSpPr>
        <p:spPr>
          <a:xfrm flipH="1">
            <a:off x="902979" y="4054898"/>
            <a:ext cx="28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cs typeface="+mn-ea"/>
                <a:sym typeface="+mn-lt"/>
              </a:rPr>
              <a:t>4</a:t>
            </a:r>
            <a:endParaRPr lang="zh-CN" altLang="en-US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4D240FE-9A8D-4D46-9870-56E2FBC546A4}"/>
              </a:ext>
            </a:extLst>
          </p:cNvPr>
          <p:cNvSpPr txBox="1"/>
          <p:nvPr/>
        </p:nvSpPr>
        <p:spPr>
          <a:xfrm flipH="1">
            <a:off x="4563507" y="2885269"/>
            <a:ext cx="28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cs typeface="+mn-ea"/>
                <a:sym typeface="+mn-lt"/>
              </a:rPr>
              <a:t>2</a:t>
            </a:r>
            <a:endParaRPr lang="zh-CN" altLang="en-US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A90117F-B807-4083-9F2D-F5F57A0FB845}"/>
              </a:ext>
            </a:extLst>
          </p:cNvPr>
          <p:cNvSpPr txBox="1"/>
          <p:nvPr/>
        </p:nvSpPr>
        <p:spPr>
          <a:xfrm flipH="1">
            <a:off x="8373647" y="2885269"/>
            <a:ext cx="28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  <a:endParaRPr lang="zh-CN" altLang="en-US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014EEFC-A14B-4785-8096-EFBD9BC5EEDA}"/>
              </a:ext>
            </a:extLst>
          </p:cNvPr>
          <p:cNvSpPr txBox="1"/>
          <p:nvPr/>
        </p:nvSpPr>
        <p:spPr>
          <a:xfrm flipH="1">
            <a:off x="4563507" y="4080389"/>
            <a:ext cx="28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cs typeface="+mn-ea"/>
                <a:sym typeface="+mn-lt"/>
              </a:rPr>
              <a:t>5</a:t>
            </a:r>
            <a:endParaRPr lang="zh-CN" altLang="en-US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3997332-E9EB-4471-9D9E-7F32AA427D5A}"/>
              </a:ext>
            </a:extLst>
          </p:cNvPr>
          <p:cNvSpPr txBox="1"/>
          <p:nvPr/>
        </p:nvSpPr>
        <p:spPr>
          <a:xfrm flipH="1">
            <a:off x="8373647" y="4080389"/>
            <a:ext cx="28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cs typeface="+mn-ea"/>
                <a:sym typeface="+mn-lt"/>
              </a:rPr>
              <a:t>6</a:t>
            </a:r>
            <a:endParaRPr lang="zh-CN" altLang="en-US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1A61A018-279C-488C-ACEC-344D058D5296}"/>
              </a:ext>
            </a:extLst>
          </p:cNvPr>
          <p:cNvSpPr/>
          <p:nvPr/>
        </p:nvSpPr>
        <p:spPr>
          <a:xfrm rot="16200000">
            <a:off x="11534924" y="5980007"/>
            <a:ext cx="328718" cy="328718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 descr="图片包含 户外, 天空&#10;&#10;描述已自动生成">
            <a:extLst>
              <a:ext uri="{FF2B5EF4-FFF2-40B4-BE49-F238E27FC236}">
                <a16:creationId xmlns:a16="http://schemas.microsoft.com/office/drawing/2014/main" id="{61D667BB-1B05-45CD-9457-FF7F17ECE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5" b="38584"/>
          <a:stretch/>
        </p:blipFill>
        <p:spPr>
          <a:xfrm>
            <a:off x="3033133" y="656737"/>
            <a:ext cx="8823909" cy="217791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7C42F5DB-46D3-45A2-BF9F-D39E8B6EBD3F}"/>
              </a:ext>
            </a:extLst>
          </p:cNvPr>
          <p:cNvSpPr txBox="1"/>
          <p:nvPr/>
        </p:nvSpPr>
        <p:spPr>
          <a:xfrm>
            <a:off x="940626" y="5829294"/>
            <a:ext cx="3975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”的另一个解决方案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018A752-5159-4763-ADD4-9423B86A3A85}"/>
              </a:ext>
            </a:extLst>
          </p:cNvPr>
          <p:cNvSpPr txBox="1"/>
          <p:nvPr/>
        </p:nvSpPr>
        <p:spPr>
          <a:xfrm flipH="1">
            <a:off x="902974" y="5301824"/>
            <a:ext cx="28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cs typeface="+mn-ea"/>
                <a:sym typeface="+mn-lt"/>
              </a:rPr>
              <a:t>7</a:t>
            </a:r>
            <a:endParaRPr lang="zh-CN" altLang="en-US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589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4590" y="226477"/>
            <a:ext cx="7980985" cy="914400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算法实验</a:t>
            </a:r>
          </a:p>
        </p:txBody>
      </p:sp>
      <p:sp>
        <p:nvSpPr>
          <p:cNvPr id="4" name="AutoShape 3" descr="O(n^4)">
            <a:extLst>
              <a:ext uri="{FF2B5EF4-FFF2-40B4-BE49-F238E27FC236}">
                <a16:creationId xmlns:a16="http://schemas.microsoft.com/office/drawing/2014/main" id="{A2C22206-F6E0-48E1-9726-0922E428B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2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315823-6562-49FD-83A3-627C5CA23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" y="882014"/>
            <a:ext cx="7429502" cy="55721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689CFC-5F1C-4E1F-84A7-9BA7CD4FF9CE}"/>
              </a:ext>
            </a:extLst>
          </p:cNvPr>
          <p:cNvSpPr txBox="1"/>
          <p:nvPr/>
        </p:nvSpPr>
        <p:spPr>
          <a:xfrm>
            <a:off x="8359140" y="1371600"/>
            <a:ext cx="36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相较于贪婪算法，蚁群系统求出的解能提升</a:t>
            </a:r>
            <a:r>
              <a:rPr lang="en-US" altLang="zh-CN" dirty="0"/>
              <a:t>4%</a:t>
            </a:r>
            <a:r>
              <a:rPr lang="zh-CN" altLang="en-US" dirty="0"/>
              <a:t>（相对于最劣解），并且与最优解的差距在</a:t>
            </a:r>
            <a:r>
              <a:rPr lang="en-US" altLang="zh-CN" dirty="0"/>
              <a:t>2%</a:t>
            </a:r>
            <a:r>
              <a:rPr lang="zh-CN" altLang="en-US" dirty="0"/>
              <a:t>左右。</a:t>
            </a:r>
          </a:p>
        </p:txBody>
      </p:sp>
    </p:spTree>
    <p:extLst>
      <p:ext uri="{BB962C8B-B14F-4D97-AF65-F5344CB8AC3E}">
        <p14:creationId xmlns:p14="http://schemas.microsoft.com/office/powerpoint/2010/main" val="296887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 74">
            <a:extLst>
              <a:ext uri="{FF2B5EF4-FFF2-40B4-BE49-F238E27FC236}">
                <a16:creationId xmlns:a16="http://schemas.microsoft.com/office/drawing/2014/main" id="{7F1AEBED-2490-467A-B519-3816B953134F}"/>
              </a:ext>
            </a:extLst>
          </p:cNvPr>
          <p:cNvSpPr/>
          <p:nvPr/>
        </p:nvSpPr>
        <p:spPr>
          <a:xfrm>
            <a:off x="-1286257" y="-2667000"/>
            <a:ext cx="14857114" cy="6732576"/>
          </a:xfrm>
          <a:prstGeom prst="ellips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B400A82-6FEE-4BE9-A41F-044BA0E4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9" b="33204"/>
          <a:stretch/>
        </p:blipFill>
        <p:spPr>
          <a:xfrm>
            <a:off x="-60224" y="-93818"/>
            <a:ext cx="12252223" cy="3971944"/>
          </a:xfrm>
          <a:custGeom>
            <a:avLst/>
            <a:gdLst>
              <a:gd name="connsiteX0" fmla="*/ 0 w 12192000"/>
              <a:gd name="connsiteY0" fmla="*/ 0 h 4624148"/>
              <a:gd name="connsiteX1" fmla="*/ 12192000 w 12192000"/>
              <a:gd name="connsiteY1" fmla="*/ 0 h 4624148"/>
              <a:gd name="connsiteX2" fmla="*/ 12192000 w 12192000"/>
              <a:gd name="connsiteY2" fmla="*/ 2999890 h 4624148"/>
              <a:gd name="connsiteX3" fmla="*/ 12066075 w 12192000"/>
              <a:gd name="connsiteY3" fmla="*/ 3082244 h 4624148"/>
              <a:gd name="connsiteX4" fmla="*/ 6096000 w 12192000"/>
              <a:gd name="connsiteY4" fmla="*/ 4624148 h 4624148"/>
              <a:gd name="connsiteX5" fmla="*/ 125925 w 12192000"/>
              <a:gd name="connsiteY5" fmla="*/ 3082244 h 4624148"/>
              <a:gd name="connsiteX6" fmla="*/ 0 w 12192000"/>
              <a:gd name="connsiteY6" fmla="*/ 2999890 h 46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24148">
                <a:moveTo>
                  <a:pt x="0" y="0"/>
                </a:moveTo>
                <a:lnTo>
                  <a:pt x="12192000" y="0"/>
                </a:lnTo>
                <a:lnTo>
                  <a:pt x="12192000" y="2999890"/>
                </a:lnTo>
                <a:lnTo>
                  <a:pt x="12066075" y="3082244"/>
                </a:lnTo>
                <a:cubicBezTo>
                  <a:pt x="10538200" y="4034911"/>
                  <a:pt x="8427460" y="4624148"/>
                  <a:pt x="6096000" y="4624148"/>
                </a:cubicBezTo>
                <a:cubicBezTo>
                  <a:pt x="3764541" y="4624148"/>
                  <a:pt x="1653800" y="4034911"/>
                  <a:pt x="125925" y="3082244"/>
                </a:cubicBezTo>
                <a:lnTo>
                  <a:pt x="0" y="2999890"/>
                </a:lnTo>
                <a:close/>
              </a:path>
            </a:pathLst>
          </a:cu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D369BA-B7AC-4C20-9841-92360920D00E}"/>
              </a:ext>
            </a:extLst>
          </p:cNvPr>
          <p:cNvSpPr/>
          <p:nvPr/>
        </p:nvSpPr>
        <p:spPr>
          <a:xfrm flipH="1" flipV="1">
            <a:off x="5712105" y="6308725"/>
            <a:ext cx="76778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D700BE-9DEF-4ED7-8D55-0AD4E1C064C0}"/>
              </a:ext>
            </a:extLst>
          </p:cNvPr>
          <p:cNvSpPr/>
          <p:nvPr/>
        </p:nvSpPr>
        <p:spPr>
          <a:xfrm>
            <a:off x="3440482" y="1763235"/>
            <a:ext cx="5311035" cy="4088290"/>
          </a:xfrm>
          <a:prstGeom prst="roundRect">
            <a:avLst>
              <a:gd name="adj" fmla="val 7573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503645-2D8E-4DB7-8A28-F05EC956BBB9}"/>
              </a:ext>
            </a:extLst>
          </p:cNvPr>
          <p:cNvSpPr txBox="1"/>
          <p:nvPr/>
        </p:nvSpPr>
        <p:spPr>
          <a:xfrm>
            <a:off x="4305900" y="4065576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”元素的改进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C4CFC3-1D84-4615-B6FE-A84264FC7163}"/>
              </a:ext>
            </a:extLst>
          </p:cNvPr>
          <p:cNvSpPr/>
          <p:nvPr/>
        </p:nvSpPr>
        <p:spPr>
          <a:xfrm flipH="1">
            <a:off x="5288280" y="1759136"/>
            <a:ext cx="1615440" cy="1644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63ADD1F-AC40-4904-8B79-8FBF1F0FFB60}"/>
              </a:ext>
            </a:extLst>
          </p:cNvPr>
          <p:cNvSpPr txBox="1">
            <a:spLocks noChangeArrowheads="1"/>
          </p:cNvSpPr>
          <p:nvPr/>
        </p:nvSpPr>
        <p:spPr>
          <a:xfrm>
            <a:off x="5666849" y="1892154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63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sz="8800" dirty="0">
                <a:cs typeface="+mn-ea"/>
                <a:sym typeface="+mn-lt"/>
              </a:rPr>
              <a:t>6</a:t>
            </a:r>
            <a:endParaRPr lang="zh-CN" altLang="en-US" sz="8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401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4590" y="226477"/>
            <a:ext cx="7980985" cy="914400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“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”元素的改进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FC270F-0FCD-4B99-A945-EC4417B86DCB}"/>
                  </a:ext>
                </a:extLst>
              </p:cNvPr>
              <p:cNvSpPr/>
              <p:nvPr/>
            </p:nvSpPr>
            <p:spPr>
              <a:xfrm>
                <a:off x="680171" y="1140877"/>
                <a:ext cx="10831657" cy="2586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在蚁群算法中，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𝜂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被定义为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𝑑</m:t>
                            </m:r>
                          </m:den>
                        </m:f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，即节点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𝑗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的距离的倒数，由于在指派问题转换为旅行商问题的过程中引入了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，并且指派问题中的成本矩阵也可能出现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，此时可能出现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𝜂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0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∞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的情况，在出现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∞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时蚂蚁选择下一城市相当于采用了贪婪算法，忽略了信息素的存在，为了解决该问题，引入一个新的参数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𝜃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，对于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𝑫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𝑵𝒂𝑵</m:t>
                              </m:r>
                            </m:e>
                            <m:e>
                              <m:r>
                                <a:rPr lang="en-US" altLang="zh-CN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𝑪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𝑵𝒂𝑵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中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的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元素，用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1,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𝑫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∗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来表示。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FC270F-0FCD-4B99-A945-EC4417B86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71" y="1140877"/>
                <a:ext cx="10831657" cy="2586093"/>
              </a:xfrm>
              <a:prstGeom prst="rect">
                <a:avLst/>
              </a:prstGeom>
              <a:blipFill>
                <a:blip r:embed="rId2"/>
                <a:stretch>
                  <a:fillRect l="-901" r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3" descr="O(n^4)">
            <a:extLst>
              <a:ext uri="{FF2B5EF4-FFF2-40B4-BE49-F238E27FC236}">
                <a16:creationId xmlns:a16="http://schemas.microsoft.com/office/drawing/2014/main" id="{A2C22206-F6E0-48E1-9726-0922E428B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2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9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4590" y="226477"/>
            <a:ext cx="7980985" cy="914400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“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”元素的改进</a:t>
            </a:r>
          </a:p>
        </p:txBody>
      </p:sp>
      <p:sp>
        <p:nvSpPr>
          <p:cNvPr id="4" name="AutoShape 3" descr="O(n^4)">
            <a:extLst>
              <a:ext uri="{FF2B5EF4-FFF2-40B4-BE49-F238E27FC236}">
                <a16:creationId xmlns:a16="http://schemas.microsoft.com/office/drawing/2014/main" id="{A2C22206-F6E0-48E1-9726-0922E428B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2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83F177-6B0B-494B-B113-CB74C0481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20" y="917334"/>
            <a:ext cx="6886113" cy="51645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7080907-64DA-4C52-B8C1-0D3ACBD07061}"/>
                  </a:ext>
                </a:extLst>
              </p:cNvPr>
              <p:cNvSpPr txBox="1"/>
              <p:nvPr/>
            </p:nvSpPr>
            <p:spPr>
              <a:xfrm>
                <a:off x="8423408" y="1651247"/>
                <a:ext cx="324185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随机生成矩阵，大小为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(20,20)</m:t>
                    </m:r>
                  </m:oMath>
                </a14:m>
                <a:r>
                  <a:rPr lang="zh-CN" altLang="en-US" dirty="0"/>
                  <a:t>，其中</a:t>
                </a:r>
                <a:r>
                  <a:rPr lang="en-US" altLang="zh-CN" dirty="0"/>
                  <a:t>5%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元素。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=10, 100, 1000, ∞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zh-CN" altLang="en-US" dirty="0"/>
                  <a:t>相当于正常的蚁群系统，对比四个蚁群系统（除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外其它参数一致）的差别。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7080907-64DA-4C52-B8C1-0D3ACBD07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08" y="1651247"/>
                <a:ext cx="3241850" cy="2031325"/>
              </a:xfrm>
              <a:prstGeom prst="rect">
                <a:avLst/>
              </a:prstGeom>
              <a:blipFill>
                <a:blip r:embed="rId3"/>
                <a:stretch>
                  <a:fillRect l="-1692" t="-1802" r="-8647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74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4590" y="226477"/>
            <a:ext cx="7980985" cy="914400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“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”元素的改进</a:t>
            </a:r>
          </a:p>
        </p:txBody>
      </p:sp>
      <p:sp>
        <p:nvSpPr>
          <p:cNvPr id="4" name="AutoShape 3" descr="O(n^4)">
            <a:extLst>
              <a:ext uri="{FF2B5EF4-FFF2-40B4-BE49-F238E27FC236}">
                <a16:creationId xmlns:a16="http://schemas.microsoft.com/office/drawing/2014/main" id="{A2C22206-F6E0-48E1-9726-0922E428B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2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69E0B5-0FCA-45EA-9662-834A5D1B3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20" y="915916"/>
            <a:ext cx="6888003" cy="51660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4F77E11-AEE3-4587-A6F5-BDD4DA8D8BC6}"/>
                  </a:ext>
                </a:extLst>
              </p:cNvPr>
              <p:cNvSpPr txBox="1"/>
              <p:nvPr/>
            </p:nvSpPr>
            <p:spPr>
              <a:xfrm>
                <a:off x="8423408" y="1651247"/>
                <a:ext cx="324185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可以看到，当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zh-CN" altLang="en-US" dirty="0"/>
                  <a:t> 时，确实要比普通蚁群系统表现更强。但随着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增大，改进的效果会慢慢降低。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也不能太小，太小会导致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元素变成非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，从而干扰到了问题求解。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4F77E11-AEE3-4587-A6F5-BDD4DA8D8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08" y="1651247"/>
                <a:ext cx="3241850" cy="1754326"/>
              </a:xfrm>
              <a:prstGeom prst="rect">
                <a:avLst/>
              </a:prstGeom>
              <a:blipFill>
                <a:blip r:embed="rId3"/>
                <a:stretch>
                  <a:fillRect l="-1692" t="-2083" r="-5827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B0A7ADD-4808-433A-B21A-47CB1CFB1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20" y="915916"/>
            <a:ext cx="6888003" cy="5166002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4590" y="226477"/>
            <a:ext cx="7980985" cy="914400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“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”元素的改进</a:t>
            </a:r>
          </a:p>
        </p:txBody>
      </p:sp>
      <p:sp>
        <p:nvSpPr>
          <p:cNvPr id="4" name="AutoShape 3" descr="O(n^4)">
            <a:extLst>
              <a:ext uri="{FF2B5EF4-FFF2-40B4-BE49-F238E27FC236}">
                <a16:creationId xmlns:a16="http://schemas.microsoft.com/office/drawing/2014/main" id="{A2C22206-F6E0-48E1-9726-0922E428B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2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4F77E11-AEE3-4587-A6F5-BDD4DA8D8BC6}"/>
                  </a:ext>
                </a:extLst>
              </p:cNvPr>
              <p:cNvSpPr txBox="1"/>
              <p:nvPr/>
            </p:nvSpPr>
            <p:spPr>
              <a:xfrm>
                <a:off x="8423408" y="1651247"/>
                <a:ext cx="324185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提高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的比例，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的作用也会变低，我认为这是因为如果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太多，即便蚂蚁采用贪婪算法也极有可能找到最优的路径。因此，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的作用降低了。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4F77E11-AEE3-4587-A6F5-BDD4DA8D8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08" y="1651247"/>
                <a:ext cx="3241850" cy="1477328"/>
              </a:xfrm>
              <a:prstGeom prst="rect">
                <a:avLst/>
              </a:prstGeom>
              <a:blipFill>
                <a:blip r:embed="rId3"/>
                <a:stretch>
                  <a:fillRect l="-1692" t="-2479" r="-376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8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 74">
            <a:extLst>
              <a:ext uri="{FF2B5EF4-FFF2-40B4-BE49-F238E27FC236}">
                <a16:creationId xmlns:a16="http://schemas.microsoft.com/office/drawing/2014/main" id="{7F1AEBED-2490-467A-B519-3816B953134F}"/>
              </a:ext>
            </a:extLst>
          </p:cNvPr>
          <p:cNvSpPr/>
          <p:nvPr/>
        </p:nvSpPr>
        <p:spPr>
          <a:xfrm>
            <a:off x="-1286257" y="-2667000"/>
            <a:ext cx="14857114" cy="6732576"/>
          </a:xfrm>
          <a:prstGeom prst="ellips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B400A82-6FEE-4BE9-A41F-044BA0E4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9" b="33204"/>
          <a:stretch/>
        </p:blipFill>
        <p:spPr>
          <a:xfrm>
            <a:off x="-60224" y="-93818"/>
            <a:ext cx="12252223" cy="3971944"/>
          </a:xfrm>
          <a:custGeom>
            <a:avLst/>
            <a:gdLst>
              <a:gd name="connsiteX0" fmla="*/ 0 w 12192000"/>
              <a:gd name="connsiteY0" fmla="*/ 0 h 4624148"/>
              <a:gd name="connsiteX1" fmla="*/ 12192000 w 12192000"/>
              <a:gd name="connsiteY1" fmla="*/ 0 h 4624148"/>
              <a:gd name="connsiteX2" fmla="*/ 12192000 w 12192000"/>
              <a:gd name="connsiteY2" fmla="*/ 2999890 h 4624148"/>
              <a:gd name="connsiteX3" fmla="*/ 12066075 w 12192000"/>
              <a:gd name="connsiteY3" fmla="*/ 3082244 h 4624148"/>
              <a:gd name="connsiteX4" fmla="*/ 6096000 w 12192000"/>
              <a:gd name="connsiteY4" fmla="*/ 4624148 h 4624148"/>
              <a:gd name="connsiteX5" fmla="*/ 125925 w 12192000"/>
              <a:gd name="connsiteY5" fmla="*/ 3082244 h 4624148"/>
              <a:gd name="connsiteX6" fmla="*/ 0 w 12192000"/>
              <a:gd name="connsiteY6" fmla="*/ 2999890 h 46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24148">
                <a:moveTo>
                  <a:pt x="0" y="0"/>
                </a:moveTo>
                <a:lnTo>
                  <a:pt x="12192000" y="0"/>
                </a:lnTo>
                <a:lnTo>
                  <a:pt x="12192000" y="2999890"/>
                </a:lnTo>
                <a:lnTo>
                  <a:pt x="12066075" y="3082244"/>
                </a:lnTo>
                <a:cubicBezTo>
                  <a:pt x="10538200" y="4034911"/>
                  <a:pt x="8427460" y="4624148"/>
                  <a:pt x="6096000" y="4624148"/>
                </a:cubicBezTo>
                <a:cubicBezTo>
                  <a:pt x="3764541" y="4624148"/>
                  <a:pt x="1653800" y="4034911"/>
                  <a:pt x="125925" y="3082244"/>
                </a:cubicBezTo>
                <a:lnTo>
                  <a:pt x="0" y="2999890"/>
                </a:lnTo>
                <a:close/>
              </a:path>
            </a:pathLst>
          </a:cu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D369BA-B7AC-4C20-9841-92360920D00E}"/>
              </a:ext>
            </a:extLst>
          </p:cNvPr>
          <p:cNvSpPr/>
          <p:nvPr/>
        </p:nvSpPr>
        <p:spPr>
          <a:xfrm flipH="1" flipV="1">
            <a:off x="5712105" y="6308725"/>
            <a:ext cx="76778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D700BE-9DEF-4ED7-8D55-0AD4E1C064C0}"/>
              </a:ext>
            </a:extLst>
          </p:cNvPr>
          <p:cNvSpPr/>
          <p:nvPr/>
        </p:nvSpPr>
        <p:spPr>
          <a:xfrm>
            <a:off x="3440482" y="1763235"/>
            <a:ext cx="5311035" cy="4088290"/>
          </a:xfrm>
          <a:prstGeom prst="roundRect">
            <a:avLst>
              <a:gd name="adj" fmla="val 7573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503645-2D8E-4DB7-8A28-F05EC956BBB9}"/>
              </a:ext>
            </a:extLst>
          </p:cNvPr>
          <p:cNvSpPr txBox="1"/>
          <p:nvPr/>
        </p:nvSpPr>
        <p:spPr>
          <a:xfrm>
            <a:off x="3613402" y="4065576"/>
            <a:ext cx="5057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”的另一个解决方案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C4CFC3-1D84-4615-B6FE-A84264FC7163}"/>
              </a:ext>
            </a:extLst>
          </p:cNvPr>
          <p:cNvSpPr/>
          <p:nvPr/>
        </p:nvSpPr>
        <p:spPr>
          <a:xfrm flipH="1">
            <a:off x="5288280" y="1759136"/>
            <a:ext cx="1615440" cy="1644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63ADD1F-AC40-4904-8B79-8FBF1F0FFB60}"/>
              </a:ext>
            </a:extLst>
          </p:cNvPr>
          <p:cNvSpPr txBox="1">
            <a:spLocks noChangeArrowheads="1"/>
          </p:cNvSpPr>
          <p:nvPr/>
        </p:nvSpPr>
        <p:spPr>
          <a:xfrm>
            <a:off x="5666849" y="1892154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63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sz="8800" dirty="0">
                <a:cs typeface="+mn-ea"/>
                <a:sym typeface="+mn-lt"/>
              </a:rPr>
              <a:t>7</a:t>
            </a:r>
            <a:endParaRPr lang="zh-CN" altLang="en-US" sz="8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77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4590" y="226477"/>
            <a:ext cx="7980985" cy="914400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“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”的另一个解决方案</a:t>
            </a:r>
          </a:p>
        </p:txBody>
      </p:sp>
      <p:sp>
        <p:nvSpPr>
          <p:cNvPr id="4" name="AutoShape 3" descr="O(n^4)">
            <a:extLst>
              <a:ext uri="{FF2B5EF4-FFF2-40B4-BE49-F238E27FC236}">
                <a16:creationId xmlns:a16="http://schemas.microsoft.com/office/drawing/2014/main" id="{A2C22206-F6E0-48E1-9726-0922E428B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2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7647C2-546B-4552-BA9C-5B964E8BBDF3}"/>
              </a:ext>
            </a:extLst>
          </p:cNvPr>
          <p:cNvSpPr txBox="1"/>
          <p:nvPr/>
        </p:nvSpPr>
        <p:spPr>
          <a:xfrm>
            <a:off x="5165082" y="2705725"/>
            <a:ext cx="1763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/>
              <a:t>+1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3456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D58EC76F-AF07-4071-AD2C-00B123EEEE62}"/>
              </a:ext>
            </a:extLst>
          </p:cNvPr>
          <p:cNvSpPr/>
          <p:nvPr/>
        </p:nvSpPr>
        <p:spPr>
          <a:xfrm>
            <a:off x="-12429" y="-13811"/>
            <a:ext cx="1219200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947C73-8294-4E41-A0BB-B8B9BCC42A3A}"/>
              </a:ext>
            </a:extLst>
          </p:cNvPr>
          <p:cNvSpPr txBox="1"/>
          <p:nvPr/>
        </p:nvSpPr>
        <p:spPr>
          <a:xfrm>
            <a:off x="4455697" y="2167051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spc="6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感谢观看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A385076-F674-4E25-91F0-626746DAF6C2}"/>
              </a:ext>
            </a:extLst>
          </p:cNvPr>
          <p:cNvSpPr/>
          <p:nvPr/>
        </p:nvSpPr>
        <p:spPr>
          <a:xfrm>
            <a:off x="4520021" y="3417424"/>
            <a:ext cx="2893627" cy="4616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1B76CD-26EC-44B5-AB55-19433D0B926B}"/>
              </a:ext>
            </a:extLst>
          </p:cNvPr>
          <p:cNvSpPr txBox="1"/>
          <p:nvPr/>
        </p:nvSpPr>
        <p:spPr>
          <a:xfrm>
            <a:off x="4744869" y="3429000"/>
            <a:ext cx="2470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汇报人：林文迪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6B83A7C-3466-471C-A800-EADD9226D7E9}"/>
              </a:ext>
            </a:extLst>
          </p:cNvPr>
          <p:cNvSpPr/>
          <p:nvPr/>
        </p:nvSpPr>
        <p:spPr>
          <a:xfrm flipH="1">
            <a:off x="-5" y="0"/>
            <a:ext cx="1966494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54650307-A2B2-4951-BA5A-D08F6258A334}"/>
              </a:ext>
            </a:extLst>
          </p:cNvPr>
          <p:cNvSpPr/>
          <p:nvPr/>
        </p:nvSpPr>
        <p:spPr>
          <a:xfrm>
            <a:off x="359163" y="1643605"/>
            <a:ext cx="2992054" cy="2992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98510F8-C794-467B-A9C4-7715682C9235}"/>
              </a:ext>
            </a:extLst>
          </p:cNvPr>
          <p:cNvSpPr/>
          <p:nvPr/>
        </p:nvSpPr>
        <p:spPr>
          <a:xfrm>
            <a:off x="519704" y="1741472"/>
            <a:ext cx="2767882" cy="27678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1305EF-4621-478E-8F9F-DC6DA66BE360}"/>
              </a:ext>
            </a:extLst>
          </p:cNvPr>
          <p:cNvSpPr txBox="1"/>
          <p:nvPr/>
        </p:nvSpPr>
        <p:spPr>
          <a:xfrm>
            <a:off x="1202098" y="2361365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4800" dirty="0">
                <a:solidFill>
                  <a:schemeClr val="accent1"/>
                </a:solidFill>
              </a:rPr>
              <a:t>计算</a:t>
            </a:r>
            <a:endParaRPr lang="en-US" altLang="zh-CN" sz="4800" dirty="0">
              <a:solidFill>
                <a:schemeClr val="accent1"/>
              </a:solidFill>
            </a:endParaRPr>
          </a:p>
          <a:p>
            <a:pPr algn="just"/>
            <a:r>
              <a:rPr lang="zh-CN" altLang="en-US" sz="4800" dirty="0">
                <a:solidFill>
                  <a:schemeClr val="accent1"/>
                </a:solidFill>
              </a:rPr>
              <a:t>智能</a:t>
            </a:r>
          </a:p>
        </p:txBody>
      </p:sp>
    </p:spTree>
    <p:extLst>
      <p:ext uri="{BB962C8B-B14F-4D97-AF65-F5344CB8AC3E}">
        <p14:creationId xmlns:p14="http://schemas.microsoft.com/office/powerpoint/2010/main" val="30448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EC9E82-CE34-427E-BB67-3A0D3DDC83FC}"/>
              </a:ext>
            </a:extLst>
          </p:cNvPr>
          <p:cNvSpPr/>
          <p:nvPr/>
        </p:nvSpPr>
        <p:spPr>
          <a:xfrm>
            <a:off x="695325" y="914400"/>
            <a:ext cx="10801350" cy="54169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64DC526-7E04-495B-AD43-A2F8767A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4590" y="226477"/>
            <a:ext cx="6678793" cy="914400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参考文献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0EE1C4-3027-44D4-8DA0-8450B68713DB}"/>
              </a:ext>
            </a:extLst>
          </p:cNvPr>
          <p:cNvSpPr/>
          <p:nvPr/>
        </p:nvSpPr>
        <p:spPr>
          <a:xfrm>
            <a:off x="1138177" y="1568939"/>
            <a:ext cx="10303821" cy="2722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[1]</a:t>
            </a:r>
            <a:r>
              <a:rPr lang="zh-CN" altLang="en-US" dirty="0"/>
              <a:t>殷人昆</a:t>
            </a:r>
            <a:r>
              <a:rPr lang="en-US" altLang="zh-CN" dirty="0"/>
              <a:t>,</a:t>
            </a:r>
            <a:r>
              <a:rPr lang="zh-CN" altLang="en-US" dirty="0"/>
              <a:t>吴阳</a:t>
            </a:r>
            <a:r>
              <a:rPr lang="en-US" altLang="zh-CN" dirty="0"/>
              <a:t>,</a:t>
            </a:r>
            <a:r>
              <a:rPr lang="zh-CN" altLang="en-US" dirty="0"/>
              <a:t>张晶炜</a:t>
            </a:r>
            <a:r>
              <a:rPr lang="en-US" altLang="zh-CN" dirty="0"/>
              <a:t>.</a:t>
            </a:r>
            <a:r>
              <a:rPr lang="zh-CN" altLang="en-US" dirty="0"/>
              <a:t>蚁群算法解决指派问题的研究和应用</a:t>
            </a:r>
            <a:r>
              <a:rPr lang="en-US" altLang="zh-CN" dirty="0"/>
              <a:t>[J].</a:t>
            </a:r>
            <a:r>
              <a:rPr lang="zh-CN" altLang="en-US" dirty="0"/>
              <a:t>计算机工程与科学</a:t>
            </a:r>
            <a:r>
              <a:rPr lang="en-US" altLang="zh-CN" dirty="0"/>
              <a:t>,2008(04):43-45+112.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[2]</a:t>
            </a:r>
            <a:r>
              <a:rPr lang="zh-CN" altLang="en-US" dirty="0">
                <a:cs typeface="+mn-ea"/>
                <a:sym typeface="+mn-lt"/>
              </a:rPr>
              <a:t>黄茹</a:t>
            </a:r>
            <a:r>
              <a:rPr lang="en-US" altLang="zh-CN" dirty="0">
                <a:cs typeface="+mn-ea"/>
                <a:sym typeface="+mn-lt"/>
              </a:rPr>
              <a:t>.</a:t>
            </a:r>
            <a:r>
              <a:rPr lang="zh-CN" altLang="en-US" dirty="0">
                <a:cs typeface="+mn-ea"/>
                <a:sym typeface="+mn-lt"/>
              </a:rPr>
              <a:t>一种解决指派问题的蚁群算法</a:t>
            </a:r>
            <a:r>
              <a:rPr lang="en-US" altLang="zh-CN" dirty="0">
                <a:cs typeface="+mn-ea"/>
                <a:sym typeface="+mn-lt"/>
              </a:rPr>
              <a:t>[J].</a:t>
            </a:r>
            <a:r>
              <a:rPr lang="zh-CN" altLang="en-US" dirty="0">
                <a:cs typeface="+mn-ea"/>
                <a:sym typeface="+mn-lt"/>
              </a:rPr>
              <a:t>西安邮电学院学报</a:t>
            </a:r>
            <a:r>
              <a:rPr lang="en-US" altLang="zh-CN" dirty="0">
                <a:cs typeface="+mn-ea"/>
                <a:sym typeface="+mn-lt"/>
              </a:rPr>
              <a:t>,2006(03):106-109.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[</a:t>
            </a:r>
            <a:r>
              <a:rPr lang="zh-CN" altLang="en-US" dirty="0">
                <a:cs typeface="+mn-ea"/>
                <a:sym typeface="+mn-lt"/>
              </a:rPr>
              <a:t>序号</a:t>
            </a:r>
            <a:r>
              <a:rPr lang="en-US" altLang="zh-CN" dirty="0">
                <a:cs typeface="+mn-ea"/>
                <a:sym typeface="+mn-lt"/>
              </a:rPr>
              <a:t>]</a:t>
            </a:r>
            <a:r>
              <a:rPr lang="zh-CN" altLang="en-US" dirty="0">
                <a:cs typeface="+mn-ea"/>
                <a:sym typeface="+mn-lt"/>
              </a:rPr>
              <a:t>主要责任者</a:t>
            </a:r>
            <a:r>
              <a:rPr lang="en-US" altLang="zh-CN" dirty="0">
                <a:cs typeface="+mn-ea"/>
                <a:sym typeface="+mn-lt"/>
              </a:rPr>
              <a:t>.</a:t>
            </a:r>
            <a:r>
              <a:rPr lang="zh-CN" altLang="en-US" dirty="0">
                <a:cs typeface="+mn-ea"/>
                <a:sym typeface="+mn-lt"/>
              </a:rPr>
              <a:t>文献题名</a:t>
            </a:r>
            <a:r>
              <a:rPr lang="en-US" altLang="zh-CN" dirty="0">
                <a:cs typeface="+mn-ea"/>
                <a:sym typeface="+mn-lt"/>
              </a:rPr>
              <a:t>[N].</a:t>
            </a:r>
            <a:r>
              <a:rPr lang="zh-CN" altLang="en-US" dirty="0">
                <a:cs typeface="+mn-ea"/>
                <a:sym typeface="+mn-lt"/>
              </a:rPr>
              <a:t>报纸名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出版日期</a:t>
            </a: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zh-CN" altLang="en-US" dirty="0">
                <a:cs typeface="+mn-ea"/>
                <a:sym typeface="+mn-lt"/>
              </a:rPr>
              <a:t>版次</a:t>
            </a:r>
            <a:r>
              <a:rPr lang="en-US" altLang="zh-CN" dirty="0">
                <a:cs typeface="+mn-ea"/>
                <a:sym typeface="+mn-lt"/>
              </a:rPr>
              <a:t>).</a:t>
            </a:r>
          </a:p>
          <a:p>
            <a:pPr>
              <a:lnSpc>
                <a:spcPct val="120000"/>
              </a:lnSpc>
            </a:pP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[3]</a:t>
            </a:r>
            <a:r>
              <a:rPr lang="zh-CN" altLang="en-US" dirty="0">
                <a:cs typeface="+mn-ea"/>
                <a:sym typeface="+mn-lt"/>
              </a:rPr>
              <a:t>常庭懋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韩中庚</a:t>
            </a:r>
            <a:r>
              <a:rPr lang="en-US" altLang="zh-CN" dirty="0">
                <a:cs typeface="+mn-ea"/>
                <a:sym typeface="+mn-lt"/>
              </a:rPr>
              <a:t>.</a:t>
            </a:r>
            <a:r>
              <a:rPr lang="zh-CN" altLang="en-US" dirty="0">
                <a:cs typeface="+mn-ea"/>
                <a:sym typeface="+mn-lt"/>
              </a:rPr>
              <a:t>用“匈牙利算法”求解一类最优化问题</a:t>
            </a:r>
            <a:r>
              <a:rPr lang="en-US" altLang="zh-CN" dirty="0">
                <a:cs typeface="+mn-ea"/>
                <a:sym typeface="+mn-lt"/>
              </a:rPr>
              <a:t>[J].</a:t>
            </a:r>
            <a:r>
              <a:rPr lang="zh-CN" altLang="en-US" dirty="0">
                <a:cs typeface="+mn-ea"/>
                <a:sym typeface="+mn-lt"/>
              </a:rPr>
              <a:t>信息工程大学学报</a:t>
            </a:r>
            <a:r>
              <a:rPr lang="en-US" altLang="zh-CN" dirty="0">
                <a:cs typeface="+mn-ea"/>
                <a:sym typeface="+mn-lt"/>
              </a:rPr>
              <a:t>,2004(01):60-62.</a:t>
            </a:r>
          </a:p>
          <a:p>
            <a:pPr>
              <a:lnSpc>
                <a:spcPct val="120000"/>
              </a:lnSpc>
            </a:pP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[4]</a:t>
            </a:r>
            <a:r>
              <a:rPr lang="zh-CN" altLang="en-US" dirty="0">
                <a:cs typeface="+mn-ea"/>
                <a:sym typeface="+mn-lt"/>
              </a:rPr>
              <a:t>梁耀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覃征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杨利英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黄茹</a:t>
            </a:r>
            <a:r>
              <a:rPr lang="en-US" altLang="zh-CN" dirty="0">
                <a:cs typeface="+mn-ea"/>
                <a:sym typeface="+mn-lt"/>
              </a:rPr>
              <a:t>.</a:t>
            </a:r>
            <a:r>
              <a:rPr lang="zh-CN" altLang="en-US" dirty="0">
                <a:cs typeface="+mn-ea"/>
                <a:sym typeface="+mn-lt"/>
              </a:rPr>
              <a:t>指派问题的变异蚁群算法求解</a:t>
            </a:r>
            <a:r>
              <a:rPr lang="en-US" altLang="zh-CN" dirty="0">
                <a:cs typeface="+mn-ea"/>
                <a:sym typeface="+mn-lt"/>
              </a:rPr>
              <a:t>[J].</a:t>
            </a:r>
            <a:r>
              <a:rPr lang="zh-CN" altLang="en-US" dirty="0">
                <a:cs typeface="+mn-ea"/>
                <a:sym typeface="+mn-lt"/>
              </a:rPr>
              <a:t>微电子学与计算机</a:t>
            </a:r>
            <a:r>
              <a:rPr lang="en-US" altLang="zh-CN" dirty="0">
                <a:cs typeface="+mn-ea"/>
                <a:sym typeface="+mn-lt"/>
              </a:rPr>
              <a:t>,2005(06):80-83.</a:t>
            </a:r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23F2B79-8D4C-4779-A2FA-FC85B0967EAA}"/>
              </a:ext>
            </a:extLst>
          </p:cNvPr>
          <p:cNvCxnSpPr>
            <a:cxnSpLocks/>
          </p:cNvCxnSpPr>
          <p:nvPr/>
        </p:nvCxnSpPr>
        <p:spPr>
          <a:xfrm>
            <a:off x="1174590" y="2267192"/>
            <a:ext cx="9879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932DC32-1847-4ACB-BAAA-106DF996E994}"/>
              </a:ext>
            </a:extLst>
          </p:cNvPr>
          <p:cNvCxnSpPr>
            <a:cxnSpLocks/>
          </p:cNvCxnSpPr>
          <p:nvPr/>
        </p:nvCxnSpPr>
        <p:spPr>
          <a:xfrm>
            <a:off x="1174590" y="2923083"/>
            <a:ext cx="9879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D20DDDA-341C-4FAE-AC9E-80EF878C5AAA}"/>
              </a:ext>
            </a:extLst>
          </p:cNvPr>
          <p:cNvCxnSpPr>
            <a:cxnSpLocks/>
          </p:cNvCxnSpPr>
          <p:nvPr/>
        </p:nvCxnSpPr>
        <p:spPr>
          <a:xfrm>
            <a:off x="1174590" y="3578974"/>
            <a:ext cx="9879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4BF9780-FE94-4B99-B7E7-2EB5CE3E5CED}"/>
              </a:ext>
            </a:extLst>
          </p:cNvPr>
          <p:cNvCxnSpPr>
            <a:cxnSpLocks/>
          </p:cNvCxnSpPr>
          <p:nvPr/>
        </p:nvCxnSpPr>
        <p:spPr>
          <a:xfrm>
            <a:off x="1174590" y="4234865"/>
            <a:ext cx="9879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A471C67-DC12-4E6B-B536-A1294A30B968}"/>
              </a:ext>
            </a:extLst>
          </p:cNvPr>
          <p:cNvCxnSpPr>
            <a:cxnSpLocks/>
          </p:cNvCxnSpPr>
          <p:nvPr/>
        </p:nvCxnSpPr>
        <p:spPr>
          <a:xfrm>
            <a:off x="1174590" y="4890756"/>
            <a:ext cx="9879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89DB32-C987-438E-B43E-5F45E032F851}"/>
              </a:ext>
            </a:extLst>
          </p:cNvPr>
          <p:cNvCxnSpPr>
            <a:cxnSpLocks/>
          </p:cNvCxnSpPr>
          <p:nvPr/>
        </p:nvCxnSpPr>
        <p:spPr>
          <a:xfrm>
            <a:off x="1174590" y="5546645"/>
            <a:ext cx="9879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0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 74">
            <a:extLst>
              <a:ext uri="{FF2B5EF4-FFF2-40B4-BE49-F238E27FC236}">
                <a16:creationId xmlns:a16="http://schemas.microsoft.com/office/drawing/2014/main" id="{7F1AEBED-2490-467A-B519-3816B953134F}"/>
              </a:ext>
            </a:extLst>
          </p:cNvPr>
          <p:cNvSpPr/>
          <p:nvPr/>
        </p:nvSpPr>
        <p:spPr>
          <a:xfrm>
            <a:off x="-1286257" y="-2667000"/>
            <a:ext cx="14857114" cy="6732576"/>
          </a:xfrm>
          <a:prstGeom prst="ellips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B400A82-6FEE-4BE9-A41F-044BA0E4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9" b="33204"/>
          <a:stretch/>
        </p:blipFill>
        <p:spPr>
          <a:xfrm>
            <a:off x="-60224" y="-93818"/>
            <a:ext cx="12252223" cy="3971944"/>
          </a:xfrm>
          <a:custGeom>
            <a:avLst/>
            <a:gdLst>
              <a:gd name="connsiteX0" fmla="*/ 0 w 12192000"/>
              <a:gd name="connsiteY0" fmla="*/ 0 h 4624148"/>
              <a:gd name="connsiteX1" fmla="*/ 12192000 w 12192000"/>
              <a:gd name="connsiteY1" fmla="*/ 0 h 4624148"/>
              <a:gd name="connsiteX2" fmla="*/ 12192000 w 12192000"/>
              <a:gd name="connsiteY2" fmla="*/ 2999890 h 4624148"/>
              <a:gd name="connsiteX3" fmla="*/ 12066075 w 12192000"/>
              <a:gd name="connsiteY3" fmla="*/ 3082244 h 4624148"/>
              <a:gd name="connsiteX4" fmla="*/ 6096000 w 12192000"/>
              <a:gd name="connsiteY4" fmla="*/ 4624148 h 4624148"/>
              <a:gd name="connsiteX5" fmla="*/ 125925 w 12192000"/>
              <a:gd name="connsiteY5" fmla="*/ 3082244 h 4624148"/>
              <a:gd name="connsiteX6" fmla="*/ 0 w 12192000"/>
              <a:gd name="connsiteY6" fmla="*/ 2999890 h 46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24148">
                <a:moveTo>
                  <a:pt x="0" y="0"/>
                </a:moveTo>
                <a:lnTo>
                  <a:pt x="12192000" y="0"/>
                </a:lnTo>
                <a:lnTo>
                  <a:pt x="12192000" y="2999890"/>
                </a:lnTo>
                <a:lnTo>
                  <a:pt x="12066075" y="3082244"/>
                </a:lnTo>
                <a:cubicBezTo>
                  <a:pt x="10538200" y="4034911"/>
                  <a:pt x="8427460" y="4624148"/>
                  <a:pt x="6096000" y="4624148"/>
                </a:cubicBezTo>
                <a:cubicBezTo>
                  <a:pt x="3764541" y="4624148"/>
                  <a:pt x="1653800" y="4034911"/>
                  <a:pt x="125925" y="3082244"/>
                </a:cubicBezTo>
                <a:lnTo>
                  <a:pt x="0" y="2999890"/>
                </a:lnTo>
                <a:close/>
              </a:path>
            </a:pathLst>
          </a:cu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D369BA-B7AC-4C20-9841-92360920D00E}"/>
              </a:ext>
            </a:extLst>
          </p:cNvPr>
          <p:cNvSpPr/>
          <p:nvPr/>
        </p:nvSpPr>
        <p:spPr>
          <a:xfrm flipH="1" flipV="1">
            <a:off x="5712105" y="6308725"/>
            <a:ext cx="76778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D700BE-9DEF-4ED7-8D55-0AD4E1C064C0}"/>
              </a:ext>
            </a:extLst>
          </p:cNvPr>
          <p:cNvSpPr/>
          <p:nvPr/>
        </p:nvSpPr>
        <p:spPr>
          <a:xfrm>
            <a:off x="3440482" y="1763235"/>
            <a:ext cx="5311035" cy="4088290"/>
          </a:xfrm>
          <a:prstGeom prst="roundRect">
            <a:avLst>
              <a:gd name="adj" fmla="val 7573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503645-2D8E-4DB7-8A28-F05EC956BBB9}"/>
              </a:ext>
            </a:extLst>
          </p:cNvPr>
          <p:cNvSpPr txBox="1"/>
          <p:nvPr/>
        </p:nvSpPr>
        <p:spPr>
          <a:xfrm>
            <a:off x="5057707" y="40655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指派问题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C4CFC3-1D84-4615-B6FE-A84264FC7163}"/>
              </a:ext>
            </a:extLst>
          </p:cNvPr>
          <p:cNvSpPr/>
          <p:nvPr/>
        </p:nvSpPr>
        <p:spPr>
          <a:xfrm flipH="1">
            <a:off x="5288280" y="1759136"/>
            <a:ext cx="1615440" cy="1644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63ADD1F-AC40-4904-8B79-8FBF1F0FFB60}"/>
              </a:ext>
            </a:extLst>
          </p:cNvPr>
          <p:cNvSpPr txBox="1">
            <a:spLocks noChangeArrowheads="1"/>
          </p:cNvSpPr>
          <p:nvPr/>
        </p:nvSpPr>
        <p:spPr>
          <a:xfrm>
            <a:off x="5666849" y="1892154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63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sz="8800" dirty="0">
                <a:cs typeface="+mn-ea"/>
                <a:sym typeface="+mn-lt"/>
              </a:rPr>
              <a:t>1</a:t>
            </a:r>
            <a:endParaRPr lang="zh-CN" altLang="en-US" sz="8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351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指派问题（定义）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FC270F-0FCD-4B99-A945-EC4417B86DCB}"/>
                  </a:ext>
                </a:extLst>
              </p:cNvPr>
              <p:cNvSpPr/>
              <p:nvPr/>
            </p:nvSpPr>
            <p:spPr>
              <a:xfrm>
                <a:off x="680171" y="1140877"/>
                <a:ext cx="10831657" cy="4954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dirty="0"/>
                  <a:t>指派问题的标准形式（以任务和单位为例）如下：设有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个单位和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项任务，已知第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个单位完成第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项任务的费用为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要求一个单位和任务之间一一对应的指派方案，使完成这些任务的总成本最小。称矩阵：</a:t>
                </a:r>
                <a:endParaRPr lang="en-US" altLang="zh-CN" sz="2400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400" dirty="0"/>
                  <a:t>为该问题的成本矩阵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第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行各元素表示第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个单位完成各任务所需成本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第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列各元素表示第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项任务由各单位完成所需成本。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FC270F-0FCD-4B99-A945-EC4417B86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71" y="1140877"/>
                <a:ext cx="10831657" cy="4954626"/>
              </a:xfrm>
              <a:prstGeom prst="rect">
                <a:avLst/>
              </a:prstGeom>
              <a:blipFill>
                <a:blip r:embed="rId2"/>
                <a:stretch>
                  <a:fillRect l="-901" r="-901" b="-1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36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指派问题（示例）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FC270F-0FCD-4B99-A945-EC4417B86DCB}"/>
              </a:ext>
            </a:extLst>
          </p:cNvPr>
          <p:cNvSpPr/>
          <p:nvPr/>
        </p:nvSpPr>
        <p:spPr>
          <a:xfrm>
            <a:off x="680172" y="1140877"/>
            <a:ext cx="4111748" cy="445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/>
              <a:t>示例：</a:t>
            </a:r>
            <a:r>
              <a:rPr lang="zh-CN" altLang="en-US" sz="2400" dirty="0"/>
              <a:t> 假定某单位有甲、乙、丙、丁、戊五个员工，现需要完成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E</a:t>
            </a:r>
            <a:r>
              <a:rPr lang="zh-CN" altLang="en-US" sz="2400" dirty="0"/>
              <a:t>五项任务，每个员工完成某项任务的时间如下图所示，应该如何分配任务，才能保证完成任务所需要的时间开销最小？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4BDF8E-A597-4B2E-9F46-205C629F1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136" y="1493457"/>
            <a:ext cx="6838146" cy="38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6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指派问题（应用）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FC270F-0FCD-4B99-A945-EC4417B86DCB}"/>
              </a:ext>
            </a:extLst>
          </p:cNvPr>
          <p:cNvSpPr/>
          <p:nvPr/>
        </p:nvSpPr>
        <p:spPr>
          <a:xfrm>
            <a:off x="680171" y="1140877"/>
            <a:ext cx="108316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指派问题是现实生活中常会遇到的一类问题，有着十分广泛的应用。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有若干项生产任务和若干个生产单位，如何将每个任务分配给适当的生产单位，使得生产成本最小，就是一类指派问题的特例。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另外，目标还有可能是利益最大化，这时可以通过转换变成最小化的问题。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1709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 74">
            <a:extLst>
              <a:ext uri="{FF2B5EF4-FFF2-40B4-BE49-F238E27FC236}">
                <a16:creationId xmlns:a16="http://schemas.microsoft.com/office/drawing/2014/main" id="{7F1AEBED-2490-467A-B519-3816B953134F}"/>
              </a:ext>
            </a:extLst>
          </p:cNvPr>
          <p:cNvSpPr/>
          <p:nvPr/>
        </p:nvSpPr>
        <p:spPr>
          <a:xfrm>
            <a:off x="-1286257" y="-2667000"/>
            <a:ext cx="14857114" cy="6732576"/>
          </a:xfrm>
          <a:prstGeom prst="ellips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B400A82-6FEE-4BE9-A41F-044BA0E4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9" b="33204"/>
          <a:stretch/>
        </p:blipFill>
        <p:spPr>
          <a:xfrm>
            <a:off x="-60224" y="-93818"/>
            <a:ext cx="12252223" cy="3971944"/>
          </a:xfrm>
          <a:custGeom>
            <a:avLst/>
            <a:gdLst>
              <a:gd name="connsiteX0" fmla="*/ 0 w 12192000"/>
              <a:gd name="connsiteY0" fmla="*/ 0 h 4624148"/>
              <a:gd name="connsiteX1" fmla="*/ 12192000 w 12192000"/>
              <a:gd name="connsiteY1" fmla="*/ 0 h 4624148"/>
              <a:gd name="connsiteX2" fmla="*/ 12192000 w 12192000"/>
              <a:gd name="connsiteY2" fmla="*/ 2999890 h 4624148"/>
              <a:gd name="connsiteX3" fmla="*/ 12066075 w 12192000"/>
              <a:gd name="connsiteY3" fmla="*/ 3082244 h 4624148"/>
              <a:gd name="connsiteX4" fmla="*/ 6096000 w 12192000"/>
              <a:gd name="connsiteY4" fmla="*/ 4624148 h 4624148"/>
              <a:gd name="connsiteX5" fmla="*/ 125925 w 12192000"/>
              <a:gd name="connsiteY5" fmla="*/ 3082244 h 4624148"/>
              <a:gd name="connsiteX6" fmla="*/ 0 w 12192000"/>
              <a:gd name="connsiteY6" fmla="*/ 2999890 h 46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24148">
                <a:moveTo>
                  <a:pt x="0" y="0"/>
                </a:moveTo>
                <a:lnTo>
                  <a:pt x="12192000" y="0"/>
                </a:lnTo>
                <a:lnTo>
                  <a:pt x="12192000" y="2999890"/>
                </a:lnTo>
                <a:lnTo>
                  <a:pt x="12066075" y="3082244"/>
                </a:lnTo>
                <a:cubicBezTo>
                  <a:pt x="10538200" y="4034911"/>
                  <a:pt x="8427460" y="4624148"/>
                  <a:pt x="6096000" y="4624148"/>
                </a:cubicBezTo>
                <a:cubicBezTo>
                  <a:pt x="3764541" y="4624148"/>
                  <a:pt x="1653800" y="4034911"/>
                  <a:pt x="125925" y="3082244"/>
                </a:cubicBezTo>
                <a:lnTo>
                  <a:pt x="0" y="2999890"/>
                </a:lnTo>
                <a:close/>
              </a:path>
            </a:pathLst>
          </a:cu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D369BA-B7AC-4C20-9841-92360920D00E}"/>
              </a:ext>
            </a:extLst>
          </p:cNvPr>
          <p:cNvSpPr/>
          <p:nvPr/>
        </p:nvSpPr>
        <p:spPr>
          <a:xfrm flipH="1" flipV="1">
            <a:off x="5712105" y="6308725"/>
            <a:ext cx="76778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D700BE-9DEF-4ED7-8D55-0AD4E1C064C0}"/>
              </a:ext>
            </a:extLst>
          </p:cNvPr>
          <p:cNvSpPr/>
          <p:nvPr/>
        </p:nvSpPr>
        <p:spPr>
          <a:xfrm>
            <a:off x="3440482" y="1763235"/>
            <a:ext cx="5311035" cy="4088290"/>
          </a:xfrm>
          <a:prstGeom prst="roundRect">
            <a:avLst>
              <a:gd name="adj" fmla="val 7573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503645-2D8E-4DB7-8A28-F05EC956BBB9}"/>
              </a:ext>
            </a:extLst>
          </p:cNvPr>
          <p:cNvSpPr txBox="1"/>
          <p:nvPr/>
        </p:nvSpPr>
        <p:spPr>
          <a:xfrm>
            <a:off x="4434140" y="406557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已有的解决方案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C4CFC3-1D84-4615-B6FE-A84264FC7163}"/>
              </a:ext>
            </a:extLst>
          </p:cNvPr>
          <p:cNvSpPr/>
          <p:nvPr/>
        </p:nvSpPr>
        <p:spPr>
          <a:xfrm flipH="1">
            <a:off x="5288280" y="1759136"/>
            <a:ext cx="1615440" cy="1644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63ADD1F-AC40-4904-8B79-8FBF1F0FFB60}"/>
              </a:ext>
            </a:extLst>
          </p:cNvPr>
          <p:cNvSpPr txBox="1">
            <a:spLocks noChangeArrowheads="1"/>
          </p:cNvSpPr>
          <p:nvPr/>
        </p:nvSpPr>
        <p:spPr>
          <a:xfrm>
            <a:off x="5666849" y="1892154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63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sz="8800" dirty="0">
                <a:cs typeface="+mn-ea"/>
                <a:sym typeface="+mn-lt"/>
              </a:rPr>
              <a:t>2</a:t>
            </a:r>
            <a:endParaRPr lang="zh-CN" altLang="en-US" sz="8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65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C863-277F-4DB3-A250-73A0BFC6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已有的解决方案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FC270F-0FCD-4B99-A945-EC4417B86DCB}"/>
              </a:ext>
            </a:extLst>
          </p:cNvPr>
          <p:cNvSpPr/>
          <p:nvPr/>
        </p:nvSpPr>
        <p:spPr>
          <a:xfrm>
            <a:off x="680171" y="1140877"/>
            <a:ext cx="108316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指派问题属于整数规划，可以使用整数规划的方法求解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分支定界法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割平面法（单纯形法</a:t>
            </a:r>
            <a:r>
              <a:rPr lang="en-US" altLang="zh-CN" sz="2400" dirty="0"/>
              <a:t>+</a:t>
            </a:r>
            <a:r>
              <a:rPr lang="zh-CN" altLang="en-US" sz="2400" dirty="0"/>
              <a:t>对偶单纯形法）</a:t>
            </a:r>
            <a:endParaRPr lang="en-US" altLang="zh-CN" sz="2400" dirty="0"/>
          </a:p>
          <a:p>
            <a:r>
              <a:rPr lang="zh-CN" altLang="en-US" sz="2400" dirty="0"/>
              <a:t>缺点：整数规划速度慢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指派问题可以使用</a:t>
            </a:r>
            <a:r>
              <a:rPr lang="en-US" altLang="zh-CN" sz="2400" dirty="0"/>
              <a:t>0-1</a:t>
            </a:r>
            <a:r>
              <a:rPr lang="zh-CN" altLang="en-US" sz="2400" dirty="0"/>
              <a:t>规划来进行求解，常用算法有匈牙利算法，匈牙利算法速度比整数规划要快，是目前解决指派问题使用最广泛的方法之一。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8402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tjp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2D93EF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汇报答辩-简约多样-学术蓝-PPT模板</Template>
  <TotalTime>444</TotalTime>
  <Words>1537</Words>
  <Application>Microsoft Office PowerPoint</Application>
  <PresentationFormat>宽屏</PresentationFormat>
  <Paragraphs>126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微软雅黑</vt:lpstr>
      <vt:lpstr>Arial</vt:lpstr>
      <vt:lpstr>Calibri</vt:lpstr>
      <vt:lpstr>Cambria Math</vt:lpstr>
      <vt:lpstr>Century Gothic</vt:lpstr>
      <vt:lpstr>Segoe UI Light</vt:lpstr>
      <vt:lpstr>Office 主题​​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文迪</dc:creator>
  <cp:lastModifiedBy>林 文迪</cp:lastModifiedBy>
  <cp:revision>211</cp:revision>
  <dcterms:created xsi:type="dcterms:W3CDTF">2020-12-20T10:37:17Z</dcterms:created>
  <dcterms:modified xsi:type="dcterms:W3CDTF">2020-12-20T18:03:30Z</dcterms:modified>
</cp:coreProperties>
</file>