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51" r:id="rId2"/>
    <p:sldId id="452" r:id="rId3"/>
    <p:sldId id="465" r:id="rId4"/>
    <p:sldId id="455" r:id="rId5"/>
    <p:sldId id="493" r:id="rId6"/>
    <p:sldId id="456" r:id="rId7"/>
    <p:sldId id="457" r:id="rId8"/>
    <p:sldId id="458" r:id="rId9"/>
    <p:sldId id="470" r:id="rId10"/>
    <p:sldId id="478" r:id="rId11"/>
    <p:sldId id="471" r:id="rId12"/>
    <p:sldId id="472" r:id="rId13"/>
    <p:sldId id="47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94578" autoAdjust="0"/>
  </p:normalViewPr>
  <p:slideViewPr>
    <p:cSldViewPr snapToGrid="0">
      <p:cViewPr varScale="1">
        <p:scale>
          <a:sx n="107" d="100"/>
          <a:sy n="107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272790" y="1615440"/>
            <a:ext cx="5647055" cy="12954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Discussion 4 RISC-V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1348740" y="3834765"/>
            <a:ext cx="5546090" cy="60833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yangchao@shanghaitech.edu.cn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9825" y="1464945"/>
            <a:ext cx="9827895" cy="196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Generally, </a:t>
            </a:r>
          </a:p>
          <a:p>
            <a:r>
              <a:rPr lang="zh-CN" altLang="en-US" sz="2400"/>
              <a:t>when the main function calls other functions</a:t>
            </a:r>
            <a:r>
              <a:rPr lang="en-US" altLang="zh-CN" sz="2400"/>
              <a:t>, use</a:t>
            </a:r>
            <a:r>
              <a:rPr lang="en-US" altLang="zh-CN" sz="2400" b="1"/>
              <a:t> jal ra,function</a:t>
            </a:r>
          </a:p>
          <a:p>
            <a:r>
              <a:rPr lang="en-US" altLang="zh-CN" sz="2400"/>
              <a:t>when some function return, use</a:t>
            </a:r>
            <a:r>
              <a:rPr lang="en-US" altLang="zh-CN" sz="2400" b="1"/>
              <a:t> jr ra</a:t>
            </a:r>
          </a:p>
          <a:p>
            <a:r>
              <a:rPr lang="en-US" altLang="zh-CN" sz="2400"/>
              <a:t>when in a loop, iterate by</a:t>
            </a:r>
            <a:r>
              <a:rPr lang="en-US" altLang="zh-CN" sz="2400" b="1"/>
              <a:t> jal x0,loop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1905" y="3585210"/>
            <a:ext cx="99294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jr rs == jalr x0,rs</a:t>
            </a:r>
          </a:p>
          <a:p>
            <a:endParaRPr lang="en-US" altLang="zh-CN" sz="2400" b="1"/>
          </a:p>
          <a:p>
            <a:r>
              <a:rPr lang="en-US" altLang="zh-CN" sz="2400" b="1"/>
              <a:t>j offset == jal x0,offset</a:t>
            </a:r>
          </a:p>
          <a:p>
            <a:endParaRPr lang="en-US" altLang="zh-CN" sz="2400" b="1"/>
          </a:p>
          <a:p>
            <a:r>
              <a:rPr lang="en-US" altLang="zh-CN" sz="2400" b="1"/>
              <a:t>jal offset == jal ra,offset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1610" y="18415"/>
            <a:ext cx="6772275" cy="1327785"/>
          </a:xfrm>
        </p:spPr>
        <p:txBody>
          <a:bodyPr/>
          <a:lstStyle/>
          <a:p>
            <a:r>
              <a:rPr lang="en-US" altLang="zh-CN">
                <a:sym typeface="+mn-ea"/>
              </a:rPr>
              <a:t>Label and Assembler Directives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9385" y="1414145"/>
            <a:ext cx="8865235" cy="696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Label : Hold the address of data or instructions.</a:t>
            </a:r>
          </a:p>
          <a:p>
            <a:pPr indent="457200"/>
            <a:r>
              <a:rPr lang="en-US" altLang="zh-CN"/>
              <a:t>     (Will be placed by the actual address during assembly or link.)</a:t>
            </a:r>
          </a:p>
          <a:p>
            <a:pPr indent="457200"/>
            <a:endParaRPr lang="en-US" altLang="zh-CN"/>
          </a:p>
          <a:p>
            <a:pPr indent="457200"/>
            <a:endParaRPr lang="en-US" altLang="zh-CN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7555" y="2576830"/>
            <a:ext cx="7668260" cy="3935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10665" y="2178685"/>
            <a:ext cx="767842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ym typeface="+mn-ea"/>
              </a:rPr>
              <a:t>Some directives 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4825" y="1162685"/>
            <a:ext cx="4320914" cy="52658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76185" y="1799590"/>
            <a:ext cx="245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Output :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76185" y="2505075"/>
            <a:ext cx="1128395" cy="924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9295" y="2512060"/>
            <a:ext cx="10772775" cy="183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/>
              <a:t>Thank you for attending the discussion!</a:t>
            </a:r>
          </a:p>
          <a:p>
            <a:endParaRPr lang="zh-CN" altLang="en-US" sz="3200"/>
          </a:p>
          <a:p>
            <a:r>
              <a:rPr lang="zh-CN" altLang="en-US" sz="3200"/>
              <a:t>Wish you good luck doing</a:t>
            </a:r>
            <a:r>
              <a:rPr lang="en-US" altLang="zh-CN" sz="3200"/>
              <a:t> </a:t>
            </a:r>
            <a:r>
              <a:rPr lang="zh-CN" altLang="en-US" sz="3200"/>
              <a:t>homework/projects/exams!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4740" y="1503045"/>
            <a:ext cx="83273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1.RISC-V Calling Convention</a:t>
            </a:r>
          </a:p>
          <a:p>
            <a:endParaRPr lang="en-US" altLang="zh-CN" sz="2400"/>
          </a:p>
          <a:p>
            <a:r>
              <a:rPr lang="en-US" altLang="zh-CN" sz="2400"/>
              <a:t>2.Big Endian vs. Little Endian</a:t>
            </a:r>
          </a:p>
          <a:p>
            <a:endParaRPr lang="en-US" altLang="zh-CN" sz="2400"/>
          </a:p>
          <a:p>
            <a:r>
              <a:rPr lang="en-US" altLang="zh-CN" sz="2400"/>
              <a:t>3.Jump</a:t>
            </a:r>
          </a:p>
          <a:p>
            <a:endParaRPr lang="en-US" altLang="zh-CN" sz="2400"/>
          </a:p>
          <a:p>
            <a:r>
              <a:rPr lang="en-US" altLang="zh-CN" sz="2400"/>
              <a:t>4.Label and Assembler Directives</a:t>
            </a:r>
          </a:p>
          <a:p>
            <a:endParaRPr lang="en-US" altLang="zh-CN" sz="2400"/>
          </a:p>
          <a:p>
            <a:r>
              <a:rPr lang="en-US" altLang="zh-CN" sz="2400"/>
              <a:t>5.Enviroment calls</a:t>
            </a:r>
          </a:p>
          <a:p>
            <a:endParaRPr lang="en-US" altLang="zh-CN" sz="2400"/>
          </a:p>
          <a:p>
            <a:r>
              <a:rPr lang="en-US" altLang="zh-CN" sz="2400"/>
              <a:t>6.Exam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RISC-V Calling Convention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0280" y="1439545"/>
            <a:ext cx="86487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70" y="1880870"/>
            <a:ext cx="11268075" cy="4784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◦ Values saved by the </a:t>
            </a:r>
            <a:r>
              <a:rPr lang="zh-CN" altLang="en-US" sz="2400" b="1"/>
              <a:t>caller</a:t>
            </a:r>
            <a:r>
              <a:rPr lang="zh-CN" altLang="en-US" sz="2400"/>
              <a:t> before jumping to a function using </a:t>
            </a:r>
            <a:r>
              <a:rPr lang="zh-CN" altLang="en-US" sz="2400" b="1"/>
              <a:t>jal</a:t>
            </a:r>
          </a:p>
          <a:p>
            <a:pPr indent="457200"/>
            <a:r>
              <a:rPr lang="zh-CN" altLang="en-US" sz="2000"/>
              <a:t>◦ ra: Return address, used in function call.</a:t>
            </a:r>
          </a:p>
          <a:p>
            <a:pPr indent="457200"/>
            <a:r>
              <a:rPr lang="zh-CN" altLang="en-US" sz="2000"/>
              <a:t>◦ a0-a1: Function argument and return values, also argument of environment call.</a:t>
            </a:r>
          </a:p>
          <a:p>
            <a:pPr indent="457200"/>
            <a:r>
              <a:rPr lang="zh-CN" altLang="en-US" sz="2000"/>
              <a:t>◦ a2-a7: Function argument, used to pass parameters in function call.</a:t>
            </a:r>
          </a:p>
          <a:p>
            <a:pPr indent="457200"/>
            <a:r>
              <a:rPr lang="zh-CN" altLang="en-US" sz="2000"/>
              <a:t>◦ t0-t6: Temporaries, cannot trust them after function call.</a:t>
            </a:r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400"/>
              <a:t>◦ Values restored by the </a:t>
            </a:r>
            <a:r>
              <a:rPr lang="zh-CN" altLang="en-US" sz="2400" b="1"/>
              <a:t>callee</a:t>
            </a:r>
            <a:r>
              <a:rPr lang="zh-CN" altLang="en-US" sz="2400"/>
              <a:t> before returning from a function using </a:t>
            </a:r>
            <a:r>
              <a:rPr lang="zh-CN" altLang="en-US" sz="2400" b="1"/>
              <a:t>jalr</a:t>
            </a:r>
          </a:p>
          <a:p>
            <a:pPr indent="457200"/>
            <a:r>
              <a:rPr lang="zh-CN" altLang="en-US" sz="2000"/>
              <a:t>◦ sp: Stack pointer. We subtract from sp to create more space and add to free space. The</a:t>
            </a:r>
            <a:r>
              <a:rPr lang="en-US" altLang="zh-CN" sz="2000"/>
              <a:t> </a:t>
            </a:r>
            <a:r>
              <a:rPr lang="zh-CN" altLang="en-US" sz="2000"/>
              <a:t>stack is mainly used to save (and later restore) the value of registers that may be</a:t>
            </a:r>
            <a:r>
              <a:rPr lang="en-US" altLang="zh-CN" sz="2000"/>
              <a:t> </a:t>
            </a:r>
            <a:r>
              <a:rPr lang="zh-CN" altLang="en-US" sz="2000"/>
              <a:t>overwritten.</a:t>
            </a:r>
          </a:p>
          <a:p>
            <a:pPr indent="457200"/>
            <a:r>
              <a:rPr lang="zh-CN" altLang="en-US" sz="2000"/>
              <a:t>◦ s0-s11: Saved registers, should not change after function call.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205" y="1384300"/>
            <a:ext cx="10318115" cy="4657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Caller &amp; Callee</a:t>
            </a:r>
          </a:p>
          <a:p>
            <a:pPr indent="457200"/>
            <a:r>
              <a:rPr lang="zh-CN" altLang="en-US"/>
              <a:t>• Caller invoke callee</a:t>
            </a:r>
          </a:p>
          <a:p>
            <a:pPr indent="457200"/>
            <a:r>
              <a:rPr lang="zh-CN" altLang="en-US"/>
              <a:t>• Caller should save Caller-Saved registers (to memory) before the call.</a:t>
            </a:r>
          </a:p>
          <a:p>
            <a:pPr indent="457200"/>
            <a:r>
              <a:rPr lang="zh-CN" altLang="en-US"/>
              <a:t>• Callee should save Callee-Saved registers at the beginning of its execution and restore</a:t>
            </a:r>
            <a:r>
              <a:rPr lang="en-US" altLang="zh-CN"/>
              <a:t> 	</a:t>
            </a:r>
            <a:r>
              <a:rPr lang="zh-CN" altLang="en-US"/>
              <a:t>them before</a:t>
            </a:r>
            <a:r>
              <a:rPr lang="en-US" altLang="zh-CN"/>
              <a:t> </a:t>
            </a:r>
            <a:r>
              <a:rPr lang="zh-CN" altLang="en-US"/>
              <a:t>return.</a:t>
            </a:r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r>
              <a:rPr lang="zh-CN" altLang="en-US"/>
              <a:t>Steps of function call</a:t>
            </a:r>
            <a:r>
              <a:rPr lang="en-US" altLang="zh-CN"/>
              <a:t> :</a:t>
            </a:r>
            <a:endParaRPr lang="zh-CN" altLang="en-US"/>
          </a:p>
          <a:p>
            <a:pPr indent="457200"/>
            <a:r>
              <a:rPr lang="zh-CN" altLang="en-US"/>
              <a:t>1. Caller put parameters into registers a0-a7.</a:t>
            </a:r>
          </a:p>
          <a:p>
            <a:pPr lvl="1"/>
            <a:r>
              <a:rPr lang="zh-CN" altLang="en-US"/>
              <a:t>2. Caller put next line</a:t>
            </a:r>
            <a:r>
              <a:rPr lang="en-US" altLang="zh-CN"/>
              <a:t>’</a:t>
            </a:r>
            <a:r>
              <a:rPr lang="zh-CN" altLang="en-US"/>
              <a:t>s address into ra and jump to the function label. (using jal)</a:t>
            </a:r>
          </a:p>
          <a:p>
            <a:pPr indent="457200"/>
            <a:r>
              <a:rPr lang="zh-CN" altLang="en-US"/>
              <a:t>3. Callee pushes s0-s11, sp onto stack.</a:t>
            </a:r>
          </a:p>
          <a:p>
            <a:pPr indent="457200"/>
            <a:r>
              <a:rPr lang="zh-CN" altLang="en-US"/>
              <a:t>4. Callee execution.</a:t>
            </a:r>
          </a:p>
          <a:p>
            <a:pPr indent="457200"/>
            <a:r>
              <a:rPr lang="zh-CN" altLang="en-US"/>
              <a:t>5. Callee extract value from stack.</a:t>
            </a:r>
          </a:p>
          <a:p>
            <a:pPr indent="457200"/>
            <a:r>
              <a:rPr lang="zh-CN" altLang="en-US"/>
              <a:t>6. Callee jump to ra’s address.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61060" y="1558290"/>
            <a:ext cx="10469245" cy="4839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Big Endian vs. Little Endian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1581150"/>
            <a:ext cx="96012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1420" y="1355090"/>
            <a:ext cx="789178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0350" y="0"/>
            <a:ext cx="3557905" cy="1310640"/>
          </a:xfrm>
        </p:spPr>
        <p:txBody>
          <a:bodyPr/>
          <a:lstStyle/>
          <a:p>
            <a:r>
              <a:rPr lang="en-US" altLang="zh-CN">
                <a:sym typeface="+mn-ea"/>
              </a:rPr>
              <a:t>Jump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7570" y="1975485"/>
            <a:ext cx="10436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●</a:t>
            </a:r>
            <a:r>
              <a:rPr lang="en-US" altLang="zh-CN"/>
              <a:t> j</a:t>
            </a:r>
            <a:r>
              <a:rPr lang="zh-CN" altLang="en-US"/>
              <a:t>指令操作为</a:t>
            </a:r>
            <a:r>
              <a:rPr lang="en-US" altLang="zh-CN"/>
              <a:t>PC-relative Jump</a:t>
            </a:r>
            <a:r>
              <a:rPr lang="zh-CN" altLang="en-US"/>
              <a:t>，它将</a:t>
            </a:r>
            <a:r>
              <a:rPr lang="en-US" altLang="zh-CN"/>
              <a:t>PC </a:t>
            </a:r>
            <a:r>
              <a:rPr lang="zh-CN" altLang="en-US"/>
              <a:t>设置为</a:t>
            </a:r>
            <a:r>
              <a:rPr lang="en-US" altLang="zh-CN"/>
              <a:t> </a:t>
            </a:r>
            <a:r>
              <a:rPr lang="en-US" altLang="zh-CN" b="1"/>
              <a:t>PC + offset</a:t>
            </a:r>
            <a:r>
              <a:rPr lang="zh-CN" altLang="en-US"/>
              <a:t>，它实际上为</a:t>
            </a:r>
            <a:r>
              <a:rPr lang="en-US" altLang="zh-CN"/>
              <a:t>pseudo-insturction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它使用的</a:t>
            </a:r>
            <a:r>
              <a:rPr lang="en-US" altLang="zh-CN"/>
              <a:t>JAL</a:t>
            </a:r>
            <a:r>
              <a:rPr lang="zh-CN" altLang="en-US"/>
              <a:t>接口，但将</a:t>
            </a:r>
            <a:r>
              <a:rPr lang="en-US" altLang="zh-CN"/>
              <a:t>rd</a:t>
            </a:r>
            <a:r>
              <a:rPr lang="zh-CN" altLang="en-US"/>
              <a:t>设置为</a:t>
            </a:r>
            <a:r>
              <a:rPr lang="en-US" altLang="zh-CN"/>
              <a:t>x0</a:t>
            </a:r>
            <a:r>
              <a:rPr lang="zh-CN" altLang="en-US"/>
              <a:t>（即忽略返回地址）。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●</a:t>
            </a:r>
            <a:r>
              <a:rPr lang="en-US" altLang="zh-CN"/>
              <a:t> </a:t>
            </a:r>
            <a:r>
              <a:rPr lang="zh-CN" altLang="en-US"/>
              <a:t>j</a:t>
            </a:r>
            <a:r>
              <a:rPr lang="en-US" altLang="zh-CN"/>
              <a:t>r</a:t>
            </a:r>
            <a:r>
              <a:rPr lang="zh-CN" altLang="en-US"/>
              <a:t>指令虽然也用于转移，但它是</a:t>
            </a:r>
            <a:r>
              <a:rPr lang="en-US" altLang="zh-CN"/>
              <a:t>I</a:t>
            </a:r>
            <a:r>
              <a:rPr lang="zh-CN" altLang="en-US"/>
              <a:t>类型，它</a:t>
            </a:r>
            <a:r>
              <a:rPr lang="zh-CN" altLang="en-US" b="1"/>
              <a:t>并不是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PC-relative Jump</a:t>
            </a:r>
            <a:r>
              <a:rPr lang="zh-CN" altLang="en-US">
                <a:sym typeface="+mn-ea"/>
              </a:rPr>
              <a:t>，它将</a:t>
            </a:r>
            <a:r>
              <a:rPr lang="en-US" altLang="zh-CN">
                <a:sym typeface="+mn-ea"/>
              </a:rPr>
              <a:t>PC </a:t>
            </a:r>
            <a:r>
              <a:rPr lang="zh-CN" altLang="en-US">
                <a:sym typeface="+mn-ea"/>
              </a:rPr>
              <a:t>设置为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rs + offset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因为它提供的是一个寄存器，由于寄存器中存储的就是32位的数据，所以指令无需进行指令那样的取位操作，</a:t>
            </a:r>
            <a:r>
              <a:rPr lang="zh-CN" altLang="en-US">
                <a:sym typeface="+mn-ea"/>
              </a:rPr>
              <a:t>它实际上也是</a:t>
            </a:r>
            <a:r>
              <a:rPr lang="en-US" altLang="zh-CN">
                <a:sym typeface="+mn-ea"/>
              </a:rPr>
              <a:t>pseudo-insturction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它使用的</a:t>
            </a:r>
            <a:r>
              <a:rPr lang="en-US" altLang="zh-CN">
                <a:sym typeface="+mn-ea"/>
              </a:rPr>
              <a:t>JALR</a:t>
            </a:r>
            <a:r>
              <a:rPr lang="zh-CN" altLang="en-US">
                <a:sym typeface="+mn-ea"/>
              </a:rPr>
              <a:t>接口，但将</a:t>
            </a:r>
            <a:r>
              <a:rPr lang="en-US" altLang="zh-CN">
                <a:sym typeface="+mn-ea"/>
              </a:rPr>
              <a:t>rd</a:t>
            </a:r>
            <a:r>
              <a:rPr lang="zh-CN" altLang="en-US">
                <a:sym typeface="+mn-ea"/>
              </a:rPr>
              <a:t>设置为</a:t>
            </a:r>
            <a:r>
              <a:rPr lang="en-US" altLang="zh-CN">
                <a:sym typeface="+mn-ea"/>
              </a:rPr>
              <a:t>x0</a:t>
            </a:r>
            <a:r>
              <a:rPr lang="zh-CN" altLang="en-US">
                <a:sym typeface="+mn-ea"/>
              </a:rPr>
              <a:t>（即忽略返回地址）。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●</a:t>
            </a:r>
            <a:r>
              <a:rPr lang="en-US" altLang="zh-CN"/>
              <a:t> </a:t>
            </a:r>
            <a:r>
              <a:rPr lang="zh-CN" altLang="en-US"/>
              <a:t>jal与j指令的唯一区别是在跳转之前，将下一条指令的PC地址赋值给</a:t>
            </a:r>
            <a:r>
              <a:rPr lang="en-US" altLang="zh-CN"/>
              <a:t>$</a:t>
            </a:r>
            <a:r>
              <a:rPr lang="zh-CN" altLang="en-US"/>
              <a:t>ra寄存器，</a:t>
            </a:r>
            <a:r>
              <a:rPr lang="en-US" altLang="zh-CN"/>
              <a:t>j</a:t>
            </a:r>
            <a:r>
              <a:rPr lang="zh-CN" altLang="en-US"/>
              <a:t>是一种无条件跳转的指令，而ja</a:t>
            </a:r>
            <a:r>
              <a:rPr lang="en-US" altLang="zh-CN"/>
              <a:t>l</a:t>
            </a:r>
            <a:r>
              <a:rPr lang="zh-CN" altLang="en-US"/>
              <a:t>则是以比较明显的方法声明子程序调用的结构。</a:t>
            </a:r>
          </a:p>
          <a:p>
            <a:endParaRPr lang="zh-CN" altLang="en-US"/>
          </a:p>
          <a:p>
            <a:r>
              <a:rPr lang="zh-CN" altLang="en-US"/>
              <a:t>●</a:t>
            </a:r>
            <a:r>
              <a:rPr lang="en-US" altLang="zh-CN"/>
              <a:t> </a:t>
            </a:r>
            <a:r>
              <a:rPr lang="zh-CN" altLang="en-US"/>
              <a:t>j</a:t>
            </a:r>
            <a:r>
              <a:rPr lang="en-US" altLang="zh-CN"/>
              <a:t>/j</a:t>
            </a:r>
            <a:r>
              <a:rPr lang="zh-CN" altLang="en-US"/>
              <a:t>r与jal</a:t>
            </a:r>
            <a:r>
              <a:rPr lang="en-US" altLang="zh-CN"/>
              <a:t>/</a:t>
            </a:r>
            <a:r>
              <a:rPr lang="zh-CN" altLang="en-US"/>
              <a:t>jalr关系类似，左右两边都分别代表使用立即数或寄存器，同样地，jalr也是</a:t>
            </a:r>
            <a:r>
              <a:rPr lang="en-US" altLang="zh-CN"/>
              <a:t>I</a:t>
            </a:r>
            <a:r>
              <a:rPr lang="zh-CN" altLang="en-US"/>
              <a:t>类型的指令。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M5ZTc0MDY4ZGY5ZjBkMjFkZjQ5YmY1MjdhODJlMmUifQ=="/>
  <p:tag name="KSO_WPP_MARK_KEY" val="d4881ea6-4c92-4012-961b-350ce18d05e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28,&quot;width&quot;:843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92.718110236221,&quot;width&quot;:6804.588976377952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638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微软雅黑</vt:lpstr>
      <vt:lpstr>Arial</vt:lpstr>
      <vt:lpstr>Office 主题​​</vt:lpstr>
      <vt:lpstr>Discussion 4 RISC-V</vt:lpstr>
      <vt:lpstr>Agenda</vt:lpstr>
      <vt:lpstr>RISC-V Calling Convention</vt:lpstr>
      <vt:lpstr>PowerPoint 演示文稿</vt:lpstr>
      <vt:lpstr>PowerPoint 演示文稿</vt:lpstr>
      <vt:lpstr>PowerPoint 演示文稿</vt:lpstr>
      <vt:lpstr>Big Endian vs. Little Endian</vt:lpstr>
      <vt:lpstr>PowerPoint 演示文稿</vt:lpstr>
      <vt:lpstr>Jump</vt:lpstr>
      <vt:lpstr>PowerPoint 演示文稿</vt:lpstr>
      <vt:lpstr>Label and Assembler Directives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chao yang</cp:lastModifiedBy>
  <cp:revision>86</cp:revision>
  <dcterms:created xsi:type="dcterms:W3CDTF">2019-02-23T16:09:00Z</dcterms:created>
  <dcterms:modified xsi:type="dcterms:W3CDTF">2024-03-14T07:17:21Z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80B76266CAF048D0B180BD7250798C20</vt:lpwstr>
  </property>
</Properties>
</file>