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7" r:id="rId4"/>
    <p:sldId id="260" r:id="rId5"/>
    <p:sldId id="261" r:id="rId6"/>
    <p:sldId id="268" r:id="rId7"/>
    <p:sldId id="323" r:id="rId8"/>
    <p:sldId id="322" r:id="rId9"/>
    <p:sldId id="324" r:id="rId10"/>
    <p:sldId id="279" r:id="rId11"/>
    <p:sldId id="282" r:id="rId12"/>
    <p:sldId id="320" r:id="rId13"/>
    <p:sldId id="291" r:id="rId14"/>
    <p:sldId id="321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7EB1B-EF52-42A7-919C-CFFE95CDCCB0}" v="2174" dt="2020-12-21T12:57:35.072"/>
    <p1510:client id="{911B0855-AB25-4747-9677-F7B35B4B91C5}" v="450" dt="2020-12-21T09:21:40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878" y="1122363"/>
            <a:ext cx="11308702" cy="2387600"/>
          </a:xfrm>
        </p:spPr>
        <p:txBody>
          <a:bodyPr anchor="b"/>
          <a:lstStyle>
            <a:lvl1pPr algn="ctr" rtl="1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878" y="3602038"/>
            <a:ext cx="11308702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53204" y="6337689"/>
            <a:ext cx="4114800" cy="365125"/>
          </a:xfrm>
        </p:spPr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36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2804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8B3F-A059-48F3-AC79-A1D05358AA89}" type="datetimeFigureOut">
              <a:rPr lang="he-IL" smtClean="0"/>
              <a:t>ו'/טבת/תשפ"א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6042-FE05-47CA-8161-955F9A8278C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311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397" y="353391"/>
            <a:ext cx="11308702" cy="1280544"/>
          </a:xfrm>
        </p:spPr>
        <p:txBody>
          <a:bodyPr>
            <a:noAutofit/>
          </a:bodyPr>
          <a:lstStyle/>
          <a:p>
            <a:r>
              <a:rPr lang="he-IL" sz="4400" b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מבוא לתכנות מקבילי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408" y="1841988"/>
            <a:ext cx="11294325" cy="33954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r">
              <a:buAutoNum type="arabicPeriod"/>
            </a:pP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הצגת המשתתפים</a:t>
            </a:r>
            <a:endParaRPr lang="he-IL" dirty="0">
              <a:solidFill>
                <a:schemeClr val="bg1"/>
              </a:solidFill>
            </a:endParaRPr>
          </a:p>
          <a:p>
            <a:pPr marL="457200" indent="-457200" algn="r">
              <a:buAutoNum type="arabicPeriod"/>
            </a:pP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מושגי יסוד </a:t>
            </a:r>
            <a:endParaRPr lang="he-IL" dirty="0">
              <a:solidFill>
                <a:schemeClr val="bg1"/>
              </a:solidFill>
            </a:endParaRPr>
          </a:p>
          <a:p>
            <a:pPr marL="457200" indent="-457200" algn="r">
              <a:buAutoNum type="arabicPeriod"/>
            </a:pP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מה זה ולמה זה משמש</a:t>
            </a:r>
            <a:endParaRPr lang="he-IL" dirty="0">
              <a:solidFill>
                <a:schemeClr val="bg1"/>
              </a:solidFill>
            </a:endParaRPr>
          </a:p>
          <a:p>
            <a:pPr marL="457200" indent="-457200" algn="r">
              <a:buAutoNum type="arabicPeriod"/>
            </a:pP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דוגמאות תיאורטיות </a:t>
            </a:r>
            <a:endParaRPr lang="he-IL" dirty="0">
              <a:solidFill>
                <a:schemeClr val="bg1"/>
              </a:solidFill>
            </a:endParaRPr>
          </a:p>
          <a:p>
            <a:pPr marL="457200" indent="-457200" algn="r">
              <a:buAutoNum type="arabicPeriod"/>
            </a:pPr>
            <a:r>
              <a:rPr lang="he-IL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שאלות בינים</a:t>
            </a:r>
            <a:endParaRPr lang="he-IL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  <a:p>
            <a:pPr marL="457200" indent="-457200" algn="r">
              <a:buAutoNum type="arabicPeriod"/>
            </a:pPr>
            <a:r>
              <a:rPr lang="he-IL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DotNet</a:t>
            </a: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TPL-</a:t>
            </a:r>
            <a:r>
              <a:rPr lang="he-IL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Task</a:t>
            </a: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he-IL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parallel</a:t>
            </a: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he-IL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library</a:t>
            </a:r>
            <a:r>
              <a:rPr lang="he-IL" dirty="0">
                <a:latin typeface="Tahoma"/>
                <a:ea typeface="Tahoma"/>
                <a:cs typeface="Tahoma"/>
              </a:rPr>
              <a:t> </a:t>
            </a:r>
            <a:endParaRPr lang="he-IL" dirty="0"/>
          </a:p>
          <a:p>
            <a:pPr marL="457200" indent="-457200" algn="r">
              <a:buAutoNum type="arabicPeriod"/>
            </a:pPr>
            <a:r>
              <a:rPr lang="he-IL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DotNet</a:t>
            </a: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- דוגמת קוד</a:t>
            </a:r>
          </a:p>
          <a:p>
            <a:pPr marL="457200" indent="-457200" algn="r">
              <a:buAutoNum type="arabicPeriod"/>
            </a:pPr>
            <a:r>
              <a:rPr lang="he-IL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שאלות סיכום</a:t>
            </a:r>
            <a:endParaRPr lang="he-IL" dirty="0">
              <a:solidFill>
                <a:schemeClr val="bg1"/>
              </a:solidFill>
            </a:endParaRPr>
          </a:p>
          <a:p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7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574" y="283009"/>
            <a:ext cx="10515600" cy="1325563"/>
          </a:xfrm>
        </p:spPr>
        <p:txBody>
          <a:bodyPr/>
          <a:lstStyle/>
          <a:p>
            <a:r>
              <a:rPr lang="he-IL" b="1" dirty="0">
                <a:solidFill>
                  <a:schemeClr val="bg1"/>
                </a:solidFill>
              </a:rPr>
              <a:t>ספרית </a:t>
            </a:r>
            <a:r>
              <a:rPr lang="en-US" b="1" dirty="0">
                <a:solidFill>
                  <a:schemeClr val="bg1"/>
                </a:solidFill>
              </a:rPr>
              <a:t>TPL</a:t>
            </a:r>
            <a:r>
              <a:rPr lang="he-IL" b="1" dirty="0">
                <a:solidFill>
                  <a:schemeClr val="bg1"/>
                </a:solidFill>
              </a:rPr>
              <a:t> – </a:t>
            </a:r>
            <a:r>
              <a:rPr lang="en-US" b="1" dirty="0">
                <a:solidFill>
                  <a:schemeClr val="bg1"/>
                </a:solidFill>
              </a:rPr>
              <a:t>Task Parallel Library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73" y="153199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he-IL" dirty="0">
                <a:solidFill>
                  <a:schemeClr val="bg1"/>
                </a:solidFill>
              </a:rPr>
              <a:t>ספריית ה-</a:t>
            </a:r>
            <a:r>
              <a:rPr lang="en-US" dirty="0">
                <a:solidFill>
                  <a:schemeClr val="bg1"/>
                </a:solidFill>
              </a:rPr>
              <a:t>TPL </a:t>
            </a:r>
            <a:r>
              <a:rPr lang="he-IL" dirty="0">
                <a:solidFill>
                  <a:schemeClr val="bg1"/>
                </a:solidFill>
              </a:rPr>
              <a:t> מורכבת מסדרה של טיפוסים וממשקי משתמש המוגדרים במרחב השמות </a:t>
            </a:r>
            <a:r>
              <a:rPr lang="en-US" dirty="0" err="1">
                <a:solidFill>
                  <a:schemeClr val="bg1"/>
                </a:solidFill>
              </a:rPr>
              <a:t>System.Threading.Task</a:t>
            </a:r>
            <a:r>
              <a:rPr lang="he-IL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המטרה בבנייתה של הספרייה הייתה להנגיש את הפיתוח המקבילי על ידי הפיכתו לפשוט וקל יותר להבנה ולפיתוח,  בין השאר, על ידי שמירה על מבנה תוכנית שמתכנתים התרגלו אליו.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79" y="4710545"/>
            <a:ext cx="3106452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9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bg1"/>
                </a:solidFill>
              </a:rPr>
              <a:t>ספרית </a:t>
            </a:r>
            <a:r>
              <a:rPr lang="en-US" b="1" dirty="0">
                <a:solidFill>
                  <a:schemeClr val="bg1"/>
                </a:solidFill>
              </a:rPr>
              <a:t>TPL</a:t>
            </a:r>
            <a:r>
              <a:rPr lang="he-IL" b="1" dirty="0">
                <a:solidFill>
                  <a:schemeClr val="bg1"/>
                </a:solidFill>
              </a:rPr>
              <a:t> – </a:t>
            </a:r>
            <a:r>
              <a:rPr lang="en-US" b="1" dirty="0">
                <a:solidFill>
                  <a:schemeClr val="bg1"/>
                </a:solidFill>
              </a:rPr>
              <a:t>Task Parallel Library</a:t>
            </a:r>
            <a:endParaRPr lang="he-IL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164"/>
            <a:ext cx="10515600" cy="4763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e-IL" sz="3600" b="1" dirty="0">
                <a:solidFill>
                  <a:srgbClr val="FFC000"/>
                </a:solidFill>
              </a:rPr>
              <a:t>המחלקה </a:t>
            </a:r>
            <a:r>
              <a:rPr lang="en-US" sz="3600" b="1" dirty="0">
                <a:solidFill>
                  <a:srgbClr val="FFC000"/>
                </a:solidFill>
              </a:rPr>
              <a:t>Task</a:t>
            </a:r>
            <a:endParaRPr lang="he-IL" sz="3600" b="1" dirty="0">
              <a:solidFill>
                <a:srgbClr val="FFC000"/>
              </a:solidFill>
            </a:endParaRPr>
          </a:p>
          <a:p>
            <a:pPr>
              <a:lnSpc>
                <a:spcPct val="110000"/>
              </a:lnSpc>
            </a:pPr>
            <a:r>
              <a:rPr lang="he-IL" dirty="0">
                <a:solidFill>
                  <a:schemeClr val="bg1"/>
                </a:solidFill>
              </a:rPr>
              <a:t>המחלקה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he-IL" dirty="0">
                <a:solidFill>
                  <a:schemeClr val="bg1"/>
                </a:solidFill>
              </a:rPr>
              <a:t> מנהלת משימות אשר עובדות במקביל.</a:t>
            </a:r>
          </a:p>
          <a:p>
            <a:pPr>
              <a:lnSpc>
                <a:spcPct val="110000"/>
              </a:lnSpc>
            </a:pPr>
            <a:r>
              <a:rPr lang="he-IL" dirty="0">
                <a:solidFill>
                  <a:schemeClr val="bg1"/>
                </a:solidFill>
              </a:rPr>
              <a:t>המחלקה </a:t>
            </a:r>
            <a:r>
              <a:rPr lang="en-US" dirty="0">
                <a:solidFill>
                  <a:schemeClr val="bg1"/>
                </a:solidFill>
              </a:rPr>
              <a:t>Task </a:t>
            </a:r>
            <a:r>
              <a:rPr lang="he-IL" dirty="0">
                <a:solidFill>
                  <a:schemeClr val="bg1"/>
                </a:solidFill>
              </a:rPr>
              <a:t> מייצגת יחידת קוד, משימה או פעילות מתמשכת אשר יש לבצע.</a:t>
            </a:r>
          </a:p>
          <a:p>
            <a:pPr>
              <a:lnSpc>
                <a:spcPct val="110000"/>
              </a:lnSpc>
            </a:pP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הרבה יותר קל לכתוב ולתחזק פעילות מקבילית באמצעות 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Task</a:t>
            </a: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משום שהיא מסתירה את המורכבות שהייתה נחלתנו בעבר בבואנו לפתח פעילות מקבילית באמצעות 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Thread</a:t>
            </a:r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.</a:t>
            </a:r>
            <a:endParaRPr lang="en-US" dirty="0">
              <a:solidFill>
                <a:schemeClr val="bg1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10000"/>
              </a:lnSpc>
            </a:pP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2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CA11-2A3E-481D-9462-AAD7352A1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e-IL" sz="440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DotNet</a:t>
            </a:r>
            <a:r>
              <a:rPr lang="he-IL" sz="4400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- דוגמת קוד שמציג דוח בנוגע </a:t>
            </a:r>
            <a:r>
              <a:rPr lang="he-IL" sz="440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להורדת אתרים</a:t>
            </a:r>
            <a:endParaRPr lang="en-US" sz="4400">
              <a:solidFill>
                <a:schemeClr val="bg1"/>
              </a:solidFill>
              <a:latin typeface="Tahoma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6511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שאלות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he-IL">
                <a:solidFill>
                  <a:schemeClr val="bg1"/>
                </a:solidFill>
                <a:latin typeface="Tahoma"/>
                <a:ea typeface="Tahoma"/>
                <a:cs typeface="Tahoma"/>
              </a:rPr>
              <a:t>1.מה השימוש במחלקת TASK?</a:t>
            </a:r>
            <a:endParaRPr lang="he-IL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he-IL">
                <a:solidFill>
                  <a:schemeClr val="bg1"/>
                </a:solidFill>
                <a:latin typeface="Tahoma"/>
                <a:ea typeface="Tahoma"/>
                <a:cs typeface="Tahoma"/>
              </a:rPr>
              <a:t>2.מוזמנימות לשאול שאלות הבהרה פתוחות...</a:t>
            </a:r>
            <a:endParaRPr lang="he-IL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5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68CA-5432-431B-B0F7-B0A319EE9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מבוא</a:t>
            </a:r>
            <a:r>
              <a:rPr lang="en-US" sz="44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לתכנות</a:t>
            </a:r>
            <a:r>
              <a:rPr lang="en-US" sz="44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מקבילי</a:t>
            </a:r>
            <a:r>
              <a:rPr lang="en-US" sz="44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F8A79-5354-430F-97EC-DDD8773AC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סיכום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1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1BC1-E9F6-4925-8242-DE6E190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מושגי יסוד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C0A8-7958-4EA8-9238-0B6EFA47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ביצוע סדרתי (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Seriel</a:t>
            </a: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) =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פעולה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שמתרחשת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אחרי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השניה</a:t>
            </a:r>
            <a:endParaRPr lang="en-US" err="1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-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ביצוע מקבילי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(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Parralel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) =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פעולה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שמתרחשת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במקביל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לשניה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,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לשלישית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וכו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'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88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מה זה ביצוע סדרתי?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עומדות לפנינו מספר מטלות, נבצע אותם אחת אחרי השנייה.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נתחיל לבצע את המטלה הראשונה.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עם סיומה של המטלה הראשונה נתחיל לבצע את המטלה השנייה.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ועם סיומה של המטלה השנייה נתחיל לבצע את המשימה השלישית. </a:t>
            </a:r>
          </a:p>
          <a:p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ציר הזמן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מטלות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5" y="1472187"/>
            <a:ext cx="59444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8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מה זה ביצוע מקבילי?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chemeClr val="bg1"/>
                </a:solidFill>
              </a:rPr>
              <a:t>עומדות לפנינו מספר מטלות, נבצע אותם במקביל.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נתחיל לבצע את המטלה הראשונה.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במקביל נתחיל את המטלה השנייה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>
                <a:solidFill>
                  <a:schemeClr val="bg1"/>
                </a:solidFill>
              </a:rPr>
              <a:t>במקביל נוכל להתחיל גם את השלישית.</a:t>
            </a:r>
          </a:p>
          <a:p>
            <a:pPr marL="0" indent="0">
              <a:buNone/>
            </a:pPr>
            <a:br>
              <a:rPr lang="he-IL" dirty="0">
                <a:solidFill>
                  <a:schemeClr val="bg1"/>
                </a:solidFill>
              </a:rPr>
            </a:b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14" y="1438845"/>
            <a:ext cx="5982535" cy="42296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ציר הזמן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מטלות</a:t>
            </a:r>
          </a:p>
        </p:txBody>
      </p:sp>
    </p:spTree>
    <p:extLst>
      <p:ext uri="{BB962C8B-B14F-4D97-AF65-F5344CB8AC3E}">
        <p14:creationId xmlns:p14="http://schemas.microsoft.com/office/powerpoint/2010/main" val="14480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דוגמה מהחיים - הכנת ארוחת ערב באופן סדרתי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64" y="1888741"/>
            <a:ext cx="1981626" cy="1424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11" y="2015361"/>
            <a:ext cx="2092996" cy="1030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281" y="1698760"/>
            <a:ext cx="3608513" cy="18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40" y="1412733"/>
            <a:ext cx="6001588" cy="4267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ציר הזמן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מטלות</a:t>
            </a:r>
          </a:p>
        </p:txBody>
      </p:sp>
    </p:spTree>
    <p:extLst>
      <p:ext uri="{BB962C8B-B14F-4D97-AF65-F5344CB8AC3E}">
        <p14:creationId xmlns:p14="http://schemas.microsoft.com/office/powerpoint/2010/main" val="211793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דוגמה מהחיים - הכנת ארוחת ערב באופן מקבילי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64" y="1888741"/>
            <a:ext cx="1981626" cy="1424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011" y="2015361"/>
            <a:ext cx="2092996" cy="1030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281" y="1698760"/>
            <a:ext cx="3608513" cy="18042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0444" y="5402573"/>
            <a:ext cx="1986742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ציר הזמן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-309609" y="3199747"/>
            <a:ext cx="15877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000" dirty="0">
                <a:solidFill>
                  <a:schemeClr val="bg1"/>
                </a:solidFill>
              </a:rPr>
              <a:t>מטלות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17" y="1357394"/>
            <a:ext cx="5973009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0BFE-D2DD-4F88-9736-8A061053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מתי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כדאי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להשתמש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בתכנות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סדרתי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?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BCB4-F105-4BB6-9C1C-7B5DF70C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1.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מתי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שפעולה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תלויה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בתוצאות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של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פעולה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אחרת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2.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מתי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שרוצים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לנצל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כל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המשאבים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לצורך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ביצוע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פעולה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5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8D18-0967-4D7C-8D87-68647FF3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מתי כדאי להשתמש בתכנות מקבילי?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45A3-FDEE-4620-9DBF-9D99762D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1.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מתי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שאפשר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לבצע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יותר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מדבר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אחד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ברגע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נתון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מבלי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לפגוע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בתוצאה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,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ואפילו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לשפר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זמן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הביצוע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שלה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2.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מתי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שיש</a:t>
            </a:r>
            <a:r>
              <a:rPr lang="en-US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צורך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לתת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חיווי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למשתמש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על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התקדמות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פעולה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ולהשאיר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הממשק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שלו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מגיב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 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לפעולות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/>
                <a:ea typeface="Tahoma"/>
                <a:cs typeface="Tahoma"/>
              </a:rPr>
              <a:t>אחרות</a:t>
            </a:r>
            <a:r>
              <a:rPr lang="en-US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72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EC3B-FBDD-4AC0-BCB8-A87B930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שאלות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8DE9-404E-46AE-B4A3-D258B1AC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he-IL">
                <a:solidFill>
                  <a:schemeClr val="bg1"/>
                </a:solidFill>
                <a:latin typeface="Tahoma"/>
                <a:ea typeface="Tahoma"/>
                <a:cs typeface="Tahoma"/>
              </a:rPr>
              <a:t>1.מה זה ביצוע סידרתי ומתי נעדיף אותו ,תנו דוגמא ?</a:t>
            </a:r>
          </a:p>
          <a:p>
            <a:pPr marL="0" indent="0" algn="just">
              <a:buNone/>
            </a:pPr>
            <a:r>
              <a:rPr lang="he-IL">
                <a:solidFill>
                  <a:schemeClr val="bg1"/>
                </a:solidFill>
                <a:latin typeface="Tahoma"/>
                <a:ea typeface="Tahoma"/>
                <a:cs typeface="Tahoma"/>
              </a:rPr>
              <a:t>2.מה זה ביצוע מקבילי ומתי נעדיף אותו ,תנו דוגמא?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93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C57E645F-882B-448B-B814-83AFA3A8C29F}" vid="{E8211B8D-B414-4C48-9A5C-B339090EE7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9090</TotalTime>
  <Words>2718</Words>
  <Application>Microsoft Office PowerPoint</Application>
  <PresentationFormat>Widescreen</PresentationFormat>
  <Paragraphs>453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מבוא לתכנות מקבילי</vt:lpstr>
      <vt:lpstr>מושגי יסוד</vt:lpstr>
      <vt:lpstr>מה זה ביצוע סדרתי?</vt:lpstr>
      <vt:lpstr>מה זה ביצוע מקבילי?</vt:lpstr>
      <vt:lpstr>דוגמה מהחיים - הכנת ארוחת ערב באופן סדרתי</vt:lpstr>
      <vt:lpstr>דוגמה מהחיים - הכנת ארוחת ערב באופן מקבילי</vt:lpstr>
      <vt:lpstr>מתי כדאי להשתמש בתכנות סדרתי?</vt:lpstr>
      <vt:lpstr>מתי כדאי להשתמש בתכנות מקבילי?</vt:lpstr>
      <vt:lpstr>שאלות</vt:lpstr>
      <vt:lpstr>ספרית TPL – Task Parallel Library</vt:lpstr>
      <vt:lpstr>ספרית TPL – Task Parallel Library</vt:lpstr>
      <vt:lpstr>DotNet - דוגמת קוד שמציג דוח בנוגע להורדת אתרים</vt:lpstr>
      <vt:lpstr>שאלות</vt:lpstr>
      <vt:lpstr>מבוא לתכנות מקבילי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תכנות אסינכרוני</dc:title>
  <dc:creator>Erez Keller</dc:creator>
  <cp:lastModifiedBy>Erez Keller</cp:lastModifiedBy>
  <cp:revision>450</cp:revision>
  <dcterms:created xsi:type="dcterms:W3CDTF">2015-10-17T01:30:50Z</dcterms:created>
  <dcterms:modified xsi:type="dcterms:W3CDTF">2020-12-21T12:57:45Z</dcterms:modified>
</cp:coreProperties>
</file>