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Merriweather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Wingdings 2" panose="050201020105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CABF"/>
    <a:srgbClr val="EF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FD2EEC-EC64-479C-9CF3-FC85E81F47B5}">
  <a:tblStyle styleId="{B2FD2EEC-EC64-479C-9CF3-FC85E81F47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סגנון בהיר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78" y="38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4cd0f2b7e_0_5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4cd0f2b7e_0_5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4cd0f2b7e_3_8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b4cd0f2b7e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4cd0f2b7e_3_4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b4cd0f2b7e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4cd0f2b7e_3_5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b4cd0f2b7e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4cd0f2b7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4cd0f2b7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4cd0f2b7e_3_5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b4cd0f2b7e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4cd0f2b7e_3_6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b4cd0f2b7e_3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4cd0f2b7e_3_6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b4cd0f2b7e_3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512f22202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512f22202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512f2220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512f2220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7755583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r">
              <a:defRPr sz="1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0297312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r">
              <a:defRPr sz="3150" b="1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923459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0730168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3539142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2072150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83745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84725" y="1051711"/>
            <a:ext cx="8374500" cy="3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3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624550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1675576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0254211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8799924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5807102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6949578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r">
              <a:defRPr sz="15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5582051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r">
              <a:defRPr sz="1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1358845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C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53237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</p:sldLayoutIdLst>
  <p:hf sldNum="0" hdr="0" ftr="0" dt="0"/>
  <p:txStyles>
    <p:titleStyle>
      <a:lvl1pPr algn="r" defTabSz="342900" rtl="1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57175" indent="-257175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0065" y="30063"/>
            <a:ext cx="5143502" cy="5083374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38635" y="710705"/>
            <a:ext cx="3292070" cy="3722089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Find A Car Park</a:t>
            </a:r>
            <a:endParaRPr lang="he-IL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5251859" y="584459"/>
            <a:ext cx="4230776" cy="3722089"/>
          </a:xfrm>
          <a:prstGeom prst="rect">
            <a:avLst/>
          </a:prstGeom>
          <a:effectLst/>
        </p:spPr>
        <p:txBody>
          <a:bodyPr spcFirstLastPara="1" lIns="91425" tIns="91425" rIns="91425" bIns="91425" anchor="ctr" anchorCtr="0">
            <a:normAutofit/>
          </a:bodyPr>
          <a:lstStyle/>
          <a:p>
            <a:pPr marL="0" marR="12700" lvl="0" indent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100" dirty="0">
                <a:latin typeface="Merriweather"/>
                <a:ea typeface="Merriweather"/>
                <a:cs typeface="Merriweather"/>
                <a:sym typeface="Merriweather"/>
              </a:rPr>
              <a:t>By </a:t>
            </a:r>
            <a:r>
              <a:rPr lang="en-US" sz="2100" dirty="0" err="1">
                <a:latin typeface="Merriweather"/>
                <a:ea typeface="Merriweather"/>
                <a:cs typeface="Merriweather"/>
                <a:sym typeface="Merriweather"/>
              </a:rPr>
              <a:t>Ido</a:t>
            </a:r>
            <a:r>
              <a:rPr lang="en-US" sz="2100" dirty="0">
                <a:latin typeface="Merriweather"/>
                <a:ea typeface="Merriweather"/>
                <a:cs typeface="Merriweather"/>
                <a:sym typeface="Merriweather"/>
              </a:rPr>
              <a:t> Shapira, Noa Aizer, Shay </a:t>
            </a:r>
            <a:r>
              <a:rPr lang="en-US" sz="2100" dirty="0" err="1">
                <a:latin typeface="Merriweather"/>
                <a:ea typeface="Merriweather"/>
                <a:cs typeface="Merriweather"/>
                <a:sym typeface="Merriweather"/>
              </a:rPr>
              <a:t>Leyzerovich</a:t>
            </a:r>
            <a:endParaRPr lang="en-US" sz="21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84750" y="494760"/>
            <a:ext cx="22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Conclusion</a:t>
            </a:r>
            <a:endParaRPr dirty="0"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262800" y="736110"/>
            <a:ext cx="8618400" cy="42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2275" rIns="0" bIns="0" anchor="t" anchorCtr="0">
            <a:noAutofit/>
          </a:bodyPr>
          <a:lstStyle/>
          <a:p>
            <a:pPr marL="146050" marR="5080" indent="0">
              <a:lnSpc>
                <a:spcPct val="116700"/>
              </a:lnSpc>
              <a:buClr>
                <a:schemeClr val="tx1"/>
              </a:buClr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project, we present a novel technology approach for solving the car parking problem using deep learning. We attempt to build a model that by given using street-camera's images, detects the images with the free parking spots. </a:t>
            </a: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46050" marR="5080" indent="0">
              <a:lnSpc>
                <a:spcPct val="116700"/>
              </a:lnSpc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46050" marR="5080" indent="0">
              <a:lnSpc>
                <a:spcPct val="116700"/>
              </a:lnSpc>
              <a:buClr>
                <a:schemeClr val="tx1"/>
              </a:buClr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trained a logistic regression model in order to get base results. Then we trained a MLP and Convolution Neural Network(CNN).</a:t>
            </a: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46050" marR="5080" indent="0">
              <a:lnSpc>
                <a:spcPct val="116700"/>
              </a:lnSpc>
              <a:buClr>
                <a:schemeClr val="tx1"/>
              </a:buClr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results were obtained by the CNN model with 98% of accuracy.</a:t>
            </a: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46050" marR="5080" indent="0">
              <a:lnSpc>
                <a:spcPct val="116700"/>
              </a:lnSpc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46050" marR="5080" indent="0">
              <a:lnSpc>
                <a:spcPct val="116700"/>
              </a:lnSpc>
              <a:buClr>
                <a:schemeClr val="tx1"/>
              </a:buClr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 work idea is to build an application that connects to a street camera and notifies the driver if there is a parking spot next to his house and perhaps obtain more diverse data.</a:t>
            </a: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700" marR="5080" lvl="0" indent="0" algn="l" rtl="0">
              <a:lnSpc>
                <a:spcPct val="1167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12700" marR="5080" lvl="0" indent="0" algn="l" rtl="0">
              <a:lnSpc>
                <a:spcPct val="1167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49364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Introduction</a:t>
            </a:r>
            <a:endParaRPr dirty="0"/>
          </a:p>
        </p:txBody>
      </p:sp>
      <p:sp>
        <p:nvSpPr>
          <p:cNvPr id="77" name="Google Shape;77;p15"/>
          <p:cNvSpPr txBox="1"/>
          <p:nvPr/>
        </p:nvSpPr>
        <p:spPr>
          <a:xfrm>
            <a:off x="322250" y="1207553"/>
            <a:ext cx="8414100" cy="3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307975" lvl="0" indent="0" algn="l" rtl="0">
              <a:lnSpc>
                <a:spcPct val="115399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4" name="מציין מיקום טקסט 2">
            <a:extLst>
              <a:ext uri="{FF2B5EF4-FFF2-40B4-BE49-F238E27FC236}">
                <a16:creationId xmlns:a16="http://schemas.microsoft.com/office/drawing/2014/main" id="{266A5011-F75B-4509-9172-1C2D81AE0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962" y="1123034"/>
            <a:ext cx="8287935" cy="3216300"/>
          </a:xfrm>
        </p:spPr>
        <p:txBody>
          <a:bodyPr/>
          <a:lstStyle/>
          <a:p>
            <a:pPr marL="412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the traffic congestion on the road, the problem of finding parking is one of the most common problems that drivers face on a daily basis.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2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solution for the problem, is vital for every municipality which want to increase the quality of life of its residents. Municipalities are trying to solve this problem with non-technological solutions.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2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propose a free parking detector method based on a deep learning approach named Convolutional Neural Network(CNN) 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2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model would learn the pattern of full and free parking spots in different conditions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 of cars, lighting etc.</a:t>
            </a:r>
          </a:p>
          <a:p>
            <a:pPr marL="12700" marR="307975" lvl="0" indent="0" algn="l" rtl="0">
              <a:lnSpc>
                <a:spcPct val="115399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40982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dataset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25600" y="1080750"/>
            <a:ext cx="8445000" cy="3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  <p:sp>
        <p:nvSpPr>
          <p:cNvPr id="4" name="מציין מיקום טקסט 2">
            <a:extLst>
              <a:ext uri="{FF2B5EF4-FFF2-40B4-BE49-F238E27FC236}">
                <a16:creationId xmlns:a16="http://schemas.microsoft.com/office/drawing/2014/main" id="{0F0678F6-C529-49B7-908B-938F4D441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46450"/>
            <a:ext cx="8287935" cy="3216300"/>
          </a:xfrm>
        </p:spPr>
        <p:txBody>
          <a:bodyPr/>
          <a:lstStyle/>
          <a:p>
            <a:pPr marL="0" lvl="0" indent="0" algn="just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412750" lvl="0" indent="-285750" algn="just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Machine Learning(ML) methods require a data-set, we collected suitable data-set from the Kaggle website</a:t>
            </a:r>
            <a:r>
              <a:rPr lang="en-US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457200" lvl="0" indent="0" algn="just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2750" lvl="0" indent="-285750" algn="just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dataset contains 2.57GB of cars parking spots images divided to 1067 images that contains free and available car parking and 2195 that contains full and unavailable parking spots.</a:t>
            </a:r>
          </a:p>
          <a:p>
            <a:pPr marL="457200" lvl="0" indent="0" algn="just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2750" lvl="0" indent="-285750" algn="just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normalized the images and resized them to 160 x 160.</a:t>
            </a:r>
          </a:p>
          <a:p>
            <a:pPr marL="457200" lvl="0" indent="0" algn="just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just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12700" lvl="0" indent="0" algn="just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bg2"/>
                </a:solidFill>
              </a:rPr>
              <a:t>     *</a:t>
            </a:r>
            <a:r>
              <a:rPr lang="en-US" sz="1300" dirty="0">
                <a:solidFill>
                  <a:schemeClr val="bg2"/>
                </a:solidFill>
              </a:rPr>
              <a:t> </a:t>
            </a:r>
            <a:r>
              <a:rPr lang="en-US" sz="1300" u="sng" dirty="0">
                <a:solidFill>
                  <a:schemeClr val="bg2"/>
                </a:solidFill>
              </a:rPr>
              <a:t>www.kaggle.com%2Fdaggysheep%2Ffind-a-car-park</a:t>
            </a:r>
          </a:p>
          <a:p>
            <a:pPr marL="12700" marR="0" lvl="0" indent="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63250" y="363250"/>
            <a:ext cx="8396100" cy="467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just" rtl="0">
              <a:spcBef>
                <a:spcPts val="1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/>
              <a:buChar char="●"/>
            </a:pPr>
            <a:r>
              <a:rPr lang="iw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We divided the data-set into two parts: 80% for training, 20% for testing</a:t>
            </a:r>
            <a:r>
              <a:rPr lang="iw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9" name="Google Shape;89;p17"/>
          <p:cNvGraphicFramePr/>
          <p:nvPr>
            <p:extLst>
              <p:ext uri="{D42A27DB-BD31-4B8C-83A1-F6EECF244321}">
                <p14:modId xmlns:p14="http://schemas.microsoft.com/office/powerpoint/2010/main" val="1951721651"/>
              </p:ext>
            </p:extLst>
          </p:nvPr>
        </p:nvGraphicFramePr>
        <p:xfrm>
          <a:off x="813300" y="779870"/>
          <a:ext cx="7214900" cy="11657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b="1">
                          <a:solidFill>
                            <a:schemeClr val="bg1"/>
                          </a:solidFill>
                          <a:sym typeface="Roboto"/>
                        </a:rPr>
                        <a:t>Training dataset</a:t>
                      </a:r>
                      <a:endParaRPr b="1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b="1">
                          <a:solidFill>
                            <a:schemeClr val="bg1"/>
                          </a:solidFill>
                          <a:sym typeface="Roboto"/>
                        </a:rPr>
                        <a:t>Testing dataset</a:t>
                      </a:r>
                      <a:endParaRPr b="1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b="1" dirty="0">
                          <a:solidFill>
                            <a:schemeClr val="bg1"/>
                          </a:solidFill>
                          <a:sym typeface="Roboto"/>
                        </a:rPr>
                        <a:t>Total</a:t>
                      </a:r>
                      <a:endParaRPr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b="1" dirty="0">
                          <a:solidFill>
                            <a:schemeClr val="bg1"/>
                          </a:solidFill>
                          <a:sym typeface="Roboto"/>
                        </a:rPr>
                        <a:t>Free</a:t>
                      </a:r>
                      <a:endParaRPr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dirty="0">
                          <a:sym typeface="Roboto"/>
                        </a:rPr>
                        <a:t>863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dirty="0">
                          <a:sym typeface="Roboto"/>
                        </a:rPr>
                        <a:t>204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dirty="0">
                          <a:sym typeface="Roboto"/>
                        </a:rPr>
                        <a:t>1067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b="1" dirty="0">
                          <a:solidFill>
                            <a:schemeClr val="bg1"/>
                          </a:solidFill>
                          <a:sym typeface="Roboto"/>
                        </a:rPr>
                        <a:t>Full</a:t>
                      </a:r>
                      <a:endParaRPr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ym typeface="Roboto"/>
                        </a:rPr>
                        <a:t>1746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ym typeface="Roboto"/>
                        </a:rPr>
                        <a:t>449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dirty="0">
                          <a:sym typeface="Roboto"/>
                        </a:rPr>
                        <a:t>2195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174" y="2825875"/>
            <a:ext cx="2571961" cy="19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049" y="2825875"/>
            <a:ext cx="2571951" cy="19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178405" y="2474400"/>
            <a:ext cx="10500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350" b="1" dirty="0">
                <a:solidFill>
                  <a:schemeClr val="bg1"/>
                </a:solidFill>
                <a:sym typeface="Roboto"/>
              </a:rPr>
              <a:t>Full</a:t>
            </a:r>
            <a:endParaRPr sz="1350" b="1" dirty="0">
              <a:solidFill>
                <a:schemeClr val="bg1"/>
              </a:solidFill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773050" y="2439250"/>
            <a:ext cx="958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w" sz="1350" b="1" dirty="0">
                <a:solidFill>
                  <a:schemeClr val="bg1"/>
                </a:solidFill>
                <a:sym typeface="Roboto"/>
              </a:rPr>
              <a:t>Free</a:t>
            </a:r>
            <a:endParaRPr sz="1350" b="1" dirty="0">
              <a:solidFill>
                <a:schemeClr val="bg1"/>
              </a:solidFill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672084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First attempt - Logistic regression</a:t>
            </a:r>
            <a:endParaRPr dirty="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727" y="2092834"/>
            <a:ext cx="3829725" cy="2021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EEA0C36-76EE-4668-AF4C-65BE62C47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28766"/>
            <a:ext cx="8287935" cy="3216300"/>
          </a:xfrm>
        </p:spPr>
        <p:txBody>
          <a:bodyPr/>
          <a:lstStyle/>
          <a:p>
            <a:pPr marL="45720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built a Logistic Regression model. We determine the result using sigmoid function. The loss function is the sigmoid cross-entropy function, and eventually  updated the model using the gradient descent optimizer.</a:t>
            </a:r>
          </a:p>
          <a:p>
            <a:pPr marL="45720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model has the following parameters:</a:t>
            </a:r>
          </a:p>
          <a:p>
            <a:pPr marL="857250" lvl="0" indent="-285750" algn="just" rtl="0">
              <a:spcBef>
                <a:spcPts val="11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rate = 0.003</a:t>
            </a:r>
          </a:p>
          <a:p>
            <a:pPr marL="8572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iterations = 850</a:t>
            </a:r>
          </a:p>
          <a:p>
            <a:pPr marL="8572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 = 128</a:t>
            </a:r>
          </a:p>
          <a:p>
            <a:pPr marL="457200" marR="5080" lvl="0" indent="0" algn="l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5080" lvl="0" indent="0" algn="l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5080" lvl="0" indent="0" algn="l" rtl="0">
              <a:lnSpc>
                <a:spcPct val="114599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model had an accuracy of 89% on the testing set after optimization and training the data.</a:t>
            </a:r>
          </a:p>
          <a:p>
            <a:endParaRPr lang="he-IL" sz="1600" dirty="0"/>
          </a:p>
          <a:p>
            <a:endParaRPr lang="he-IL" sz="16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AD2BF45-5E97-49E5-BF31-449B78571075}"/>
              </a:ext>
            </a:extLst>
          </p:cNvPr>
          <p:cNvSpPr txBox="1"/>
          <p:nvPr/>
        </p:nvSpPr>
        <p:spPr>
          <a:xfrm>
            <a:off x="7277493" y="4014234"/>
            <a:ext cx="3497894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/>
              <a:t>Credit: Dr. Amos Azaria</a:t>
            </a:r>
            <a:endParaRPr lang="he-IL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84725" y="502800"/>
            <a:ext cx="8264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Second attempt - MLP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84775" y="985500"/>
            <a:ext cx="83745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6450" rIns="0" bIns="0" anchor="t" anchorCtr="0">
            <a:noAutofit/>
          </a:bodyPr>
          <a:lstStyle/>
          <a:p>
            <a:pPr marL="12700" marR="5080" lvl="0" indent="0" algn="l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built a MLP model using the same loss function, optimizer and  learning rate as in the Logistic Regression model. The main difference was adding two hidden layers - the first with 128 neurons, and the second with 256 neurons. We used the Relu function as the activation function.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700" marR="5080" lvl="0" indent="0" algn="l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508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model was trained over 650 iterations </a:t>
            </a:r>
            <a:endParaRPr lang="he-IL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508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batch size same as the logistic model.</a:t>
            </a: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5080" lvl="0" indent="0" algn="l" rtl="0">
              <a:lnSpc>
                <a:spcPct val="114599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5080" lvl="0" indent="0" algn="l" rtl="0">
              <a:lnSpc>
                <a:spcPct val="114599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5080" lvl="0" indent="0" algn="l" rtl="0">
              <a:lnSpc>
                <a:spcPct val="114599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MLP model had an accuracy of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96% </a:t>
            </a: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testing set after optimisation of the network and training using the Gradient Descent and BP.</a:t>
            </a: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5080" lvl="0" indent="0" algn="l" rtl="0">
              <a:lnSpc>
                <a:spcPct val="114599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737" y="2076968"/>
            <a:ext cx="4237873" cy="2127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E8E1519-013B-42F7-A937-CD8F11852F7B}"/>
              </a:ext>
            </a:extLst>
          </p:cNvPr>
          <p:cNvSpPr txBox="1"/>
          <p:nvPr/>
        </p:nvSpPr>
        <p:spPr>
          <a:xfrm>
            <a:off x="7475456" y="4089506"/>
            <a:ext cx="3497894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/>
              <a:t>Credit: Dr. Amos Azaria</a:t>
            </a:r>
            <a:endParaRPr lang="he-IL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84725" y="502800"/>
            <a:ext cx="396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</a:rPr>
              <a:t>Third attempt - </a:t>
            </a:r>
            <a:r>
              <a:rPr lang="iw"/>
              <a:t>CNN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84724" y="1084294"/>
            <a:ext cx="8759275" cy="3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85090" lvl="0" indent="0" algn="l" rtl="0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built a CNN model containing two convolution layers and fully connected layer at the end. In the two layers we used the relu activation function and 2x2 Max-Pooling for sub-sampling.</a:t>
            </a: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2750" marR="85090" lvl="0" indent="-285750" algn="l" rtl="0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 panose="020B0604020202020204" pitchFamily="34" charset="0"/>
              <a:buChar char="•"/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layer had 32 kernels with size 5x5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2750" marR="85090" lvl="0" indent="-285750" algn="l" rtl="0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 panose="020B0604020202020204" pitchFamily="34" charset="0"/>
              <a:buChar char="•"/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layer had 64 kernels with size 3x3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2750" marR="85090" lvl="0" indent="-285750" algn="l" rtl="0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 panose="020B0604020202020204" pitchFamily="34" charset="0"/>
              <a:buChar char="•"/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fully connected layer containing 1024 neurons for flatting the matrix.</a:t>
            </a: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85090" lvl="0" indent="0" algn="l" rtl="0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85090" lvl="0" indent="0" algn="l" rtl="0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training was over 440 iterations with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85090" lvl="0" indent="0" algn="l" rtl="0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learning rate 0.001 and dropout with keep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85090" lvl="0" indent="0" algn="l" rtl="0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probability of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80%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85090" lvl="0" indent="0" algn="l" rtl="0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5080" lvl="0" indent="0" algn="l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model had an accuracy of 98% on the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5080" lvl="0" indent="0" algn="l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testing set after using Adam optimisation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5080" lvl="0" indent="0" algn="l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training of the data.</a:t>
            </a: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85090" lvl="0" indent="0" algn="l" rtl="0">
              <a:lnSpc>
                <a:spcPct val="1133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marR="5080" lvl="0" indent="0" algn="l" rtl="0">
              <a:lnSpc>
                <a:spcPct val="1133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ECBB466-056D-4A9E-81DD-AD4B523FD98E}"/>
              </a:ext>
            </a:extLst>
          </p:cNvPr>
          <p:cNvGrpSpPr/>
          <p:nvPr/>
        </p:nvGrpSpPr>
        <p:grpSpPr>
          <a:xfrm>
            <a:off x="4649525" y="2971868"/>
            <a:ext cx="4398488" cy="1989414"/>
            <a:chOff x="381000" y="2438400"/>
            <a:chExt cx="8229601" cy="3466207"/>
          </a:xfrm>
        </p:grpSpPr>
        <p:pic>
          <p:nvPicPr>
            <p:cNvPr id="5" name="Picture 2" descr="example_image">
              <a:extLst>
                <a:ext uri="{FF2B5EF4-FFF2-40B4-BE49-F238E27FC236}">
                  <a16:creationId xmlns:a16="http://schemas.microsoft.com/office/drawing/2014/main" id="{D1549988-D8DF-427E-8215-D00E3165B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438400"/>
              <a:ext cx="8153400" cy="31419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3099A6B-F609-4F72-B179-BB1D8BDC7D19}"/>
                </a:ext>
              </a:extLst>
            </p:cNvPr>
            <p:cNvSpPr txBox="1"/>
            <p:nvPr/>
          </p:nvSpPr>
          <p:spPr>
            <a:xfrm>
              <a:off x="6189204" y="5559623"/>
              <a:ext cx="2421397" cy="34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Credit: parse.ele.tue.nl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Best model results (CNN):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84725" y="1102673"/>
            <a:ext cx="8374500" cy="39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final best result we have achieved was on the entire RGB images using the CNN model that reached an accuracy of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98%.</a:t>
            </a: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confusion matrix for the CNN model ("Free" defined as the Positive valu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e):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00" y="2454027"/>
            <a:ext cx="7462950" cy="200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Result - scores:</a:t>
            </a:r>
            <a:endParaRPr dirty="0"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84725" y="985510"/>
            <a:ext cx="8374500" cy="321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Extract the following scores from the confusion matrix:</a:t>
            </a:r>
          </a:p>
          <a:p>
            <a:pPr marL="431800" lvl="0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 = 98%</a:t>
            </a:r>
          </a:p>
          <a:p>
            <a:pPr marL="4318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 = 97.52%</a:t>
            </a:r>
          </a:p>
          <a:p>
            <a:pPr marL="4318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= 96.56%</a:t>
            </a:r>
          </a:p>
          <a:p>
            <a:pPr marL="4318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F1-Score = 97%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conclude from the Recall and the Precision scores that when the CNN model tried to predict an image as "free", it succeeded in 97.52% of the time, but there was a drop at classifying the "free" images as "free" (96.56% of the images).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אוי לציטוט">
  <a:themeElements>
    <a:clrScheme name="ראוי לציטוט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ראוי לציטוט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ראוי לציטוט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797</Words>
  <Application>Microsoft Office PowerPoint</Application>
  <PresentationFormat>‫הצגה על המסך (16:9)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Wingdings 2</vt:lpstr>
      <vt:lpstr>Merriweather</vt:lpstr>
      <vt:lpstr>Century Gothic</vt:lpstr>
      <vt:lpstr>Roboto</vt:lpstr>
      <vt:lpstr>Arial</vt:lpstr>
      <vt:lpstr>ראוי לציטוט</vt:lpstr>
      <vt:lpstr>Find A Car Park</vt:lpstr>
      <vt:lpstr>Introduction</vt:lpstr>
      <vt:lpstr>The dataset</vt:lpstr>
      <vt:lpstr>מצגת של PowerPoint‏</vt:lpstr>
      <vt:lpstr>First attempt - Logistic regression</vt:lpstr>
      <vt:lpstr>Second attempt - MLP</vt:lpstr>
      <vt:lpstr>Third attempt - CNN</vt:lpstr>
      <vt:lpstr>Best model results (CNN):</vt:lpstr>
      <vt:lpstr>Result - scores: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A Car Park</dc:title>
  <dc:creator>נעה אייזר</dc:creator>
  <cp:lastModifiedBy>נעה אייזר</cp:lastModifiedBy>
  <cp:revision>5</cp:revision>
  <dcterms:created xsi:type="dcterms:W3CDTF">2021-01-11T20:33:13Z</dcterms:created>
  <dcterms:modified xsi:type="dcterms:W3CDTF">2021-01-11T21:08:01Z</dcterms:modified>
</cp:coreProperties>
</file>