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FbPekan Regular" panose="02020603050405020304" pitchFamily="18" charset="-79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C4FF"/>
    <a:srgbClr val="A097F7"/>
    <a:srgbClr val="FFFFFF"/>
    <a:srgbClr val="E1DEFA"/>
    <a:srgbClr val="B2A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dobe\Google%20Drive\&#1500;&#1497;&#1502;&#1493;&#1491;&#1497;&#1501;\&#1513;&#1504;&#1492;%20&#1489;'\&#1497;&#1512;&#1493;&#1503;%20&#1512;&#1497;&#1499;&#1496;&#1512;\&#1504;&#1497;&#1514;&#1493;&#1495;%20&#1504;&#1514;&#1493;&#1504;&#1497;&#1501;\&#1508;&#1512;&#1493;&#1497;&#1511;&#1496;&#1493;&#1503;\dataset\Exel_Sleep_health_and_lifestyl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dobe\Google%20Drive\&#1500;&#1497;&#1502;&#1493;&#1491;&#1497;&#1501;\&#1513;&#1504;&#1492;%20&#1489;'\&#1497;&#1512;&#1493;&#1503;%20&#1512;&#1497;&#1499;&#1496;&#1512;\&#1504;&#1497;&#1514;&#1493;&#1495;%20&#1504;&#1514;&#1493;&#1504;&#1497;&#1501;\&#1508;&#1512;&#1493;&#1497;&#1511;&#1496;&#1493;&#1503;\dataset\&#1511;&#1493;&#1489;&#1509;%20&#1502;&#1505;&#1493;&#1491;&#1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dobe\Google%20Drive\&#1500;&#1497;&#1502;&#1493;&#1491;&#1497;&#1501;\&#1513;&#1504;&#1492;%20&#1489;'\&#1497;&#1512;&#1493;&#1503;%20&#1512;&#1497;&#1499;&#1496;&#1512;\&#1504;&#1497;&#1514;&#1493;&#1495;%20&#1504;&#1514;&#1493;&#1504;&#1497;&#1501;\&#1508;&#1512;&#1493;&#1497;&#1511;&#1496;&#1493;&#1503;\dataset\Exel_Sleep_health_and_lifestyl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dobe\Google%20Drive\&#1500;&#1497;&#1502;&#1493;&#1491;&#1497;&#1501;\&#1513;&#1504;&#1492;%20&#1489;'\&#1497;&#1512;&#1493;&#1503;%20&#1512;&#1497;&#1499;&#1496;&#1512;\&#1504;&#1497;&#1514;&#1493;&#1495;%20&#1504;&#1514;&#1493;&#1504;&#1497;&#1501;\&#1508;&#1512;&#1493;&#1497;&#1511;&#1496;&#1493;&#1503;\dataset\&#1511;&#1493;&#1489;&#1509;%20&#1502;&#1505;&#1493;&#1491;&#1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מין</c:v>
          </c:tx>
          <c:dPt>
            <c:idx val="0"/>
            <c:bubble3D val="0"/>
            <c:spPr>
              <a:solidFill>
                <a:srgbClr val="A097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E7-4ED7-AA50-D23E2D187DFB}"/>
              </c:ext>
            </c:extLst>
          </c:dPt>
          <c:dPt>
            <c:idx val="1"/>
            <c:bubble3D val="0"/>
            <c:spPr>
              <a:solidFill>
                <a:srgbClr val="21C4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E7-4ED7-AA50-D23E2D187DFB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6096864581116552"/>
                      <c:h val="0.451113032137643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DE7-4ED7-AA50-D23E2D187DFB}"/>
                </c:ext>
              </c:extLst>
            </c:dLbl>
            <c:dLbl>
              <c:idx val="1"/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450450450450452"/>
                      <c:h val="0.451113032137643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DE7-4ED7-AA50-D23E2D187D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גברים</c:v>
              </c:pt>
              <c:pt idx="1">
                <c:v>נשים</c:v>
              </c:pt>
            </c:strLit>
          </c:cat>
          <c:val>
            <c:numRef>
              <c:f>'ניתוח ראשוני'!$B$4:$B$5</c:f>
              <c:numCache>
                <c:formatCode>General</c:formatCode>
                <c:ptCount val="2"/>
                <c:pt idx="0">
                  <c:v>189</c:v>
                </c:pt>
                <c:pt idx="1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E7-4ED7-AA50-D23E2D187DF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bPekan Regular" panose="02020603050405020304" pitchFamily="18" charset="-79"/>
                <a:ea typeface="+mn-ea"/>
                <a:cs typeface="FbPekan Regular" panose="02020603050405020304" pitchFamily="18" charset="-79"/>
              </a:defRPr>
            </a:pPr>
            <a:r>
              <a:rPr lang="he-IL"/>
              <a:t>הפרעות שינה ~ קטגוריית </a:t>
            </a:r>
            <a:r>
              <a:rPr lang="en-US"/>
              <a:t>BMI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bPekan Regular" panose="02020603050405020304" pitchFamily="18" charset="-79"/>
              <a:ea typeface="+mn-ea"/>
              <a:cs typeface="FbPekan Regular" panose="02020603050405020304" pitchFamily="18" charset="-79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'טבלת ציר'!$A$26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bPekan Regular" panose="02020603050405020304" pitchFamily="18" charset="-79"/>
                    <a:ea typeface="+mn-ea"/>
                    <a:cs typeface="FbPekan Regular" panose="02020603050405020304" pitchFamily="18" charset="-79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'טבלת ציר'!$B$25:$E$25</c:f>
              <c:strCache>
                <c:ptCount val="4"/>
                <c:pt idx="0">
                  <c:v>Normal</c:v>
                </c:pt>
                <c:pt idx="1">
                  <c:v>Normal Weight</c:v>
                </c:pt>
                <c:pt idx="2">
                  <c:v>Overweight</c:v>
                </c:pt>
                <c:pt idx="3">
                  <c:v>Obese</c:v>
                </c:pt>
              </c:strCache>
            </c:strRef>
          </c:cat>
          <c:val>
            <c:numRef>
              <c:f>'טבלת ציר'!$B$26:$E$26</c:f>
              <c:numCache>
                <c:formatCode>0.0</c:formatCode>
                <c:ptCount val="4"/>
                <c:pt idx="0">
                  <c:v>6.25E-2</c:v>
                </c:pt>
                <c:pt idx="1">
                  <c:v>0.42857142857142855</c:v>
                </c:pt>
                <c:pt idx="2">
                  <c:v>1.4905660377358489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9C-479D-AE45-B2AC69A9F1D5}"/>
            </c:ext>
          </c:extLst>
        </c:ser>
        <c:ser>
          <c:idx val="1"/>
          <c:order val="1"/>
          <c:tx>
            <c:strRef>
              <c:f>'טבלת ציר'!$A$27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bPekan Regular" panose="02020603050405020304" pitchFamily="18" charset="-79"/>
                    <a:ea typeface="+mn-ea"/>
                    <a:cs typeface="FbPekan Regular" panose="02020603050405020304" pitchFamily="18" charset="-79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'טבלת ציר'!$B$25:$E$25</c:f>
              <c:strCache>
                <c:ptCount val="4"/>
                <c:pt idx="0">
                  <c:v>Normal</c:v>
                </c:pt>
                <c:pt idx="1">
                  <c:v>Normal Weight</c:v>
                </c:pt>
                <c:pt idx="2">
                  <c:v>Overweight</c:v>
                </c:pt>
                <c:pt idx="3">
                  <c:v>Obese</c:v>
                </c:pt>
              </c:strCache>
            </c:strRef>
          </c:cat>
          <c:val>
            <c:numRef>
              <c:f>'טבלת ציר'!$B$27:$E$27</c:f>
              <c:numCache>
                <c:formatCode>0.0</c:formatCode>
                <c:ptCount val="4"/>
                <c:pt idx="0">
                  <c:v>9.9236641221374045E-2</c:v>
                </c:pt>
                <c:pt idx="1">
                  <c:v>0</c:v>
                </c:pt>
                <c:pt idx="2">
                  <c:v>0.8571428571428571</c:v>
                </c:pt>
                <c:pt idx="3">
                  <c:v>1.5555555555555556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9C-479D-AE45-B2AC69A9F1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4696304"/>
        <c:axId val="1149265776"/>
      </c:barChart>
      <c:catAx>
        <c:axId val="1144696304"/>
        <c:scaling>
          <c:orientation val="minMax"/>
        </c:scaling>
        <c:delete val="0"/>
        <c:axPos val="b"/>
        <c:title>
          <c:tx>
            <c:strRef>
              <c:f>'טבלת ציר'!$B$3</c:f>
              <c:strCache>
                <c:ptCount val="1"/>
                <c:pt idx="0">
                  <c:v>BMI category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bPekan Regular" panose="02020603050405020304" pitchFamily="18" charset="-79"/>
                  <a:ea typeface="+mn-ea"/>
                  <a:cs typeface="FbPekan Regular" panose="02020603050405020304" pitchFamily="18" charset="-79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bPekan Regular" panose="02020603050405020304" pitchFamily="18" charset="-79"/>
                <a:ea typeface="+mn-ea"/>
                <a:cs typeface="FbPekan Regular" panose="02020603050405020304" pitchFamily="18" charset="-79"/>
              </a:defRPr>
            </a:pPr>
            <a:endParaRPr lang="he-IL"/>
          </a:p>
        </c:txPr>
        <c:crossAx val="1149265776"/>
        <c:crosses val="autoZero"/>
        <c:auto val="1"/>
        <c:lblAlgn val="ctr"/>
        <c:lblOffset val="100"/>
        <c:noMultiLvlLbl val="0"/>
      </c:catAx>
      <c:valAx>
        <c:axId val="114926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'עריכה ראשונית'!$J$1</c:f>
              <c:strCache>
                <c:ptCount val="1"/>
                <c:pt idx="0">
                  <c:v>Sleep Disorder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bPekan Regular" panose="02020603050405020304" pitchFamily="18" charset="-79"/>
                  <a:ea typeface="+mn-ea"/>
                  <a:cs typeface="FbPekan Regular" panose="02020603050405020304" pitchFamily="18" charset="-79"/>
                </a:defRPr>
              </a:pPr>
              <a:endParaRPr lang="he-IL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bPekan Regular" panose="02020603050405020304" pitchFamily="18" charset="-79"/>
                <a:ea typeface="+mn-ea"/>
                <a:cs typeface="FbPekan Regular" panose="02020603050405020304" pitchFamily="18" charset="-79"/>
              </a:defRPr>
            </a:pPr>
            <a:endParaRPr lang="he-IL"/>
          </a:p>
        </c:txPr>
        <c:crossAx val="114469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bPekan Regular" panose="02020603050405020304" pitchFamily="18" charset="-79"/>
              <a:ea typeface="+mn-ea"/>
              <a:cs typeface="FbPekan Regular" panose="02020603050405020304" pitchFamily="18" charset="-79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FbPekan Regular" panose="02020603050405020304" pitchFamily="18" charset="-79"/>
          <a:cs typeface="FbPekan Regular" panose="02020603050405020304" pitchFamily="18" charset="-79"/>
        </a:defRPr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9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איכות שינה</a:t>
            </a:r>
            <a:r>
              <a:rPr lang="en-US" sz="29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</a:t>
            </a:r>
            <a:r>
              <a:rPr lang="he-IL" sz="29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~ לחץ</a:t>
            </a:r>
            <a:r>
              <a:rPr lang="en-US" sz="29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תחזית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58172158548234"/>
                  <c:y val="-0.744925539504191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rtl="0">
                    <a:defRPr sz="2400" b="1" i="0" u="none" strike="noStrike" kern="1200" baseline="0">
                      <a:solidFill>
                        <a:srgbClr val="FF0000"/>
                      </a:solidFill>
                      <a:latin typeface="FbPekan Regular" panose="02020603050405020304" pitchFamily="18" charset="-79"/>
                      <a:ea typeface="+mn-ea"/>
                      <a:cs typeface="FbPekan Regular" panose="02020603050405020304" pitchFamily="18" charset="-79"/>
                    </a:defRPr>
                  </a:pPr>
                  <a:endParaRPr lang="he-IL"/>
                </a:p>
              </c:txPr>
            </c:trendlineLbl>
          </c:trendline>
          <c:xVal>
            <c:numRef>
              <c:f>'רגרסיית איכות השינה'!$A$2:$A$375</c:f>
              <c:numCache>
                <c:formatCode>0.00</c:formatCode>
                <c:ptCount val="374"/>
                <c:pt idx="0">
                  <c:v>0.59428571428571431</c:v>
                </c:pt>
                <c:pt idx="1">
                  <c:v>0.89523809523809528</c:v>
                </c:pt>
                <c:pt idx="2">
                  <c:v>0.89523809523809528</c:v>
                </c:pt>
                <c:pt idx="3">
                  <c:v>0.99047619047619051</c:v>
                </c:pt>
                <c:pt idx="4">
                  <c:v>0.99047619047619051</c:v>
                </c:pt>
                <c:pt idx="5">
                  <c:v>0.99047619047619051</c:v>
                </c:pt>
                <c:pt idx="6">
                  <c:v>0.80190476190476201</c:v>
                </c:pt>
                <c:pt idx="7">
                  <c:v>0.52761904761904765</c:v>
                </c:pt>
                <c:pt idx="8">
                  <c:v>0.52761904761904765</c:v>
                </c:pt>
                <c:pt idx="9">
                  <c:v>0.52761904761904765</c:v>
                </c:pt>
                <c:pt idx="10">
                  <c:v>0.84761904761904772</c:v>
                </c:pt>
                <c:pt idx="11">
                  <c:v>0.52761904761904765</c:v>
                </c:pt>
                <c:pt idx="12">
                  <c:v>0.84761904761904772</c:v>
                </c:pt>
                <c:pt idx="13">
                  <c:v>0.84761904761904772</c:v>
                </c:pt>
                <c:pt idx="14">
                  <c:v>0.84761904761904772</c:v>
                </c:pt>
                <c:pt idx="15">
                  <c:v>0.84761904761904772</c:v>
                </c:pt>
                <c:pt idx="16">
                  <c:v>0.78285714285714303</c:v>
                </c:pt>
                <c:pt idx="17">
                  <c:v>0.84761904761904772</c:v>
                </c:pt>
                <c:pt idx="18">
                  <c:v>0.78285714285714303</c:v>
                </c:pt>
                <c:pt idx="19">
                  <c:v>0.52761904761904765</c:v>
                </c:pt>
                <c:pt idx="20">
                  <c:v>0.52761904761904765</c:v>
                </c:pt>
                <c:pt idx="21">
                  <c:v>0.52761904761904765</c:v>
                </c:pt>
                <c:pt idx="22">
                  <c:v>0.52761904761904765</c:v>
                </c:pt>
                <c:pt idx="23">
                  <c:v>0.52761904761904765</c:v>
                </c:pt>
                <c:pt idx="24">
                  <c:v>0.52761904761904765</c:v>
                </c:pt>
                <c:pt idx="25">
                  <c:v>0.52761904761904765</c:v>
                </c:pt>
                <c:pt idx="26">
                  <c:v>0.52761904761904765</c:v>
                </c:pt>
                <c:pt idx="27">
                  <c:v>0.52761904761904765</c:v>
                </c:pt>
                <c:pt idx="28">
                  <c:v>0.52761904761904765</c:v>
                </c:pt>
                <c:pt idx="29">
                  <c:v>0.52761904761904765</c:v>
                </c:pt>
                <c:pt idx="30">
                  <c:v>0.76380952380952394</c:v>
                </c:pt>
                <c:pt idx="31">
                  <c:v>0.76380952380952394</c:v>
                </c:pt>
                <c:pt idx="32">
                  <c:v>0.19809523809523813</c:v>
                </c:pt>
                <c:pt idx="33">
                  <c:v>0.8666666666666667</c:v>
                </c:pt>
                <c:pt idx="34">
                  <c:v>0.52761904761904765</c:v>
                </c:pt>
                <c:pt idx="35">
                  <c:v>0.8666666666666667</c:v>
                </c:pt>
                <c:pt idx="36">
                  <c:v>0.8666666666666667</c:v>
                </c:pt>
                <c:pt idx="37">
                  <c:v>0.52761904761904765</c:v>
                </c:pt>
                <c:pt idx="38">
                  <c:v>0.52761904761904765</c:v>
                </c:pt>
                <c:pt idx="39">
                  <c:v>0.52761904761904765</c:v>
                </c:pt>
                <c:pt idx="40">
                  <c:v>0.52761904761904765</c:v>
                </c:pt>
                <c:pt idx="41">
                  <c:v>0.52761904761904765</c:v>
                </c:pt>
                <c:pt idx="42">
                  <c:v>0.52761904761904765</c:v>
                </c:pt>
                <c:pt idx="43">
                  <c:v>0.52761904761904765</c:v>
                </c:pt>
                <c:pt idx="44">
                  <c:v>0.52761904761904765</c:v>
                </c:pt>
                <c:pt idx="45">
                  <c:v>0.52761904761904765</c:v>
                </c:pt>
                <c:pt idx="46">
                  <c:v>0.52761904761904765</c:v>
                </c:pt>
                <c:pt idx="47">
                  <c:v>0.52761904761904765</c:v>
                </c:pt>
                <c:pt idx="48">
                  <c:v>0.52761904761904765</c:v>
                </c:pt>
                <c:pt idx="49">
                  <c:v>0.52761904761904765</c:v>
                </c:pt>
                <c:pt idx="50">
                  <c:v>4.7619047619047616E-2</c:v>
                </c:pt>
                <c:pt idx="51">
                  <c:v>4.7619047619047616E-2</c:v>
                </c:pt>
                <c:pt idx="52">
                  <c:v>0.8666666666666667</c:v>
                </c:pt>
                <c:pt idx="53">
                  <c:v>0.52761904761904765</c:v>
                </c:pt>
                <c:pt idx="54">
                  <c:v>0.8666666666666667</c:v>
                </c:pt>
                <c:pt idx="55">
                  <c:v>0.8666666666666667</c:v>
                </c:pt>
                <c:pt idx="56">
                  <c:v>0.52761904761904765</c:v>
                </c:pt>
                <c:pt idx="57">
                  <c:v>0.8666666666666667</c:v>
                </c:pt>
                <c:pt idx="58">
                  <c:v>0.8666666666666667</c:v>
                </c:pt>
                <c:pt idx="59">
                  <c:v>0.52761904761904765</c:v>
                </c:pt>
                <c:pt idx="60">
                  <c:v>0.8666666666666667</c:v>
                </c:pt>
                <c:pt idx="61">
                  <c:v>0.8666666666666667</c:v>
                </c:pt>
                <c:pt idx="62">
                  <c:v>0.8666666666666667</c:v>
                </c:pt>
                <c:pt idx="63">
                  <c:v>0.8666666666666667</c:v>
                </c:pt>
                <c:pt idx="64">
                  <c:v>0.8666666666666667</c:v>
                </c:pt>
                <c:pt idx="65">
                  <c:v>0.8666666666666667</c:v>
                </c:pt>
                <c:pt idx="66">
                  <c:v>0.50857142857142856</c:v>
                </c:pt>
                <c:pt idx="67">
                  <c:v>0.8666666666666667</c:v>
                </c:pt>
                <c:pt idx="68">
                  <c:v>0.58476190476190482</c:v>
                </c:pt>
                <c:pt idx="69">
                  <c:v>0.58476190476190482</c:v>
                </c:pt>
                <c:pt idx="70">
                  <c:v>0.8666666666666667</c:v>
                </c:pt>
                <c:pt idx="71">
                  <c:v>0.8666666666666667</c:v>
                </c:pt>
                <c:pt idx="72">
                  <c:v>0.8666666666666667</c:v>
                </c:pt>
                <c:pt idx="73">
                  <c:v>0.8666666666666667</c:v>
                </c:pt>
                <c:pt idx="74">
                  <c:v>0.8666666666666667</c:v>
                </c:pt>
                <c:pt idx="75">
                  <c:v>0.8666666666666667</c:v>
                </c:pt>
                <c:pt idx="76">
                  <c:v>0.8666666666666667</c:v>
                </c:pt>
                <c:pt idx="77">
                  <c:v>0.8666666666666667</c:v>
                </c:pt>
                <c:pt idx="78">
                  <c:v>0.8666666666666667</c:v>
                </c:pt>
                <c:pt idx="79">
                  <c:v>0.8666666666666667</c:v>
                </c:pt>
                <c:pt idx="80">
                  <c:v>0.95238095238095244</c:v>
                </c:pt>
                <c:pt idx="81">
                  <c:v>0.95238095238095244</c:v>
                </c:pt>
                <c:pt idx="82">
                  <c:v>0.36761904761904768</c:v>
                </c:pt>
                <c:pt idx="83">
                  <c:v>0.36761904761904768</c:v>
                </c:pt>
                <c:pt idx="84">
                  <c:v>0.36761904761904768</c:v>
                </c:pt>
                <c:pt idx="85">
                  <c:v>0.18857142857142861</c:v>
                </c:pt>
                <c:pt idx="86">
                  <c:v>0.16000000000000003</c:v>
                </c:pt>
                <c:pt idx="87">
                  <c:v>0.16000000000000003</c:v>
                </c:pt>
                <c:pt idx="88">
                  <c:v>0.16000000000000003</c:v>
                </c:pt>
                <c:pt idx="89">
                  <c:v>0.16000000000000003</c:v>
                </c:pt>
                <c:pt idx="90">
                  <c:v>0.16000000000000003</c:v>
                </c:pt>
                <c:pt idx="91">
                  <c:v>0.16000000000000003</c:v>
                </c:pt>
                <c:pt idx="92">
                  <c:v>0.36761904761904768</c:v>
                </c:pt>
                <c:pt idx="93">
                  <c:v>0.50095238095238104</c:v>
                </c:pt>
                <c:pt idx="94">
                  <c:v>0.18857142857142861</c:v>
                </c:pt>
                <c:pt idx="95">
                  <c:v>0.18857142857142861</c:v>
                </c:pt>
                <c:pt idx="96">
                  <c:v>0.18857142857142861</c:v>
                </c:pt>
                <c:pt idx="97">
                  <c:v>0.18857142857142861</c:v>
                </c:pt>
                <c:pt idx="98">
                  <c:v>0.18857142857142861</c:v>
                </c:pt>
                <c:pt idx="99">
                  <c:v>0.18857142857142861</c:v>
                </c:pt>
                <c:pt idx="100">
                  <c:v>0.18857142857142861</c:v>
                </c:pt>
                <c:pt idx="101">
                  <c:v>0.18857142857142861</c:v>
                </c:pt>
                <c:pt idx="102">
                  <c:v>0.18857142857142861</c:v>
                </c:pt>
                <c:pt idx="103">
                  <c:v>0.72571428571428587</c:v>
                </c:pt>
                <c:pt idx="104">
                  <c:v>0.18857142857142861</c:v>
                </c:pt>
                <c:pt idx="105">
                  <c:v>0.72571428571428587</c:v>
                </c:pt>
                <c:pt idx="106">
                  <c:v>0.59428571428571431</c:v>
                </c:pt>
                <c:pt idx="107">
                  <c:v>0.18857142857142861</c:v>
                </c:pt>
                <c:pt idx="108">
                  <c:v>0.18857142857142861</c:v>
                </c:pt>
                <c:pt idx="109">
                  <c:v>0.34857142857142864</c:v>
                </c:pt>
                <c:pt idx="110">
                  <c:v>0.18857142857142861</c:v>
                </c:pt>
                <c:pt idx="111">
                  <c:v>0.34857142857142864</c:v>
                </c:pt>
                <c:pt idx="112">
                  <c:v>0.18857142857142861</c:v>
                </c:pt>
                <c:pt idx="113">
                  <c:v>0.34857142857142864</c:v>
                </c:pt>
                <c:pt idx="114">
                  <c:v>0.18857142857142861</c:v>
                </c:pt>
                <c:pt idx="115">
                  <c:v>0.18857142857142861</c:v>
                </c:pt>
                <c:pt idx="116">
                  <c:v>0.18857142857142861</c:v>
                </c:pt>
                <c:pt idx="117">
                  <c:v>0.18857142857142861</c:v>
                </c:pt>
                <c:pt idx="118">
                  <c:v>0.18857142857142861</c:v>
                </c:pt>
                <c:pt idx="119">
                  <c:v>0.18857142857142861</c:v>
                </c:pt>
                <c:pt idx="120">
                  <c:v>0.18857142857142861</c:v>
                </c:pt>
                <c:pt idx="121">
                  <c:v>0.18857142857142861</c:v>
                </c:pt>
                <c:pt idx="122">
                  <c:v>0.18857142857142861</c:v>
                </c:pt>
                <c:pt idx="123">
                  <c:v>0.18857142857142861</c:v>
                </c:pt>
                <c:pt idx="124">
                  <c:v>0.18857142857142861</c:v>
                </c:pt>
                <c:pt idx="125">
                  <c:v>0.20761904761904765</c:v>
                </c:pt>
                <c:pt idx="126">
                  <c:v>0.34857142857142864</c:v>
                </c:pt>
                <c:pt idx="127">
                  <c:v>0.18857142857142861</c:v>
                </c:pt>
                <c:pt idx="128">
                  <c:v>0.34857142857142864</c:v>
                </c:pt>
                <c:pt idx="129">
                  <c:v>0.34857142857142864</c:v>
                </c:pt>
                <c:pt idx="130">
                  <c:v>0.18857142857142861</c:v>
                </c:pt>
                <c:pt idx="131">
                  <c:v>0.34857142857142864</c:v>
                </c:pt>
                <c:pt idx="132">
                  <c:v>0.34857142857142864</c:v>
                </c:pt>
                <c:pt idx="133">
                  <c:v>0.18857142857142861</c:v>
                </c:pt>
                <c:pt idx="134">
                  <c:v>0.34857142857142864</c:v>
                </c:pt>
                <c:pt idx="135">
                  <c:v>0.34857142857142864</c:v>
                </c:pt>
                <c:pt idx="136">
                  <c:v>0.18857142857142861</c:v>
                </c:pt>
                <c:pt idx="137">
                  <c:v>0.34857142857142864</c:v>
                </c:pt>
                <c:pt idx="138">
                  <c:v>0.18857142857142861</c:v>
                </c:pt>
                <c:pt idx="139">
                  <c:v>0.34857142857142864</c:v>
                </c:pt>
                <c:pt idx="140">
                  <c:v>0.18857142857142861</c:v>
                </c:pt>
                <c:pt idx="141">
                  <c:v>0.34857142857142864</c:v>
                </c:pt>
                <c:pt idx="142">
                  <c:v>0.18857142857142861</c:v>
                </c:pt>
                <c:pt idx="143">
                  <c:v>0.18857142857142861</c:v>
                </c:pt>
                <c:pt idx="144">
                  <c:v>0.34857142857142864</c:v>
                </c:pt>
                <c:pt idx="145">
                  <c:v>0.50095238095238104</c:v>
                </c:pt>
                <c:pt idx="146">
                  <c:v>0.34857142857142864</c:v>
                </c:pt>
                <c:pt idx="147">
                  <c:v>0.78285714285714303</c:v>
                </c:pt>
                <c:pt idx="148">
                  <c:v>0.57523809523809522</c:v>
                </c:pt>
                <c:pt idx="149">
                  <c:v>1.9047619047619049E-2</c:v>
                </c:pt>
                <c:pt idx="150">
                  <c:v>1.9047619047619049E-2</c:v>
                </c:pt>
                <c:pt idx="151">
                  <c:v>0.34857142857142864</c:v>
                </c:pt>
                <c:pt idx="152">
                  <c:v>0.34857142857142864</c:v>
                </c:pt>
                <c:pt idx="153">
                  <c:v>0.34857142857142864</c:v>
                </c:pt>
                <c:pt idx="154">
                  <c:v>0.34857142857142864</c:v>
                </c:pt>
                <c:pt idx="155">
                  <c:v>0.34857142857142864</c:v>
                </c:pt>
                <c:pt idx="156">
                  <c:v>0.34857142857142864</c:v>
                </c:pt>
                <c:pt idx="157">
                  <c:v>0.34857142857142864</c:v>
                </c:pt>
                <c:pt idx="158">
                  <c:v>0.34857142857142864</c:v>
                </c:pt>
                <c:pt idx="159">
                  <c:v>0.34857142857142864</c:v>
                </c:pt>
                <c:pt idx="160">
                  <c:v>0.34857142857142864</c:v>
                </c:pt>
                <c:pt idx="161">
                  <c:v>0.55619047619047612</c:v>
                </c:pt>
                <c:pt idx="162">
                  <c:v>0.55619047619047612</c:v>
                </c:pt>
                <c:pt idx="163">
                  <c:v>0.34857142857142864</c:v>
                </c:pt>
                <c:pt idx="164">
                  <c:v>0.34857142857142864</c:v>
                </c:pt>
                <c:pt idx="165">
                  <c:v>0.36761904761904768</c:v>
                </c:pt>
                <c:pt idx="166">
                  <c:v>0.54666666666666663</c:v>
                </c:pt>
                <c:pt idx="167">
                  <c:v>0.54666666666666663</c:v>
                </c:pt>
                <c:pt idx="168">
                  <c:v>0.54666666666666663</c:v>
                </c:pt>
                <c:pt idx="169">
                  <c:v>0.36761904761904768</c:v>
                </c:pt>
                <c:pt idx="170">
                  <c:v>0.36761904761904768</c:v>
                </c:pt>
                <c:pt idx="171">
                  <c:v>0.36761904761904768</c:v>
                </c:pt>
                <c:pt idx="172">
                  <c:v>0.36761904761904768</c:v>
                </c:pt>
                <c:pt idx="173">
                  <c:v>0.36761904761904768</c:v>
                </c:pt>
                <c:pt idx="174">
                  <c:v>0.36761904761904768</c:v>
                </c:pt>
                <c:pt idx="175">
                  <c:v>0.36761904761904768</c:v>
                </c:pt>
                <c:pt idx="176">
                  <c:v>0.36761904761904768</c:v>
                </c:pt>
                <c:pt idx="177">
                  <c:v>0.70666666666666678</c:v>
                </c:pt>
                <c:pt idx="178">
                  <c:v>0.36761904761904768</c:v>
                </c:pt>
                <c:pt idx="179">
                  <c:v>0.36761904761904768</c:v>
                </c:pt>
                <c:pt idx="180">
                  <c:v>0.36761904761904768</c:v>
                </c:pt>
                <c:pt idx="181">
                  <c:v>0.36761904761904768</c:v>
                </c:pt>
                <c:pt idx="182">
                  <c:v>0.36761904761904768</c:v>
                </c:pt>
                <c:pt idx="183">
                  <c:v>0.36761904761904768</c:v>
                </c:pt>
                <c:pt idx="184">
                  <c:v>0.76380952380952394</c:v>
                </c:pt>
                <c:pt idx="185">
                  <c:v>0.76380952380952394</c:v>
                </c:pt>
                <c:pt idx="186">
                  <c:v>0.16000000000000003</c:v>
                </c:pt>
                <c:pt idx="187">
                  <c:v>0.70666666666666678</c:v>
                </c:pt>
                <c:pt idx="188">
                  <c:v>0.16000000000000003</c:v>
                </c:pt>
                <c:pt idx="189">
                  <c:v>0.70666666666666678</c:v>
                </c:pt>
                <c:pt idx="190">
                  <c:v>0.16000000000000003</c:v>
                </c:pt>
                <c:pt idx="191">
                  <c:v>0.70666666666666678</c:v>
                </c:pt>
                <c:pt idx="192">
                  <c:v>0.70666666666666678</c:v>
                </c:pt>
                <c:pt idx="193">
                  <c:v>0.70666666666666678</c:v>
                </c:pt>
                <c:pt idx="194">
                  <c:v>0.70666666666666678</c:v>
                </c:pt>
                <c:pt idx="195">
                  <c:v>0.70666666666666678</c:v>
                </c:pt>
                <c:pt idx="196">
                  <c:v>0.70666666666666678</c:v>
                </c:pt>
                <c:pt idx="197">
                  <c:v>0.70666666666666678</c:v>
                </c:pt>
                <c:pt idx="198">
                  <c:v>0.70666666666666678</c:v>
                </c:pt>
                <c:pt idx="199">
                  <c:v>0.70666666666666678</c:v>
                </c:pt>
                <c:pt idx="200">
                  <c:v>0.70666666666666678</c:v>
                </c:pt>
                <c:pt idx="201">
                  <c:v>0.36761904761904768</c:v>
                </c:pt>
                <c:pt idx="202">
                  <c:v>0.36761904761904768</c:v>
                </c:pt>
                <c:pt idx="203">
                  <c:v>0.6780952380952382</c:v>
                </c:pt>
                <c:pt idx="204">
                  <c:v>0.18857142857142861</c:v>
                </c:pt>
                <c:pt idx="205">
                  <c:v>0.36761904761904768</c:v>
                </c:pt>
                <c:pt idx="206">
                  <c:v>0.36761904761904768</c:v>
                </c:pt>
                <c:pt idx="207">
                  <c:v>0.36761904761904768</c:v>
                </c:pt>
                <c:pt idx="208">
                  <c:v>0.36761904761904768</c:v>
                </c:pt>
                <c:pt idx="209">
                  <c:v>0.36761904761904768</c:v>
                </c:pt>
                <c:pt idx="210">
                  <c:v>0.36761904761904768</c:v>
                </c:pt>
                <c:pt idx="211">
                  <c:v>0.36761904761904768</c:v>
                </c:pt>
                <c:pt idx="212">
                  <c:v>0.36761904761904768</c:v>
                </c:pt>
                <c:pt idx="213">
                  <c:v>0.36761904761904768</c:v>
                </c:pt>
                <c:pt idx="214">
                  <c:v>0.36761904761904768</c:v>
                </c:pt>
                <c:pt idx="215">
                  <c:v>0.36761904761904768</c:v>
                </c:pt>
                <c:pt idx="216">
                  <c:v>0.36761904761904768</c:v>
                </c:pt>
                <c:pt idx="217">
                  <c:v>0.36761904761904768</c:v>
                </c:pt>
                <c:pt idx="218">
                  <c:v>0.36761904761904768</c:v>
                </c:pt>
                <c:pt idx="219">
                  <c:v>0.70666666666666678</c:v>
                </c:pt>
                <c:pt idx="220">
                  <c:v>0.16000000000000003</c:v>
                </c:pt>
                <c:pt idx="221">
                  <c:v>0.70666666666666678</c:v>
                </c:pt>
                <c:pt idx="222">
                  <c:v>0.70666666666666678</c:v>
                </c:pt>
                <c:pt idx="223">
                  <c:v>0.70666666666666678</c:v>
                </c:pt>
                <c:pt idx="224">
                  <c:v>0.16000000000000003</c:v>
                </c:pt>
                <c:pt idx="225">
                  <c:v>0.70666666666666678</c:v>
                </c:pt>
                <c:pt idx="226">
                  <c:v>0.16000000000000003</c:v>
                </c:pt>
                <c:pt idx="227">
                  <c:v>0.70666666666666678</c:v>
                </c:pt>
                <c:pt idx="228">
                  <c:v>0.16000000000000003</c:v>
                </c:pt>
                <c:pt idx="229">
                  <c:v>0.70666666666666678</c:v>
                </c:pt>
                <c:pt idx="230">
                  <c:v>0.16000000000000003</c:v>
                </c:pt>
                <c:pt idx="231">
                  <c:v>0.70666666666666678</c:v>
                </c:pt>
                <c:pt idx="232">
                  <c:v>0.16000000000000003</c:v>
                </c:pt>
                <c:pt idx="233">
                  <c:v>0.70666666666666678</c:v>
                </c:pt>
                <c:pt idx="234">
                  <c:v>0.16000000000000003</c:v>
                </c:pt>
                <c:pt idx="235">
                  <c:v>0.70666666666666678</c:v>
                </c:pt>
                <c:pt idx="236">
                  <c:v>0.70666666666666678</c:v>
                </c:pt>
                <c:pt idx="237">
                  <c:v>0.16000000000000003</c:v>
                </c:pt>
                <c:pt idx="238">
                  <c:v>0.70666666666666678</c:v>
                </c:pt>
                <c:pt idx="239">
                  <c:v>0.70666666666666678</c:v>
                </c:pt>
                <c:pt idx="240">
                  <c:v>0.16000000000000003</c:v>
                </c:pt>
                <c:pt idx="241">
                  <c:v>0.70666666666666678</c:v>
                </c:pt>
                <c:pt idx="242">
                  <c:v>0.70666666666666678</c:v>
                </c:pt>
                <c:pt idx="243">
                  <c:v>0.16000000000000003</c:v>
                </c:pt>
                <c:pt idx="244">
                  <c:v>0.70666666666666678</c:v>
                </c:pt>
                <c:pt idx="245">
                  <c:v>0.16000000000000003</c:v>
                </c:pt>
                <c:pt idx="246">
                  <c:v>0.70666666666666678</c:v>
                </c:pt>
                <c:pt idx="247">
                  <c:v>0.76380952380952394</c:v>
                </c:pt>
                <c:pt idx="248">
                  <c:v>0.70666666666666678</c:v>
                </c:pt>
                <c:pt idx="249">
                  <c:v>0.70666666666666678</c:v>
                </c:pt>
                <c:pt idx="250">
                  <c:v>0.48</c:v>
                </c:pt>
                <c:pt idx="251">
                  <c:v>0.48</c:v>
                </c:pt>
                <c:pt idx="252">
                  <c:v>0.16000000000000003</c:v>
                </c:pt>
                <c:pt idx="253">
                  <c:v>0.16000000000000003</c:v>
                </c:pt>
                <c:pt idx="254">
                  <c:v>0.16000000000000003</c:v>
                </c:pt>
                <c:pt idx="255">
                  <c:v>0.16000000000000003</c:v>
                </c:pt>
                <c:pt idx="256">
                  <c:v>0.16000000000000003</c:v>
                </c:pt>
                <c:pt idx="257">
                  <c:v>0.16000000000000003</c:v>
                </c:pt>
                <c:pt idx="258">
                  <c:v>0.16000000000000003</c:v>
                </c:pt>
                <c:pt idx="259">
                  <c:v>0.16000000000000003</c:v>
                </c:pt>
                <c:pt idx="260">
                  <c:v>0.16000000000000003</c:v>
                </c:pt>
                <c:pt idx="261">
                  <c:v>0.16000000000000003</c:v>
                </c:pt>
                <c:pt idx="262">
                  <c:v>0.16000000000000003</c:v>
                </c:pt>
                <c:pt idx="263">
                  <c:v>0.41523809523809529</c:v>
                </c:pt>
                <c:pt idx="264">
                  <c:v>0.49142857142857149</c:v>
                </c:pt>
                <c:pt idx="265">
                  <c:v>0.89523809523809528</c:v>
                </c:pt>
                <c:pt idx="266">
                  <c:v>0.49142857142857149</c:v>
                </c:pt>
                <c:pt idx="267">
                  <c:v>0.89523809523809528</c:v>
                </c:pt>
                <c:pt idx="268">
                  <c:v>0.89523809523809528</c:v>
                </c:pt>
                <c:pt idx="269">
                  <c:v>0.89523809523809528</c:v>
                </c:pt>
                <c:pt idx="270">
                  <c:v>0.89523809523809528</c:v>
                </c:pt>
                <c:pt idx="271">
                  <c:v>0.89523809523809528</c:v>
                </c:pt>
                <c:pt idx="272">
                  <c:v>0.89523809523809528</c:v>
                </c:pt>
                <c:pt idx="273">
                  <c:v>0.89523809523809528</c:v>
                </c:pt>
                <c:pt idx="274">
                  <c:v>0.89523809523809528</c:v>
                </c:pt>
                <c:pt idx="275">
                  <c:v>0.89523809523809528</c:v>
                </c:pt>
                <c:pt idx="276">
                  <c:v>0.2</c:v>
                </c:pt>
                <c:pt idx="277">
                  <c:v>0.2</c:v>
                </c:pt>
                <c:pt idx="278">
                  <c:v>0.89523809523809528</c:v>
                </c:pt>
                <c:pt idx="279">
                  <c:v>0</c:v>
                </c:pt>
                <c:pt idx="280">
                  <c:v>0.89523809523809528</c:v>
                </c:pt>
                <c:pt idx="281">
                  <c:v>0.89523809523809528</c:v>
                </c:pt>
                <c:pt idx="282">
                  <c:v>0.89523809523809528</c:v>
                </c:pt>
                <c:pt idx="283">
                  <c:v>0.89523809523809528</c:v>
                </c:pt>
                <c:pt idx="284">
                  <c:v>0.89523809523809528</c:v>
                </c:pt>
                <c:pt idx="285">
                  <c:v>0.89523809523809528</c:v>
                </c:pt>
                <c:pt idx="286">
                  <c:v>0.89523809523809528</c:v>
                </c:pt>
                <c:pt idx="287">
                  <c:v>0.89523809523809528</c:v>
                </c:pt>
                <c:pt idx="288">
                  <c:v>0.89523809523809528</c:v>
                </c:pt>
                <c:pt idx="289">
                  <c:v>0.89523809523809528</c:v>
                </c:pt>
                <c:pt idx="290">
                  <c:v>0.89523809523809528</c:v>
                </c:pt>
                <c:pt idx="291">
                  <c:v>0.89523809523809528</c:v>
                </c:pt>
                <c:pt idx="292">
                  <c:v>0.89523809523809528</c:v>
                </c:pt>
                <c:pt idx="293">
                  <c:v>0.89523809523809528</c:v>
                </c:pt>
                <c:pt idx="294">
                  <c:v>0.89523809523809528</c:v>
                </c:pt>
                <c:pt idx="295">
                  <c:v>0.89523809523809528</c:v>
                </c:pt>
                <c:pt idx="296">
                  <c:v>0.89523809523809528</c:v>
                </c:pt>
                <c:pt idx="297">
                  <c:v>0.89523809523809528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0.54666666666666663</c:v>
                </c:pt>
                <c:pt idx="303">
                  <c:v>0.89523809523809528</c:v>
                </c:pt>
                <c:pt idx="304">
                  <c:v>0.89523809523809528</c:v>
                </c:pt>
                <c:pt idx="305">
                  <c:v>0.89523809523809528</c:v>
                </c:pt>
                <c:pt idx="306">
                  <c:v>0.70666666666666678</c:v>
                </c:pt>
                <c:pt idx="307">
                  <c:v>0.70666666666666678</c:v>
                </c:pt>
                <c:pt idx="308">
                  <c:v>0.70666666666666678</c:v>
                </c:pt>
                <c:pt idx="309">
                  <c:v>0.70666666666666678</c:v>
                </c:pt>
                <c:pt idx="310">
                  <c:v>0.70666666666666678</c:v>
                </c:pt>
                <c:pt idx="311">
                  <c:v>0.70666666666666678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0.22666666666666668</c:v>
                </c:pt>
                <c:pt idx="340">
                  <c:v>0.22666666666666668</c:v>
                </c:pt>
                <c:pt idx="341">
                  <c:v>0</c:v>
                </c:pt>
                <c:pt idx="342">
                  <c:v>0</c:v>
                </c:pt>
                <c:pt idx="343">
                  <c:v>2.8571428571428571E-2</c:v>
                </c:pt>
                <c:pt idx="344">
                  <c:v>2.8571428571428571E-2</c:v>
                </c:pt>
                <c:pt idx="345">
                  <c:v>2.8571428571428571E-2</c:v>
                </c:pt>
                <c:pt idx="346">
                  <c:v>2.8571428571428571E-2</c:v>
                </c:pt>
                <c:pt idx="347">
                  <c:v>2.8571428571428571E-2</c:v>
                </c:pt>
                <c:pt idx="348">
                  <c:v>2.8571428571428571E-2</c:v>
                </c:pt>
                <c:pt idx="349">
                  <c:v>2.8571428571428571E-2</c:v>
                </c:pt>
                <c:pt idx="350">
                  <c:v>2.8571428571428571E-2</c:v>
                </c:pt>
                <c:pt idx="351">
                  <c:v>2.8571428571428571E-2</c:v>
                </c:pt>
                <c:pt idx="352">
                  <c:v>2.8571428571428571E-2</c:v>
                </c:pt>
                <c:pt idx="353">
                  <c:v>2.8571428571428571E-2</c:v>
                </c:pt>
                <c:pt idx="354">
                  <c:v>2.8571428571428571E-2</c:v>
                </c:pt>
                <c:pt idx="355">
                  <c:v>2.8571428571428571E-2</c:v>
                </c:pt>
                <c:pt idx="356">
                  <c:v>2.8571428571428571E-2</c:v>
                </c:pt>
                <c:pt idx="357">
                  <c:v>2.8571428571428571E-2</c:v>
                </c:pt>
                <c:pt idx="358">
                  <c:v>2.8571428571428571E-2</c:v>
                </c:pt>
                <c:pt idx="359">
                  <c:v>2.8571428571428571E-2</c:v>
                </c:pt>
                <c:pt idx="360">
                  <c:v>2.8571428571428571E-2</c:v>
                </c:pt>
                <c:pt idx="361">
                  <c:v>2.8571428571428571E-2</c:v>
                </c:pt>
                <c:pt idx="362">
                  <c:v>2.8571428571428571E-2</c:v>
                </c:pt>
                <c:pt idx="363">
                  <c:v>2.8571428571428571E-2</c:v>
                </c:pt>
                <c:pt idx="364">
                  <c:v>2.8571428571428571E-2</c:v>
                </c:pt>
                <c:pt idx="365">
                  <c:v>2.8571428571428571E-2</c:v>
                </c:pt>
                <c:pt idx="366">
                  <c:v>2.8571428571428571E-2</c:v>
                </c:pt>
                <c:pt idx="367">
                  <c:v>2.8571428571428571E-2</c:v>
                </c:pt>
                <c:pt idx="368">
                  <c:v>2.8571428571428571E-2</c:v>
                </c:pt>
                <c:pt idx="369">
                  <c:v>2.8571428571428571E-2</c:v>
                </c:pt>
                <c:pt idx="370">
                  <c:v>2.8571428571428571E-2</c:v>
                </c:pt>
                <c:pt idx="371">
                  <c:v>2.8571428571428571E-2</c:v>
                </c:pt>
                <c:pt idx="372">
                  <c:v>2.8571428571428571E-2</c:v>
                </c:pt>
                <c:pt idx="373">
                  <c:v>2.8571428571428571E-2</c:v>
                </c:pt>
              </c:numCache>
            </c:numRef>
          </c:xVal>
          <c:yVal>
            <c:numRef>
              <c:f>'רגרסיית איכות השינה'!$B$2:$B$375</c:f>
              <c:numCache>
                <c:formatCode>0.00</c:formatCode>
                <c:ptCount val="374"/>
                <c:pt idx="0">
                  <c:v>0.25555555555555554</c:v>
                </c:pt>
                <c:pt idx="1">
                  <c:v>0.27407407407407414</c:v>
                </c:pt>
                <c:pt idx="2">
                  <c:v>0.27407407407407414</c:v>
                </c:pt>
                <c:pt idx="3">
                  <c:v>1.8518518518518615E-2</c:v>
                </c:pt>
                <c:pt idx="4">
                  <c:v>1.8518518518518615E-2</c:v>
                </c:pt>
                <c:pt idx="5">
                  <c:v>1.8518518518518615E-2</c:v>
                </c:pt>
                <c:pt idx="6">
                  <c:v>0.29259259259259263</c:v>
                </c:pt>
                <c:pt idx="7">
                  <c:v>0.67037037037037028</c:v>
                </c:pt>
                <c:pt idx="8">
                  <c:v>0.67037037037037028</c:v>
                </c:pt>
                <c:pt idx="9">
                  <c:v>0.67037037037037028</c:v>
                </c:pt>
                <c:pt idx="10">
                  <c:v>0.25555555555555554</c:v>
                </c:pt>
                <c:pt idx="11">
                  <c:v>0.67037037037037028</c:v>
                </c:pt>
                <c:pt idx="12">
                  <c:v>0.25555555555555554</c:v>
                </c:pt>
                <c:pt idx="13">
                  <c:v>0.23703703703703707</c:v>
                </c:pt>
                <c:pt idx="14">
                  <c:v>0.23703703703703707</c:v>
                </c:pt>
                <c:pt idx="15">
                  <c:v>0.23703703703703707</c:v>
                </c:pt>
                <c:pt idx="16">
                  <c:v>0.22962962962962966</c:v>
                </c:pt>
                <c:pt idx="17">
                  <c:v>0.23703703703703707</c:v>
                </c:pt>
                <c:pt idx="18">
                  <c:v>0.22962962962962966</c:v>
                </c:pt>
                <c:pt idx="19">
                  <c:v>0.6333333333333333</c:v>
                </c:pt>
                <c:pt idx="20">
                  <c:v>0.6518518518518519</c:v>
                </c:pt>
                <c:pt idx="21">
                  <c:v>0.6518518518518519</c:v>
                </c:pt>
                <c:pt idx="22">
                  <c:v>0.6518518518518519</c:v>
                </c:pt>
                <c:pt idx="23">
                  <c:v>0.6518518518518519</c:v>
                </c:pt>
                <c:pt idx="24">
                  <c:v>0.67037037037037028</c:v>
                </c:pt>
                <c:pt idx="25">
                  <c:v>0.68888888888888888</c:v>
                </c:pt>
                <c:pt idx="26">
                  <c:v>0.67037037037037028</c:v>
                </c:pt>
                <c:pt idx="27">
                  <c:v>0.68888888888888888</c:v>
                </c:pt>
                <c:pt idx="28">
                  <c:v>0.68888888888888888</c:v>
                </c:pt>
                <c:pt idx="29">
                  <c:v>0.68888888888888888</c:v>
                </c:pt>
                <c:pt idx="30">
                  <c:v>0.21111111111111119</c:v>
                </c:pt>
                <c:pt idx="31">
                  <c:v>0.21111111111111119</c:v>
                </c:pt>
                <c:pt idx="32">
                  <c:v>0.78888888888888897</c:v>
                </c:pt>
                <c:pt idx="33">
                  <c:v>0.25555555555555554</c:v>
                </c:pt>
                <c:pt idx="34">
                  <c:v>0.6518518518518519</c:v>
                </c:pt>
                <c:pt idx="35">
                  <c:v>0.25555555555555554</c:v>
                </c:pt>
                <c:pt idx="36">
                  <c:v>0.25555555555555554</c:v>
                </c:pt>
                <c:pt idx="37">
                  <c:v>0.6333333333333333</c:v>
                </c:pt>
                <c:pt idx="38">
                  <c:v>0.6333333333333333</c:v>
                </c:pt>
                <c:pt idx="39">
                  <c:v>0.6333333333333333</c:v>
                </c:pt>
                <c:pt idx="40">
                  <c:v>0.6518518518518519</c:v>
                </c:pt>
                <c:pt idx="41">
                  <c:v>0.6518518518518519</c:v>
                </c:pt>
                <c:pt idx="42">
                  <c:v>0.6518518518518519</c:v>
                </c:pt>
                <c:pt idx="43">
                  <c:v>0.67037037037037028</c:v>
                </c:pt>
                <c:pt idx="44">
                  <c:v>0.6518518518518519</c:v>
                </c:pt>
                <c:pt idx="45">
                  <c:v>0.67037037037037028</c:v>
                </c:pt>
                <c:pt idx="46">
                  <c:v>0.6518518518518519</c:v>
                </c:pt>
                <c:pt idx="47">
                  <c:v>0.67037037037037028</c:v>
                </c:pt>
                <c:pt idx="48">
                  <c:v>0.6518518518518519</c:v>
                </c:pt>
                <c:pt idx="49">
                  <c:v>0.6518518518518519</c:v>
                </c:pt>
                <c:pt idx="50">
                  <c:v>0.71481481481481479</c:v>
                </c:pt>
                <c:pt idx="51">
                  <c:v>0.71481481481481479</c:v>
                </c:pt>
                <c:pt idx="52">
                  <c:v>0.23703703703703707</c:v>
                </c:pt>
                <c:pt idx="53">
                  <c:v>0.6333333333333333</c:v>
                </c:pt>
                <c:pt idx="54">
                  <c:v>0.23703703703703707</c:v>
                </c:pt>
                <c:pt idx="55">
                  <c:v>0.23703703703703707</c:v>
                </c:pt>
                <c:pt idx="56">
                  <c:v>0.6518518518518519</c:v>
                </c:pt>
                <c:pt idx="57">
                  <c:v>0.23703703703703707</c:v>
                </c:pt>
                <c:pt idx="58">
                  <c:v>0.23703703703703707</c:v>
                </c:pt>
                <c:pt idx="59">
                  <c:v>0.6518518518518519</c:v>
                </c:pt>
                <c:pt idx="60">
                  <c:v>0.23703703703703707</c:v>
                </c:pt>
                <c:pt idx="61">
                  <c:v>0.23703703703703707</c:v>
                </c:pt>
                <c:pt idx="62">
                  <c:v>0.27407407407407414</c:v>
                </c:pt>
                <c:pt idx="63">
                  <c:v>0.27407407407407414</c:v>
                </c:pt>
                <c:pt idx="64">
                  <c:v>0.27407407407407414</c:v>
                </c:pt>
                <c:pt idx="65">
                  <c:v>0.27407407407407414</c:v>
                </c:pt>
                <c:pt idx="66">
                  <c:v>0.65925925925925932</c:v>
                </c:pt>
                <c:pt idx="67">
                  <c:v>0.23703703703703707</c:v>
                </c:pt>
                <c:pt idx="68">
                  <c:v>0.27407407407407414</c:v>
                </c:pt>
                <c:pt idx="69">
                  <c:v>0.27407407407407414</c:v>
                </c:pt>
                <c:pt idx="70">
                  <c:v>0.25555555555555554</c:v>
                </c:pt>
                <c:pt idx="71">
                  <c:v>0.25555555555555554</c:v>
                </c:pt>
                <c:pt idx="72">
                  <c:v>0.25555555555555554</c:v>
                </c:pt>
                <c:pt idx="73">
                  <c:v>0.25555555555555554</c:v>
                </c:pt>
                <c:pt idx="74">
                  <c:v>0.23703703703703707</c:v>
                </c:pt>
                <c:pt idx="75">
                  <c:v>0.23703703703703707</c:v>
                </c:pt>
                <c:pt idx="76">
                  <c:v>0.23703703703703707</c:v>
                </c:pt>
                <c:pt idx="77">
                  <c:v>0.23703703703703707</c:v>
                </c:pt>
                <c:pt idx="78">
                  <c:v>0.23703703703703707</c:v>
                </c:pt>
                <c:pt idx="79">
                  <c:v>0.23703703703703707</c:v>
                </c:pt>
                <c:pt idx="80">
                  <c:v>0</c:v>
                </c:pt>
                <c:pt idx="81">
                  <c:v>0</c:v>
                </c:pt>
                <c:pt idx="82">
                  <c:v>0.46666666666666667</c:v>
                </c:pt>
                <c:pt idx="83">
                  <c:v>0.46666666666666667</c:v>
                </c:pt>
                <c:pt idx="84">
                  <c:v>0.71481481481481479</c:v>
                </c:pt>
                <c:pt idx="85">
                  <c:v>0.65925925925925932</c:v>
                </c:pt>
                <c:pt idx="86">
                  <c:v>0.65925925925925932</c:v>
                </c:pt>
                <c:pt idx="87">
                  <c:v>0.65925925925925932</c:v>
                </c:pt>
                <c:pt idx="88">
                  <c:v>0.67777777777777781</c:v>
                </c:pt>
                <c:pt idx="89">
                  <c:v>0.67777777777777781</c:v>
                </c:pt>
                <c:pt idx="90">
                  <c:v>0.67777777777777781</c:v>
                </c:pt>
                <c:pt idx="91">
                  <c:v>0.67777777777777781</c:v>
                </c:pt>
                <c:pt idx="92">
                  <c:v>0.71481481481481479</c:v>
                </c:pt>
                <c:pt idx="93">
                  <c:v>0.59629629629629632</c:v>
                </c:pt>
                <c:pt idx="94">
                  <c:v>0.65925925925925932</c:v>
                </c:pt>
                <c:pt idx="95">
                  <c:v>0.64074074074074072</c:v>
                </c:pt>
                <c:pt idx="96">
                  <c:v>0.65925925925925932</c:v>
                </c:pt>
                <c:pt idx="97">
                  <c:v>0.64074074074074072</c:v>
                </c:pt>
                <c:pt idx="98">
                  <c:v>0.64074074074074072</c:v>
                </c:pt>
                <c:pt idx="99">
                  <c:v>0.64074074074074072</c:v>
                </c:pt>
                <c:pt idx="100">
                  <c:v>0.65925925925925932</c:v>
                </c:pt>
                <c:pt idx="101">
                  <c:v>0.65925925925925932</c:v>
                </c:pt>
                <c:pt idx="102">
                  <c:v>0.65925925925925932</c:v>
                </c:pt>
                <c:pt idx="103">
                  <c:v>0.24814814814814812</c:v>
                </c:pt>
                <c:pt idx="104">
                  <c:v>0.65925925925925932</c:v>
                </c:pt>
                <c:pt idx="105">
                  <c:v>0.24814814814814812</c:v>
                </c:pt>
                <c:pt idx="106">
                  <c:v>0.25555555555555554</c:v>
                </c:pt>
                <c:pt idx="107">
                  <c:v>0.77037037037037037</c:v>
                </c:pt>
                <c:pt idx="108">
                  <c:v>0.77037037037037037</c:v>
                </c:pt>
                <c:pt idx="109">
                  <c:v>0.69629629629629641</c:v>
                </c:pt>
                <c:pt idx="110">
                  <c:v>0.65925925925925932</c:v>
                </c:pt>
                <c:pt idx="111">
                  <c:v>0.69629629629629641</c:v>
                </c:pt>
                <c:pt idx="112">
                  <c:v>0.65925925925925932</c:v>
                </c:pt>
                <c:pt idx="113">
                  <c:v>0.69629629629629641</c:v>
                </c:pt>
                <c:pt idx="114">
                  <c:v>0.65925925925925932</c:v>
                </c:pt>
                <c:pt idx="115">
                  <c:v>0.65925925925925932</c:v>
                </c:pt>
                <c:pt idx="116">
                  <c:v>0.65925925925925932</c:v>
                </c:pt>
                <c:pt idx="117">
                  <c:v>0.65925925925925932</c:v>
                </c:pt>
                <c:pt idx="118">
                  <c:v>0.65925925925925932</c:v>
                </c:pt>
                <c:pt idx="119">
                  <c:v>0.65925925925925932</c:v>
                </c:pt>
                <c:pt idx="120">
                  <c:v>0.65925925925925932</c:v>
                </c:pt>
                <c:pt idx="121">
                  <c:v>0.65925925925925932</c:v>
                </c:pt>
                <c:pt idx="122">
                  <c:v>0.65925925925925932</c:v>
                </c:pt>
                <c:pt idx="123">
                  <c:v>0.65925925925925932</c:v>
                </c:pt>
                <c:pt idx="124">
                  <c:v>0.65925925925925932</c:v>
                </c:pt>
                <c:pt idx="125">
                  <c:v>0.71481481481481479</c:v>
                </c:pt>
                <c:pt idx="126">
                  <c:v>0.67777777777777781</c:v>
                </c:pt>
                <c:pt idx="127">
                  <c:v>0.64074074074074072</c:v>
                </c:pt>
                <c:pt idx="128">
                  <c:v>0.67777777777777781</c:v>
                </c:pt>
                <c:pt idx="129">
                  <c:v>0.67777777777777781</c:v>
                </c:pt>
                <c:pt idx="130">
                  <c:v>0.64074074074074072</c:v>
                </c:pt>
                <c:pt idx="131">
                  <c:v>0.67777777777777781</c:v>
                </c:pt>
                <c:pt idx="132">
                  <c:v>0.67777777777777781</c:v>
                </c:pt>
                <c:pt idx="133">
                  <c:v>0.64074074074074072</c:v>
                </c:pt>
                <c:pt idx="134">
                  <c:v>0.67777777777777781</c:v>
                </c:pt>
                <c:pt idx="135">
                  <c:v>0.67777777777777781</c:v>
                </c:pt>
                <c:pt idx="136">
                  <c:v>0.64074074074074072</c:v>
                </c:pt>
                <c:pt idx="137">
                  <c:v>0.64074074074074072</c:v>
                </c:pt>
                <c:pt idx="138">
                  <c:v>0.64074074074074072</c:v>
                </c:pt>
                <c:pt idx="139">
                  <c:v>0.64074074074074072</c:v>
                </c:pt>
                <c:pt idx="140">
                  <c:v>0.64074074074074072</c:v>
                </c:pt>
                <c:pt idx="141">
                  <c:v>0.64074074074074072</c:v>
                </c:pt>
                <c:pt idx="142">
                  <c:v>0.64074074074074072</c:v>
                </c:pt>
                <c:pt idx="143">
                  <c:v>0.64074074074074072</c:v>
                </c:pt>
                <c:pt idx="144">
                  <c:v>0.64074074074074072</c:v>
                </c:pt>
                <c:pt idx="145">
                  <c:v>0.59629629629629632</c:v>
                </c:pt>
                <c:pt idx="146">
                  <c:v>0.65925925925925932</c:v>
                </c:pt>
                <c:pt idx="147">
                  <c:v>0.22962962962962966</c:v>
                </c:pt>
                <c:pt idx="148">
                  <c:v>0.50370370370370376</c:v>
                </c:pt>
                <c:pt idx="149">
                  <c:v>0.90740740740740744</c:v>
                </c:pt>
                <c:pt idx="150">
                  <c:v>0.90740740740740744</c:v>
                </c:pt>
                <c:pt idx="151">
                  <c:v>0.65925925925925932</c:v>
                </c:pt>
                <c:pt idx="152">
                  <c:v>0.65925925925925932</c:v>
                </c:pt>
                <c:pt idx="153">
                  <c:v>0.65925925925925932</c:v>
                </c:pt>
                <c:pt idx="154">
                  <c:v>0.65925925925925932</c:v>
                </c:pt>
                <c:pt idx="155">
                  <c:v>0.65925925925925932</c:v>
                </c:pt>
                <c:pt idx="156">
                  <c:v>0.65925925925925932</c:v>
                </c:pt>
                <c:pt idx="157">
                  <c:v>0.65925925925925932</c:v>
                </c:pt>
                <c:pt idx="158">
                  <c:v>0.65925925925925932</c:v>
                </c:pt>
                <c:pt idx="159">
                  <c:v>0.65925925925925932</c:v>
                </c:pt>
                <c:pt idx="160">
                  <c:v>0.65925925925925932</c:v>
                </c:pt>
                <c:pt idx="161">
                  <c:v>0.65925925925925932</c:v>
                </c:pt>
                <c:pt idx="162">
                  <c:v>0.65925925925925932</c:v>
                </c:pt>
                <c:pt idx="163">
                  <c:v>0.78888888888888897</c:v>
                </c:pt>
                <c:pt idx="164">
                  <c:v>0.78888888888888897</c:v>
                </c:pt>
                <c:pt idx="165">
                  <c:v>0.73333333333333328</c:v>
                </c:pt>
                <c:pt idx="166">
                  <c:v>0.67777777777777781</c:v>
                </c:pt>
                <c:pt idx="167">
                  <c:v>0.54074074074074074</c:v>
                </c:pt>
                <c:pt idx="168">
                  <c:v>0.54074074074074074</c:v>
                </c:pt>
                <c:pt idx="169">
                  <c:v>0.75185185185185199</c:v>
                </c:pt>
                <c:pt idx="170">
                  <c:v>0.75185185185185199</c:v>
                </c:pt>
                <c:pt idx="171">
                  <c:v>0.75185185185185199</c:v>
                </c:pt>
                <c:pt idx="172">
                  <c:v>0.75185185185185199</c:v>
                </c:pt>
                <c:pt idx="173">
                  <c:v>0.75185185185185199</c:v>
                </c:pt>
                <c:pt idx="174">
                  <c:v>0.73333333333333328</c:v>
                </c:pt>
                <c:pt idx="175">
                  <c:v>0.73333333333333328</c:v>
                </c:pt>
                <c:pt idx="176">
                  <c:v>0.73333333333333328</c:v>
                </c:pt>
                <c:pt idx="177">
                  <c:v>0.32962962962962966</c:v>
                </c:pt>
                <c:pt idx="178">
                  <c:v>0.77037037037037037</c:v>
                </c:pt>
                <c:pt idx="179">
                  <c:v>0.77037037037037037</c:v>
                </c:pt>
                <c:pt idx="180">
                  <c:v>0.77037037037037037</c:v>
                </c:pt>
                <c:pt idx="181">
                  <c:v>0.77037037037037037</c:v>
                </c:pt>
                <c:pt idx="182">
                  <c:v>0.77037037037037037</c:v>
                </c:pt>
                <c:pt idx="183">
                  <c:v>0.77037037037037037</c:v>
                </c:pt>
                <c:pt idx="184">
                  <c:v>0.38518518518518519</c:v>
                </c:pt>
                <c:pt idx="185">
                  <c:v>0.38518518518518519</c:v>
                </c:pt>
                <c:pt idx="186">
                  <c:v>0.46666666666666667</c:v>
                </c:pt>
                <c:pt idx="187">
                  <c:v>0.29259259259259263</c:v>
                </c:pt>
                <c:pt idx="188">
                  <c:v>0.46666666666666667</c:v>
                </c:pt>
                <c:pt idx="189">
                  <c:v>0.32962962962962966</c:v>
                </c:pt>
                <c:pt idx="190">
                  <c:v>0.46666666666666667</c:v>
                </c:pt>
                <c:pt idx="191">
                  <c:v>0.31111111111111123</c:v>
                </c:pt>
                <c:pt idx="192">
                  <c:v>0.32962962962962966</c:v>
                </c:pt>
                <c:pt idx="193">
                  <c:v>0.32962962962962966</c:v>
                </c:pt>
                <c:pt idx="194">
                  <c:v>0.32962962962962966</c:v>
                </c:pt>
                <c:pt idx="195">
                  <c:v>0.32962962962962966</c:v>
                </c:pt>
                <c:pt idx="196">
                  <c:v>0.32962962962962966</c:v>
                </c:pt>
                <c:pt idx="197">
                  <c:v>0.32962962962962966</c:v>
                </c:pt>
                <c:pt idx="198">
                  <c:v>0.32962962962962966</c:v>
                </c:pt>
                <c:pt idx="199">
                  <c:v>0.32962962962962966</c:v>
                </c:pt>
                <c:pt idx="200">
                  <c:v>0.32962962962962966</c:v>
                </c:pt>
                <c:pt idx="201">
                  <c:v>0.77037037037037037</c:v>
                </c:pt>
                <c:pt idx="202">
                  <c:v>0.77037037037037037</c:v>
                </c:pt>
                <c:pt idx="203">
                  <c:v>0.40370370370370379</c:v>
                </c:pt>
                <c:pt idx="204">
                  <c:v>0.73333333333333328</c:v>
                </c:pt>
                <c:pt idx="205">
                  <c:v>0.75185185185185199</c:v>
                </c:pt>
                <c:pt idx="206">
                  <c:v>0.75185185185185199</c:v>
                </c:pt>
                <c:pt idx="207">
                  <c:v>0.75185185185185199</c:v>
                </c:pt>
                <c:pt idx="208">
                  <c:v>0.75185185185185199</c:v>
                </c:pt>
                <c:pt idx="209">
                  <c:v>0.77037037037037037</c:v>
                </c:pt>
                <c:pt idx="210">
                  <c:v>0.75185185185185199</c:v>
                </c:pt>
                <c:pt idx="211">
                  <c:v>0.77037037037037037</c:v>
                </c:pt>
                <c:pt idx="212">
                  <c:v>0.77037037037037037</c:v>
                </c:pt>
                <c:pt idx="213">
                  <c:v>0.77037037037037037</c:v>
                </c:pt>
                <c:pt idx="214">
                  <c:v>0.77037037037037037</c:v>
                </c:pt>
                <c:pt idx="215">
                  <c:v>0.77037037037037037</c:v>
                </c:pt>
                <c:pt idx="216">
                  <c:v>0.77037037037037037</c:v>
                </c:pt>
                <c:pt idx="217">
                  <c:v>0.77037037037037037</c:v>
                </c:pt>
                <c:pt idx="218">
                  <c:v>0.77037037037037037</c:v>
                </c:pt>
                <c:pt idx="219">
                  <c:v>0.32962962962962966</c:v>
                </c:pt>
                <c:pt idx="220">
                  <c:v>0.44814814814814807</c:v>
                </c:pt>
                <c:pt idx="221">
                  <c:v>0.31111111111111123</c:v>
                </c:pt>
                <c:pt idx="222">
                  <c:v>0.29259259259259263</c:v>
                </c:pt>
                <c:pt idx="223">
                  <c:v>0.31111111111111123</c:v>
                </c:pt>
                <c:pt idx="224">
                  <c:v>0.44814814814814807</c:v>
                </c:pt>
                <c:pt idx="225">
                  <c:v>0.29259259259259263</c:v>
                </c:pt>
                <c:pt idx="226">
                  <c:v>0.44814814814814807</c:v>
                </c:pt>
                <c:pt idx="227">
                  <c:v>0.29259259259259263</c:v>
                </c:pt>
                <c:pt idx="228">
                  <c:v>0.44814814814814807</c:v>
                </c:pt>
                <c:pt idx="229">
                  <c:v>0.29259259259259263</c:v>
                </c:pt>
                <c:pt idx="230">
                  <c:v>0.44814814814814807</c:v>
                </c:pt>
                <c:pt idx="231">
                  <c:v>0.29259259259259263</c:v>
                </c:pt>
                <c:pt idx="232">
                  <c:v>0.44814814814814807</c:v>
                </c:pt>
                <c:pt idx="233">
                  <c:v>0.29259259259259263</c:v>
                </c:pt>
                <c:pt idx="234">
                  <c:v>0.44814814814814807</c:v>
                </c:pt>
                <c:pt idx="235">
                  <c:v>0.29259259259259263</c:v>
                </c:pt>
                <c:pt idx="236">
                  <c:v>0.31111111111111123</c:v>
                </c:pt>
                <c:pt idx="237">
                  <c:v>0.42962962962962964</c:v>
                </c:pt>
                <c:pt idx="238">
                  <c:v>0.29259259259259263</c:v>
                </c:pt>
                <c:pt idx="239">
                  <c:v>0.31111111111111123</c:v>
                </c:pt>
                <c:pt idx="240">
                  <c:v>0.42962962962962964</c:v>
                </c:pt>
                <c:pt idx="241">
                  <c:v>0.29259259259259263</c:v>
                </c:pt>
                <c:pt idx="242">
                  <c:v>0.31111111111111123</c:v>
                </c:pt>
                <c:pt idx="243">
                  <c:v>0.42962962962962964</c:v>
                </c:pt>
                <c:pt idx="244">
                  <c:v>0.29259259259259263</c:v>
                </c:pt>
                <c:pt idx="245">
                  <c:v>0.42962962962962964</c:v>
                </c:pt>
                <c:pt idx="246">
                  <c:v>0.29259259259259263</c:v>
                </c:pt>
                <c:pt idx="247">
                  <c:v>0.48518518518518516</c:v>
                </c:pt>
                <c:pt idx="248">
                  <c:v>0.31111111111111123</c:v>
                </c:pt>
                <c:pt idx="249">
                  <c:v>0.32962962962962966</c:v>
                </c:pt>
                <c:pt idx="250">
                  <c:v>0.48518518518518516</c:v>
                </c:pt>
                <c:pt idx="251">
                  <c:v>0.48518518518518516</c:v>
                </c:pt>
                <c:pt idx="252">
                  <c:v>0.42962962962962964</c:v>
                </c:pt>
                <c:pt idx="253">
                  <c:v>0.42962962962962964</c:v>
                </c:pt>
                <c:pt idx="254">
                  <c:v>0.42962962962962964</c:v>
                </c:pt>
                <c:pt idx="255">
                  <c:v>0.42962962962962964</c:v>
                </c:pt>
                <c:pt idx="256">
                  <c:v>0.44814814814814807</c:v>
                </c:pt>
                <c:pt idx="257">
                  <c:v>0.44814814814814807</c:v>
                </c:pt>
                <c:pt idx="258">
                  <c:v>0.44814814814814807</c:v>
                </c:pt>
                <c:pt idx="259">
                  <c:v>0.44814814814814807</c:v>
                </c:pt>
                <c:pt idx="260">
                  <c:v>0.44814814814814807</c:v>
                </c:pt>
                <c:pt idx="261">
                  <c:v>0.44814814814814807</c:v>
                </c:pt>
                <c:pt idx="262">
                  <c:v>0.44814814814814807</c:v>
                </c:pt>
                <c:pt idx="263">
                  <c:v>0.50370370370370376</c:v>
                </c:pt>
                <c:pt idx="264">
                  <c:v>0.57777777777777772</c:v>
                </c:pt>
                <c:pt idx="265">
                  <c:v>0.21851851851851861</c:v>
                </c:pt>
                <c:pt idx="266">
                  <c:v>0.57777777777777772</c:v>
                </c:pt>
                <c:pt idx="267">
                  <c:v>0.27407407407407414</c:v>
                </c:pt>
                <c:pt idx="268">
                  <c:v>0.23703703703703707</c:v>
                </c:pt>
                <c:pt idx="269">
                  <c:v>0.25555555555555554</c:v>
                </c:pt>
                <c:pt idx="270">
                  <c:v>0.25555555555555554</c:v>
                </c:pt>
                <c:pt idx="271">
                  <c:v>0.25555555555555554</c:v>
                </c:pt>
                <c:pt idx="272">
                  <c:v>0.25555555555555554</c:v>
                </c:pt>
                <c:pt idx="273">
                  <c:v>0.27407407407407414</c:v>
                </c:pt>
                <c:pt idx="274">
                  <c:v>0.27407407407407414</c:v>
                </c:pt>
                <c:pt idx="275">
                  <c:v>0.27407407407407414</c:v>
                </c:pt>
                <c:pt idx="276">
                  <c:v>0.92592592592592582</c:v>
                </c:pt>
                <c:pt idx="277">
                  <c:v>0.92592592592592582</c:v>
                </c:pt>
                <c:pt idx="278">
                  <c:v>0.25555555555555554</c:v>
                </c:pt>
                <c:pt idx="279">
                  <c:v>0.96296296296296302</c:v>
                </c:pt>
                <c:pt idx="280">
                  <c:v>0.23703703703703707</c:v>
                </c:pt>
                <c:pt idx="281">
                  <c:v>0.25555555555555554</c:v>
                </c:pt>
                <c:pt idx="282">
                  <c:v>0.23703703703703707</c:v>
                </c:pt>
                <c:pt idx="283">
                  <c:v>0.23703703703703707</c:v>
                </c:pt>
                <c:pt idx="284">
                  <c:v>0.23703703703703707</c:v>
                </c:pt>
                <c:pt idx="285">
                  <c:v>0.23703703703703707</c:v>
                </c:pt>
                <c:pt idx="286">
                  <c:v>0.23703703703703707</c:v>
                </c:pt>
                <c:pt idx="287">
                  <c:v>0.23703703703703707</c:v>
                </c:pt>
                <c:pt idx="288">
                  <c:v>0.23703703703703707</c:v>
                </c:pt>
                <c:pt idx="289">
                  <c:v>0.25555555555555554</c:v>
                </c:pt>
                <c:pt idx="290">
                  <c:v>0.23703703703703707</c:v>
                </c:pt>
                <c:pt idx="291">
                  <c:v>0.25555555555555554</c:v>
                </c:pt>
                <c:pt idx="292">
                  <c:v>0.25555555555555554</c:v>
                </c:pt>
                <c:pt idx="293">
                  <c:v>0.23703703703703707</c:v>
                </c:pt>
                <c:pt idx="294">
                  <c:v>0.25555555555555554</c:v>
                </c:pt>
                <c:pt idx="295">
                  <c:v>0.23703703703703707</c:v>
                </c:pt>
                <c:pt idx="296">
                  <c:v>0.25555555555555554</c:v>
                </c:pt>
                <c:pt idx="297">
                  <c:v>0.25555555555555554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0.54074074074074074</c:v>
                </c:pt>
                <c:pt idx="303">
                  <c:v>0.23703703703703707</c:v>
                </c:pt>
                <c:pt idx="304">
                  <c:v>0.25555555555555554</c:v>
                </c:pt>
                <c:pt idx="305">
                  <c:v>0.25555555555555554</c:v>
                </c:pt>
                <c:pt idx="306">
                  <c:v>0.42962962962962964</c:v>
                </c:pt>
                <c:pt idx="307">
                  <c:v>0.42962962962962964</c:v>
                </c:pt>
                <c:pt idx="308">
                  <c:v>0.44814814814814807</c:v>
                </c:pt>
                <c:pt idx="309">
                  <c:v>0.44814814814814807</c:v>
                </c:pt>
                <c:pt idx="310">
                  <c:v>0.44814814814814807</c:v>
                </c:pt>
                <c:pt idx="311">
                  <c:v>0.44814814814814807</c:v>
                </c:pt>
                <c:pt idx="312">
                  <c:v>0.98148148148148162</c:v>
                </c:pt>
                <c:pt idx="313">
                  <c:v>0.98148148148148162</c:v>
                </c:pt>
                <c:pt idx="314">
                  <c:v>0.98148148148148162</c:v>
                </c:pt>
                <c:pt idx="315">
                  <c:v>0.96296296296296302</c:v>
                </c:pt>
                <c:pt idx="316">
                  <c:v>1</c:v>
                </c:pt>
                <c:pt idx="317">
                  <c:v>1</c:v>
                </c:pt>
                <c:pt idx="318">
                  <c:v>0.98148148148148162</c:v>
                </c:pt>
                <c:pt idx="319">
                  <c:v>0.98148148148148162</c:v>
                </c:pt>
                <c:pt idx="320">
                  <c:v>1</c:v>
                </c:pt>
                <c:pt idx="321">
                  <c:v>0.98148148148148162</c:v>
                </c:pt>
                <c:pt idx="322">
                  <c:v>0.98148148148148162</c:v>
                </c:pt>
                <c:pt idx="323">
                  <c:v>1</c:v>
                </c:pt>
                <c:pt idx="324">
                  <c:v>0.96296296296296302</c:v>
                </c:pt>
                <c:pt idx="325">
                  <c:v>1</c:v>
                </c:pt>
                <c:pt idx="326">
                  <c:v>0.96296296296296302</c:v>
                </c:pt>
                <c:pt idx="327">
                  <c:v>1</c:v>
                </c:pt>
                <c:pt idx="328">
                  <c:v>0.96296296296296302</c:v>
                </c:pt>
                <c:pt idx="329">
                  <c:v>1</c:v>
                </c:pt>
                <c:pt idx="330">
                  <c:v>1</c:v>
                </c:pt>
                <c:pt idx="331">
                  <c:v>0.98148148148148162</c:v>
                </c:pt>
                <c:pt idx="332">
                  <c:v>0.98148148148148162</c:v>
                </c:pt>
                <c:pt idx="333">
                  <c:v>0.98148148148148162</c:v>
                </c:pt>
                <c:pt idx="334">
                  <c:v>0.98148148148148162</c:v>
                </c:pt>
                <c:pt idx="335">
                  <c:v>0.98148148148148162</c:v>
                </c:pt>
                <c:pt idx="336">
                  <c:v>0.98148148148148162</c:v>
                </c:pt>
                <c:pt idx="337">
                  <c:v>0.98148148148148162</c:v>
                </c:pt>
                <c:pt idx="338">
                  <c:v>1</c:v>
                </c:pt>
                <c:pt idx="339">
                  <c:v>0.92592592592592582</c:v>
                </c:pt>
                <c:pt idx="340">
                  <c:v>0.92592592592592582</c:v>
                </c:pt>
                <c:pt idx="341">
                  <c:v>0.94444444444444431</c:v>
                </c:pt>
                <c:pt idx="342">
                  <c:v>0.94444444444444431</c:v>
                </c:pt>
                <c:pt idx="343">
                  <c:v>0.92592592592592582</c:v>
                </c:pt>
                <c:pt idx="344">
                  <c:v>0.94444444444444431</c:v>
                </c:pt>
                <c:pt idx="345">
                  <c:v>0.94444444444444431</c:v>
                </c:pt>
                <c:pt idx="346">
                  <c:v>0.94444444444444431</c:v>
                </c:pt>
                <c:pt idx="347">
                  <c:v>0.94444444444444431</c:v>
                </c:pt>
                <c:pt idx="348">
                  <c:v>0.94444444444444431</c:v>
                </c:pt>
                <c:pt idx="349">
                  <c:v>0.92592592592592582</c:v>
                </c:pt>
                <c:pt idx="350">
                  <c:v>0.92592592592592582</c:v>
                </c:pt>
                <c:pt idx="351">
                  <c:v>0.92592592592592582</c:v>
                </c:pt>
                <c:pt idx="352">
                  <c:v>0.90740740740740744</c:v>
                </c:pt>
                <c:pt idx="353">
                  <c:v>0.90740740740740744</c:v>
                </c:pt>
                <c:pt idx="354">
                  <c:v>0.90740740740740744</c:v>
                </c:pt>
                <c:pt idx="355">
                  <c:v>0.90740740740740744</c:v>
                </c:pt>
                <c:pt idx="356">
                  <c:v>0.90740740740740744</c:v>
                </c:pt>
                <c:pt idx="357">
                  <c:v>0.90740740740740744</c:v>
                </c:pt>
                <c:pt idx="358">
                  <c:v>0.90740740740740744</c:v>
                </c:pt>
                <c:pt idx="359">
                  <c:v>0.92592592592592582</c:v>
                </c:pt>
                <c:pt idx="360">
                  <c:v>0.94444444444444431</c:v>
                </c:pt>
                <c:pt idx="361">
                  <c:v>0.94444444444444431</c:v>
                </c:pt>
                <c:pt idx="362">
                  <c:v>0.94444444444444431</c:v>
                </c:pt>
                <c:pt idx="363">
                  <c:v>0.94444444444444431</c:v>
                </c:pt>
                <c:pt idx="364">
                  <c:v>0.90740740740740744</c:v>
                </c:pt>
                <c:pt idx="365">
                  <c:v>0.90740740740740744</c:v>
                </c:pt>
                <c:pt idx="366">
                  <c:v>0.92592592592592582</c:v>
                </c:pt>
                <c:pt idx="367">
                  <c:v>0.90740740740740744</c:v>
                </c:pt>
                <c:pt idx="368">
                  <c:v>0.92592592592592582</c:v>
                </c:pt>
                <c:pt idx="369">
                  <c:v>0.92592592592592582</c:v>
                </c:pt>
                <c:pt idx="370">
                  <c:v>0.90740740740740744</c:v>
                </c:pt>
                <c:pt idx="371">
                  <c:v>0.92592592592592582</c:v>
                </c:pt>
                <c:pt idx="372">
                  <c:v>0.92592592592592582</c:v>
                </c:pt>
                <c:pt idx="373">
                  <c:v>0.92592592592592582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685-487F-BF37-9FC3E439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461008"/>
        <c:axId val="144132112"/>
      </c:scatterChart>
      <c:valAx>
        <c:axId val="24846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bPekan Regular" panose="02020603050405020304" pitchFamily="18" charset="-79"/>
                    <a:ea typeface="+mn-ea"/>
                    <a:cs typeface="FbPekan Regular" panose="02020603050405020304" pitchFamily="18" charset="-79"/>
                  </a:defRPr>
                </a:pPr>
                <a:r>
                  <a:rPr lang="he-IL" sz="240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לחץ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bPekan Regular" panose="02020603050405020304" pitchFamily="18" charset="-79"/>
                  <a:ea typeface="+mn-ea"/>
                  <a:cs typeface="FbPekan Regular" panose="02020603050405020304" pitchFamily="18" charset="-79"/>
                </a:defRPr>
              </a:pPr>
              <a:endParaRPr lang="he-IL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bPekan Regular" panose="02020603050405020304" pitchFamily="18" charset="-79"/>
                <a:ea typeface="+mn-ea"/>
                <a:cs typeface="FbPekan Regular" panose="02020603050405020304" pitchFamily="18" charset="-79"/>
              </a:defRPr>
            </a:pPr>
            <a:endParaRPr lang="he-IL"/>
          </a:p>
        </c:txPr>
        <c:crossAx val="144132112"/>
        <c:crosses val="autoZero"/>
        <c:crossBetween val="midCat"/>
      </c:valAx>
      <c:valAx>
        <c:axId val="1441321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bPekan Regular" panose="02020603050405020304" pitchFamily="18" charset="-79"/>
                    <a:ea typeface="+mn-ea"/>
                    <a:cs typeface="FbPekan Regular" panose="02020603050405020304" pitchFamily="18" charset="-79"/>
                  </a:defRPr>
                </a:pPr>
                <a:r>
                  <a:rPr lang="he-IL" sz="240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איכות שינה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bPekan Regular" panose="02020603050405020304" pitchFamily="18" charset="-79"/>
                  <a:ea typeface="+mn-ea"/>
                  <a:cs typeface="FbPekan Regular" panose="02020603050405020304" pitchFamily="18" charset="-79"/>
                </a:defRPr>
              </a:pPr>
              <a:endParaRPr lang="he-IL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bPekan Regular" panose="02020603050405020304" pitchFamily="18" charset="-79"/>
                <a:ea typeface="+mn-ea"/>
                <a:cs typeface="FbPekan Regular" panose="02020603050405020304" pitchFamily="18" charset="-79"/>
              </a:defRPr>
            </a:pPr>
            <a:endParaRPr lang="he-IL"/>
          </a:p>
        </c:txPr>
        <c:crossAx val="248461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bPekan Regular" panose="02020603050405020304" pitchFamily="18" charset="-79"/>
                <a:ea typeface="+mn-ea"/>
                <a:cs typeface="FbPekan Regular" panose="02020603050405020304" pitchFamily="18" charset="-79"/>
              </a:defRPr>
            </a:pPr>
            <a:r>
              <a:rPr lang="he-IL"/>
              <a:t>קטגוריית </a:t>
            </a:r>
            <a:r>
              <a:rPr lang="en-US"/>
              <a:t>BMI</a:t>
            </a:r>
            <a:r>
              <a:rPr lang="he-IL"/>
              <a:t> ~ הפרעות שינה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bPekan Regular" panose="02020603050405020304" pitchFamily="18" charset="-79"/>
              <a:ea typeface="+mn-ea"/>
              <a:cs typeface="FbPekan Regular" panose="02020603050405020304" pitchFamily="18" charset="-79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הפרעות שינה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bPekan Regular" panose="02020603050405020304" pitchFamily="18" charset="-79"/>
                    <a:ea typeface="+mn-ea"/>
                    <a:cs typeface="FbPekan Regular" panose="02020603050405020304" pitchFamily="18" charset="-79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'רגרסיית הפרעות שינה'!$G$49:$G$57</c:f>
              <c:strCache>
                <c:ptCount val="9"/>
                <c:pt idx="0">
                  <c:v>0.1-0.2</c:v>
                </c:pt>
                <c:pt idx="1">
                  <c:v>0.2-0.3</c:v>
                </c:pt>
                <c:pt idx="2">
                  <c:v>0.3-0.4</c:v>
                </c:pt>
                <c:pt idx="3">
                  <c:v>0.4-0.5</c:v>
                </c:pt>
                <c:pt idx="4">
                  <c:v>0.5-0.6</c:v>
                </c:pt>
                <c:pt idx="5">
                  <c:v>0.6-0.7</c:v>
                </c:pt>
                <c:pt idx="6">
                  <c:v>0.7-0.8</c:v>
                </c:pt>
                <c:pt idx="7">
                  <c:v>0.8-0.9</c:v>
                </c:pt>
                <c:pt idx="8">
                  <c:v>0.9-1</c:v>
                </c:pt>
              </c:strCache>
            </c:strRef>
          </c:cat>
          <c:val>
            <c:numRef>
              <c:f>'רגרסיית הפרעות שינה'!$H$49:$H$57</c:f>
              <c:numCache>
                <c:formatCode>General</c:formatCode>
                <c:ptCount val="9"/>
                <c:pt idx="0">
                  <c:v>3.9473684210526314E-2</c:v>
                </c:pt>
                <c:pt idx="1">
                  <c:v>4.878048780487805E-2</c:v>
                </c:pt>
                <c:pt idx="2">
                  <c:v>3.6231884057971016E-2</c:v>
                </c:pt>
                <c:pt idx="3">
                  <c:v>8.461538461538462E-2</c:v>
                </c:pt>
                <c:pt idx="4">
                  <c:v>0.47872340425531917</c:v>
                </c:pt>
                <c:pt idx="5">
                  <c:v>0.5</c:v>
                </c:pt>
                <c:pt idx="6">
                  <c:v>0.5</c:v>
                </c:pt>
                <c:pt idx="7">
                  <c:v>0.75</c:v>
                </c:pt>
                <c:pt idx="8">
                  <c:v>0.90579710144927539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43-4220-89D3-4F055BD090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35429552"/>
        <c:axId val="1598459312"/>
      </c:lineChart>
      <c:catAx>
        <c:axId val="173542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bPekan Regular" panose="02020603050405020304" pitchFamily="18" charset="-79"/>
                    <a:ea typeface="+mn-ea"/>
                    <a:cs typeface="FbPekan Regular" panose="02020603050405020304" pitchFamily="18" charset="-79"/>
                  </a:defRPr>
                </a:pPr>
                <a:r>
                  <a:rPr lang="he-IL"/>
                  <a:t>מדד מצב גופני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bPekan Regular" panose="02020603050405020304" pitchFamily="18" charset="-79"/>
                  <a:ea typeface="+mn-ea"/>
                  <a:cs typeface="FbPekan Regular" panose="02020603050405020304" pitchFamily="18" charset="-79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bPekan Regular" panose="02020603050405020304" pitchFamily="18" charset="-79"/>
                <a:ea typeface="+mn-ea"/>
                <a:cs typeface="FbPekan Regular" panose="02020603050405020304" pitchFamily="18" charset="-79"/>
              </a:defRPr>
            </a:pPr>
            <a:endParaRPr lang="he-IL"/>
          </a:p>
        </c:txPr>
        <c:crossAx val="1598459312"/>
        <c:crosses val="autoZero"/>
        <c:auto val="1"/>
        <c:lblAlgn val="ctr"/>
        <c:lblOffset val="100"/>
        <c:noMultiLvlLbl val="0"/>
      </c:catAx>
      <c:valAx>
        <c:axId val="159845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bPekan Regular" panose="02020603050405020304" pitchFamily="18" charset="-79"/>
                    <a:ea typeface="+mn-ea"/>
                    <a:cs typeface="FbPekan Regular" panose="02020603050405020304" pitchFamily="18" charset="-79"/>
                  </a:defRPr>
                </a:pPr>
                <a:r>
                  <a:rPr lang="he-IL"/>
                  <a:t>הפרעות שינה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bPekan Regular" panose="02020603050405020304" pitchFamily="18" charset="-79"/>
                  <a:ea typeface="+mn-ea"/>
                  <a:cs typeface="FbPekan Regular" panose="02020603050405020304" pitchFamily="18" charset="-79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bPekan Regular" panose="02020603050405020304" pitchFamily="18" charset="-79"/>
                <a:ea typeface="+mn-ea"/>
                <a:cs typeface="FbPekan Regular" panose="02020603050405020304" pitchFamily="18" charset="-79"/>
              </a:defRPr>
            </a:pPr>
            <a:endParaRPr lang="he-IL"/>
          </a:p>
        </c:txPr>
        <c:crossAx val="173542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latin typeface="FbPekan Regular" panose="02020603050405020304" pitchFamily="18" charset="-79"/>
          <a:cs typeface="FbPekan Regular" panose="02020603050405020304" pitchFamily="18" charset="-79"/>
        </a:defRPr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9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FFFFFF">
              <a:alpha val="7843"/>
            </a:srgbClr>
          </a:solidFill>
        </p:spPr>
        <p:txBody>
          <a:bodyPr/>
          <a:lstStyle/>
          <a:p>
            <a:endParaRPr lang="he-IL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C91DCFD-1A54-11FD-709B-B6DC19C19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" r="24468" b="3"/>
          <a:stretch/>
        </p:blipFill>
        <p:spPr>
          <a:xfrm>
            <a:off x="549207" y="6819900"/>
            <a:ext cx="3352800" cy="33528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11" name="כותרת 1">
            <a:extLst>
              <a:ext uri="{FF2B5EF4-FFF2-40B4-BE49-F238E27FC236}">
                <a16:creationId xmlns:a16="http://schemas.microsoft.com/office/drawing/2014/main" id="{7A58DFFB-B9BD-1F1C-71E8-15EE03DAC2C5}"/>
              </a:ext>
            </a:extLst>
          </p:cNvPr>
          <p:cNvSpPr txBox="1">
            <a:spLocks/>
          </p:cNvSpPr>
          <p:nvPr/>
        </p:nvSpPr>
        <p:spPr>
          <a:xfrm>
            <a:off x="7696200" y="2701734"/>
            <a:ext cx="9982199" cy="445208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13800" dirty="0">
                <a:solidFill>
                  <a:schemeClr val="bg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לישון כמו </a:t>
            </a:r>
          </a:p>
          <a:p>
            <a:pPr rtl="1"/>
            <a:r>
              <a:rPr lang="he-IL" sz="13800" dirty="0">
                <a:solidFill>
                  <a:schemeClr val="bg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בול עץ</a:t>
            </a:r>
          </a:p>
        </p:txBody>
      </p:sp>
      <p:sp>
        <p:nvSpPr>
          <p:cNvPr id="12" name="כותרת משנה 2">
            <a:extLst>
              <a:ext uri="{FF2B5EF4-FFF2-40B4-BE49-F238E27FC236}">
                <a16:creationId xmlns:a16="http://schemas.microsoft.com/office/drawing/2014/main" id="{EDFD89A2-DB87-87BD-71E6-684AD5339CAB}"/>
              </a:ext>
            </a:extLst>
          </p:cNvPr>
          <p:cNvSpPr txBox="1">
            <a:spLocks/>
          </p:cNvSpPr>
          <p:nvPr/>
        </p:nvSpPr>
        <p:spPr>
          <a:xfrm>
            <a:off x="4448756" y="7569173"/>
            <a:ext cx="3551163" cy="1841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15000"/>
              </a:lnSpc>
              <a:buNone/>
            </a:pPr>
            <a:r>
              <a:rPr lang="he-IL" b="1" dirty="0">
                <a:solidFill>
                  <a:schemeClr val="bg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ניתוח נתונים באקסל</a:t>
            </a:r>
            <a:br>
              <a:rPr lang="he-IL" b="1" dirty="0">
                <a:solidFill>
                  <a:schemeClr val="bg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b="1" dirty="0">
                <a:solidFill>
                  <a:schemeClr val="bg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1222169-21</a:t>
            </a:r>
            <a:br>
              <a:rPr lang="he-IL" b="1" dirty="0">
                <a:solidFill>
                  <a:schemeClr val="bg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b="1" dirty="0">
                <a:solidFill>
                  <a:schemeClr val="bg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עידו בלעיש</a:t>
            </a: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D2C11401-94A7-4364-7BD5-E1901907E786}"/>
              </a:ext>
            </a:extLst>
          </p:cNvPr>
          <p:cNvSpPr txBox="1">
            <a:spLocks/>
          </p:cNvSpPr>
          <p:nvPr/>
        </p:nvSpPr>
        <p:spPr>
          <a:xfrm>
            <a:off x="334885" y="3720023"/>
            <a:ext cx="8474230" cy="27836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>
              <a:lnSpc>
                <a:spcPct val="100000"/>
              </a:lnSpc>
            </a:pPr>
            <a:r>
              <a:rPr kumimoji="0" lang="he-IL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bPekan Regular" panose="02020603050405020304" pitchFamily="18" charset="-79"/>
                <a:cs typeface="FbPekan Regular" panose="02020603050405020304" pitchFamily="18" charset="-79"/>
              </a:rPr>
              <a:t>מה הם הגורמים המשפיעים 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kumimoji="0" lang="he-IL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bPekan Regular" panose="02020603050405020304" pitchFamily="18" charset="-79"/>
                <a:cs typeface="FbPekan Regular" panose="02020603050405020304" pitchFamily="18" charset="-79"/>
              </a:rPr>
              <a:t>על איכות השינה שלנו?</a:t>
            </a:r>
            <a:br>
              <a:rPr kumimoji="0" lang="he-IL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kumimoji="0" lang="he-IL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bPekan Regular" panose="02020603050405020304" pitchFamily="18" charset="-79"/>
                <a:cs typeface="FbPekan Regular" panose="02020603050405020304" pitchFamily="18" charset="-79"/>
              </a:rPr>
              <a:t>כיצד נוכל להימנע מהפרעות שינה?</a:t>
            </a:r>
            <a:endParaRPr lang="he-IL" sz="5400" dirty="0">
              <a:solidFill>
                <a:schemeClr val="bg1"/>
              </a:solidFill>
              <a:latin typeface="FbPekan Regular" panose="02020603050405020304" pitchFamily="18" charset="-79"/>
              <a:cs typeface="FbPekan Regular" panose="02020603050405020304" pitchFamily="18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" y="0"/>
            <a:ext cx="10896599" cy="10287000"/>
          </a:xfrm>
          <a:prstGeom prst="rect">
            <a:avLst/>
          </a:prstGeom>
          <a:solidFill>
            <a:srgbClr val="E1DEFA"/>
          </a:solidFill>
        </p:spPr>
        <p:txBody>
          <a:bodyPr/>
          <a:lstStyle/>
          <a:p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C0F9D2DA-F70E-4590-A6B5-16051642E602}"/>
              </a:ext>
            </a:extLst>
          </p:cNvPr>
          <p:cNvSpPr/>
          <p:nvPr/>
        </p:nvSpPr>
        <p:spPr>
          <a:xfrm>
            <a:off x="5873865" y="352930"/>
            <a:ext cx="6540269" cy="1485900"/>
          </a:xfrm>
          <a:prstGeom prst="roundRect">
            <a:avLst/>
          </a:prstGeom>
          <a:solidFill>
            <a:srgbClr val="A09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תרשים 4- קו</a:t>
            </a:r>
          </a:p>
        </p:txBody>
      </p:sp>
      <p:sp>
        <p:nvSpPr>
          <p:cNvPr id="15" name="מציין מיקום תוכן 7">
            <a:extLst>
              <a:ext uri="{FF2B5EF4-FFF2-40B4-BE49-F238E27FC236}">
                <a16:creationId xmlns:a16="http://schemas.microsoft.com/office/drawing/2014/main" id="{8792D100-4190-30AB-2492-95E772D51C99}"/>
              </a:ext>
            </a:extLst>
          </p:cNvPr>
          <p:cNvSpPr txBox="1">
            <a:spLocks/>
          </p:cNvSpPr>
          <p:nvPr/>
        </p:nvSpPr>
        <p:spPr>
          <a:xfrm>
            <a:off x="11201400" y="2019300"/>
            <a:ext cx="6540270" cy="75819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48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ניתן להבחין כי ישנה מגמה </a:t>
            </a:r>
            <a:br>
              <a:rPr lang="en-US" sz="4800" dirty="0"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sz="48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חד משמעית של התגברות בהפרעות השינה ככל שמצבו הגופני של האדם מחמיר.</a:t>
            </a:r>
          </a:p>
        </p:txBody>
      </p:sp>
      <p:graphicFrame>
        <p:nvGraphicFramePr>
          <p:cNvPr id="16" name="תרשים 15">
            <a:extLst>
              <a:ext uri="{FF2B5EF4-FFF2-40B4-BE49-F238E27FC236}">
                <a16:creationId xmlns:a16="http://schemas.microsoft.com/office/drawing/2014/main" id="{67F40020-8BE5-3819-6EA2-96EF6580A5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015116"/>
              </p:ext>
            </p:extLst>
          </p:nvPr>
        </p:nvGraphicFramePr>
        <p:xfrm>
          <a:off x="162206" y="2562408"/>
          <a:ext cx="10734393" cy="6086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Graphic spid="1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9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0" y="0"/>
            <a:ext cx="8000999" cy="10287000"/>
          </a:xfrm>
          <a:prstGeom prst="rect">
            <a:avLst/>
          </a:prstGeom>
          <a:solidFill>
            <a:srgbClr val="E1DEFA"/>
          </a:solidFill>
        </p:spPr>
        <p:txBody>
          <a:bodyPr/>
          <a:lstStyle/>
          <a:p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80B2A9A3-6EC8-371C-46F8-7F0396F9CBAA}"/>
              </a:ext>
            </a:extLst>
          </p:cNvPr>
          <p:cNvSpPr/>
          <p:nvPr/>
        </p:nvSpPr>
        <p:spPr>
          <a:xfrm>
            <a:off x="2209800" y="419100"/>
            <a:ext cx="13868400" cy="1485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 נוסחא חדשה- </a:t>
            </a:r>
            <a:r>
              <a:rPr lang="en-US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FORECAST.LINEAR</a:t>
            </a:r>
            <a:endParaRPr lang="he-IL" sz="8000" dirty="0">
              <a:solidFill>
                <a:schemeClr val="tx1"/>
              </a:solidFill>
              <a:latin typeface="FbPekan Regular" panose="02020603050405020304" pitchFamily="18" charset="-79"/>
              <a:cs typeface="FbPekan Regular" panose="02020603050405020304" pitchFamily="18" charset="-79"/>
            </a:endParaRPr>
          </a:p>
        </p:txBody>
      </p:sp>
      <p:sp>
        <p:nvSpPr>
          <p:cNvPr id="12" name="מציין מיקום תוכן 7">
            <a:extLst>
              <a:ext uri="{FF2B5EF4-FFF2-40B4-BE49-F238E27FC236}">
                <a16:creationId xmlns:a16="http://schemas.microsoft.com/office/drawing/2014/main" id="{2EC370A9-60EB-B47F-E900-EBBFDAD42808}"/>
              </a:ext>
            </a:extLst>
          </p:cNvPr>
          <p:cNvSpPr txBox="1">
            <a:spLocks/>
          </p:cNvSpPr>
          <p:nvPr/>
        </p:nvSpPr>
        <p:spPr>
          <a:xfrm>
            <a:off x="10763510" y="2120504"/>
            <a:ext cx="7315200" cy="8166496"/>
          </a:xfrm>
          <a:prstGeom prst="rect">
            <a:avLst/>
          </a:prstGeom>
        </p:spPr>
        <p:txBody>
          <a:bodyPr lIns="91440" tIns="45720" rIns="91440" bIns="45720"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3600" dirty="0">
                <a:solidFill>
                  <a:srgbClr val="A097F7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מטרת הנוסחא- </a:t>
            </a:r>
            <a:r>
              <a:rPr lang="he-IL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ביצוע חישובי תחזיות ע"פ שיטת רגרסיה לינארית.</a:t>
            </a:r>
          </a:p>
          <a:p>
            <a:pPr marL="0" indent="0" algn="r" rtl="1">
              <a:buNone/>
            </a:pPr>
            <a:r>
              <a:rPr lang="he-IL" sz="3600" dirty="0">
                <a:solidFill>
                  <a:srgbClr val="A097F7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"מכסה המנוע"- </a:t>
            </a:r>
            <a:r>
              <a:rPr lang="he-IL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בתבנית הראשונה נזין את ערך ה- </a:t>
            </a:r>
            <a:r>
              <a:rPr lang="en-US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x</a:t>
            </a:r>
            <a:r>
              <a:rPr lang="he-IL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בעבורו נרצה לחזות.</a:t>
            </a:r>
            <a:br>
              <a:rPr lang="en-US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בתבנית השנייה נזין </a:t>
            </a:r>
            <a:r>
              <a:rPr lang="he-IL" sz="3600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טווח של משתנה </a:t>
            </a:r>
            <a:r>
              <a:rPr lang="en-US" sz="3600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y</a:t>
            </a:r>
            <a:r>
              <a:rPr lang="he-IL" sz="3600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. </a:t>
            </a:r>
            <a:r>
              <a:rPr lang="he-IL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בתבנית השלישית נזין </a:t>
            </a:r>
            <a:r>
              <a:rPr lang="he-IL" sz="3600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טווח של משתנה </a:t>
            </a:r>
            <a:r>
              <a:rPr lang="en-US" sz="3600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x</a:t>
            </a:r>
            <a:r>
              <a:rPr lang="he-IL" sz="3600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. </a:t>
            </a:r>
            <a:br>
              <a:rPr lang="en-US" sz="3600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sz="3600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יש חשיבות לסדר.</a:t>
            </a:r>
            <a:endParaRPr lang="he-IL" sz="36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marL="0" indent="0" algn="r" rtl="1">
              <a:buNone/>
            </a:pPr>
            <a:r>
              <a:rPr lang="he-IL" sz="3600" dirty="0">
                <a:solidFill>
                  <a:srgbClr val="A097F7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שילוב בפרוייקטון- </a:t>
            </a:r>
            <a:r>
              <a:rPr lang="he-IL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בדיקת חיזוי איכות שינה בהינתן רמת הלחץ.</a:t>
            </a:r>
            <a:br>
              <a:rPr lang="en-US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sz="36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כמו כן, בדיקת חיזוי רמת הפרעות השינה בהינתן המצב הגופני.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3FD1206-9D69-A5B4-9FF5-7CBF1FF1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0900"/>
            <a:ext cx="10165597" cy="4566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35C4DF5B-AEDB-5D7E-5676-9B7ACE33C709}"/>
              </a:ext>
            </a:extLst>
          </p:cNvPr>
          <p:cNvSpPr/>
          <p:nvPr/>
        </p:nvSpPr>
        <p:spPr>
          <a:xfrm>
            <a:off x="5873865" y="352930"/>
            <a:ext cx="6540269" cy="1485900"/>
          </a:xfrm>
          <a:prstGeom prst="roundRect">
            <a:avLst/>
          </a:prstGeom>
          <a:solidFill>
            <a:srgbClr val="A09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סיכום ומסקנות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99EA27CA-B1E4-D299-BF5E-73F965870963}"/>
              </a:ext>
            </a:extLst>
          </p:cNvPr>
          <p:cNvSpPr txBox="1"/>
          <p:nvPr/>
        </p:nvSpPr>
        <p:spPr>
          <a:xfrm>
            <a:off x="4011" y="2191760"/>
            <a:ext cx="1762225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rtl="1">
              <a:buNone/>
            </a:pPr>
            <a:r>
              <a:rPr lang="he-IL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מטרת העבודה הייתה לחקור ולהבין את הגורמים המשפיעים על איכות השינה.</a:t>
            </a:r>
          </a:p>
          <a:p>
            <a:pPr marL="0" indent="0" algn="r" rtl="1">
              <a:buNone/>
            </a:pPr>
            <a:r>
              <a:rPr lang="he-IL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לאור המחקר ניתן לומר שעלו שני גורמים עיקריים המשליכים ישירות על איכות השינה-</a:t>
            </a:r>
          </a:p>
          <a:p>
            <a:pPr marL="0" indent="0" algn="r" rtl="1">
              <a:buNone/>
            </a:pPr>
            <a:endParaRPr lang="he-IL" sz="44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he-IL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</a:t>
            </a:r>
            <a:r>
              <a:rPr lang="he-IL" sz="4400" u="sng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רמת הלחץ בה האדם שרוי- </a:t>
            </a:r>
            <a:r>
              <a:rPr lang="he-IL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ככל שרמת הלחץ גבוהה יותר, איכות השינה תהיה נמוכה יותר.</a:t>
            </a:r>
          </a:p>
          <a:p>
            <a:pPr algn="r" rtl="1"/>
            <a:r>
              <a:rPr lang="he-IL" sz="4400" dirty="0">
                <a:solidFill>
                  <a:srgbClr val="A097F7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המלצה-</a:t>
            </a:r>
            <a:r>
              <a:rPr lang="he-IL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ליזום במשך היום פעולות המביאות רוגע ושלווה, וכך השינה תהיה איכותית יותר.</a:t>
            </a:r>
          </a:p>
          <a:p>
            <a:pPr algn="r" rtl="1"/>
            <a:endParaRPr lang="he-IL" sz="44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algn="r" rtl="1"/>
            <a:r>
              <a:rPr lang="he-IL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2. </a:t>
            </a:r>
            <a:r>
              <a:rPr lang="he-IL" sz="4400" u="sng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מצבו הגופני של האדם- </a:t>
            </a:r>
            <a:r>
              <a:rPr lang="he-IL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ככל שמצבו הגופני של האדם יהיה גרוע יותר, כך יהיו לו יותר הפרעות שינה.</a:t>
            </a:r>
            <a:br>
              <a:rPr lang="en-US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sz="4400" dirty="0">
                <a:solidFill>
                  <a:srgbClr val="A097F7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המלצה- </a:t>
            </a:r>
            <a:r>
              <a:rPr lang="he-IL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לעסוק הרבה בפעילות גופנית ולאכול באופן מחושב, ע"מ להחזיר את הגוף </a:t>
            </a:r>
            <a:br>
              <a:rPr lang="en-US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sz="4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לאיזון אותו הוא צריך.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9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553202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630EEA0-B0D7-2301-160F-1ACE4FB350E0}"/>
              </a:ext>
            </a:extLst>
          </p:cNvPr>
          <p:cNvSpPr/>
          <p:nvPr/>
        </p:nvSpPr>
        <p:spPr>
          <a:xfrm>
            <a:off x="3617375" y="266700"/>
            <a:ext cx="11053249" cy="1485900"/>
          </a:xfrm>
          <a:prstGeom prst="roundRect">
            <a:avLst/>
          </a:prstGeom>
          <a:solidFill>
            <a:srgbClr val="E1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ביבליוגרפיה ורשימת פונקציות</a:t>
            </a:r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F4DF4156-12A2-930D-DDC2-49312E42396E}"/>
              </a:ext>
            </a:extLst>
          </p:cNvPr>
          <p:cNvSpPr txBox="1">
            <a:spLocks/>
          </p:cNvSpPr>
          <p:nvPr/>
        </p:nvSpPr>
        <p:spPr>
          <a:xfrm>
            <a:off x="10210801" y="1981200"/>
            <a:ext cx="7350576" cy="8229600"/>
          </a:xfrm>
          <a:prstGeom prst="rect">
            <a:avLst/>
          </a:prstGeom>
        </p:spPr>
        <p:txBody>
          <a:bodyPr numCol="2" rtlCol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רשימת פונקציות</a:t>
            </a:r>
          </a:p>
          <a:p>
            <a:pPr algn="r" rtl="1"/>
            <a:r>
              <a:rPr lang="en-US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Count/</a:t>
            </a:r>
            <a:r>
              <a:rPr lang="en-US" dirty="0" err="1">
                <a:latin typeface="FbPekan Regular" panose="02020603050405020304" pitchFamily="18" charset="-79"/>
                <a:cs typeface="FbPekan Regular" panose="02020603050405020304" pitchFamily="18" charset="-79"/>
              </a:rPr>
              <a:t>countif</a:t>
            </a:r>
            <a:endParaRPr lang="en-US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algn="r" rtl="1"/>
            <a:r>
              <a:rPr lang="en-US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Max/Min</a:t>
            </a:r>
          </a:p>
          <a:p>
            <a:pPr algn="r" rtl="1"/>
            <a:r>
              <a:rPr lang="en-US">
                <a:latin typeface="FbPekan Regular" panose="02020603050405020304" pitchFamily="18" charset="-79"/>
                <a:cs typeface="FbPekan Regular" panose="02020603050405020304" pitchFamily="18" charset="-79"/>
              </a:rPr>
              <a:t>vlookup</a:t>
            </a:r>
            <a:endParaRPr lang="en-US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algn="r" rtl="1"/>
            <a:r>
              <a:rPr lang="en-US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Average</a:t>
            </a:r>
            <a:endParaRPr lang="he-IL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algn="r" rtl="1"/>
            <a:r>
              <a:rPr lang="en-US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Index(match())</a:t>
            </a:r>
          </a:p>
          <a:p>
            <a:pPr algn="r" rtl="1"/>
            <a:r>
              <a:rPr lang="en-US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MODE.SNGL</a:t>
            </a:r>
          </a:p>
          <a:p>
            <a:pPr algn="r" rtl="1"/>
            <a:r>
              <a:rPr lang="en-US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Median</a:t>
            </a:r>
            <a:endParaRPr lang="he-IL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algn="r" rtl="1"/>
            <a:r>
              <a:rPr lang="en-US" dirty="0" err="1">
                <a:latin typeface="FbPekan Regular" panose="02020603050405020304" pitchFamily="18" charset="-79"/>
                <a:cs typeface="FbPekan Regular" panose="02020603050405020304" pitchFamily="18" charset="-79"/>
              </a:rPr>
              <a:t>Correl</a:t>
            </a:r>
            <a:endParaRPr lang="en-US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algn="r" rtl="1"/>
            <a:r>
              <a:rPr lang="en-US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Intercept</a:t>
            </a:r>
          </a:p>
          <a:p>
            <a:pPr algn="r" rtl="1"/>
            <a:r>
              <a:rPr lang="en-US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Slope</a:t>
            </a:r>
          </a:p>
          <a:p>
            <a:pPr algn="r" rtl="1"/>
            <a:r>
              <a:rPr lang="en-US" dirty="0" err="1">
                <a:latin typeface="FbPekan Regular" panose="02020603050405020304" pitchFamily="18" charset="-79"/>
                <a:cs typeface="FbPekan Regular" panose="02020603050405020304" pitchFamily="18" charset="-79"/>
              </a:rPr>
              <a:t>Sumsq</a:t>
            </a:r>
            <a:endParaRPr lang="he-IL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algn="r" rtl="1"/>
            <a:r>
              <a:rPr lang="en-US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FORECAST.LINEAR</a:t>
            </a:r>
            <a:endParaRPr lang="he-IL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ציין מיקום תוכן 2">
                <a:extLst>
                  <a:ext uri="{FF2B5EF4-FFF2-40B4-BE49-F238E27FC236}">
                    <a16:creationId xmlns:a16="http://schemas.microsoft.com/office/drawing/2014/main" id="{E190D737-F221-F630-4A2E-7F44E1989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1600" y="1981200"/>
                <a:ext cx="7902618" cy="7658100"/>
              </a:xfrm>
              <a:prstGeom prst="rect">
                <a:avLst/>
              </a:prstGeom>
            </p:spPr>
            <p:txBody>
              <a:bodyPr lIns="91440" tIns="45720" rIns="91440" bIns="45720"/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rtl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he-IL" sz="3200" b="1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רשימת כלים באקסל ונוסחאות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en-US" sz="32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Power Query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en-US" sz="32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Pivot table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en-US" sz="32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Power Pivot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en-US" sz="32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Solver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en-US" sz="32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Data analysis (correlation)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עיצוב מותנה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ממוצע משוקלל</a:t>
                </a:r>
              </a:p>
              <a:p>
                <a:pPr algn="r" rt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𝐷𝑖𝑎𝑠𝑡𝑜𝑙𝑖𝑐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𝐵𝑃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𝑠𝑦𝑠𝑡𝑜𝑙𝑖𝑐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𝐵𝑃</m:t>
                        </m:r>
                      </m:num>
                      <m:den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he-IL" sz="3200" dirty="0">
                  <a:latin typeface="FbPekan Regular" panose="02020603050405020304" pitchFamily="18" charset="-79"/>
                  <a:cs typeface="FbPekan Regular" panose="02020603050405020304" pitchFamily="18" charset="-79"/>
                </a:endParaRPr>
              </a:p>
              <a:p>
                <a:pPr algn="r" rt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den>
                    </m:f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3200" dirty="0">
                  <a:latin typeface="FbPekan Regular" panose="02020603050405020304" pitchFamily="18" charset="-79"/>
                  <a:cs typeface="FbPekan Regular" panose="02020603050405020304" pitchFamily="18" charset="-79"/>
                </a:endParaRPr>
              </a:p>
              <a:p>
                <a:pPr algn="r" rt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endParaRPr lang="he-IL" sz="3200" dirty="0">
                  <a:latin typeface="FbPekan Regular" panose="02020603050405020304" pitchFamily="18" charset="-79"/>
                  <a:cs typeface="FbPekan Regular" panose="02020603050405020304" pitchFamily="18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1500" dirty="0"/>
              </a:p>
            </p:txBody>
          </p:sp>
        </mc:Choice>
        <mc:Fallback xmlns="">
          <p:sp>
            <p:nvSpPr>
              <p:cNvPr id="13" name="מציין מיקום תוכן 2">
                <a:extLst>
                  <a:ext uri="{FF2B5EF4-FFF2-40B4-BE49-F238E27FC236}">
                    <a16:creationId xmlns:a16="http://schemas.microsoft.com/office/drawing/2014/main" id="{E190D737-F221-F630-4A2E-7F44E1989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81200"/>
                <a:ext cx="7902618" cy="7658100"/>
              </a:xfrm>
              <a:prstGeom prst="rect">
                <a:avLst/>
              </a:prstGeom>
              <a:blipFill>
                <a:blip r:embed="rId2"/>
                <a:stretch>
                  <a:fillRect t="-1035" r="-18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1225ACE9-6690-C19D-48B0-D11753B7B987}"/>
              </a:ext>
            </a:extLst>
          </p:cNvPr>
          <p:cNvSpPr txBox="1">
            <a:spLocks/>
          </p:cNvSpPr>
          <p:nvPr/>
        </p:nvSpPr>
        <p:spPr>
          <a:xfrm>
            <a:off x="373286" y="2019300"/>
            <a:ext cx="5189313" cy="8267700"/>
          </a:xfrm>
          <a:prstGeom prst="rect">
            <a:avLst/>
          </a:prstGeom>
        </p:spPr>
        <p:txBody>
          <a:bodyPr lIns="91440" tIns="45720" rIns="91440" bIns="45720"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550" b="1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ביבליוגרפיה</a:t>
            </a:r>
          </a:p>
          <a:p>
            <a:pPr algn="l"/>
            <a:r>
              <a:rPr lang="en-US" sz="255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https://www.kaggle.com/datasets/uom190346a/sleep-health-and-lifestyle-dataset</a:t>
            </a:r>
          </a:p>
          <a:p>
            <a:pPr algn="l"/>
            <a:r>
              <a:rPr lang="en-US" sz="255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Ali, P. J. M. &amp; Faraj, R. H. (2014). Data normalization and standardization: a technical report. Mach Learn Tech Rep, 1(1), 1-6.‏</a:t>
            </a:r>
          </a:p>
          <a:p>
            <a:r>
              <a:rPr lang="en-US" sz="255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Alotaibi, A. D., </a:t>
            </a:r>
            <a:r>
              <a:rPr lang="en-US" sz="2550" dirty="0" err="1">
                <a:latin typeface="FbPekan Regular" panose="02020603050405020304" pitchFamily="18" charset="-79"/>
                <a:cs typeface="FbPekan Regular" panose="02020603050405020304" pitchFamily="18" charset="-79"/>
              </a:rPr>
              <a:t>Alosaimi</a:t>
            </a:r>
            <a:r>
              <a:rPr lang="en-US" sz="255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, F. M., </a:t>
            </a:r>
            <a:r>
              <a:rPr lang="en-US" sz="2550" dirty="0" err="1">
                <a:latin typeface="FbPekan Regular" panose="02020603050405020304" pitchFamily="18" charset="-79"/>
                <a:cs typeface="FbPekan Regular" panose="02020603050405020304" pitchFamily="18" charset="-79"/>
              </a:rPr>
              <a:t>Alajlan</a:t>
            </a:r>
            <a:r>
              <a:rPr lang="en-US" sz="255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, A. A., &amp; Abdulrahman, K. A. B. (2020). The relationship between sleep quality, stress, and academic performance among medical students. Journal of family &amp; community medicine, 27(1), 23.‏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E1DEFA"/>
          </a:solidFill>
        </p:spPr>
        <p:txBody>
          <a:bodyPr/>
          <a:lstStyle/>
          <a:p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16C9BF2C-F7D2-D4D8-E50D-365CD07A37A0}"/>
              </a:ext>
            </a:extLst>
          </p:cNvPr>
          <p:cNvSpPr/>
          <p:nvPr/>
        </p:nvSpPr>
        <p:spPr>
          <a:xfrm>
            <a:off x="6443003" y="394458"/>
            <a:ext cx="5401993" cy="1485900"/>
          </a:xfrm>
          <a:prstGeom prst="roundRect">
            <a:avLst/>
          </a:prstGeom>
          <a:solidFill>
            <a:srgbClr val="A09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תוכן עניינים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FDDCE1D7-55CE-155E-01EE-E1BC94682AE7}"/>
              </a:ext>
            </a:extLst>
          </p:cNvPr>
          <p:cNvSpPr txBox="1"/>
          <p:nvPr/>
        </p:nvSpPr>
        <p:spPr>
          <a:xfrm>
            <a:off x="3200399" y="1473463"/>
            <a:ext cx="11887200" cy="84023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רקע הדאטה............................................................................3-4</a:t>
            </a:r>
          </a:p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נורמליזציית מידע.....................................................................5</a:t>
            </a:r>
            <a:endParaRPr lang="en-US" sz="54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תרשים תהליך............................................................................6</a:t>
            </a:r>
          </a:p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תרשים 1- עמודות ...................................................................7</a:t>
            </a:r>
          </a:p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תרשים 2- מפת חום ...............................................................8</a:t>
            </a:r>
          </a:p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תרשים 3- תרשים פיזור .......................................................9</a:t>
            </a:r>
          </a:p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תרשים 4- קו........... ..................................................................10</a:t>
            </a:r>
          </a:p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נוסחה חדשה.............................................................................11</a:t>
            </a:r>
          </a:p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סיכום ומסקנות .......................................................................12</a:t>
            </a:r>
          </a:p>
          <a:p>
            <a:pPr marL="0" indent="0" algn="r" rtl="1"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ביבליוגרפיה ורשימת פונקציות .....................................13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9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A4EA3C0C-1AA6-1917-7AA2-83A76DD4B66A}"/>
              </a:ext>
            </a:extLst>
          </p:cNvPr>
          <p:cNvSpPr/>
          <p:nvPr/>
        </p:nvSpPr>
        <p:spPr>
          <a:xfrm>
            <a:off x="6443003" y="394458"/>
            <a:ext cx="5401993" cy="1485900"/>
          </a:xfrm>
          <a:prstGeom prst="roundRect">
            <a:avLst/>
          </a:prstGeom>
          <a:solidFill>
            <a:srgbClr val="E1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רקע הדאטה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FFF0BE9-D2E8-9666-873D-08F1218EBD95}"/>
              </a:ext>
            </a:extLst>
          </p:cNvPr>
          <p:cNvSpPr txBox="1"/>
          <p:nvPr/>
        </p:nvSpPr>
        <p:spPr>
          <a:xfrm>
            <a:off x="9372600" y="2697896"/>
            <a:ext cx="8610600" cy="67403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85800" indent="-685800" algn="r" rtl="1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מקורו של מסד הנתונים הינו האתר</a:t>
            </a:r>
          </a:p>
          <a:p>
            <a:pPr marL="685800" indent="-685800" algn="r" rtl="1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מסד הנתונים עוסק בנושא השינה, איכותה, והגורמים לפגיעה בה.</a:t>
            </a:r>
          </a:p>
          <a:p>
            <a:pPr marL="685800" indent="-685800" algn="r" rtl="1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מאגר המידע מכיל תיעוד של כמעט 400 אנשים שונים.</a:t>
            </a:r>
            <a:br>
              <a:rPr lang="en-US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אמנם זה לא מאגר גדול במיוחד, אך נותן הדגמה לשיטות ניתוח.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4CA6B032-12E4-2009-19D1-D9935DB5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088" y="3695700"/>
            <a:ext cx="1921912" cy="7431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5C34DF4-909A-07DD-C7E2-A088A79CBE6A}"/>
              </a:ext>
            </a:extLst>
          </p:cNvPr>
          <p:cNvSpPr txBox="1"/>
          <p:nvPr/>
        </p:nvSpPr>
        <p:spPr>
          <a:xfrm>
            <a:off x="228600" y="2285830"/>
            <a:ext cx="87002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r" rtl="1">
              <a:buClr>
                <a:srgbClr val="A097F7"/>
              </a:buClr>
              <a:buFont typeface="Arial" panose="020B0604020202020204" pitchFamily="34" charset="0"/>
              <a:buChar char="•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כמות הגברים והנשים במאגר כמעט זהה (51% ו-49% בהתאמה).</a:t>
            </a:r>
          </a:p>
          <a:p>
            <a:pPr marL="685800" indent="-685800" algn="r" rtl="1">
              <a:buClr>
                <a:srgbClr val="A097F7"/>
              </a:buClr>
              <a:buFont typeface="Arial" panose="020B0604020202020204" pitchFamily="34" charset="0"/>
              <a:buChar char="•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ישנן עמודות רבות העוסקות באספקטים שונים של שנת האדם, מצבו הנפשי ובריאותו הגופנית. </a:t>
            </a:r>
            <a:br>
              <a:rPr lang="en-US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למשל, רמת הלחץ הנפשי, מידת הכושר הגופני, שעות שינה בלילה.</a:t>
            </a:r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EBF15CA9-DCE6-8432-0553-05DB5E527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081435"/>
              </p:ext>
            </p:extLst>
          </p:nvPr>
        </p:nvGraphicFramePr>
        <p:xfrm>
          <a:off x="-228600" y="1"/>
          <a:ext cx="2819400" cy="267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0" grpId="0" uiExpand="1" build="p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9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DED6EB76-BA01-59E2-AA4B-8ED1C0A282B8}"/>
              </a:ext>
            </a:extLst>
          </p:cNvPr>
          <p:cNvSpPr/>
          <p:nvPr/>
        </p:nvSpPr>
        <p:spPr>
          <a:xfrm>
            <a:off x="6443003" y="394458"/>
            <a:ext cx="5401993" cy="1485900"/>
          </a:xfrm>
          <a:prstGeom prst="roundRect">
            <a:avLst/>
          </a:prstGeom>
          <a:solidFill>
            <a:srgbClr val="E1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רקע הדאטה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2A73A5A-2BF7-ABA5-F014-3AF46B9D7BA0}"/>
              </a:ext>
            </a:extLst>
          </p:cNvPr>
          <p:cNvSpPr txBox="1"/>
          <p:nvPr/>
        </p:nvSpPr>
        <p:spPr>
          <a:xfrm>
            <a:off x="10134600" y="2628900"/>
            <a:ext cx="7315200" cy="6740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5400" dirty="0">
                <a:solidFill>
                  <a:srgbClr val="A097F7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בפירוט רב יותר, המאגר מכיל את העמודות הבאות-</a:t>
            </a:r>
          </a:p>
          <a:p>
            <a:pPr algn="r" rtl="1"/>
            <a:endParaRPr lang="he-IL" sz="54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marL="792900" lvl="1" indent="-342900" algn="r" rtl="1">
              <a:buFont typeface="+mj-lt"/>
              <a:buAutoNum type="arabicPeriod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אינדקס</a:t>
            </a:r>
          </a:p>
          <a:p>
            <a:pPr marL="792900" lvl="1" indent="-342900" algn="r" rtl="1">
              <a:buFont typeface="+mj-lt"/>
              <a:buAutoNum type="arabicPeriod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מין</a:t>
            </a:r>
          </a:p>
          <a:p>
            <a:pPr marL="792900" lvl="1" indent="-342900" algn="r" rtl="1">
              <a:buFont typeface="+mj-lt"/>
              <a:buAutoNum type="arabicPeriod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גיל</a:t>
            </a:r>
          </a:p>
          <a:p>
            <a:pPr marL="792900" lvl="1" indent="-342900" algn="r" rtl="1">
              <a:buFont typeface="+mj-lt"/>
              <a:buAutoNum type="arabicPeriod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עיסוק</a:t>
            </a:r>
          </a:p>
          <a:p>
            <a:pPr marL="792900" lvl="1" indent="-342900" algn="r" rtl="1">
              <a:buFont typeface="+mj-lt"/>
              <a:buAutoNum type="arabicPeriod"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אורך שינה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CA0AA84-AB48-6685-5E7D-C9EE3E8DF0FA}"/>
              </a:ext>
            </a:extLst>
          </p:cNvPr>
          <p:cNvSpPr txBox="1"/>
          <p:nvPr/>
        </p:nvSpPr>
        <p:spPr>
          <a:xfrm>
            <a:off x="1981201" y="2628900"/>
            <a:ext cx="63245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000" lvl="1" algn="r" rtl="1"/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6. איכות שינה</a:t>
            </a:r>
          </a:p>
          <a:p>
            <a:pPr marL="450000" lvl="1" algn="r" rtl="1"/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7. רמת לחץ נפשי</a:t>
            </a:r>
          </a:p>
          <a:p>
            <a:pPr marL="450000" lvl="1" algn="r" rtl="1"/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8. קצב פעימות הלב</a:t>
            </a:r>
          </a:p>
          <a:p>
            <a:pPr marL="450000" lvl="1" algn="r" rtl="1"/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9. רמת כושר גופני</a:t>
            </a:r>
          </a:p>
          <a:p>
            <a:pPr marL="450000" lvl="1" algn="r" rtl="1"/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10. כמות צעדים יומית</a:t>
            </a:r>
          </a:p>
          <a:p>
            <a:pPr marL="450000" lvl="1" algn="r" rtl="1"/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11. הפרעות שינה</a:t>
            </a:r>
          </a:p>
          <a:p>
            <a:pPr marL="450000" lvl="1" algn="r" rtl="1"/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12. קטגוריית </a:t>
            </a:r>
            <a:r>
              <a:rPr lang="en-US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BMI</a:t>
            </a:r>
            <a:endParaRPr lang="he-IL" sz="54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marL="450000" lvl="1" algn="r" rtl="1"/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13. לחץ דם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1B8F91B9-0D37-E4BA-82D5-01DF53886D9D}"/>
              </a:ext>
            </a:extLst>
          </p:cNvPr>
          <p:cNvSpPr/>
          <p:nvPr/>
        </p:nvSpPr>
        <p:spPr>
          <a:xfrm>
            <a:off x="5888501" y="285750"/>
            <a:ext cx="6510997" cy="1485900"/>
          </a:xfrm>
          <a:prstGeom prst="roundRect">
            <a:avLst/>
          </a:prstGeom>
          <a:solidFill>
            <a:srgbClr val="A09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נורמליזציית מידע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2527A3E6-DF26-355F-4081-87E8D58F58A9}"/>
                  </a:ext>
                </a:extLst>
              </p:cNvPr>
              <p:cNvSpPr txBox="1"/>
              <p:nvPr/>
            </p:nvSpPr>
            <p:spPr>
              <a:xfrm>
                <a:off x="990600" y="2258267"/>
                <a:ext cx="16840200" cy="7076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indent="-685800" algn="r" rtl="1">
                  <a:buFont typeface="Arial" panose="020B0604020202020204" pitchFamily="34" charset="0"/>
                  <a:buChar char="•"/>
                </a:pPr>
                <a:r>
                  <a:rPr lang="he-IL" sz="48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ישנם 2 סוגי ערכים-</a:t>
                </a:r>
              </a:p>
              <a:p>
                <a:pPr lvl="3" indent="-7200" algn="r" rtl="1"/>
                <a:r>
                  <a:rPr lang="he-IL" sz="48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1. ערך מוחלט</a:t>
                </a:r>
              </a:p>
              <a:p>
                <a:pPr marL="1364400" lvl="3" algn="r" rtl="1"/>
                <a:r>
                  <a:rPr lang="he-IL" sz="48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2. ערך יחסי</a:t>
                </a:r>
              </a:p>
              <a:p>
                <a:pPr marL="685800" indent="-685800" algn="r" rtl="1">
                  <a:buFont typeface="Arial" panose="020B0604020202020204" pitchFamily="34" charset="0"/>
                  <a:buChar char="•"/>
                </a:pPr>
                <a:r>
                  <a:rPr lang="he-IL" sz="48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נורמליזציית מידע היא תהליך בו מעבירים נתונים מסוגים שונים לנתונים באותו קנה מידה.</a:t>
                </a:r>
              </a:p>
              <a:p>
                <a:pPr marL="685800" indent="-685800" algn="r" rtl="1">
                  <a:buFont typeface="Arial" panose="020B0604020202020204" pitchFamily="34" charset="0"/>
                  <a:buChar char="•"/>
                </a:pPr>
                <a:r>
                  <a:rPr lang="he-IL" sz="48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אחד מהשימושים הנפוצים בתהליך זה הוא יצירת מדד אחד המשקלל בתוכו מספר פרמטרים.</a:t>
                </a:r>
              </a:p>
              <a:p>
                <a:pPr marL="685800" indent="-685800" algn="r" rtl="1">
                  <a:buFont typeface="Arial" panose="020B0604020202020204" pitchFamily="34" charset="0"/>
                  <a:buChar char="•"/>
                </a:pPr>
                <a:r>
                  <a:rPr lang="he-IL" sz="48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ישנן מספר נוסחאות לנורמליזציה, אני השתמשתי בנוסחה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func>
                          <m:func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den>
                    </m:f>
                  </m:oMath>
                </a14:m>
                <a:endParaRPr lang="he-IL" sz="4800" dirty="0">
                  <a:latin typeface="FbPekan Regular" panose="02020603050405020304" pitchFamily="18" charset="-79"/>
                  <a:cs typeface="FbPekan Regular" panose="02020603050405020304" pitchFamily="18" charset="-79"/>
                </a:endParaRPr>
              </a:p>
              <a:p>
                <a:pPr marL="685800" indent="-685800" algn="r" rtl="1">
                  <a:buFont typeface="Arial" panose="020B0604020202020204" pitchFamily="34" charset="0"/>
                  <a:buChar char="•"/>
                </a:pPr>
                <a:r>
                  <a:rPr lang="he-IL" sz="4800" dirty="0">
                    <a:latin typeface="FbPekan Regular" panose="02020603050405020304" pitchFamily="18" charset="-79"/>
                    <a:cs typeface="FbPekan Regular" panose="02020603050405020304" pitchFamily="18" charset="-79"/>
                  </a:rPr>
                  <a:t>לאחר השימוש בנוסחה הערך המוחלט יומר לערך יחסי בין 0 ל- 1.</a:t>
                </a:r>
              </a:p>
            </p:txBody>
          </p:sp>
        </mc:Choice>
        <mc:Fallback xmlns="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2527A3E6-DF26-355F-4081-87E8D58F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58267"/>
                <a:ext cx="16840200" cy="7076233"/>
              </a:xfrm>
              <a:prstGeom prst="rect">
                <a:avLst/>
              </a:prstGeom>
              <a:blipFill>
                <a:blip r:embed="rId2"/>
                <a:stretch>
                  <a:fillRect l="-724" t="-1981" r="-1521" b="-36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0DF05EB1-C00A-0659-D45B-632E5362121A}"/>
              </a:ext>
            </a:extLst>
          </p:cNvPr>
          <p:cNvSpPr txBox="1"/>
          <p:nvPr/>
        </p:nvSpPr>
        <p:spPr>
          <a:xfrm>
            <a:off x="990600" y="9441418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Ali, P. J. M. &amp; Faraj, R. H. (2014) 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1BC730-A391-F006-B8C3-D783DD9B9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0236CF0-837E-8209-8E88-2B400FFCE7B5}"/>
              </a:ext>
            </a:extLst>
          </p:cNvPr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44B6116-C79E-59B0-0447-A4C4859F1ED0}"/>
              </a:ext>
            </a:extLst>
          </p:cNvPr>
          <p:cNvSpPr/>
          <p:nvPr/>
        </p:nvSpPr>
        <p:spPr>
          <a:xfrm>
            <a:off x="5334001" y="285750"/>
            <a:ext cx="7065498" cy="1485900"/>
          </a:xfrm>
          <a:prstGeom prst="roundRect">
            <a:avLst/>
          </a:prstGeom>
          <a:solidFill>
            <a:srgbClr val="A09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תהליך ניתוח נתונים</a:t>
            </a:r>
          </a:p>
        </p:txBody>
      </p:sp>
      <p:pic>
        <p:nvPicPr>
          <p:cNvPr id="4" name="תמונה 3" descr="תמונה שמכילה טקסט, צילום מסך, גופן, כרטיס ביקור&#10;&#10;התיאור נוצר באופן אוטומטי">
            <a:extLst>
              <a:ext uri="{FF2B5EF4-FFF2-40B4-BE49-F238E27FC236}">
                <a16:creationId xmlns:a16="http://schemas.microsoft.com/office/drawing/2014/main" id="{062B7A3A-D0B7-B4A6-1861-390496F97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21853"/>
            <a:ext cx="15773400" cy="78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9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E1DEFA"/>
          </a:solidFill>
        </p:spPr>
        <p:txBody>
          <a:bodyPr/>
          <a:lstStyle/>
          <a:p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45FAD32A-36BF-CB55-C22F-6F93B0DBBC71}"/>
              </a:ext>
            </a:extLst>
          </p:cNvPr>
          <p:cNvSpPr/>
          <p:nvPr/>
        </p:nvSpPr>
        <p:spPr>
          <a:xfrm>
            <a:off x="5888501" y="285750"/>
            <a:ext cx="6510997" cy="1485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תרשים 1- עמודות</a:t>
            </a:r>
          </a:p>
        </p:txBody>
      </p:sp>
      <p:sp>
        <p:nvSpPr>
          <p:cNvPr id="12" name="מציין מיקום תוכן 7">
            <a:extLst>
              <a:ext uri="{FF2B5EF4-FFF2-40B4-BE49-F238E27FC236}">
                <a16:creationId xmlns:a16="http://schemas.microsoft.com/office/drawing/2014/main" id="{0C3A57DA-C12C-F007-FA5F-C66AF6C74512}"/>
              </a:ext>
            </a:extLst>
          </p:cNvPr>
          <p:cNvSpPr txBox="1">
            <a:spLocks/>
          </p:cNvSpPr>
          <p:nvPr/>
        </p:nvSpPr>
        <p:spPr>
          <a:xfrm>
            <a:off x="9525000" y="2228850"/>
            <a:ext cx="8440735" cy="80200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itchFamily="34" charset="0"/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ניתן לראות בבירור שככל שקטגוריית ה-</a:t>
            </a:r>
            <a:r>
              <a:rPr lang="en-US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BMI</a:t>
            </a: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עולה, כך גם עולה רמת הפרעות השינה.</a:t>
            </a:r>
          </a:p>
          <a:p>
            <a:pPr marL="0" indent="0" algn="ctr" rtl="1">
              <a:buFont typeface="Arial" pitchFamily="34" charset="0"/>
              <a:buNone/>
            </a:pPr>
            <a:endParaRPr lang="he-IL" sz="54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marL="0" indent="0" algn="ctr" rtl="1">
              <a:buFont typeface="Arial" pitchFamily="34" charset="0"/>
              <a:buNone/>
            </a:pPr>
            <a:r>
              <a:rPr lang="he-IL" sz="54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כמו כן, ניתן להבחין כי נשים סובלות מהפרעות שינה ברמה גבוהה יותר מגברים.</a:t>
            </a:r>
          </a:p>
        </p:txBody>
      </p:sp>
      <p:graphicFrame>
        <p:nvGraphicFramePr>
          <p:cNvPr id="13" name="תרשים 12">
            <a:extLst>
              <a:ext uri="{FF2B5EF4-FFF2-40B4-BE49-F238E27FC236}">
                <a16:creationId xmlns:a16="http://schemas.microsoft.com/office/drawing/2014/main" id="{48B92EEF-3956-3B03-E1E2-98055DE0A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29527"/>
              </p:ext>
            </p:extLst>
          </p:nvPr>
        </p:nvGraphicFramePr>
        <p:xfrm>
          <a:off x="0" y="2628900"/>
          <a:ext cx="9143999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9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420600" y="0"/>
            <a:ext cx="5867400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4A9ECA2B-88E8-3468-CB66-232FD5D72560}"/>
              </a:ext>
            </a:extLst>
          </p:cNvPr>
          <p:cNvSpPr/>
          <p:nvPr/>
        </p:nvSpPr>
        <p:spPr>
          <a:xfrm>
            <a:off x="5469402" y="342900"/>
            <a:ext cx="7349196" cy="1485900"/>
          </a:xfrm>
          <a:prstGeom prst="roundRect">
            <a:avLst/>
          </a:prstGeom>
          <a:solidFill>
            <a:srgbClr val="E1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תרשים 2- מפת חום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2FA82CD-846C-47D0-EF03-884F83354C52}"/>
              </a:ext>
            </a:extLst>
          </p:cNvPr>
          <p:cNvSpPr txBox="1"/>
          <p:nvPr/>
        </p:nvSpPr>
        <p:spPr>
          <a:xfrm>
            <a:off x="12420600" y="3797171"/>
            <a:ext cx="5867400" cy="44012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40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ישנם שני קשרים חזקים-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endParaRPr lang="he-IL" sz="40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marL="342900" indent="-342900" algn="ctr" rtl="1">
              <a:buFont typeface="+mj-lt"/>
              <a:buAutoNum type="arabicPeriod"/>
            </a:pPr>
            <a:r>
              <a:rPr lang="he-IL" sz="40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קשר בין מדד רמת הלחץ למדד איכות השינה.</a:t>
            </a:r>
            <a:br>
              <a:rPr lang="en-US" sz="4000" dirty="0">
                <a:latin typeface="FbPekan Regular" panose="02020603050405020304" pitchFamily="18" charset="-79"/>
                <a:cs typeface="FbPekan Regular" panose="02020603050405020304" pitchFamily="18" charset="-79"/>
              </a:rPr>
            </a:br>
            <a:endParaRPr lang="he-IL" sz="40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marL="342900" indent="-342900" algn="ctr" rtl="1">
              <a:buFont typeface="+mj-lt"/>
              <a:buAutoNum type="arabicPeriod"/>
            </a:pPr>
            <a:r>
              <a:rPr lang="he-IL" sz="40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 קשר בין מדד המצב הגופני לבין הפרעות בשינה.</a:t>
            </a:r>
          </a:p>
        </p:txBody>
      </p:sp>
      <p:graphicFrame>
        <p:nvGraphicFramePr>
          <p:cNvPr id="17" name="מציין מיקום תוכן 8">
            <a:extLst>
              <a:ext uri="{FF2B5EF4-FFF2-40B4-BE49-F238E27FC236}">
                <a16:creationId xmlns:a16="http://schemas.microsoft.com/office/drawing/2014/main" id="{89CDF198-EB13-1B54-9721-1618510192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153861"/>
              </p:ext>
            </p:extLst>
          </p:nvPr>
        </p:nvGraphicFramePr>
        <p:xfrm>
          <a:off x="-37472" y="2905021"/>
          <a:ext cx="12438019" cy="6305757"/>
        </p:xfrm>
        <a:graphic>
          <a:graphicData uri="http://schemas.openxmlformats.org/drawingml/2006/table">
            <a:tbl>
              <a:tblPr rtl="1"/>
              <a:tblGrid>
                <a:gridCol w="1900513">
                  <a:extLst>
                    <a:ext uri="{9D8B030D-6E8A-4147-A177-3AD203B41FA5}">
                      <a16:colId xmlns:a16="http://schemas.microsoft.com/office/drawing/2014/main" val="3880288332"/>
                    </a:ext>
                  </a:extLst>
                </a:gridCol>
                <a:gridCol w="1411271">
                  <a:extLst>
                    <a:ext uri="{9D8B030D-6E8A-4147-A177-3AD203B41FA5}">
                      <a16:colId xmlns:a16="http://schemas.microsoft.com/office/drawing/2014/main" val="3721100960"/>
                    </a:ext>
                  </a:extLst>
                </a:gridCol>
                <a:gridCol w="1411271">
                  <a:extLst>
                    <a:ext uri="{9D8B030D-6E8A-4147-A177-3AD203B41FA5}">
                      <a16:colId xmlns:a16="http://schemas.microsoft.com/office/drawing/2014/main" val="3117061428"/>
                    </a:ext>
                  </a:extLst>
                </a:gridCol>
                <a:gridCol w="1542991">
                  <a:extLst>
                    <a:ext uri="{9D8B030D-6E8A-4147-A177-3AD203B41FA5}">
                      <a16:colId xmlns:a16="http://schemas.microsoft.com/office/drawing/2014/main" val="2582163723"/>
                    </a:ext>
                  </a:extLst>
                </a:gridCol>
                <a:gridCol w="2032234">
                  <a:extLst>
                    <a:ext uri="{9D8B030D-6E8A-4147-A177-3AD203B41FA5}">
                      <a16:colId xmlns:a16="http://schemas.microsoft.com/office/drawing/2014/main" val="2926426052"/>
                    </a:ext>
                  </a:extLst>
                </a:gridCol>
                <a:gridCol w="1599446">
                  <a:extLst>
                    <a:ext uri="{9D8B030D-6E8A-4147-A177-3AD203B41FA5}">
                      <a16:colId xmlns:a16="http://schemas.microsoft.com/office/drawing/2014/main" val="2187971159"/>
                    </a:ext>
                  </a:extLst>
                </a:gridCol>
                <a:gridCol w="1336007">
                  <a:extLst>
                    <a:ext uri="{9D8B030D-6E8A-4147-A177-3AD203B41FA5}">
                      <a16:colId xmlns:a16="http://schemas.microsoft.com/office/drawing/2014/main" val="1522741925"/>
                    </a:ext>
                  </a:extLst>
                </a:gridCol>
                <a:gridCol w="1204286">
                  <a:extLst>
                    <a:ext uri="{9D8B030D-6E8A-4147-A177-3AD203B41FA5}">
                      <a16:colId xmlns:a16="http://schemas.microsoft.com/office/drawing/2014/main" val="809031469"/>
                    </a:ext>
                  </a:extLst>
                </a:gridCol>
              </a:tblGrid>
              <a:tr h="861570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Gender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Age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Sleep Disorder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U_Sleeping_Quality</a:t>
                      </a:r>
                      <a:endParaRPr lang="en-US" sz="1800" b="0" i="1" u="none" strike="noStrike" dirty="0">
                        <a:solidFill>
                          <a:schemeClr val="tx1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U_stress_Level</a:t>
                      </a:r>
                      <a:endParaRPr lang="en-US" sz="1800" b="0" i="1" u="none" strike="noStrike" dirty="0">
                        <a:solidFill>
                          <a:schemeClr val="tx1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U_Fitness</a:t>
                      </a:r>
                      <a:endParaRPr lang="en-US" sz="1800" b="0" i="1" u="none" strike="noStrike" dirty="0">
                        <a:solidFill>
                          <a:schemeClr val="tx1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U_BP+BMI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099526"/>
                  </a:ext>
                </a:extLst>
              </a:tr>
              <a:tr h="7071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Gender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781082"/>
                  </a:ext>
                </a:extLst>
              </a:tr>
              <a:tr h="7071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Age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2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688792"/>
                  </a:ext>
                </a:extLst>
              </a:tr>
              <a:tr h="8615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Sleep Disorder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E0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425393"/>
                  </a:ext>
                </a:extLst>
              </a:tr>
              <a:tr h="8615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U_Sleeping_Quality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9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-0.23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4848"/>
                  </a:ext>
                </a:extLst>
              </a:tr>
              <a:tr h="8615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U_stress_Level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-0.39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-0.41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7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-0.87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55189"/>
                  </a:ext>
                </a:extLst>
              </a:tr>
              <a:tr h="7071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U_Fitness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FD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F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FbPekan Regular" panose="02020603050405020304" pitchFamily="18" charset="-79"/>
                        <a:cs typeface="FbPekan Regular" panose="02020603050405020304" pitchFamily="18" charset="-79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426161"/>
                  </a:ext>
                </a:extLst>
              </a:tr>
              <a:tr h="7379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U_BP+BMI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3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BB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-0.20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0.23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bPekan Regular" panose="02020603050405020304" pitchFamily="18" charset="-79"/>
                          <a:cs typeface="FbPekan Regular" panose="02020603050405020304" pitchFamily="18" charset="-79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706964"/>
                  </a:ext>
                </a:extLst>
              </a:tr>
            </a:tbl>
          </a:graphicData>
        </a:graphic>
      </p:graphicFrame>
      <p:sp>
        <p:nvSpPr>
          <p:cNvPr id="6" name="אליפסה 5">
            <a:extLst>
              <a:ext uri="{FF2B5EF4-FFF2-40B4-BE49-F238E27FC236}">
                <a16:creationId xmlns:a16="http://schemas.microsoft.com/office/drawing/2014/main" id="{B8E8372D-1717-7AAE-5ECF-53D0CACD2F89}"/>
              </a:ext>
            </a:extLst>
          </p:cNvPr>
          <p:cNvSpPr/>
          <p:nvPr/>
        </p:nvSpPr>
        <p:spPr>
          <a:xfrm>
            <a:off x="4665198" y="6972300"/>
            <a:ext cx="897402" cy="762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55166E38-1911-2AA8-F6BB-33D519384DDD}"/>
              </a:ext>
            </a:extLst>
          </p:cNvPr>
          <p:cNvSpPr/>
          <p:nvPr/>
        </p:nvSpPr>
        <p:spPr>
          <a:xfrm>
            <a:off x="6477000" y="8448778"/>
            <a:ext cx="897402" cy="762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63200" y="0"/>
            <a:ext cx="7924800" cy="10287000"/>
          </a:xfrm>
          <a:prstGeom prst="rect">
            <a:avLst/>
          </a:prstGeom>
          <a:solidFill>
            <a:srgbClr val="A097F7"/>
          </a:solidFill>
        </p:spPr>
        <p:txBody>
          <a:bodyPr/>
          <a:lstStyle/>
          <a:p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24102F6-18BA-D7FF-A164-B28C62B17CC4}"/>
              </a:ext>
            </a:extLst>
          </p:cNvPr>
          <p:cNvSpPr/>
          <p:nvPr/>
        </p:nvSpPr>
        <p:spPr>
          <a:xfrm>
            <a:off x="6244150" y="423111"/>
            <a:ext cx="5799699" cy="1485900"/>
          </a:xfrm>
          <a:prstGeom prst="roundRect">
            <a:avLst/>
          </a:prstGeom>
          <a:solidFill>
            <a:srgbClr val="E1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8000" dirty="0">
                <a:solidFill>
                  <a:schemeClr val="tx1"/>
                </a:solidFill>
                <a:latin typeface="FbPekan Regular" panose="02020603050405020304" pitchFamily="18" charset="-79"/>
                <a:cs typeface="FbPekan Regular" panose="02020603050405020304" pitchFamily="18" charset="-79"/>
              </a:rPr>
              <a:t>תרשים 3- פיזור</a:t>
            </a:r>
          </a:p>
        </p:txBody>
      </p:sp>
      <p:sp>
        <p:nvSpPr>
          <p:cNvPr id="12" name="מציין מיקום תוכן 7">
            <a:extLst>
              <a:ext uri="{FF2B5EF4-FFF2-40B4-BE49-F238E27FC236}">
                <a16:creationId xmlns:a16="http://schemas.microsoft.com/office/drawing/2014/main" id="{AB9EB926-0CDD-029B-ED32-6E004E67E661}"/>
              </a:ext>
            </a:extLst>
          </p:cNvPr>
          <p:cNvSpPr txBox="1">
            <a:spLocks/>
          </p:cNvSpPr>
          <p:nvPr/>
        </p:nvSpPr>
        <p:spPr>
          <a:xfrm>
            <a:off x="10784758" y="2332122"/>
            <a:ext cx="7086600" cy="75819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sz="40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מקדם המתאם (ה-"</a:t>
            </a:r>
            <a:r>
              <a:rPr lang="en-US" sz="40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r</a:t>
            </a:r>
            <a:r>
              <a:rPr lang="he-IL" sz="40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") הינו 0.87-. נתון זה מעיד על מגמה שלילית חזקה בין הפרמטרים. </a:t>
            </a:r>
          </a:p>
          <a:p>
            <a:pPr marL="0" indent="0" algn="ctr" rtl="1">
              <a:buNone/>
            </a:pPr>
            <a:endParaRPr lang="en-US" sz="4000" dirty="0">
              <a:latin typeface="FbPekan Regular" panose="02020603050405020304" pitchFamily="18" charset="-79"/>
              <a:cs typeface="FbPekan Regular" panose="02020603050405020304" pitchFamily="18" charset="-79"/>
            </a:endParaRPr>
          </a:p>
          <a:p>
            <a:pPr marL="0" indent="0" algn="ctr" rtl="1">
              <a:buNone/>
            </a:pPr>
            <a:r>
              <a:rPr lang="he-IL" sz="4000" dirty="0">
                <a:latin typeface="FbPekan Regular" panose="02020603050405020304" pitchFamily="18" charset="-79"/>
                <a:cs typeface="FbPekan Regular" panose="02020603050405020304" pitchFamily="18" charset="-79"/>
              </a:rPr>
              <a:t>ככל שרמת לחץ של האדם עולה, כך איכות השינה יורדת.</a:t>
            </a:r>
          </a:p>
        </p:txBody>
      </p:sp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3386A12A-6337-8F33-9707-44616A992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203863"/>
              </p:ext>
            </p:extLst>
          </p:nvPr>
        </p:nvGraphicFramePr>
        <p:xfrm>
          <a:off x="14990" y="3135489"/>
          <a:ext cx="10348210" cy="672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886</Words>
  <Application>Microsoft Office PowerPoint</Application>
  <PresentationFormat>מותאם אישית</PresentationFormat>
  <Paragraphs>155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Arial</vt:lpstr>
      <vt:lpstr>FbPekan Regular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עידו בלעיש</dc:creator>
  <cp:lastModifiedBy>עידו בלעיש</cp:lastModifiedBy>
  <cp:revision>16</cp:revision>
  <dcterms:created xsi:type="dcterms:W3CDTF">2006-08-16T00:00:00Z</dcterms:created>
  <dcterms:modified xsi:type="dcterms:W3CDTF">2024-02-26T09:21:59Z</dcterms:modified>
  <dc:identifier>DAF9ixhE7TQ</dc:identifier>
</cp:coreProperties>
</file>