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58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otionSens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MotionSense</a:t>
            </a:r>
          </a:p>
        </p:txBody>
      </p:sp>
      <p:sp>
        <p:nvSpPr>
          <p:cNvPr id="120" name="Shachar Hirshberg, Ido Calman &amp; Ofri Kleinfeld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Shachar Hirshberg, Ido Calman &amp; Ofri Kleinfeld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itial Results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Initial Results</a:t>
            </a:r>
          </a:p>
          <a:p>
            <a:pPr>
              <a:defRPr sz="36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t>Logistic Regression</a:t>
            </a:r>
          </a:p>
        </p:txBody>
      </p:sp>
      <p:graphicFrame>
        <p:nvGraphicFramePr>
          <p:cNvPr id="154" name="Table"/>
          <p:cNvGraphicFramePr/>
          <p:nvPr/>
        </p:nvGraphicFramePr>
        <p:xfrm>
          <a:off x="520700" y="2647950"/>
          <a:ext cx="5252044" cy="5500684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313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Class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Percision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Recall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F1-score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walk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0.49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0.68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0.57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sit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0.91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stand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0.55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0.76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0.64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up-stairs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0.44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0.25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jog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0.53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0.10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0.17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down-stairs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0.44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0.13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0.21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average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0.58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0.60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0.56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55" name="ic-history.png" descr="ic-histor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0322" y="8509000"/>
            <a:ext cx="812801" cy="812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c-linear.png" descr="ic-linea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97944" y="1752600"/>
            <a:ext cx="457201" cy="4572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7" name="Table"/>
          <p:cNvGraphicFramePr/>
          <p:nvPr/>
        </p:nvGraphicFramePr>
        <p:xfrm>
          <a:off x="7226300" y="2647950"/>
          <a:ext cx="5252044" cy="5500684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313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Class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Percision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Recall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F1-score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walk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0.62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0.70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sit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stand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0.97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up-stairs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0.58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0.46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0.51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jog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0.84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down-stairs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0.51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0.22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0.30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average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0.79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0.80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0.78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58" name="ic-sliding-window.png" descr="ic-sliding-window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45922" y="8509000"/>
            <a:ext cx="812801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10"/>
          <p:cNvSpPr txBox="1"/>
          <p:nvPr/>
        </p:nvSpPr>
        <p:spPr>
          <a:xfrm>
            <a:off x="3456381" y="8356600"/>
            <a:ext cx="45323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10</a:t>
            </a:r>
          </a:p>
        </p:txBody>
      </p:sp>
      <p:sp>
        <p:nvSpPr>
          <p:cNvPr id="160" name="10"/>
          <p:cNvSpPr txBox="1"/>
          <p:nvPr/>
        </p:nvSpPr>
        <p:spPr>
          <a:xfrm>
            <a:off x="10250881" y="8356599"/>
            <a:ext cx="4532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10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Initial Results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Initial Results</a:t>
            </a:r>
          </a:p>
          <a:p>
            <a:pPr>
              <a:defRPr sz="36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t>Random Forest</a:t>
            </a:r>
          </a:p>
        </p:txBody>
      </p:sp>
      <p:graphicFrame>
        <p:nvGraphicFramePr>
          <p:cNvPr id="163" name="Table"/>
          <p:cNvGraphicFramePr/>
          <p:nvPr/>
        </p:nvGraphicFramePr>
        <p:xfrm>
          <a:off x="520700" y="2647950"/>
          <a:ext cx="5252044" cy="5500684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313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Class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Percision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Recall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F1-score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walk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sit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stand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up-stairs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jog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0.97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down-stairs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0.89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average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0.97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4" name="ic-history.png" descr="ic-histor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0322" y="8509000"/>
            <a:ext cx="812801" cy="8128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5" name="Table"/>
          <p:cNvGraphicFramePr/>
          <p:nvPr/>
        </p:nvGraphicFramePr>
        <p:xfrm>
          <a:off x="7226300" y="2647950"/>
          <a:ext cx="5252044" cy="5500684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313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Class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Percision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Recall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F1-score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walk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sit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stand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up-stairs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0.94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jog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down-stairs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0.94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average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6" name="ic-sliding-window.png" descr="ic-sliding-window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45922" y="8509000"/>
            <a:ext cx="812801" cy="812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c-nonlinear.png" descr="ic-nonlinea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40014" y="1752600"/>
            <a:ext cx="457201" cy="4572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10"/>
          <p:cNvSpPr txBox="1"/>
          <p:nvPr/>
        </p:nvSpPr>
        <p:spPr>
          <a:xfrm>
            <a:off x="3456381" y="8356599"/>
            <a:ext cx="4532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10</a:t>
            </a:r>
          </a:p>
        </p:txBody>
      </p:sp>
      <p:sp>
        <p:nvSpPr>
          <p:cNvPr id="169" name="10"/>
          <p:cNvSpPr txBox="1"/>
          <p:nvPr/>
        </p:nvSpPr>
        <p:spPr>
          <a:xfrm>
            <a:off x="10250881" y="8356599"/>
            <a:ext cx="4532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10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Window Size Effect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Window Size Effect</a:t>
            </a:r>
          </a:p>
          <a:p>
            <a:pPr>
              <a:defRPr sz="36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t>Random Forest</a:t>
            </a:r>
          </a:p>
        </p:txBody>
      </p:sp>
      <p:pic>
        <p:nvPicPr>
          <p:cNvPr id="172" name="ic-nonlinear.png" descr="ic-nonlinea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40014" y="1752600"/>
            <a:ext cx="457201" cy="45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window_accuracy_plot.png" descr="window_accuracy_plo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44800" y="2082800"/>
            <a:ext cx="7315200" cy="731520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accuracy"/>
          <p:cNvSpPr txBox="1"/>
          <p:nvPr/>
        </p:nvSpPr>
        <p:spPr>
          <a:xfrm rot="16200000">
            <a:off x="1842109" y="5509870"/>
            <a:ext cx="144658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accuracy</a:t>
            </a:r>
          </a:p>
        </p:txBody>
      </p:sp>
      <p:sp>
        <p:nvSpPr>
          <p:cNvPr id="175" name="window size"/>
          <p:cNvSpPr txBox="1"/>
          <p:nvPr/>
        </p:nvSpPr>
        <p:spPr>
          <a:xfrm>
            <a:off x="5551119" y="8888070"/>
            <a:ext cx="190256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window size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Next Ste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Next Steps</a:t>
            </a:r>
          </a:p>
        </p:txBody>
      </p:sp>
      <p:sp>
        <p:nvSpPr>
          <p:cNvPr id="178" name="Increase the accuracy by adding / modifying features and fine tuning of the model’s hyper parameter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Increase the accuracy by adding / modifying features and fine tuning of the model’s hyper parameters</a:t>
            </a:r>
          </a:p>
          <a:p>
            <a:r>
              <a:t>Predict using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less time samples</a:t>
            </a:r>
          </a:p>
          <a:p>
            <a:r>
              <a:t>Check more complex sequence models (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LSTM</a:t>
            </a:r>
            <a:r>
              <a:t>,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GRU</a:t>
            </a:r>
            <a:r>
              <a:t>) as a means to increase/maintain the accuracy while using a smaller window size</a:t>
            </a:r>
          </a:p>
          <a:p>
            <a:r>
              <a:t>Develop a mobile application which will predict the user’s action on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real time</a:t>
            </a:r>
            <a:r>
              <a:t> using our models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1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hank You!"/>
          <p:cNvSpPr txBox="1">
            <a:spLocks noGrp="1"/>
          </p:cNvSpPr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Thank You!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reviously…"/>
          <p:cNvSpPr txBox="1">
            <a:spLocks noGrp="1"/>
          </p:cNvSpPr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Previously…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he 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Problem</a:t>
            </a:r>
          </a:p>
        </p:txBody>
      </p:sp>
      <p:sp>
        <p:nvSpPr>
          <p:cNvPr id="125" name="Predict which activity (walking, sitting, etc.) is being performed using phone sensors data analysi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Predict which activity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(walking, sitting, etc.) </a:t>
            </a:r>
            <a:r>
              <a:t>is being performed using phone sensors data analysis</a:t>
            </a:r>
          </a:p>
          <a:p>
            <a:r>
              <a:t>Working with Time-Series data:</a:t>
            </a:r>
            <a:br/>
            <a:r>
              <a:t>- Data is only meaningful as bulks</a:t>
            </a:r>
            <a:br/>
            <a:r>
              <a:t>- Raw data do not fit classic ML algorithm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he Data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Dataset</a:t>
            </a:r>
          </a:p>
        </p:txBody>
      </p:sp>
      <p:sp>
        <p:nvSpPr>
          <p:cNvPr id="128" name="Time-Series data generated by accelerometer and gyroscope smartphone sensor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Time-Series data generated by accelerometer and gyroscope smartphone sensors.</a:t>
            </a:r>
          </a:p>
          <a:p>
            <a:r>
              <a:t>The experiment explored 6 different activities: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walk downstairs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walk upstairs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walk straight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sit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stand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run</a:t>
            </a:r>
          </a:p>
          <a:p>
            <a:r>
              <a:t>24 participants,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</a:t>
            </a:r>
            <a:r>
              <a:t>15 trials, ~4000 snapshots per trial, ~1.5M rows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he Featur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Features</a:t>
            </a:r>
          </a:p>
        </p:txBody>
      </p:sp>
      <p:sp>
        <p:nvSpPr>
          <p:cNvPr id="131" name="Each row is a labeled time snapshot with 12 features: acceleration, rotation, gravity, attitude (3 axes each)…"/>
          <p:cNvSpPr txBox="1">
            <a:spLocks noGrp="1"/>
          </p:cNvSpPr>
          <p:nvPr>
            <p:ph type="body" idx="1"/>
          </p:nvPr>
        </p:nvSpPr>
        <p:spPr>
          <a:xfrm>
            <a:off x="952500" y="29845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t>Each row is a labeled time snapshot with 12 features: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acceleration</a:t>
            </a:r>
            <a:r>
              <a:t>,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rotation</a:t>
            </a:r>
            <a:r>
              <a:t>,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 gravity</a:t>
            </a:r>
            <a:r>
              <a:t>,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attitude</a:t>
            </a:r>
            <a:r>
              <a:t> (3 axes each)</a:t>
            </a:r>
          </a:p>
          <a:p>
            <a:pPr marL="444499" indent="-444499">
              <a:defRPr sz="2600"/>
            </a:pP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Gravity</a:t>
            </a:r>
            <a:r>
              <a:t> - the acceleration on the phone </a:t>
            </a:r>
            <a:br/>
            <a:r>
              <a:t>caused by the force of gravitation</a:t>
            </a:r>
          </a:p>
          <a:p>
            <a:pPr marL="444499" indent="-444499">
              <a:defRPr sz="2600"/>
            </a:pP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Attitude</a:t>
            </a:r>
            <a:r>
              <a:t> - the orientation of the phone </a:t>
            </a:r>
            <a:br/>
            <a:r>
              <a:t>with respect to earth</a:t>
            </a: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37680" y="5749764"/>
            <a:ext cx="4238339" cy="3016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rows.jpg" descr="rows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22400" y="2282328"/>
            <a:ext cx="10160000" cy="139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1" build="p" bldLvl="5" animBg="1" advAuto="0"/>
      <p:bldP spid="132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oday"/>
          <p:cNvSpPr txBox="1">
            <a:spLocks noGrp="1"/>
          </p:cNvSpPr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Today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eature Engineer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Feature Engineering</a:t>
            </a:r>
          </a:p>
        </p:txBody>
      </p:sp>
      <p:sp>
        <p:nvSpPr>
          <p:cNvPr id="138" name="Goal: Encoding time samples as meaningful feature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</a:lvl1pPr>
          </a:lstStyle>
          <a:p>
            <a:r>
              <a:t>Goal: Encoding time samples as meaningful features</a:t>
            </a:r>
          </a:p>
        </p:txBody>
      </p:sp>
      <p:pic>
        <p:nvPicPr>
          <p:cNvPr id="139" name="ic-history.png" descr="ic-histor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73400" y="4648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Concatenated History"/>
          <p:cNvSpPr txBox="1"/>
          <p:nvPr/>
        </p:nvSpPr>
        <p:spPr>
          <a:xfrm>
            <a:off x="2242870" y="6532220"/>
            <a:ext cx="328666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Concatenated History</a:t>
            </a:r>
          </a:p>
        </p:txBody>
      </p:sp>
      <p:sp>
        <p:nvSpPr>
          <p:cNvPr id="141" name="vs"/>
          <p:cNvSpPr txBox="1"/>
          <p:nvPr/>
        </p:nvSpPr>
        <p:spPr>
          <a:xfrm>
            <a:off x="6284163" y="5230470"/>
            <a:ext cx="43647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lvl1pPr>
          </a:lstStyle>
          <a:p>
            <a:r>
              <a:t>vs</a:t>
            </a:r>
          </a:p>
        </p:txBody>
      </p:sp>
      <p:pic>
        <p:nvPicPr>
          <p:cNvPr id="142" name="ic-sliding-window.png" descr="ic-sliding-window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62639" y="4561510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liding Window"/>
          <p:cNvSpPr txBox="1"/>
          <p:nvPr/>
        </p:nvSpPr>
        <p:spPr>
          <a:xfrm>
            <a:off x="7898607" y="6532220"/>
            <a:ext cx="235366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Sliding Window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1" build="p" bldLvl="5" animBg="1" advAuto="0"/>
      <p:bldP spid="139" grpId="3" animBg="1" advAuto="0"/>
      <p:bldP spid="140" grpId="6" animBg="1" advAuto="0"/>
      <p:bldP spid="141" grpId="4" animBg="1" advAuto="0"/>
      <p:bldP spid="142" grpId="2" animBg="1" advAuto="0"/>
      <p:bldP spid="143" grpId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eature Engineer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Feature Engineering</a:t>
            </a:r>
          </a:p>
        </p:txBody>
      </p:sp>
      <p:sp>
        <p:nvSpPr>
          <p:cNvPr id="146" name="Question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67359">
              <a:spcBef>
                <a:spcPts val="3300"/>
              </a:spcBef>
              <a:buSzTx/>
              <a:buNone/>
              <a:defRPr sz="2560" u="sng"/>
            </a:pPr>
            <a:r>
              <a:t>Questions: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How long should the window / history be?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What should the window be sliding on? </a:t>
            </a:r>
          </a:p>
          <a:p>
            <a:pPr marL="711200" lvl="1" indent="-355600" defTabSz="467359">
              <a:spcBef>
                <a:spcPts val="3300"/>
              </a:spcBef>
              <a:defRPr sz="2560"/>
            </a:pP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Samples</a:t>
            </a:r>
          </a:p>
          <a:p>
            <a:pPr marL="711200" lvl="1" indent="-355600" defTabSz="467359">
              <a:spcBef>
                <a:spcPts val="3300"/>
              </a:spcBef>
              <a:defRPr sz="2560"/>
            </a:pP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Standard deviation</a:t>
            </a:r>
          </a:p>
          <a:p>
            <a:pPr marL="711200" lvl="1" indent="-355600" defTabSz="467359">
              <a:spcBef>
                <a:spcPts val="3300"/>
              </a:spcBef>
              <a:defRPr sz="2560"/>
            </a:pP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Local min/max</a:t>
            </a:r>
          </a:p>
          <a:p>
            <a:pPr marL="711200" lvl="1" indent="-355600" defTabSz="467359">
              <a:spcBef>
                <a:spcPts val="3300"/>
              </a:spcBef>
              <a:defRPr sz="2560"/>
            </a:pP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Mean</a:t>
            </a:r>
          </a:p>
          <a:p>
            <a:pPr marL="711200" lvl="1" indent="-355600" defTabSz="467359">
              <a:spcBef>
                <a:spcPts val="3300"/>
              </a:spcBef>
              <a:defRPr sz="2560"/>
            </a:pP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Average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Initial 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Initial Results</a:t>
            </a:r>
          </a:p>
        </p:txBody>
      </p:sp>
      <p:sp>
        <p:nvSpPr>
          <p:cNvPr id="149" name="Linear vs Non-linear on both approaches…"/>
          <p:cNvSpPr txBox="1">
            <a:spLocks noGrp="1"/>
          </p:cNvSpPr>
          <p:nvPr>
            <p:ph type="body" idx="1"/>
          </p:nvPr>
        </p:nvSpPr>
        <p:spPr>
          <a:xfrm>
            <a:off x="952500" y="236855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Linear</a:t>
            </a:r>
            <a:r>
              <a:t> vs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Non-linear</a:t>
            </a:r>
            <a:r>
              <a:t> on both approaches</a:t>
            </a:r>
          </a:p>
          <a:p>
            <a:r>
              <a:t>Results over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10</a:t>
            </a:r>
            <a:r>
              <a:t> sized window / history ~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1sec</a:t>
            </a:r>
          </a:p>
          <a:p>
            <a:r>
              <a:t>Logistic Regression did not achieve good results on validation set</a:t>
            </a:r>
          </a:p>
          <a:p>
            <a:r>
              <a:t>Random Forest did quite well</a:t>
            </a:r>
          </a:p>
          <a:p>
            <a:r>
              <a:t>Data is not linearly separable with current features</a:t>
            </a:r>
          </a:p>
        </p:txBody>
      </p:sp>
      <p:pic>
        <p:nvPicPr>
          <p:cNvPr id="150" name="ic-linear.png" descr="ic-linea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7844" y="2168673"/>
            <a:ext cx="812801" cy="81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c-nonlinear.png" descr="ic-nonlinea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82814" y="2168673"/>
            <a:ext cx="812801" cy="81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1" build="p" bldLvl="5" animBg="1" advAuto="0"/>
      <p:bldP spid="150" grpId="2" animBg="1" advAuto="0"/>
      <p:bldP spid="151" grpId="3" animBg="1" advAuto="0"/>
    </p:bld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Custom</PresentationFormat>
  <Paragraphs>181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Helvetica Neue</vt:lpstr>
      <vt:lpstr>Helvetica Neue Light</vt:lpstr>
      <vt:lpstr>Helvetica Neue Medium</vt:lpstr>
      <vt:lpstr>Black</vt:lpstr>
      <vt:lpstr>MotionSense</vt:lpstr>
      <vt:lpstr>Previously…</vt:lpstr>
      <vt:lpstr>The Problem</vt:lpstr>
      <vt:lpstr>The Dataset</vt:lpstr>
      <vt:lpstr>The Features</vt:lpstr>
      <vt:lpstr>Today</vt:lpstr>
      <vt:lpstr>Feature Engineering</vt:lpstr>
      <vt:lpstr>Feature Engineering</vt:lpstr>
      <vt:lpstr>Initial Results</vt:lpstr>
      <vt:lpstr>Initial Results Logistic Regression</vt:lpstr>
      <vt:lpstr>Initial Results Random Forest</vt:lpstr>
      <vt:lpstr>Window Size Effect Random Forest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MotionSense</dc:title>
  <cp:lastModifiedBy>Work</cp:lastModifiedBy>
  <cp:revision>1</cp:revision>
  <dcterms:modified xsi:type="dcterms:W3CDTF">2018-05-15T20:39:43Z</dcterms:modified>
</cp:coreProperties>
</file>