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s://github.com/idocal/workshop/blob/master/MotionSenese/initial-analysis.ipynb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onSen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MotionSense</a:t>
            </a:r>
          </a:p>
        </p:txBody>
      </p:sp>
      <p:sp>
        <p:nvSpPr>
          <p:cNvPr id="120" name="Shachar Hirshberg, Ido Calman &amp; Ofri Kleinfel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Shachar Hirshberg, Ido Calman &amp; Ofri Kleinfeld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Logistic Regression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5207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0.60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55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c-linear.png" descr="ic-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794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7" name="Table"/>
          <p:cNvGraphicFramePr/>
          <p:nvPr/>
        </p:nvGraphicFramePr>
        <p:xfrm>
          <a:off x="72263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0.46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0.79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0.80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0.78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58" name="ic-sliding-window.png" descr="ic-sliding-window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itial Resul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5207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2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3" name="Table"/>
          <p:cNvGraphicFramePr/>
          <p:nvPr/>
        </p:nvGraphicFramePr>
        <p:xfrm>
          <a:off x="7226300" y="2647950"/>
          <a:ext cx="5252046" cy="5473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313011"/>
                <a:gridCol w="1313011"/>
                <a:gridCol w="1313011"/>
                <a:gridCol w="1313011"/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164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c-nonlinear.png" descr="ic-nonline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indow Size Effec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 Size Effect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pic>
        <p:nvPicPr>
          <p:cNvPr id="168" name="ic-nonlinear.png" descr="ic-non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window_accuracy_plot.png" descr="window_accuracy_pl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44800" y="2082800"/>
            <a:ext cx="7315200" cy="731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accuracy"/>
          <p:cNvSpPr txBox="1"/>
          <p:nvPr/>
        </p:nvSpPr>
        <p:spPr>
          <a:xfrm rot="16200000">
            <a:off x="1842109" y="5509870"/>
            <a:ext cx="14465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accuracy</a:t>
            </a:r>
          </a:p>
        </p:txBody>
      </p:sp>
      <p:sp>
        <p:nvSpPr>
          <p:cNvPr id="171" name="window size"/>
          <p:cNvSpPr txBox="1"/>
          <p:nvPr/>
        </p:nvSpPr>
        <p:spPr>
          <a:xfrm>
            <a:off x="5551119" y="8888070"/>
            <a:ext cx="19025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window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174" name="Increase the accuracy by adding/changing features and fine tuning of the model’s hyper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Increase the accuracy by adding/changing features and fine tuning of the model’s hyper parameters</a:t>
            </a:r>
          </a:p>
          <a:p>
            <a:pPr/>
            <a:r>
              <a:t>Predict using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less samples</a:t>
            </a:r>
            <a:r>
              <a:t>.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Check more complex sequence models (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LSTM</a:t>
            </a:r>
            <a:r>
              <a:t>,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GRU</a:t>
            </a:r>
            <a:r>
              <a:t>) as a means to increase/maintain the accuracy while using a smaller window size</a:t>
            </a:r>
          </a:p>
          <a:p>
            <a:pPr/>
            <a:r>
              <a:t>Develop a mobile application which will predict the user’s action on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real time</a:t>
            </a:r>
            <a:r>
              <a:t> using our models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hank You!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77" name="For more information: https://github.com/idocal/workshop/blob/master/MotionSenese/initial-analysis.ipynb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t>For more information:</a:t>
            </a:r>
            <a:br/>
            <a:r>
              <a:rPr u="sng">
                <a:solidFill>
                  <a:srgbClr val="A9A9A9"/>
                </a:solidFill>
                <a:hlinkClick r:id="rId3" invalidUrl="" action="" tgtFrame="" tooltip="" history="1" highlightClick="0" endSnd="0"/>
              </a:rPr>
              <a:t>https://github.com/idocal/workshop/blob/master/MotionSenese/initial-analysis.ipynb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viously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Previously…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</p:txBody>
      </p:sp>
      <p:sp>
        <p:nvSpPr>
          <p:cNvPr id="125" name="Predict which activity (walking, sitting, etc.) is being performed using phone sensors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pPr/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</a:t>
            </a:r>
          </a:p>
        </p:txBody>
      </p:sp>
      <p:sp>
        <p:nvSpPr>
          <p:cNvPr id="128" name="Time-Series data generated by accelerometer and gyroscope smartphone senso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Time-Series data generated by accelerometer and gyroscope smartphone sensors.</a:t>
            </a:r>
          </a:p>
          <a:p>
            <a:pPr/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/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Features</a:t>
            </a:r>
          </a:p>
        </p:txBody>
      </p:sp>
      <p:sp>
        <p:nvSpPr>
          <p:cNvPr id="131" name="Each row is a labeled time snapshot with 12 features: acceleration, rotation, gravity, attitude (3 axes each)…"/>
          <p:cNvSpPr txBox="1"/>
          <p:nvPr>
            <p:ph type="body" idx="1"/>
          </p:nvPr>
        </p:nvSpPr>
        <p:spPr>
          <a:xfrm>
            <a:off x="952500" y="29845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Each row is a labeled time snapshot with 12 features: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acceleration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rotation</a:t>
            </a:r>
            <a:r>
              <a:t>,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 gravity</a:t>
            </a:r>
            <a:r>
              <a:t>, </a:t>
            </a: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(3 axes each)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Gravity</a:t>
            </a:r>
            <a:r>
              <a:t> - the acceleration on the phone </a:t>
            </a:r>
            <a:br/>
            <a:r>
              <a:t>caused by the force of gravitation</a:t>
            </a:r>
          </a:p>
          <a:p>
            <a:pPr marL="444499" indent="-444499">
              <a:defRPr sz="2600"/>
            </a:pPr>
            <a:r>
              <a:rPr>
                <a:solidFill>
                  <a:schemeClr val="accent4">
                    <a:hueOff val="-624705"/>
                    <a:lumOff val="1372"/>
                  </a:schemeClr>
                </a:solidFill>
              </a:rPr>
              <a:t>Attitude</a:t>
            </a:r>
            <a:r>
              <a:t> - the orientation of the phone </a:t>
            </a:r>
            <a:br/>
            <a:r>
              <a:t>with respect to earth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7680" y="5749764"/>
            <a:ext cx="4238339" cy="3016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rows.jpg" descr="row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2400" y="2282328"/>
            <a:ext cx="10160000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  <p:bldP build="whole" bldLvl="1" animBg="1" rev="0" advAuto="0" spid="13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day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38" name="Goal: Encoding time samples as meaningful featur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Goal: Encoding time samples as meaningful features</a:t>
            </a:r>
          </a:p>
        </p:txBody>
      </p:sp>
      <p:pic>
        <p:nvPicPr>
          <p:cNvPr id="139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3400" y="4648200"/>
            <a:ext cx="1625600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oncatenated History"/>
          <p:cNvSpPr txBox="1"/>
          <p:nvPr/>
        </p:nvSpPr>
        <p:spPr>
          <a:xfrm>
            <a:off x="2242870" y="6532220"/>
            <a:ext cx="3286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Concatenated History</a:t>
            </a:r>
          </a:p>
        </p:txBody>
      </p:sp>
      <p:sp>
        <p:nvSpPr>
          <p:cNvPr id="141" name="vs"/>
          <p:cNvSpPr txBox="1"/>
          <p:nvPr/>
        </p:nvSpPr>
        <p:spPr>
          <a:xfrm>
            <a:off x="6284163" y="5230470"/>
            <a:ext cx="4364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vs</a:t>
            </a:r>
          </a:p>
        </p:txBody>
      </p:sp>
      <p:pic>
        <p:nvPicPr>
          <p:cNvPr id="142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2639" y="4561510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ing Window"/>
          <p:cNvSpPr txBox="1"/>
          <p:nvPr/>
        </p:nvSpPr>
        <p:spPr>
          <a:xfrm>
            <a:off x="7898607" y="6532220"/>
            <a:ext cx="23536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Sliding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3"/>
      <p:bldP build="whole" bldLvl="1" animBg="1" rev="0" advAuto="0" spid="141" grpId="4"/>
      <p:bldP build="whole" bldLvl="1" animBg="1" rev="0" advAuto="0" spid="140" grpId="6"/>
      <p:bldP build="p" bldLvl="5" animBg="1" rev="0" advAuto="0" spid="138" grpId="1"/>
      <p:bldP build="whole" bldLvl="1" animBg="1" rev="0" advAuto="0" spid="142" grpId="2"/>
      <p:bldP build="whole" bldLvl="1" animBg="1" rev="0" advAuto="0" spid="143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eature Engine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Engineering</a:t>
            </a:r>
          </a:p>
        </p:txBody>
      </p:sp>
      <p:sp>
        <p:nvSpPr>
          <p:cNvPr id="146" name="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 u="sng"/>
            </a:pPr>
            <a:r>
              <a:t>Questions: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How long should the window be?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What should the window be sliding on? 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Samples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Standard deviation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Local min/max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Mean</a:t>
            </a:r>
            <a:endParaRPr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Average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itial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Results</a:t>
            </a:r>
          </a:p>
        </p:txBody>
      </p:sp>
      <p:sp>
        <p:nvSpPr>
          <p:cNvPr id="149" name="Linear vs Non-linear on both approaches…"/>
          <p:cNvSpPr txBox="1"/>
          <p:nvPr>
            <p:ph type="body" idx="1"/>
          </p:nvPr>
        </p:nvSpPr>
        <p:spPr>
          <a:xfrm>
            <a:off x="952500" y="2368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Linear</a:t>
            </a:r>
            <a:r>
              <a:t> vs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Non-linear</a:t>
            </a:r>
            <a:r>
              <a:t> on both approaches</a:t>
            </a:r>
          </a:p>
          <a:p>
            <a:pPr/>
            <a:r>
              <a:t>Logistic Regression did not achieve good results on validation set</a:t>
            </a:r>
          </a:p>
          <a:p>
            <a:pPr/>
            <a:r>
              <a:t>Random Forest did quite well</a:t>
            </a:r>
          </a:p>
          <a:p>
            <a:pPr/>
            <a:r>
              <a:t>Data is not linearly separable with current features</a:t>
            </a:r>
          </a:p>
        </p:txBody>
      </p:sp>
      <p:pic>
        <p:nvPicPr>
          <p:cNvPr id="150" name="ic-linear.png" descr="ic-linea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844" y="2676673"/>
            <a:ext cx="8128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c-nonlinear.png" descr="ic-nonlinea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2814" y="2676673"/>
            <a:ext cx="812801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3"/>
      <p:bldP build="p" bldLvl="5" animBg="1" rev="0" advAuto="0" spid="149" grpId="1"/>
      <p:bldP build="whole" bldLvl="1" animBg="1" rev="0" advAuto="0" spid="15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