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Using sliding window of 20 sample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We didn’t perform jogging experiments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Using sliding window of 20 sample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We didn’t perform jogging experiments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Using sliding window of 20 sample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We didn’t perform jogging experiments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assumption is that data points are independent, which is probably wrong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assumption is that data points are independent, which is probably wrong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tionSen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MotionSense</a:t>
            </a:r>
          </a:p>
        </p:txBody>
      </p:sp>
      <p:sp>
        <p:nvSpPr>
          <p:cNvPr id="120" name="Shachar Hirshberg, Ido Calman &amp; Ofri Kleinfel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Shachar Hirshberg, Ido Calman &amp; Ofri Kleinfeld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Real World Problems </a:t>
            </a:r>
          </a:p>
        </p:txBody>
      </p:sp>
      <p:sp>
        <p:nvSpPr>
          <p:cNvPr id="155" name="As we saw in the video, the predictions are imperfect…"/>
          <p:cNvSpPr txBox="1"/>
          <p:nvPr>
            <p:ph type="body" idx="1"/>
          </p:nvPr>
        </p:nvSpPr>
        <p:spPr>
          <a:xfrm>
            <a:off x="952500" y="2135414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As we saw in the video, the predictions are </a:t>
            </a:r>
            <a:r>
              <a:rPr>
                <a:solidFill>
                  <a:srgbClr val="FAE232"/>
                </a:solidFill>
              </a:rPr>
              <a:t>imperfect</a:t>
            </a:r>
          </a:p>
          <a:p>
            <a:pPr/>
            <a:r>
              <a:t>For a smaller window sizes (5-10 samples) the prediction constantly fluctuated.</a:t>
            </a:r>
          </a:p>
          <a:p>
            <a:pPr/>
            <a:r>
              <a:t>We have a problem in predicting “Going Downstairs” activity.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Improvements</a:t>
            </a:r>
          </a:p>
        </p:txBody>
      </p:sp>
      <p:sp>
        <p:nvSpPr>
          <p:cNvPr id="160" name="Predict a decision only once in 2-3 seconds…"/>
          <p:cNvSpPr txBox="1"/>
          <p:nvPr>
            <p:ph type="body" idx="1"/>
          </p:nvPr>
        </p:nvSpPr>
        <p:spPr>
          <a:xfrm>
            <a:off x="952500" y="2135414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Predict a decision only once in 2-3 seconds</a:t>
            </a:r>
          </a:p>
          <a:p>
            <a:pPr/>
            <a:r>
              <a:t>Use a </a:t>
            </a:r>
            <a:r>
              <a:rPr>
                <a:solidFill>
                  <a:srgbClr val="FAE232"/>
                </a:solidFill>
              </a:rPr>
              <a:t>majority vote </a:t>
            </a:r>
            <a:r>
              <a:t>over a collection of predictions to increase the accuracy</a:t>
            </a:r>
          </a:p>
          <a:p>
            <a:pPr/>
            <a:r>
              <a:t>Collecting more real world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Next Steps"/>
          <p:cNvSpPr txBox="1"/>
          <p:nvPr>
            <p:ph type="title"/>
          </p:nvPr>
        </p:nvSpPr>
        <p:spPr>
          <a:xfrm>
            <a:off x="952499" y="254000"/>
            <a:ext cx="11326588" cy="2159000"/>
          </a:xfrm>
          <a:prstGeom prst="rect">
            <a:avLst/>
          </a:prstGeom>
        </p:spPr>
        <p:txBody>
          <a:bodyPr/>
          <a:lstStyle/>
          <a:p>
            <a:pPr/>
            <a:r>
              <a:t>Improvements Analysis</a:t>
            </a:r>
          </a:p>
        </p:txBody>
      </p:sp>
      <p:sp>
        <p:nvSpPr>
          <p:cNvPr id="165" name="Increase the accuracy by adding / modifying features and fine tuning of the model’s hyper parameters…"/>
          <p:cNvSpPr txBox="1"/>
          <p:nvPr>
            <p:ph type="body" idx="1"/>
          </p:nvPr>
        </p:nvSpPr>
        <p:spPr>
          <a:xfrm>
            <a:off x="952500" y="2641600"/>
            <a:ext cx="11099800" cy="6656614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500"/>
              </a:spcBef>
              <a:defRPr sz="2976"/>
            </a:pPr>
            <a:r>
              <a:t>Assumptions:</a:t>
            </a:r>
          </a:p>
          <a:p>
            <a:pPr lvl="1" marL="826769" indent="-413384" defTabSz="543305">
              <a:spcBef>
                <a:spcPts val="500"/>
              </a:spcBef>
              <a:defRPr sz="2976"/>
            </a:pPr>
            <a:r>
              <a:t>Window size = 20</a:t>
            </a:r>
          </a:p>
          <a:p>
            <a:pPr lvl="1" marL="826769" indent="-413384" defTabSz="543305">
              <a:spcBef>
                <a:spcPts val="500"/>
              </a:spcBef>
              <a:defRPr sz="2976"/>
            </a:pPr>
            <a:r>
              <a:t>Sample frequency = 1 millisecond</a:t>
            </a:r>
          </a:p>
          <a:p>
            <a:pPr lvl="1" marL="826769" indent="-413384" defTabSz="543305">
              <a:spcBef>
                <a:spcPts val="500"/>
              </a:spcBef>
              <a:defRPr sz="2976"/>
            </a:pPr>
            <a:r>
              <a:t>Momentary prediction every 0.2 seconds</a:t>
            </a:r>
          </a:p>
          <a:p>
            <a:pPr lvl="1" marL="826769" indent="-413384" defTabSz="543305">
              <a:spcBef>
                <a:spcPts val="500"/>
              </a:spcBef>
              <a:defRPr sz="2976"/>
            </a:pPr>
            <a:r>
              <a:t>Make a </a:t>
            </a:r>
            <a:r>
              <a:rPr>
                <a:solidFill>
                  <a:srgbClr val="FAE232"/>
                </a:solidFill>
              </a:rPr>
              <a:t>decision every 3 seconds</a:t>
            </a:r>
            <a:endParaRPr>
              <a:solidFill>
                <a:srgbClr val="FAE232"/>
              </a:solidFill>
            </a:endParaRPr>
          </a:p>
          <a:p>
            <a:pPr marL="413384" indent="-413384" defTabSz="543305">
              <a:spcBef>
                <a:spcPts val="500"/>
              </a:spcBef>
              <a:defRPr sz="2976"/>
            </a:pPr>
            <a:r>
              <a:rPr>
                <a:solidFill>
                  <a:srgbClr val="FAE232"/>
                </a:solidFill>
              </a:rPr>
              <a:t>Take</a:t>
            </a:r>
            <a:r>
              <a:t> a </a:t>
            </a:r>
            <a:r>
              <a:rPr>
                <a:solidFill>
                  <a:srgbClr val="FAE232"/>
                </a:solidFill>
              </a:rPr>
              <a:t>majority vote </a:t>
            </a:r>
            <a:r>
              <a:t>of </a:t>
            </a:r>
            <a:r>
              <a:rPr>
                <a:solidFill>
                  <a:srgbClr val="FAE232"/>
                </a:solidFill>
              </a:rPr>
              <a:t>15</a:t>
            </a:r>
            <a:r>
              <a:t> decisions as the result</a:t>
            </a:r>
          </a:p>
          <a:p>
            <a:pPr marL="413384" indent="-413384" defTabSz="543305">
              <a:spcBef>
                <a:spcPts val="500"/>
              </a:spcBef>
              <a:defRPr sz="2976"/>
            </a:pPr>
            <a:r>
              <a:t>We can choose from 6 different labels - so label with </a:t>
            </a:r>
            <a:r>
              <a:rPr>
                <a:solidFill>
                  <a:srgbClr val="FAE232"/>
                </a:solidFill>
              </a:rPr>
              <a:t>at least 3 votes </a:t>
            </a:r>
            <a:r>
              <a:t>will be chosen.</a:t>
            </a:r>
          </a:p>
          <a:p>
            <a:pPr marL="413384" indent="-413384" defTabSz="543305">
              <a:spcBef>
                <a:spcPts val="500"/>
              </a:spcBef>
              <a:defRPr sz="2976"/>
            </a:pPr>
            <a:r>
              <a:t>Our worse label is “up-stairs” with precision rate of 37%</a:t>
            </a:r>
          </a:p>
          <a:p>
            <a:pPr marL="413384" indent="-413384" defTabSz="543305">
              <a:spcBef>
                <a:spcPts val="500"/>
              </a:spcBef>
              <a:defRPr sz="2976"/>
            </a:pPr>
            <a:r>
              <a:t>Assuming we predicted “up-stairs” 3 times – now our chances of </a:t>
            </a:r>
            <a:r>
              <a:rPr>
                <a:solidFill>
                  <a:srgbClr val="FAE232"/>
                </a:solidFill>
              </a:rPr>
              <a:t>predicting correctly is 75% </a:t>
            </a:r>
            <a:r>
              <a:t>(1-0.63^3)</a:t>
            </a:r>
          </a:p>
          <a:p>
            <a:pPr marL="413384" indent="-413384" defTabSz="543305">
              <a:spcBef>
                <a:spcPts val="500"/>
              </a:spcBef>
              <a:defRPr sz="2976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Next Steps"/>
          <p:cNvSpPr txBox="1"/>
          <p:nvPr>
            <p:ph type="title"/>
          </p:nvPr>
        </p:nvSpPr>
        <p:spPr>
          <a:xfrm>
            <a:off x="952499" y="254000"/>
            <a:ext cx="11326588" cy="2159000"/>
          </a:xfrm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  <p:sp>
        <p:nvSpPr>
          <p:cNvPr id="170" name="Increase the accuracy by adding / modifying features and fine tuning of the model’s hyper parameters…"/>
          <p:cNvSpPr txBox="1"/>
          <p:nvPr>
            <p:ph type="body" idx="1"/>
          </p:nvPr>
        </p:nvSpPr>
        <p:spPr>
          <a:xfrm>
            <a:off x="952500" y="2641600"/>
            <a:ext cx="11099800" cy="66566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t>Implementing the aforementioned improvements </a:t>
            </a:r>
          </a:p>
          <a:p>
            <a:pPr>
              <a:spcBef>
                <a:spcPts val="600"/>
              </a:spcBef>
            </a:pPr>
          </a:p>
          <a:p>
            <a:pPr>
              <a:spcBef>
                <a:spcPts val="600"/>
              </a:spcBef>
            </a:pPr>
            <a:r>
              <a:t>Gathering more real world data</a:t>
            </a:r>
          </a:p>
          <a:p>
            <a:pPr>
              <a:spcBef>
                <a:spcPts val="600"/>
              </a:spcBef>
            </a:pPr>
          </a:p>
          <a:p>
            <a:pPr>
              <a:spcBef>
                <a:spcPts val="600"/>
              </a:spcBef>
            </a:pPr>
            <a:r>
              <a:t>Making a beautiful app.</a:t>
            </a:r>
          </a:p>
          <a:p>
            <a:pPr>
              <a:spcBef>
                <a:spcPts val="60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ank You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eviously…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Previously…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5" name="Predict which activity (walking, sitting, etc.) is being performed using phone sensors data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which activity </a:t>
            </a:r>
            <a:r>
              <a:rPr>
                <a:solidFill>
                  <a:srgbClr val="FAE232"/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pPr/>
            <a:r>
              <a:t>Working with Time-Series data:</a:t>
            </a:r>
            <a:br/>
            <a:r>
              <a:t>- Data is only meaningful as bulks</a:t>
            </a:r>
            <a:br/>
            <a:r>
              <a:t>- Raw data do not fit classic ML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sp>
        <p:nvSpPr>
          <p:cNvPr id="128" name="Time-Series data generated by accelerometer and gyroscope smartphone sens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Time-Series data generated by accelerometer and gyroscope smartphone sensors.</a:t>
            </a:r>
          </a:p>
          <a:p>
            <a:pPr/>
            <a:r>
              <a:t>The experiment explored 6 different activities: </a:t>
            </a:r>
            <a:r>
              <a:rPr>
                <a:solidFill>
                  <a:srgbClr val="FAE232"/>
                </a:solidFill>
              </a:rPr>
              <a:t>walk downstairs</a:t>
            </a:r>
            <a:r>
              <a:t>,</a:t>
            </a:r>
            <a:r>
              <a:rPr>
                <a:solidFill>
                  <a:srgbClr val="FAE232"/>
                </a:solidFill>
              </a:rPr>
              <a:t> walk upstairs</a:t>
            </a:r>
            <a:r>
              <a:t>,</a:t>
            </a:r>
            <a:r>
              <a:rPr>
                <a:solidFill>
                  <a:srgbClr val="FAE232"/>
                </a:solidFill>
              </a:rPr>
              <a:t> walk straight</a:t>
            </a:r>
            <a:r>
              <a:t>,</a:t>
            </a:r>
            <a:r>
              <a:rPr>
                <a:solidFill>
                  <a:srgbClr val="FAE232"/>
                </a:solidFill>
              </a:rPr>
              <a:t> sit</a:t>
            </a:r>
            <a:r>
              <a:t>,</a:t>
            </a:r>
            <a:r>
              <a:rPr>
                <a:solidFill>
                  <a:srgbClr val="FAE232"/>
                </a:solidFill>
              </a:rPr>
              <a:t> stand</a:t>
            </a:r>
            <a:r>
              <a:t>,</a:t>
            </a:r>
            <a:r>
              <a:rPr>
                <a:solidFill>
                  <a:srgbClr val="FAE232"/>
                </a:solidFill>
              </a:rPr>
              <a:t> run</a:t>
            </a:r>
            <a:endParaRPr>
              <a:solidFill>
                <a:srgbClr val="FAE232"/>
              </a:solidFill>
            </a:endParaRPr>
          </a:p>
          <a:p>
            <a:pPr/>
            <a:r>
              <a:t>24 participants,</a:t>
            </a:r>
            <a:r>
              <a:rPr>
                <a:solidFill>
                  <a:srgbClr val="FAE232"/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nitial Resul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  <a:p>
            <a:pPr>
              <a:defRPr sz="3600">
                <a:solidFill>
                  <a:srgbClr val="FAE232"/>
                </a:solidFill>
              </a:defRPr>
            </a:pPr>
            <a:r>
              <a:t>Random Forest</a:t>
            </a:r>
          </a:p>
        </p:txBody>
      </p:sp>
      <p:graphicFrame>
        <p:nvGraphicFramePr>
          <p:cNvPr id="131" name="Table"/>
          <p:cNvGraphicFramePr/>
          <p:nvPr/>
        </p:nvGraphicFramePr>
        <p:xfrm>
          <a:off x="520700" y="2647950"/>
          <a:ext cx="5252045" cy="54736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AE232"/>
                          </a:solidFill>
                          <a:sym typeface="Helvetica Neue Medium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AE232"/>
                          </a:solidFill>
                          <a:sym typeface="Helvetica Neue Medium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AE232"/>
                          </a:solidFill>
                          <a:sym typeface="Helvetica Neue Medium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AE232"/>
                          </a:solidFill>
                          <a:sym typeface="Helvetica Neue Medium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32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2" cy="8128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3" name="Table"/>
          <p:cNvGraphicFramePr/>
          <p:nvPr/>
        </p:nvGraphicFramePr>
        <p:xfrm>
          <a:off x="7226300" y="2647950"/>
          <a:ext cx="5252045" cy="54736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AE232"/>
                          </a:solidFill>
                          <a:sym typeface="Helvetica Neue Medium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AE232"/>
                          </a:solidFill>
                          <a:sym typeface="Helvetica Neue Medium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AE232"/>
                          </a:solidFill>
                          <a:sym typeface="Helvetica Neue Medium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AE232"/>
                          </a:solidFill>
                          <a:sym typeface="Helvetica Neue Medium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34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5921" y="8509000"/>
            <a:ext cx="812802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c-nonlinear.png" descr="ic-nonline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0014" y="1752600"/>
            <a:ext cx="457202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10"/>
          <p:cNvSpPr txBox="1"/>
          <p:nvPr/>
        </p:nvSpPr>
        <p:spPr>
          <a:xfrm>
            <a:off x="3456380" y="8356599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37" name="10"/>
          <p:cNvSpPr txBox="1"/>
          <p:nvPr/>
        </p:nvSpPr>
        <p:spPr>
          <a:xfrm>
            <a:off x="10250881" y="8356599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oday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Next Steps"/>
          <p:cNvSpPr txBox="1"/>
          <p:nvPr>
            <p:ph type="title"/>
          </p:nvPr>
        </p:nvSpPr>
        <p:spPr>
          <a:xfrm>
            <a:off x="952499" y="254000"/>
            <a:ext cx="11326588" cy="2159000"/>
          </a:xfrm>
          <a:prstGeom prst="rect">
            <a:avLst/>
          </a:prstGeom>
        </p:spPr>
        <p:txBody>
          <a:bodyPr/>
          <a:lstStyle>
            <a:lvl1pPr defTabSz="566674">
              <a:defRPr sz="6984"/>
            </a:lvl1pPr>
          </a:lstStyle>
          <a:p>
            <a:pPr/>
            <a:r>
              <a:t>Welcome to the Real World</a:t>
            </a:r>
          </a:p>
        </p:txBody>
      </p:sp>
      <p:sp>
        <p:nvSpPr>
          <p:cNvPr id="142" name="Increase the accuracy by adding / modifying features and fine tuning of the model’s hyper parameters…"/>
          <p:cNvSpPr txBox="1"/>
          <p:nvPr>
            <p:ph type="body" idx="1"/>
          </p:nvPr>
        </p:nvSpPr>
        <p:spPr>
          <a:xfrm>
            <a:off x="952500" y="2209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We wanted to evaluate our model on</a:t>
            </a:r>
            <a:r>
              <a:rPr>
                <a:solidFill>
                  <a:srgbClr val="FAE232"/>
                </a:solidFill>
              </a:rPr>
              <a:t> real, noisy data.</a:t>
            </a:r>
            <a:endParaRPr>
              <a:solidFill>
                <a:srgbClr val="FAE232"/>
              </a:solidFill>
            </a:endParaRPr>
          </a:p>
          <a:p>
            <a:pPr/>
            <a:r>
              <a:t>We developed a mobile application which </a:t>
            </a:r>
            <a:r>
              <a:rPr>
                <a:solidFill>
                  <a:srgbClr val="FAE232"/>
                </a:solidFill>
              </a:rPr>
              <a:t>measures</a:t>
            </a:r>
            <a:r>
              <a:t> the same data metrics as the original dataset using the phone’s sensors.</a:t>
            </a:r>
          </a:p>
          <a:p>
            <a:pPr/>
            <a:r>
              <a:t>We </a:t>
            </a:r>
            <a:r>
              <a:rPr>
                <a:solidFill>
                  <a:srgbClr val="FAE232"/>
                </a:solidFill>
              </a:rPr>
              <a:t>embedded our trained model </a:t>
            </a:r>
            <a:r>
              <a:t>in the app, and used it to predict the real-time activity of the user.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Enjoy the Show</a:t>
            </a:r>
          </a:p>
        </p:txBody>
      </p:sp>
      <p:sp>
        <p:nvSpPr>
          <p:cNvPr id="145" name="Increase the accuracy by adding / modifying features and fine tuning of the model’s hyper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0000"/>
                </a:solidFill>
              </a:defRPr>
            </a:lvl1pPr>
          </a:lstStyle>
          <a:p>
            <a:pPr/>
            <a:r>
              <a:t>app video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Real World Results </a:t>
            </a:r>
          </a:p>
        </p:txBody>
      </p:sp>
      <p:graphicFrame>
        <p:nvGraphicFramePr>
          <p:cNvPr id="148" name="Table"/>
          <p:cNvGraphicFramePr/>
          <p:nvPr/>
        </p:nvGraphicFramePr>
        <p:xfrm>
          <a:off x="3895271" y="2647950"/>
          <a:ext cx="5252046" cy="47894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>
                          <a:sym typeface="Helvetica Neue Medium"/>
                        </a:defRPr>
                      </a:pPr>
                      <a:r>
                        <a:t>0.</a:t>
                      </a:r>
                      <a:r>
                        <a:t>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 Medium"/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AE232"/>
                          </a:solidFill>
                          <a:sym typeface="Helvetica Neue Medium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olidFill>
                            <a:srgbClr val="FAE232"/>
                          </a:solidFill>
                          <a:sym typeface="Helvetica Neue Medium"/>
                        </a:defRPr>
                      </a:pPr>
                      <a:r>
                        <a:t>0.</a:t>
                      </a:r>
                      <a:r>
                        <a:t>71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olidFill>
                            <a:srgbClr val="FAE232"/>
                          </a:solidFill>
                          <a:sym typeface="Helvetica Neue Medium"/>
                        </a:defRPr>
                      </a:pPr>
                      <a:r>
                        <a:t>0.</a:t>
                      </a:r>
                      <a:r>
                        <a:t>63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olidFill>
                            <a:srgbClr val="FAE232"/>
                          </a:solidFill>
                          <a:sym typeface="Helvetica Neue Medium"/>
                        </a:defRPr>
                      </a:pPr>
                      <a:r>
                        <a:t>0.</a:t>
                      </a:r>
                      <a:r>
                        <a:t>63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49" name="ic-sliding-window.png" descr="ic-sliding-wind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4893" y="7921173"/>
            <a:ext cx="812802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10"/>
          <p:cNvSpPr txBox="1"/>
          <p:nvPr/>
        </p:nvSpPr>
        <p:spPr>
          <a:xfrm>
            <a:off x="6919852" y="7768773"/>
            <a:ext cx="4532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