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1" r:id="rId7"/>
    <p:sldId id="268" r:id="rId8"/>
    <p:sldId id="270" r:id="rId9"/>
    <p:sldId id="271" r:id="rId10"/>
    <p:sldId id="272" r:id="rId11"/>
    <p:sldId id="273" r:id="rId12"/>
    <p:sldId id="269" r:id="rId1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07" autoAdjust="0"/>
  </p:normalViewPr>
  <p:slideViewPr>
    <p:cSldViewPr snapToGrid="0">
      <p:cViewPr varScale="1">
        <p:scale>
          <a:sx n="53" d="100"/>
          <a:sy n="53" d="100"/>
        </p:scale>
        <p:origin x="9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Using</a:t>
            </a:r>
            <a:r>
              <a:rPr lang="en-US" baseline="0" dirty="0" smtClean="0"/>
              <a:t> sliding window of 20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aseline="0" dirty="0" smtClean="0"/>
              <a:t>We didn’t perform jogging experiments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6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Don’t show the</a:t>
            </a:r>
            <a:r>
              <a:rPr lang="en-US" baseline="0" dirty="0" smtClean="0"/>
              <a:t> </a:t>
            </a:r>
            <a:r>
              <a:rPr lang="en-US" dirty="0" smtClean="0"/>
              <a:t>predictions to</a:t>
            </a:r>
            <a:r>
              <a:rPr lang="en-US" baseline="0" dirty="0" smtClean="0"/>
              <a:t> the user </a:t>
            </a:r>
            <a:r>
              <a:rPr lang="en-US" dirty="0" smtClean="0"/>
              <a:t>unless there is a high probability</a:t>
            </a:r>
            <a:r>
              <a:rPr lang="en-US" baseline="0" dirty="0" smtClean="0"/>
              <a:t> that the action changed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23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Only assumption</a:t>
            </a:r>
            <a:r>
              <a:rPr lang="en-US" baseline="0" dirty="0" smtClean="0"/>
              <a:t> is that data points are independent, which is probably wrong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1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308599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MotionSens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MotionSense</a:t>
            </a:r>
          </a:p>
        </p:txBody>
      </p:sp>
      <p:sp>
        <p:nvSpPr>
          <p:cNvPr id="120" name="Shachar Hirshberg, Ido Calman &amp; Ofri Kleinfeld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Shachar Hirshberg, Ido Calman &amp; Ofri Kleinfeld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326586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Product Usability</a:t>
            </a:r>
            <a:endParaRPr dirty="0"/>
          </a:p>
        </p:txBody>
      </p:sp>
      <p:sp>
        <p:nvSpPr>
          <p:cNvPr id="178" name="Increase the accuracy by adding / modifying features and fine tuning of the model’s hyper parameters…"/>
          <p:cNvSpPr txBox="1">
            <a:spLocks noGrp="1"/>
          </p:cNvSpPr>
          <p:nvPr>
            <p:ph type="body" idx="1"/>
          </p:nvPr>
        </p:nvSpPr>
        <p:spPr>
          <a:xfrm>
            <a:off x="952500" y="2605314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As we saw in the video, </a:t>
            </a:r>
            <a:r>
              <a:rPr lang="en-US" dirty="0"/>
              <a:t>predictions </a:t>
            </a:r>
            <a:r>
              <a:rPr lang="en-US" dirty="0" smtClean="0"/>
              <a:t>are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fluctuating</a:t>
            </a:r>
            <a:r>
              <a:rPr lang="en-US" dirty="0" smtClean="0"/>
              <a:t> wildly</a:t>
            </a:r>
          </a:p>
          <a:p>
            <a:r>
              <a:rPr lang="en-US" dirty="0" smtClean="0"/>
              <a:t>In practice we don’t need our model to make a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decision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every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few milliseconds</a:t>
            </a:r>
          </a:p>
          <a:p>
            <a:r>
              <a:rPr lang="en-US" dirty="0" smtClean="0"/>
              <a:t>We can kill </a:t>
            </a:r>
            <a:r>
              <a:rPr lang="en-US" dirty="0"/>
              <a:t>two birds with one </a:t>
            </a:r>
            <a:r>
              <a:rPr lang="en-US" dirty="0" smtClean="0"/>
              <a:t>stone </a:t>
            </a:r>
          </a:p>
          <a:p>
            <a:pPr lvl="1"/>
            <a:r>
              <a:rPr lang="en-US" dirty="0" smtClean="0"/>
              <a:t>Predict a decision only once in 2-3 seconds</a:t>
            </a:r>
          </a:p>
          <a:p>
            <a:pPr lvl="1"/>
            <a:r>
              <a:rPr lang="en-US" dirty="0" smtClean="0"/>
              <a:t>Use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majority vote </a:t>
            </a:r>
            <a:r>
              <a:rPr lang="en-US" dirty="0"/>
              <a:t>over </a:t>
            </a:r>
            <a:r>
              <a:rPr lang="en-US" dirty="0" smtClean="0"/>
              <a:t>momentary predictions to increase predictions confidence rate</a:t>
            </a:r>
          </a:p>
        </p:txBody>
      </p:sp>
    </p:spTree>
    <p:extLst>
      <p:ext uri="{BB962C8B-B14F-4D97-AF65-F5344CB8AC3E}">
        <p14:creationId xmlns:p14="http://schemas.microsoft.com/office/powerpoint/2010/main" val="331454370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 bldLvl="5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326586" cy="2159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Example Analysis</a:t>
            </a:r>
            <a:endParaRPr dirty="0"/>
          </a:p>
        </p:txBody>
      </p:sp>
      <p:sp>
        <p:nvSpPr>
          <p:cNvPr id="178" name="Increase the accuracy by adding / modifying features and fine tuning of the model’s hyper parameters…"/>
          <p:cNvSpPr txBox="1">
            <a:spLocks noGrp="1"/>
          </p:cNvSpPr>
          <p:nvPr>
            <p:ph type="body" idx="1"/>
          </p:nvPr>
        </p:nvSpPr>
        <p:spPr>
          <a:xfrm>
            <a:off x="952500" y="2641600"/>
            <a:ext cx="11099800" cy="665661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 smtClean="0"/>
              <a:t>Assumptions: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 window size = 20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sample frequency = 1 millisecond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Momentary prediction every 0.2 seconds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Make a </a:t>
            </a:r>
            <a:r>
              <a:rPr lang="en-US" dirty="0" smtClean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decision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every 3 seconds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Results in taking a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majority vote </a:t>
            </a:r>
            <a:r>
              <a:rPr lang="en-US" dirty="0" smtClean="0"/>
              <a:t>of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15</a:t>
            </a:r>
            <a:r>
              <a:rPr lang="en-US" dirty="0" smtClean="0"/>
              <a:t> decisions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We can choose from 6 different labels - so label with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at </a:t>
            </a:r>
            <a:r>
              <a:rPr lang="en-US" dirty="0" smtClean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least 3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votes </a:t>
            </a:r>
            <a:r>
              <a:rPr lang="en-US" dirty="0" smtClean="0"/>
              <a:t>will be chosen.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Our worse label is “up-stairs” with precision rate of 37%</a:t>
            </a:r>
          </a:p>
          <a:p>
            <a:pPr>
              <a:spcBef>
                <a:spcPts val="600"/>
              </a:spcBef>
            </a:pPr>
            <a:r>
              <a:rPr lang="en-US" dirty="0" smtClean="0"/>
              <a:t>Assuming we predicted </a:t>
            </a:r>
            <a:r>
              <a:rPr lang="en-US" smtClean="0"/>
              <a:t>“up-stairs” 3 times </a:t>
            </a:r>
            <a:r>
              <a:rPr lang="en-US" dirty="0" smtClean="0"/>
              <a:t>– now our chances of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predicting correct </a:t>
            </a:r>
            <a:r>
              <a:rPr lang="en-US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is </a:t>
            </a:r>
            <a:r>
              <a:rPr lang="en-US" smtClean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75% </a:t>
            </a:r>
            <a:r>
              <a:rPr lang="en-US" smtClean="0"/>
              <a:t>(1-0.63^3)</a:t>
            </a: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  <a:p>
            <a:pPr>
              <a:spcBef>
                <a:spcPts val="600"/>
              </a:spcBef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2874169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ank You!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eviously…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Previously…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he Proble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Problem</a:t>
            </a:r>
          </a:p>
        </p:txBody>
      </p:sp>
      <p:sp>
        <p:nvSpPr>
          <p:cNvPr id="125" name="Predict which activity (walking, sitting, etc.) is being performed using phone sensors data analysi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Predict which activity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(walking, sitting, etc.) </a:t>
            </a:r>
            <a:r>
              <a:t>is being performed using phone sensors data analysis</a:t>
            </a:r>
          </a:p>
          <a:p>
            <a:r>
              <a:t>Working with Time-Series data:</a:t>
            </a:r>
            <a:br/>
            <a:r>
              <a:t>- Data is only meaningful as bulks</a:t>
            </a:r>
            <a:br/>
            <a:r>
              <a:t>- Raw data do not fit classic ML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he Datase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Dataset</a:t>
            </a:r>
          </a:p>
        </p:txBody>
      </p:sp>
      <p:sp>
        <p:nvSpPr>
          <p:cNvPr id="128" name="Time-Series data generated by accelerometer and gyroscope smartphone sensor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Time-Series data generated by accelerometer and gyroscope smartphone sensors.</a:t>
            </a:r>
          </a:p>
          <a:p>
            <a:r>
              <a:t>The experiment explored 6 different activities: 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walk downstairs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upstairs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walk straight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sit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stand</a:t>
            </a:r>
            <a:r>
              <a:t>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run</a:t>
            </a:r>
          </a:p>
          <a:p>
            <a:r>
              <a:t>24 participants,</a:t>
            </a:r>
            <a:r>
              <a:rPr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</a:t>
            </a:r>
            <a:r>
              <a:t>15 trials, ~4000 snapshots per trial, ~1.5M rows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itial Results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Initial Results</a:t>
            </a:r>
          </a:p>
          <a:p>
            <a:pPr>
              <a:defRPr sz="3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t>Random Forest</a:t>
            </a:r>
          </a:p>
        </p:txBody>
      </p:sp>
      <p:graphicFrame>
        <p:nvGraphicFramePr>
          <p:cNvPr id="163" name="Table"/>
          <p:cNvGraphicFramePr/>
          <p:nvPr/>
        </p:nvGraphicFramePr>
        <p:xfrm>
          <a:off x="520700" y="2647950"/>
          <a:ext cx="5252044" cy="550068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0.89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0.97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4" name="ic-history.png" descr="ic-history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403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5" name="Table"/>
          <p:cNvGraphicFramePr/>
          <p:nvPr/>
        </p:nvGraphicFramePr>
        <p:xfrm>
          <a:off x="7226300" y="2647950"/>
          <a:ext cx="5252044" cy="550068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1.00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jog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0.96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0.94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0.98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66" name="ic-sliding-window.png" descr="ic-sliding-windo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445922" y="8509000"/>
            <a:ext cx="812801" cy="812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ic-nonlinear.png" descr="ic-nonlinea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40014" y="1752600"/>
            <a:ext cx="457201" cy="4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10"/>
          <p:cNvSpPr txBox="1"/>
          <p:nvPr/>
        </p:nvSpPr>
        <p:spPr>
          <a:xfrm>
            <a:off x="34563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</a:t>
            </a:r>
          </a:p>
        </p:txBody>
      </p:sp>
      <p:sp>
        <p:nvSpPr>
          <p:cNvPr id="169" name="10"/>
          <p:cNvSpPr txBox="1"/>
          <p:nvPr/>
        </p:nvSpPr>
        <p:spPr>
          <a:xfrm>
            <a:off x="10250881" y="8356599"/>
            <a:ext cx="4532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10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oday"/>
          <p:cNvSpPr txBox="1">
            <a:spLocks noGrp="1"/>
          </p:cNvSpPr>
          <p:nvPr>
            <p:ph type="title"/>
          </p:nvPr>
        </p:nvSpPr>
        <p:spPr>
          <a:xfrm>
            <a:off x="952500" y="3797300"/>
            <a:ext cx="11099800" cy="2159000"/>
          </a:xfrm>
          <a:prstGeom prst="rect">
            <a:avLst/>
          </a:prstGeom>
        </p:spPr>
        <p:txBody>
          <a:bodyPr/>
          <a:lstStyle/>
          <a:p>
            <a:r>
              <a:t>Today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326586" cy="2159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Welcome to the Real World</a:t>
            </a:r>
            <a:endParaRPr dirty="0"/>
          </a:p>
        </p:txBody>
      </p:sp>
      <p:sp>
        <p:nvSpPr>
          <p:cNvPr id="178" name="Increase the accuracy by adding / modifying features and fine tuning of the model’s hyper paramet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Original kaggle dataset </a:t>
            </a:r>
            <a:r>
              <a:rPr lang="en-US" dirty="0"/>
              <a:t>was kind of “</a:t>
            </a:r>
            <a:r>
              <a:rPr lang="en-US" dirty="0" smtClean="0"/>
              <a:t>synthetic” </a:t>
            </a:r>
          </a:p>
          <a:p>
            <a:r>
              <a:rPr lang="en-US" dirty="0" smtClean="0"/>
              <a:t>We wanted to evaluate our model </a:t>
            </a:r>
            <a:r>
              <a:rPr lang="en-US" dirty="0"/>
              <a:t>on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 real, noisy data.</a:t>
            </a:r>
            <a:endParaRPr lang="en-US" dirty="0">
              <a:solidFill>
                <a:schemeClr val="accent4">
                  <a:hueOff val="468000"/>
                  <a:satOff val="-4761"/>
                  <a:lumOff val="10196"/>
                </a:schemeClr>
              </a:solidFill>
            </a:endParaRPr>
          </a:p>
          <a:p>
            <a:r>
              <a:rPr lang="en-US" dirty="0" smtClean="0"/>
              <a:t>We d</a:t>
            </a:r>
            <a:r>
              <a:rPr dirty="0" smtClean="0"/>
              <a:t>evelop</a:t>
            </a:r>
            <a:r>
              <a:rPr lang="en-US" dirty="0" smtClean="0"/>
              <a:t>ed</a:t>
            </a:r>
            <a:r>
              <a:rPr dirty="0" smtClean="0"/>
              <a:t> a mobile application which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generates</a:t>
            </a:r>
            <a:r>
              <a:rPr lang="en-US" dirty="0" smtClean="0"/>
              <a:t> the sensors data.</a:t>
            </a:r>
          </a:p>
          <a:p>
            <a:r>
              <a:rPr lang="en-US" dirty="0" smtClean="0"/>
              <a:t>We </a:t>
            </a:r>
            <a:r>
              <a:rPr lang="en-US" dirty="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embedded our trained model </a:t>
            </a:r>
            <a:r>
              <a:rPr lang="en-US" dirty="0" smtClean="0"/>
              <a:t>inside the app and evaluated the results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1" build="p" bldLvl="5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/>
              <a:t>Enjoy the Show</a:t>
            </a:r>
            <a:endParaRPr dirty="0"/>
          </a:p>
        </p:txBody>
      </p:sp>
      <p:sp>
        <p:nvSpPr>
          <p:cNvPr id="178" name="Increase the accuracy by adding / modifying features and fine tuning of the model’s hyper paramete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Here we will put the app video!!!!</a:t>
            </a:r>
            <a:endParaRPr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7800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uild="p" bldLvl="5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Next Step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 smtClean="0"/>
              <a:t>Results in the Real </a:t>
            </a:r>
            <a:r>
              <a:rPr lang="en-US" dirty="0"/>
              <a:t>W</a:t>
            </a:r>
            <a:r>
              <a:rPr lang="en-US" dirty="0" smtClean="0"/>
              <a:t>orld</a:t>
            </a:r>
            <a:endParaRPr dirty="0"/>
          </a:p>
        </p:txBody>
      </p:sp>
      <p:graphicFrame>
        <p:nvGraphicFramePr>
          <p:cNvPr id="5" name="Table"/>
          <p:cNvGraphicFramePr/>
          <p:nvPr>
            <p:extLst>
              <p:ext uri="{D42A27DB-BD31-4B8C-83A1-F6EECF244321}">
                <p14:modId xmlns:p14="http://schemas.microsoft.com/office/powerpoint/2010/main" val="3114173357"/>
              </p:ext>
            </p:extLst>
          </p:nvPr>
        </p:nvGraphicFramePr>
        <p:xfrm>
          <a:off x="3895272" y="2647950"/>
          <a:ext cx="5252044" cy="4816472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1313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Class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Percision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Recall</a:t>
                      </a:r>
                    </a:p>
                  </a:txBody>
                  <a:tcPr marL="50800" marR="50800" marT="50800" marB="50800" anchor="ctr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rgbClr val="FFFFFF"/>
                          </a:solidFill>
                          <a:sym typeface="Helvetica Neue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walk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0.77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0.35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0.48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sit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0.7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0.81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stand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0.76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0.97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0.85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FFFFFF"/>
                          </a:solidFill>
                          <a:sym typeface="Helvetica Neue"/>
                        </a:rPr>
                        <a:t>up-stairs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0.37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0.79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0.5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>
                          <a:solidFill>
                            <a:srgbClr val="FFFFFF"/>
                          </a:solidFill>
                          <a:sym typeface="Helvetica Neue"/>
                        </a:rPr>
                        <a:t>down-stairs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0.4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</a:t>
                      </a: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46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dirty="0" smtClean="0">
                          <a:solidFill>
                            <a:srgbClr val="FFFFFF"/>
                          </a:solidFill>
                          <a:sym typeface="Helvetica Neue"/>
                        </a:rPr>
                        <a:t>0.42</a:t>
                      </a:r>
                      <a:endParaRPr sz="2000" dirty="0">
                        <a:solidFill>
                          <a:srgbClr val="FFFFFF"/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4212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average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smtClean="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</a:t>
                      </a:r>
                      <a:r>
                        <a:rPr lang="en-US" sz="2200" dirty="0" smtClean="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71</a:t>
                      </a:r>
                      <a:endParaRPr sz="2200" dirty="0">
                        <a:solidFill>
                          <a:schemeClr val="accent4">
                            <a:hueOff val="468000"/>
                            <a:satOff val="-4761"/>
                            <a:lumOff val="10196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smtClean="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</a:t>
                      </a:r>
                      <a:r>
                        <a:rPr lang="en-US" sz="2200" dirty="0" smtClean="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63</a:t>
                      </a:r>
                      <a:endParaRPr sz="2200" dirty="0">
                        <a:solidFill>
                          <a:schemeClr val="accent4">
                            <a:hueOff val="468000"/>
                            <a:satOff val="-4761"/>
                            <a:lumOff val="10196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smtClean="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0.</a:t>
                      </a:r>
                      <a:r>
                        <a:rPr lang="en-US" sz="2200" dirty="0" smtClean="0">
                          <a:solidFill>
                            <a:schemeClr val="accent4">
                              <a:hueOff val="468000"/>
                              <a:satOff val="-4761"/>
                              <a:lumOff val="10196"/>
                            </a:schemeClr>
                          </a:solidFill>
                          <a:sym typeface="Helvetica Neue"/>
                        </a:rPr>
                        <a:t>63</a:t>
                      </a:r>
                      <a:endParaRPr sz="2200" dirty="0">
                        <a:solidFill>
                          <a:schemeClr val="accent4">
                            <a:hueOff val="468000"/>
                            <a:satOff val="-4761"/>
                            <a:lumOff val="10196"/>
                          </a:schemeClr>
                        </a:solidFill>
                        <a:sym typeface="Helvetica Neue"/>
                      </a:endParaRPr>
                    </a:p>
                  </a:txBody>
                  <a:tcPr marL="50800" marR="50800" marT="50800" marB="50800" anchor="ctr" horzOverflow="overflow"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ic-sliding-window.png" descr="ic-sliding-wind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4894" y="7921173"/>
            <a:ext cx="812801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10"/>
          <p:cNvSpPr txBox="1"/>
          <p:nvPr/>
        </p:nvSpPr>
        <p:spPr>
          <a:xfrm>
            <a:off x="6923654" y="7763340"/>
            <a:ext cx="4456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dirty="0"/>
              <a:t>2</a:t>
            </a:r>
            <a:r>
              <a:rPr dirty="0" smtClean="0"/>
              <a:t>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201540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441</Words>
  <Application>Microsoft Office PowerPoint</Application>
  <PresentationFormat>Custom</PresentationFormat>
  <Paragraphs>137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Helvetica Neue</vt:lpstr>
      <vt:lpstr>Helvetica Neue Light</vt:lpstr>
      <vt:lpstr>Helvetica Neue Medium</vt:lpstr>
      <vt:lpstr>Black</vt:lpstr>
      <vt:lpstr>MotionSense</vt:lpstr>
      <vt:lpstr>Previously…</vt:lpstr>
      <vt:lpstr>The Problem</vt:lpstr>
      <vt:lpstr>The Dataset</vt:lpstr>
      <vt:lpstr>Initial Results Random Forest</vt:lpstr>
      <vt:lpstr>Today</vt:lpstr>
      <vt:lpstr>Welcome to the Real World</vt:lpstr>
      <vt:lpstr>Enjoy the Show</vt:lpstr>
      <vt:lpstr>Results in the Real World</vt:lpstr>
      <vt:lpstr>Product Usability</vt:lpstr>
      <vt:lpstr>Example Analysis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MotionSense</dc:title>
  <dc:creator>Kleinfeld, Ofri</dc:creator>
  <cp:lastModifiedBy>Ofri Kleinfeld</cp:lastModifiedBy>
  <cp:revision>20</cp:revision>
  <dcterms:modified xsi:type="dcterms:W3CDTF">2018-06-08T14:57:27Z</dcterms:modified>
</cp:coreProperties>
</file>