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tif"/><Relationship Id="rId4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4.jpeg"/><Relationship Id="rId5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hyperlink" Target="https://github.com/idocal/workshop/blob/master/MotionSenese/initial-analysis.ipynb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S Worksho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DS Workshop</a:t>
            </a:r>
          </a:p>
        </p:txBody>
      </p:sp>
      <p:sp>
        <p:nvSpPr>
          <p:cNvPr id="120" name="Shachar Hirshberg, Ido Calman &amp; Ofri Kleinfeld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Shachar Hirshberg, Ido Calman &amp; Ofri Kleinfeld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he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Problem</a:t>
            </a:r>
          </a:p>
        </p:txBody>
      </p:sp>
      <p:sp>
        <p:nvSpPr>
          <p:cNvPr id="123" name="Predict which activity (walking, sitting, etc.) is being performed using phone sensors data an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 which activity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(walking, sitting, etc.) </a:t>
            </a:r>
            <a:r>
              <a:t>is being performed using phone sensors data analysis</a:t>
            </a:r>
          </a:p>
          <a:p>
            <a:pPr/>
            <a:r>
              <a:t>Working with Time-Series data:</a:t>
            </a:r>
            <a:br/>
            <a:r>
              <a:t>- Data is only meaningful as bulks</a:t>
            </a:r>
            <a:br/>
            <a:r>
              <a:t>- Raw data do not fit classic ML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he 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Dataset</a:t>
            </a:r>
          </a:p>
        </p:txBody>
      </p:sp>
      <p:sp>
        <p:nvSpPr>
          <p:cNvPr id="126" name="Time-Series data generated by accelerometer and gyroscope smartphone senso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Time-Series data generated by accelerometer and gyroscope smartphone sensors.</a:t>
            </a:r>
          </a:p>
          <a:p>
            <a:pPr/>
            <a:r>
              <a:t>The experiment explored 6 different activities: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walk downstairs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walk upstairs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walk straight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sit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stand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run</a:t>
            </a:r>
            <a:endParaRPr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  <a:p>
            <a:pPr/>
            <a:r>
              <a:t>24 participants,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</a:t>
            </a:r>
            <a:r>
              <a:t>15 trials, ~4000 snapshots per trial, ~1.5M rows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he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Features</a:t>
            </a:r>
          </a:p>
        </p:txBody>
      </p:sp>
      <p:sp>
        <p:nvSpPr>
          <p:cNvPr id="129" name="Each row is a labeled time snapshot with 12 features: acceleration, rotation, gravity, attitude (3 axes each)…"/>
          <p:cNvSpPr txBox="1"/>
          <p:nvPr>
            <p:ph type="body" idx="1"/>
          </p:nvPr>
        </p:nvSpPr>
        <p:spPr>
          <a:xfrm>
            <a:off x="952500" y="29845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Each row is a labeled time snapshot with 12 features: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acceleration</a:t>
            </a:r>
            <a:r>
              <a:t>,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rotation</a:t>
            </a:r>
            <a:r>
              <a:t>,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 gravity</a:t>
            </a:r>
            <a:r>
              <a:t>,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attitude</a:t>
            </a:r>
            <a:r>
              <a:t> (3 axes each)</a:t>
            </a:r>
          </a:p>
          <a:p>
            <a:pPr marL="444499" indent="-444499">
              <a:defRPr sz="2600"/>
            </a:pP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Gravity</a:t>
            </a:r>
            <a:r>
              <a:t> - the acceleration on the phone </a:t>
            </a:r>
            <a:br/>
            <a:r>
              <a:t>caused by the force of gravitation</a:t>
            </a:r>
          </a:p>
          <a:p>
            <a:pPr marL="444499" indent="-444499">
              <a:defRPr sz="2600"/>
            </a:pP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Attitude</a:t>
            </a:r>
            <a:r>
              <a:t> - the orientation of the phone </a:t>
            </a:r>
            <a:br/>
            <a:r>
              <a:t>with respect to earth</a:t>
            </a: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37680" y="5749764"/>
            <a:ext cx="4238339" cy="3016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rows.jpg" descr="rows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2400" y="2282328"/>
            <a:ext cx="10160000" cy="139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2"/>
      <p:bldP build="p" bldLvl="5" animBg="1" rev="0" advAuto="0" spid="1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Initial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Analysis</a:t>
            </a:r>
          </a:p>
        </p:txBody>
      </p:sp>
      <p:sp>
        <p:nvSpPr>
          <p:cNvPr id="134" name="Visually identify how certain features correspond with the labeled activit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Visually identify how certain features correspond with the labeled activity</a:t>
            </a:r>
          </a:p>
        </p:txBody>
      </p:sp>
      <p:sp>
        <p:nvSpPr>
          <p:cNvPr id="135" name="Acceleration over Time"/>
          <p:cNvSpPr txBox="1"/>
          <p:nvPr/>
        </p:nvSpPr>
        <p:spPr>
          <a:xfrm>
            <a:off x="4766564" y="3871570"/>
            <a:ext cx="34716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Acceleration</a:t>
            </a:r>
            <a:r>
              <a:t> over Time</a:t>
            </a:r>
          </a:p>
        </p:txBody>
      </p:sp>
      <p:pic>
        <p:nvPicPr>
          <p:cNvPr id="136" name="ex3.png" descr="ex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0993" y="4225779"/>
            <a:ext cx="8322814" cy="5823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2"/>
      <p:bldP build="whole" bldLvl="1" animBg="1" rev="0" advAuto="0" spid="136" grpId="3"/>
      <p:bldP build="whole" bldLvl="1" animBg="1" rev="0" advAuto="0" spid="13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Initial Analysis -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Analysis - cont.</a:t>
            </a:r>
          </a:p>
        </p:txBody>
      </p:sp>
      <p:pic>
        <p:nvPicPr>
          <p:cNvPr id="139" name="ex1.png" descr="ex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5300" y="2425700"/>
            <a:ext cx="9474200" cy="6629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lane.jpg" descr="plan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37901" y="7915133"/>
            <a:ext cx="2584670" cy="183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ex2.png" descr="ex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65300" y="2425700"/>
            <a:ext cx="9474200" cy="66294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Attitude over Time"/>
          <p:cNvSpPr txBox="1"/>
          <p:nvPr/>
        </p:nvSpPr>
        <p:spPr>
          <a:xfrm>
            <a:off x="5107787" y="2157070"/>
            <a:ext cx="27892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Attitude</a:t>
            </a:r>
            <a:r>
              <a:t> over Time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  <p:bldP build="whole" bldLvl="1" animBg="1" rev="0" advAuto="0" spid="141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hank You!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sp>
        <p:nvSpPr>
          <p:cNvPr id="145" name="For more information: https://github.com/idocal/workshop/blob/master/MotionSenese/initial-analysis.ipynb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pPr/>
            <a:r>
              <a:t>For more information:</a:t>
            </a:r>
            <a:br/>
            <a:r>
              <a:rPr u="sng">
                <a:solidFill>
                  <a:srgbClr val="A9A9A9"/>
                </a:solidFill>
                <a:hlinkClick r:id="rId3" invalidUrl="" action="" tgtFrame="" tooltip="" history="1" highlightClick="0" endSnd="0"/>
              </a:rPr>
              <a:t>https://github.com/idocal/workshop/blob/master/MotionSenese/initial-analysis.ipynb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