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70" r:id="rId6"/>
    <p:sldId id="263" r:id="rId7"/>
    <p:sldId id="265" r:id="rId8"/>
    <p:sldId id="266" r:id="rId9"/>
    <p:sldId id="268" r:id="rId10"/>
    <p:sldId id="269" r:id="rId11"/>
    <p:sldId id="262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44" autoAdjust="0"/>
  </p:normalViewPr>
  <p:slideViewPr>
    <p:cSldViewPr snapToGrid="0">
      <p:cViewPr varScale="1">
        <p:scale>
          <a:sx n="45" d="100"/>
          <a:sy n="45" d="100"/>
        </p:scale>
        <p:origin x="1339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 לסדר את הרקע כדי שיהיה כמו שצריך גם </a:t>
            </a:r>
            <a:r>
              <a:rPr lang="he-IL" dirty="0" err="1"/>
              <a:t>בווינדוס</a:t>
            </a:r>
            <a:r>
              <a:rPr lang="he-IL" dirty="0"/>
              <a:t>, אם אתה רוצה אתה יכול לשלוח לי את התמונה ואבדוק אצלי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0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Tradeoff for attitude 1:</a:t>
            </a:r>
          </a:p>
          <a:p>
            <a:pPr marL="457200" indent="-457200">
              <a:buAutoNum type="arabicParenR"/>
            </a:pPr>
            <a:r>
              <a:rPr lang="en-US" dirty="0"/>
              <a:t>Less samples but has more meaning(?)</a:t>
            </a:r>
          </a:p>
          <a:p>
            <a:pPr marL="457200" indent="-457200">
              <a:buAutoNum type="arabicParenR"/>
            </a:pPr>
            <a:r>
              <a:rPr lang="en-US" dirty="0"/>
              <a:t>Hard to work with in ML models</a:t>
            </a:r>
          </a:p>
          <a:p>
            <a:pPr marL="0" indent="0">
              <a:buNone/>
            </a:pPr>
            <a:r>
              <a:rPr lang="en-US" dirty="0"/>
              <a:t>Tradeoff for attitude 2:</a:t>
            </a:r>
          </a:p>
          <a:p>
            <a:pPr marL="457200" indent="-457200">
              <a:buAutoNum type="arabicParenR"/>
            </a:pPr>
            <a:r>
              <a:rPr lang="en-US" dirty="0"/>
              <a:t>Less accurate</a:t>
            </a:r>
          </a:p>
          <a:p>
            <a:pPr marL="457200" indent="-457200">
              <a:buAutoNum type="arabicParenR"/>
            </a:pPr>
            <a:r>
              <a:rPr lang="en-US" dirty="0"/>
              <a:t>Easier to work with in ML models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0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Tradeoff for attitude 1:</a:t>
            </a:r>
          </a:p>
          <a:p>
            <a:pPr marL="457200" indent="-457200">
              <a:buAutoNum type="arabicParenR"/>
            </a:pPr>
            <a:r>
              <a:rPr lang="en-US" dirty="0"/>
              <a:t>Less samples but has more meaning</a:t>
            </a:r>
          </a:p>
          <a:p>
            <a:pPr marL="457200" indent="-457200">
              <a:buAutoNum type="arabicParenR"/>
            </a:pPr>
            <a:r>
              <a:rPr lang="en-US" dirty="0"/>
              <a:t>Hard to work with in ML models</a:t>
            </a:r>
          </a:p>
          <a:p>
            <a:pPr marL="0" indent="0">
              <a:buNone/>
            </a:pPr>
            <a:r>
              <a:rPr lang="en-US" dirty="0"/>
              <a:t>Tradeoff for attitude 2:</a:t>
            </a:r>
          </a:p>
          <a:p>
            <a:pPr marL="457200" indent="-457200">
              <a:buAutoNum type="arabicParenR"/>
            </a:pPr>
            <a:r>
              <a:rPr lang="en-US" dirty="0"/>
              <a:t>Less accurate</a:t>
            </a:r>
          </a:p>
          <a:p>
            <a:pPr marL="457200" indent="-457200">
              <a:buAutoNum type="arabicParenR"/>
            </a:pPr>
            <a:r>
              <a:rPr lang="en-US" dirty="0"/>
              <a:t>Easier to work with in ML models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  <a:r>
              <a:rPr lang="en-US" baseline="0" dirty="0"/>
              <a:t>s refer to using 10 past examples == 1 second, for both history and aggregated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aseline="0" dirty="0"/>
              <a:t>*****</a:t>
            </a:r>
            <a:r>
              <a:rPr lang="en-US" baseline="0" dirty="0"/>
              <a:t> </a:t>
            </a:r>
            <a:r>
              <a:rPr lang="he-IL" baseline="0" dirty="0"/>
              <a:t>נראה לי כדאי לסמן את העמודה של התוצאה בריבוע אדום או משהו שיבלוט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4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Random Forest classifier uses 10 decision trees as base estimators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Results are always on the 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S Worksho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DS Workshop</a:t>
            </a:r>
          </a:p>
        </p:txBody>
      </p:sp>
      <p:sp>
        <p:nvSpPr>
          <p:cNvPr id="120" name="Shachar Hirshberg, Ido Calman &amp; Ofri Kleinfel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Shachar Hirshberg, Ido Calman &amp; Ofri Kleinfeld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Next Steps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3710393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Increasing the accuracy by adding/changing features and fine tuning of the model’s hyper parameters</a:t>
            </a:r>
          </a:p>
          <a:p>
            <a:r>
              <a:rPr lang="en-US" dirty="0"/>
              <a:t>We want to be able to predict using less samples.</a:t>
            </a:r>
          </a:p>
          <a:p>
            <a:r>
              <a:rPr lang="en-US" dirty="0"/>
              <a:t>Checking more complex sequence models (LSTM, GRU) as a means to increase/maintain the accuracy while using a smaller window size. </a:t>
            </a:r>
          </a:p>
          <a:p>
            <a:r>
              <a:rPr lang="en-US" dirty="0"/>
              <a:t>Building a mobile application which will predict the user’s action on real time using our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729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hank You!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Problem</a:t>
            </a:r>
          </a:p>
        </p:txBody>
      </p:sp>
      <p:sp>
        <p:nvSpPr>
          <p:cNvPr id="123" name="Predict which activity (walking, sitting, etc.) is being performed using phone sensors data analysis…"/>
          <p:cNvSpPr txBox="1">
            <a:spLocks noGrp="1"/>
          </p:cNvSpPr>
          <p:nvPr>
            <p:ph type="body" idx="1"/>
          </p:nvPr>
        </p:nvSpPr>
        <p:spPr>
          <a:xfrm>
            <a:off x="952500" y="1521883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Predict which activity 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rPr dirty="0"/>
              <a:t>is being performed using phone sensors data analysis</a:t>
            </a:r>
          </a:p>
          <a:p>
            <a:r>
              <a:rPr dirty="0"/>
              <a:t>Working with Time-Series data:</a:t>
            </a:r>
            <a:br>
              <a:rPr dirty="0"/>
            </a:br>
            <a:r>
              <a:rPr dirty="0"/>
              <a:t>- Data is only meaningful as bulks</a:t>
            </a:r>
            <a:br>
              <a:rPr dirty="0"/>
            </a:br>
            <a:r>
              <a:rPr dirty="0"/>
              <a:t>- Raw data do not fit classic ML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Dataset</a:t>
            </a:r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1659467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Time-Series data generated by accelerometer and gyroscope smartphone sensors.</a:t>
            </a:r>
          </a:p>
          <a:p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</a:p>
          <a:p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Fea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/>
              <a:t>Original </a:t>
            </a:r>
            <a:r>
              <a:rPr dirty="0"/>
              <a:t>Features</a:t>
            </a:r>
          </a:p>
        </p:txBody>
      </p:sp>
      <p:sp>
        <p:nvSpPr>
          <p:cNvPr id="129" name="Each row is a labeled time snapshot with 12 features: acceleration, rotation, gravity, attitude (3 axes each)…"/>
          <p:cNvSpPr txBox="1">
            <a:spLocks noGrp="1"/>
          </p:cNvSpPr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rows.jpg" descr="row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7581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bldLvl="5" animBg="1" advAuto="0"/>
      <p:bldP spid="13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Feature Engineering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2175934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goal – encoding time history as meaningful features.</a:t>
            </a:r>
          </a:p>
          <a:p>
            <a:r>
              <a:rPr lang="en-US" dirty="0"/>
              <a:t>Two approaches:</a:t>
            </a:r>
          </a:p>
          <a:p>
            <a:pPr marL="958850" lvl="1" indent="-514350">
              <a:buSzPct val="100000"/>
              <a:buFont typeface="+mj-lt"/>
              <a:buAutoNum type="arabicParenR"/>
            </a:pPr>
            <a:r>
              <a:rPr lang="en-US" dirty="0"/>
              <a:t>Concatenating history as a long vector</a:t>
            </a:r>
          </a:p>
          <a:p>
            <a:pPr marL="958850" lvl="1" indent="-514350">
              <a:buSzPct val="100000"/>
              <a:buFont typeface="+mj-lt"/>
              <a:buAutoNum type="arabicParenR"/>
            </a:pPr>
            <a:r>
              <a:rPr lang="en-US" dirty="0"/>
              <a:t>Aggregating samples in a sliding window</a:t>
            </a:r>
          </a:p>
        </p:txBody>
      </p:sp>
    </p:spTree>
    <p:extLst>
      <p:ext uri="{BB962C8B-B14F-4D97-AF65-F5344CB8AC3E}">
        <p14:creationId xmlns:p14="http://schemas.microsoft.com/office/powerpoint/2010/main" val="39731536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Feature Engineering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2175934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we encountered: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How long should the window be?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What should be actually sliding on? Samples? STD? Local min/max? Global min/max? Mean? Avg? </a:t>
            </a:r>
          </a:p>
          <a:p>
            <a:pPr marL="0" indent="0">
              <a:buNone/>
            </a:pPr>
            <a:r>
              <a:rPr lang="en-US" dirty="0"/>
              <a:t>We chose to start with Mean and STD. </a:t>
            </a:r>
          </a:p>
        </p:txBody>
      </p:sp>
    </p:spTree>
    <p:extLst>
      <p:ext uri="{BB962C8B-B14F-4D97-AF65-F5344CB8AC3E}">
        <p14:creationId xmlns:p14="http://schemas.microsoft.com/office/powerpoint/2010/main" val="9709824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Initial Results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ran a linear model and non linear model for each approach (vector/sliding window)</a:t>
            </a:r>
          </a:p>
          <a:p>
            <a:r>
              <a:rPr lang="en-US" dirty="0"/>
              <a:t>Logistic Regression did not achieve good results on the validation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4" y="6518821"/>
            <a:ext cx="4769031" cy="2776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7453" y="5588665"/>
            <a:ext cx="37229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History encoded</a:t>
            </a:r>
          </a:p>
          <a:p>
            <a:r>
              <a:rPr lang="en-US" dirty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964" y="6518821"/>
            <a:ext cx="4881336" cy="2754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2500" y="5548932"/>
            <a:ext cx="37229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Aggregate window</a:t>
            </a:r>
          </a:p>
          <a:p>
            <a:r>
              <a:rPr lang="en-US" dirty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281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Initial Results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1998131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Random Forest classifier got much better results – implying the data is not linearly separable with current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7453" y="5545667"/>
            <a:ext cx="3927080" cy="8458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History encoded</a:t>
            </a:r>
          </a:p>
          <a:p>
            <a:r>
              <a:rPr lang="en-US" dirty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5505934"/>
            <a:ext cx="3927080" cy="8458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Aggregate window</a:t>
            </a:r>
          </a:p>
          <a:p>
            <a:r>
              <a:rPr lang="en-US" dirty="0"/>
              <a:t> data set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6" y="6387322"/>
            <a:ext cx="5007907" cy="2803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289" y="6389472"/>
            <a:ext cx="5016816" cy="27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44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Dataset"/>
          <p:cNvSpPr txBox="1">
            <a:spLocks noGrp="1"/>
          </p:cNvSpPr>
          <p:nvPr>
            <p:ph type="title"/>
          </p:nvPr>
        </p:nvSpPr>
        <p:spPr>
          <a:xfrm>
            <a:off x="952500" y="423334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Window Size – Accuracy </a:t>
            </a:r>
            <a:br>
              <a:rPr lang="en-US" dirty="0"/>
            </a:br>
            <a:r>
              <a:rPr lang="en-US" dirty="0"/>
              <a:t>Tradeoff</a:t>
            </a:r>
            <a:endParaRPr dirty="0"/>
          </a:p>
        </p:txBody>
      </p:sp>
      <p:sp>
        <p:nvSpPr>
          <p:cNvPr id="126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xfrm>
            <a:off x="952500" y="2861733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Calman</a:t>
            </a:r>
            <a:r>
              <a:rPr lang="en-US" dirty="0">
                <a:solidFill>
                  <a:srgbClr val="FF0000"/>
                </a:solidFill>
              </a:rPr>
              <a:t> you can add here the graph showing the results as a function of the window size (lets say for the aggregate window data set)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2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502</Words>
  <Application>Microsoft Office PowerPoint</Application>
  <PresentationFormat>Custom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Helvetica Neue Light</vt:lpstr>
      <vt:lpstr>Helvetica Neue Medium</vt:lpstr>
      <vt:lpstr>Black</vt:lpstr>
      <vt:lpstr>DS Workshop</vt:lpstr>
      <vt:lpstr>The Problem</vt:lpstr>
      <vt:lpstr>The Dataset</vt:lpstr>
      <vt:lpstr>The Original Features</vt:lpstr>
      <vt:lpstr>Feature Engineering</vt:lpstr>
      <vt:lpstr>Feature Engineering</vt:lpstr>
      <vt:lpstr>Initial Results</vt:lpstr>
      <vt:lpstr>Initial Results</vt:lpstr>
      <vt:lpstr>Window Size – Accuracy  Tradeoff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Workshop</dc:title>
  <dc:creator>Kleinfeld, Ofri</dc:creator>
  <cp:lastModifiedBy>Work</cp:lastModifiedBy>
  <cp:revision>15</cp:revision>
  <dcterms:modified xsi:type="dcterms:W3CDTF">2018-05-12T12:52:34Z</dcterms:modified>
</cp:coreProperties>
</file>