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hyperlink" Target="https://github.com/idocal/workshop/blob/master/MotionSenese/initial-analysis.ipynb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.tif"/><Relationship Id="rId4" Type="http://schemas.openxmlformats.org/officeDocument/2006/relationships/image" Target="../media/image3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otionSens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MotionSense</a:t>
            </a:r>
          </a:p>
        </p:txBody>
      </p:sp>
      <p:sp>
        <p:nvSpPr>
          <p:cNvPr id="120" name="Shachar Hirshberg, Ido Calman &amp; Ofri Kleinfeld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Shachar Hirshberg, Ido Calman &amp; Ofri Kleinfeld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nitial Result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 Results</a:t>
            </a:r>
          </a:p>
          <a:p>
            <a:pPr>
              <a:defRPr sz="36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t>Logistic Regression</a:t>
            </a:r>
          </a:p>
        </p:txBody>
      </p:sp>
      <p:graphicFrame>
        <p:nvGraphicFramePr>
          <p:cNvPr id="154" name="Table"/>
          <p:cNvGraphicFramePr/>
          <p:nvPr/>
        </p:nvGraphicFramePr>
        <p:xfrm>
          <a:off x="520700" y="2647950"/>
          <a:ext cx="5252046" cy="54737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313011"/>
                <a:gridCol w="1313011"/>
                <a:gridCol w="1313011"/>
                <a:gridCol w="1313011"/>
              </a:tblGrid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Class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Percision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Recall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F1-score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walk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0.49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0.68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sit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0.87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stand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0.55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0.76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up-stairs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0.44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0.18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jog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0.53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down-stairs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0.44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average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0.60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155" name="ic-history.png" descr="ic-histor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0322" y="8509000"/>
            <a:ext cx="812801" cy="812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c-linear.png" descr="ic-linea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97944" y="1752600"/>
            <a:ext cx="457201" cy="4572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57" name="Table"/>
          <p:cNvGraphicFramePr/>
          <p:nvPr/>
        </p:nvGraphicFramePr>
        <p:xfrm>
          <a:off x="7226300" y="2647950"/>
          <a:ext cx="5252046" cy="54737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313011"/>
                <a:gridCol w="1313011"/>
                <a:gridCol w="1313011"/>
                <a:gridCol w="1313011"/>
              </a:tblGrid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Class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Percision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Recall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F1-score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walk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0.62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0.81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0.70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sit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stand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up-stairs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0.46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jog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0.85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0.84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down-stairs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0.51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0.30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average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0.80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158" name="ic-sliding-window.png" descr="ic-sliding-window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445922" y="8509000"/>
            <a:ext cx="812801" cy="81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nitial Result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 Results</a:t>
            </a:r>
          </a:p>
          <a:p>
            <a:pPr>
              <a:defRPr sz="36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t>Random Forest</a:t>
            </a:r>
          </a:p>
        </p:txBody>
      </p:sp>
      <p:graphicFrame>
        <p:nvGraphicFramePr>
          <p:cNvPr id="161" name="Table"/>
          <p:cNvGraphicFramePr/>
          <p:nvPr/>
        </p:nvGraphicFramePr>
        <p:xfrm>
          <a:off x="520700" y="2647950"/>
          <a:ext cx="5252046" cy="54737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313011"/>
                <a:gridCol w="1313011"/>
                <a:gridCol w="1313011"/>
                <a:gridCol w="1313011"/>
              </a:tblGrid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Class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Percision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Recall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F1-score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walk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sit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stand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up-stairs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0.89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jog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down-stairs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0.85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average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162" name="ic-history.png" descr="ic-histor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0322" y="8509000"/>
            <a:ext cx="812801" cy="8128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63" name="Table"/>
          <p:cNvGraphicFramePr/>
          <p:nvPr/>
        </p:nvGraphicFramePr>
        <p:xfrm>
          <a:off x="7226300" y="2647950"/>
          <a:ext cx="5252046" cy="54737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313011"/>
                <a:gridCol w="1313011"/>
                <a:gridCol w="1313011"/>
                <a:gridCol w="1313011"/>
              </a:tblGrid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Class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Percision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Recall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F1-score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walk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sit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stand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up-stairs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jog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down-stairs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average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164" name="ic-sliding-window.png" descr="ic-sliding-window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45922" y="8509000"/>
            <a:ext cx="812801" cy="812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c-nonlinear.png" descr="ic-nonlinea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40014" y="1752600"/>
            <a:ext cx="457201" cy="457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Next 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Next Steps</a:t>
            </a:r>
          </a:p>
        </p:txBody>
      </p:sp>
      <p:sp>
        <p:nvSpPr>
          <p:cNvPr id="168" name="Increase the accuracy by adding/changing features and fine tuning of the model’s hyper paramet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Increase the accuracy by adding/changing features and fine tuning of the model’s hyper parameters</a:t>
            </a:r>
          </a:p>
          <a:p>
            <a:pPr/>
            <a:r>
              <a:t>Predict using 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less samples</a:t>
            </a:r>
            <a:r>
              <a:t>.</a:t>
            </a:r>
            <a:endParaRPr>
              <a:solidFill>
                <a:schemeClr val="accent4">
                  <a:hueOff val="468000"/>
                  <a:satOff val="-4761"/>
                  <a:lumOff val="10196"/>
                </a:schemeClr>
              </a:solidFill>
            </a:endParaRPr>
          </a:p>
          <a:p>
            <a:pPr/>
            <a:r>
              <a:t>Check more complex sequence models (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LSTM</a:t>
            </a:r>
            <a:r>
              <a:t>, 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GRU</a:t>
            </a:r>
            <a:r>
              <a:t>) as a means to increase/maintain the accuracy while using a smaller window size</a:t>
            </a:r>
          </a:p>
          <a:p>
            <a:pPr/>
            <a:r>
              <a:t>Develop a mobile application which will predict the user’s action on 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real time</a:t>
            </a:r>
            <a:r>
              <a:t> using our models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hank You!"/>
          <p:cNvSpPr txBox="1"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  <p:sp>
        <p:nvSpPr>
          <p:cNvPr id="171" name="For more information: https://github.com/idocal/workshop/blob/master/MotionSenese/initial-analysis.ipynb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b"/>
          <a:lstStyle/>
          <a:p>
            <a:pPr/>
            <a:r>
              <a:t>For more information:</a:t>
            </a:r>
            <a:br/>
            <a:r>
              <a:rPr u="sng">
                <a:solidFill>
                  <a:srgbClr val="A9A9A9"/>
                </a:solidFill>
                <a:hlinkClick r:id="rId3" invalidUrl="" action="" tgtFrame="" tooltip="" history="1" highlightClick="0" endSnd="0"/>
              </a:rPr>
              <a:t>https://github.com/idocal/workshop/blob/master/MotionSenese/initial-analysis.ipynb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reviously…"/>
          <p:cNvSpPr txBox="1"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Previously…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he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Problem</a:t>
            </a:r>
          </a:p>
        </p:txBody>
      </p:sp>
      <p:sp>
        <p:nvSpPr>
          <p:cNvPr id="125" name="Predict which activity (walking, sitting, etc.) is being performed using phone sensors data analys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Predict which activity 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(walking, sitting, etc.) </a:t>
            </a:r>
            <a:r>
              <a:t>is being performed using phone sensors data analysis</a:t>
            </a:r>
          </a:p>
          <a:p>
            <a:pPr/>
            <a:r>
              <a:t>Working with Time-Series data:</a:t>
            </a:r>
            <a:br/>
            <a:r>
              <a:t>- Data is only meaningful as bulks</a:t>
            </a:r>
            <a:br/>
            <a:r>
              <a:t>- Raw data do not fit classic ML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he Data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Dataset</a:t>
            </a:r>
          </a:p>
        </p:txBody>
      </p:sp>
      <p:sp>
        <p:nvSpPr>
          <p:cNvPr id="128" name="Time-Series data generated by accelerometer and gyroscope smartphone sensor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Time-Series data generated by accelerometer and gyroscope smartphone sensors.</a:t>
            </a:r>
          </a:p>
          <a:p>
            <a:pPr/>
            <a:r>
              <a:t>The experiment explored 6 different activities: 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walk downstairs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walk upstairs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walk straight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sit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stand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run</a:t>
            </a:r>
            <a:endParaRPr>
              <a:solidFill>
                <a:schemeClr val="accent4">
                  <a:hueOff val="468000"/>
                  <a:satOff val="-4761"/>
                  <a:lumOff val="10196"/>
                </a:schemeClr>
              </a:solidFill>
            </a:endParaRPr>
          </a:p>
          <a:p>
            <a:pPr/>
            <a:r>
              <a:t>24 participants,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</a:t>
            </a:r>
            <a:r>
              <a:t>15 trials, ~4000 snapshots per trial, ~1.5M rows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he 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Features</a:t>
            </a:r>
          </a:p>
        </p:txBody>
      </p:sp>
      <p:sp>
        <p:nvSpPr>
          <p:cNvPr id="131" name="Each row is a labeled time snapshot with 12 features: acceleration, rotation, gravity, attitude (3 axes each)…"/>
          <p:cNvSpPr txBox="1"/>
          <p:nvPr>
            <p:ph type="body" idx="1"/>
          </p:nvPr>
        </p:nvSpPr>
        <p:spPr>
          <a:xfrm>
            <a:off x="952500" y="29845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Each row is a labeled time snapshot with 12 features: </a:t>
            </a: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acceleration</a:t>
            </a:r>
            <a:r>
              <a:t>, </a:t>
            </a: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rotation</a:t>
            </a:r>
            <a:r>
              <a:t>,</a:t>
            </a: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 gravity</a:t>
            </a:r>
            <a:r>
              <a:t>, </a:t>
            </a: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attitude</a:t>
            </a:r>
            <a:r>
              <a:t> (3 axes each)</a:t>
            </a:r>
          </a:p>
          <a:p>
            <a:pPr marL="444499" indent="-444499">
              <a:defRPr sz="2600"/>
            </a:pP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Gravity</a:t>
            </a:r>
            <a:r>
              <a:t> - the acceleration on the phone </a:t>
            </a:r>
            <a:br/>
            <a:r>
              <a:t>caused by the force of gravitation</a:t>
            </a:r>
          </a:p>
          <a:p>
            <a:pPr marL="444499" indent="-444499">
              <a:defRPr sz="2600"/>
            </a:pP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Attitude</a:t>
            </a:r>
            <a:r>
              <a:t> - the orientation of the phone </a:t>
            </a:r>
            <a:br/>
            <a:r>
              <a:t>with respect to earth</a:t>
            </a: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37680" y="5749764"/>
            <a:ext cx="4238339" cy="3016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rows.jpg" descr="rows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22400" y="2282328"/>
            <a:ext cx="10160000" cy="1397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1" grpId="1"/>
      <p:bldP build="whole" bldLvl="1" animBg="1" rev="0" advAuto="0" spid="132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oday"/>
          <p:cNvSpPr txBox="1"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Today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eature Engine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 Engineering</a:t>
            </a:r>
          </a:p>
        </p:txBody>
      </p:sp>
      <p:sp>
        <p:nvSpPr>
          <p:cNvPr id="138" name="Goal: Encoding time samples as meaningful feature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</a:lvl1pPr>
          </a:lstStyle>
          <a:p>
            <a:pPr/>
            <a:r>
              <a:t>Goal: Encoding time samples as meaningful features</a:t>
            </a:r>
          </a:p>
        </p:txBody>
      </p:sp>
      <p:pic>
        <p:nvPicPr>
          <p:cNvPr id="139" name="ic-history.png" descr="ic-histor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73400" y="4648200"/>
            <a:ext cx="1625600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Concatenated History"/>
          <p:cNvSpPr txBox="1"/>
          <p:nvPr/>
        </p:nvSpPr>
        <p:spPr>
          <a:xfrm>
            <a:off x="2242870" y="6532220"/>
            <a:ext cx="328666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Concatenated History</a:t>
            </a:r>
          </a:p>
        </p:txBody>
      </p:sp>
      <p:sp>
        <p:nvSpPr>
          <p:cNvPr id="141" name="vs"/>
          <p:cNvSpPr txBox="1"/>
          <p:nvPr/>
        </p:nvSpPr>
        <p:spPr>
          <a:xfrm>
            <a:off x="6284163" y="5230470"/>
            <a:ext cx="43647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lvl1pPr>
          </a:lstStyle>
          <a:p>
            <a:pPr/>
            <a:r>
              <a:t>vs</a:t>
            </a:r>
          </a:p>
        </p:txBody>
      </p:sp>
      <p:pic>
        <p:nvPicPr>
          <p:cNvPr id="142" name="ic-sliding-window.png" descr="ic-sliding-window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62639" y="4561510"/>
            <a:ext cx="16256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liding Window"/>
          <p:cNvSpPr txBox="1"/>
          <p:nvPr/>
        </p:nvSpPr>
        <p:spPr>
          <a:xfrm>
            <a:off x="7898607" y="6532220"/>
            <a:ext cx="235366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Sliding Window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8" grpId="1"/>
      <p:bldP build="whole" bldLvl="1" animBg="1" rev="0" advAuto="0" spid="140" grpId="6"/>
      <p:bldP build="whole" bldLvl="1" animBg="1" rev="0" advAuto="0" spid="139" grpId="3"/>
      <p:bldP build="whole" bldLvl="1" animBg="1" rev="0" advAuto="0" spid="142" grpId="2"/>
      <p:bldP build="whole" bldLvl="1" animBg="1" rev="0" advAuto="0" spid="141" grpId="4"/>
      <p:bldP build="whole" bldLvl="1" animBg="1" rev="0" advAuto="0" spid="143" grpId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eature Engine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 Engineering</a:t>
            </a:r>
          </a:p>
        </p:txBody>
      </p:sp>
      <p:sp>
        <p:nvSpPr>
          <p:cNvPr id="146" name="Question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67359">
              <a:spcBef>
                <a:spcPts val="3300"/>
              </a:spcBef>
              <a:buSzTx/>
              <a:buNone/>
              <a:defRPr sz="2560" u="sng"/>
            </a:pPr>
            <a:r>
              <a:t>Questions: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How long should the window be?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What should the window be sliding on? 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Samples</a:t>
            </a:r>
            <a:endParaRPr>
              <a:solidFill>
                <a:schemeClr val="accent4">
                  <a:hueOff val="468000"/>
                  <a:satOff val="-4761"/>
                  <a:lumOff val="10196"/>
                </a:schemeClr>
              </a:solidFill>
            </a:endParaRP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Standard deviation</a:t>
            </a:r>
            <a:endParaRPr>
              <a:solidFill>
                <a:schemeClr val="accent4">
                  <a:hueOff val="468000"/>
                  <a:satOff val="-4761"/>
                  <a:lumOff val="10196"/>
                </a:schemeClr>
              </a:solidFill>
            </a:endParaRP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Local min/max</a:t>
            </a:r>
            <a:endParaRPr>
              <a:solidFill>
                <a:schemeClr val="accent4">
                  <a:hueOff val="468000"/>
                  <a:satOff val="-4761"/>
                  <a:lumOff val="10196"/>
                </a:schemeClr>
              </a:solidFill>
            </a:endParaRP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Mean</a:t>
            </a:r>
            <a:endParaRPr>
              <a:solidFill>
                <a:schemeClr val="accent4">
                  <a:hueOff val="468000"/>
                  <a:satOff val="-4761"/>
                  <a:lumOff val="10196"/>
                </a:schemeClr>
              </a:solidFill>
            </a:endParaRP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Average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Initial 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 Results</a:t>
            </a:r>
          </a:p>
        </p:txBody>
      </p:sp>
      <p:sp>
        <p:nvSpPr>
          <p:cNvPr id="149" name="Linear vs Non-linear on both approaches…"/>
          <p:cNvSpPr txBox="1"/>
          <p:nvPr>
            <p:ph type="body" idx="1"/>
          </p:nvPr>
        </p:nvSpPr>
        <p:spPr>
          <a:xfrm>
            <a:off x="952500" y="23685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Linear</a:t>
            </a:r>
            <a:r>
              <a:t> vs 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Non-linear</a:t>
            </a:r>
            <a:r>
              <a:t> on both approaches</a:t>
            </a:r>
          </a:p>
          <a:p>
            <a:pPr/>
            <a:r>
              <a:t>Logistic Regression did not achieve good results on validation set</a:t>
            </a:r>
          </a:p>
          <a:p>
            <a:pPr/>
            <a:r>
              <a:t>Random Forest did quite well</a:t>
            </a:r>
          </a:p>
          <a:p>
            <a:pPr/>
            <a:r>
              <a:t>Data is not linearly separable with current features</a:t>
            </a:r>
          </a:p>
        </p:txBody>
      </p:sp>
      <p:pic>
        <p:nvPicPr>
          <p:cNvPr id="150" name="ic-linear.png" descr="ic-linea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7844" y="2676673"/>
            <a:ext cx="812801" cy="81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c-nonlinear.png" descr="ic-nonlinea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82814" y="2676673"/>
            <a:ext cx="812801" cy="812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0" grpId="2"/>
      <p:bldP build="whole" bldLvl="1" animBg="1" rev="0" advAuto="0" spid="151" grpId="3"/>
      <p:bldP build="p" bldLvl="5" animBg="1" rev="0" advAuto="0" spid="14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