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05" r:id="rId2"/>
    <p:sldId id="503" r:id="rId3"/>
    <p:sldId id="504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7" r:id="rId14"/>
    <p:sldId id="519" r:id="rId15"/>
    <p:sldId id="536" r:id="rId16"/>
    <p:sldId id="533" r:id="rId17"/>
    <p:sldId id="534" r:id="rId18"/>
    <p:sldId id="520" r:id="rId19"/>
    <p:sldId id="521" r:id="rId20"/>
    <p:sldId id="523" r:id="rId21"/>
    <p:sldId id="524" r:id="rId22"/>
    <p:sldId id="525" r:id="rId23"/>
    <p:sldId id="526" r:id="rId24"/>
    <p:sldId id="527" r:id="rId25"/>
    <p:sldId id="535" r:id="rId26"/>
    <p:sldId id="522" r:id="rId27"/>
    <p:sldId id="529" r:id="rId28"/>
    <p:sldId id="530" r:id="rId29"/>
    <p:sldId id="541" r:id="rId30"/>
    <p:sldId id="542" r:id="rId31"/>
    <p:sldId id="543" r:id="rId32"/>
    <p:sldId id="532" r:id="rId33"/>
    <p:sldId id="544" r:id="rId34"/>
  </p:sldIdLst>
  <p:sldSz cx="9144000" cy="5143500" type="screen16x9"/>
  <p:notesSz cx="6858000" cy="9144000"/>
  <p:embeddedFontLst>
    <p:embeddedFont>
      <p:font typeface="나눔고딕 ExtraBold" panose="020B0600000101010101" charset="-127"/>
      <p:bold r:id="rId37"/>
    </p:embeddedFont>
    <p:embeddedFont>
      <p:font typeface="D2Coding" panose="020B0609020101020101" pitchFamily="49" charset="-127"/>
      <p:regular r:id="rId38"/>
      <p:bold r:id="rId39"/>
    </p:embeddedFont>
    <p:embeddedFont>
      <p:font typeface="나눔고딕" pitchFamily="2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D0D"/>
    <a:srgbClr val="77933C"/>
    <a:srgbClr val="E46C0A"/>
    <a:srgbClr val="FF0000"/>
    <a:srgbClr val="F79646"/>
    <a:srgbClr val="00FF00"/>
    <a:srgbClr val="93CDDD"/>
    <a:srgbClr val="385D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1667" autoAdjust="0"/>
  </p:normalViewPr>
  <p:slideViewPr>
    <p:cSldViewPr>
      <p:cViewPr varScale="1">
        <p:scale>
          <a:sx n="150" d="100"/>
          <a:sy n="150" d="100"/>
        </p:scale>
        <p:origin x="342" y="108"/>
      </p:cViewPr>
      <p:guideLst>
        <p:guide orient="horz" pos="71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05A7936-52CE-42A4-A398-425541C98D95}" type="datetimeFigureOut">
              <a:rPr lang="ko-KR" altLang="en-US"/>
              <a:pPr>
                <a:defRPr/>
              </a:pPr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16ECE10-6295-42C7-B300-EF60CB5051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BE73E6E7-2A32-4202-BB2D-8244B0546D54}" type="datetimeFigureOut">
              <a:rPr lang="ko-KR" altLang="en-US"/>
              <a:pPr>
                <a:defRPr/>
              </a:pPr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FDA408E-5C55-4E02-9FA1-9AFAF73D61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60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01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24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25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2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4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89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50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99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8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81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43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08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3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0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3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8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5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12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6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7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인트로(제공용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>
            <a:spLocks noChangeArrowheads="1"/>
          </p:cNvSpPr>
          <p:nvPr userDrawn="1"/>
        </p:nvSpPr>
        <p:spPr bwMode="auto">
          <a:xfrm>
            <a:off x="0" y="4757738"/>
            <a:ext cx="9144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buFont typeface="나눔고딕" panose="020D0604000000000000" pitchFamily="50" charset="-127"/>
              <a:buChar char="※"/>
              <a:defRPr/>
            </a:pPr>
            <a:r>
              <a:rPr lang="ko-KR" altLang="en-US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영진사이버대학교에서 수업 자료로 사용되는 (동영상, 교안) 저작물은 『저작권법 제25조 학교교육 목적 등에의 이용』 의거하여, 적법하게 이용하고 있습니다. </a:t>
            </a:r>
            <a:b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수업목적 이외의 사용은 저작권법에 저촉될 수 있으므로 수업자료(동영상, 교안)의 대중 공개 · 공유 · 복제 · 전송 등 수업목적 외의 사용을 금지합니다.</a:t>
            </a:r>
          </a:p>
        </p:txBody>
      </p:sp>
      <p:sp>
        <p:nvSpPr>
          <p:cNvPr id="5" name="제목 9"/>
          <p:cNvSpPr txBox="1">
            <a:spLocks/>
          </p:cNvSpPr>
          <p:nvPr userDrawn="1"/>
        </p:nvSpPr>
        <p:spPr>
          <a:xfrm>
            <a:off x="355798" y="629382"/>
            <a:ext cx="1818308" cy="396875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latinLnBrk="1">
              <a:defRPr kumimoji="0" sz="6000" b="1">
                <a:solidFill>
                  <a:srgbClr val="01477B"/>
                </a:solidFill>
                <a:latin typeface="+mn-ea"/>
                <a:ea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ko-KR" altLang="en-US" sz="1800" dirty="0">
                <a:solidFill>
                  <a:schemeClr val="bg1"/>
                </a:solidFill>
              </a:rPr>
              <a:t>이동준</a:t>
            </a:r>
          </a:p>
        </p:txBody>
      </p:sp>
      <p:sp>
        <p:nvSpPr>
          <p:cNvPr id="8" name="제목 9"/>
          <p:cNvSpPr txBox="1">
            <a:spLocks/>
          </p:cNvSpPr>
          <p:nvPr userDrawn="1"/>
        </p:nvSpPr>
        <p:spPr>
          <a:xfrm>
            <a:off x="323528" y="915566"/>
            <a:ext cx="5543550" cy="973137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kumimoji="0" lang="en-US" altLang="ko-KR" sz="5000" b="1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S/W</a:t>
            </a:r>
            <a:r>
              <a:rPr kumimoji="0" lang="ko-KR" altLang="en-US" sz="5000" b="1" spc="-1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실무사례</a:t>
            </a:r>
            <a:endParaRPr kumimoji="0" lang="ko-KR" altLang="en-US" sz="5000" b="1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9"/>
          <p:cNvSpPr>
            <a:spLocks noGrp="1"/>
          </p:cNvSpPr>
          <p:nvPr>
            <p:ph type="title"/>
          </p:nvPr>
        </p:nvSpPr>
        <p:spPr>
          <a:xfrm>
            <a:off x="355799" y="1712411"/>
            <a:ext cx="4913784" cy="4081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55798" y="2137825"/>
            <a:ext cx="4913785" cy="42222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60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다음시간안내(기말고사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/>
          <p:cNvSpPr txBox="1">
            <a:spLocks noChangeArrowheads="1"/>
          </p:cNvSpPr>
          <p:nvPr userDrawn="1"/>
        </p:nvSpPr>
        <p:spPr bwMode="auto">
          <a:xfrm>
            <a:off x="0" y="1203598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4500" b="1" dirty="0">
                <a:solidFill>
                  <a:schemeClr val="bg1"/>
                </a:solidFill>
                <a:latin typeface="+mn-ea"/>
                <a:ea typeface="+mn-ea"/>
              </a:rPr>
              <a:t>기말고사 </a:t>
            </a:r>
            <a:r>
              <a:rPr kumimoji="0" lang="ko-KR" altLang="en-US" sz="3500" b="1" dirty="0">
                <a:solidFill>
                  <a:schemeClr val="bg1"/>
                </a:solidFill>
                <a:latin typeface="+mn-ea"/>
                <a:ea typeface="+mn-ea"/>
              </a:rPr>
              <a:t>입니다</a:t>
            </a:r>
            <a:r>
              <a:rPr kumimoji="0" lang="en-US" altLang="ko-KR" sz="35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r>
              <a:rPr kumimoji="0" lang="en-US" altLang="ko-KR" sz="45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2881313"/>
            <a:ext cx="9144000" cy="2274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68313" y="411163"/>
            <a:ext cx="148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b="1" dirty="0" err="1">
                <a:solidFill>
                  <a:schemeClr val="bg1"/>
                </a:solidFill>
                <a:latin typeface="+mn-ea"/>
                <a:ea typeface="+mn-ea"/>
              </a:rPr>
              <a:t>다음시간은</a:t>
            </a:r>
            <a:r>
              <a:rPr kumimoji="0"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…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640388" y="2201863"/>
            <a:ext cx="31083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좋은 결과 있으시길 바랍니다</a:t>
            </a:r>
            <a:r>
              <a:rPr kumimoji="0"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2499742"/>
            <a:ext cx="9144000" cy="378396"/>
            <a:chOff x="0" y="2499742"/>
            <a:chExt cx="9144000" cy="37839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319088" y="2499742"/>
              <a:ext cx="1631950" cy="377825"/>
            </a:xfrm>
            <a:prstGeom prst="rect">
              <a:avLst/>
            </a:prstGeom>
            <a:solidFill>
              <a:srgbClr val="704B22"/>
            </a:solidFill>
            <a:ln w="19050">
              <a:solidFill>
                <a:srgbClr val="704B22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b="1" dirty="0">
                  <a:solidFill>
                    <a:schemeClr val="bg1"/>
                  </a:solidFill>
                  <a:latin typeface="+mn-ea"/>
                  <a:ea typeface="+mn-ea"/>
                </a:rPr>
                <a:t>참고문헌</a:t>
              </a: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0" y="2878138"/>
              <a:ext cx="9144000" cy="0"/>
            </a:xfrm>
            <a:prstGeom prst="line">
              <a:avLst/>
            </a:prstGeom>
            <a:ln w="19050">
              <a:solidFill>
                <a:srgbClr val="704B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3423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다음시간안내(기말고사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44095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인트로(촬영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600200"/>
            <a:ext cx="9144000" cy="1943100"/>
          </a:xfrm>
          <a:prstGeom prst="rect">
            <a:avLst/>
          </a:prstGeom>
          <a:solidFill>
            <a:srgbClr val="704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6000" algn="ctr">
              <a:lnSpc>
                <a:spcPct val="150000"/>
              </a:lnSpc>
              <a:defRPr/>
            </a:pPr>
            <a:endParaRPr lang="ko-KR" altLang="en-US" sz="2600" b="1" dirty="0">
              <a:latin typeface="+mn-ea"/>
            </a:endParaRPr>
          </a:p>
        </p:txBody>
      </p:sp>
      <p:sp>
        <p:nvSpPr>
          <p:cNvPr id="3" name="제목 9"/>
          <p:cNvSpPr>
            <a:spLocks noGrp="1"/>
          </p:cNvSpPr>
          <p:nvPr>
            <p:ph type="title"/>
          </p:nvPr>
        </p:nvSpPr>
        <p:spPr>
          <a:xfrm>
            <a:off x="188138" y="1183413"/>
            <a:ext cx="8704342" cy="4081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400" b="1">
                <a:solidFill>
                  <a:srgbClr val="704B22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8568952" cy="7200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8930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들어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539750" y="788988"/>
            <a:ext cx="8208963" cy="0"/>
          </a:xfrm>
          <a:prstGeom prst="line">
            <a:avLst/>
          </a:prstGeom>
          <a:ln>
            <a:solidFill>
              <a:srgbClr val="704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>
            <a:off x="539750" y="3270250"/>
            <a:ext cx="8208963" cy="0"/>
          </a:xfrm>
          <a:prstGeom prst="line">
            <a:avLst/>
          </a:prstGeom>
          <a:ln>
            <a:solidFill>
              <a:srgbClr val="704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611188" y="419100"/>
            <a:ext cx="108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b="1" dirty="0">
                <a:solidFill>
                  <a:srgbClr val="704B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학습내용</a:t>
            </a: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30238" y="2909888"/>
            <a:ext cx="1050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b="1" dirty="0">
                <a:solidFill>
                  <a:srgbClr val="704B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191792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내용(제작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6"/>
            <a:ext cx="9144000" cy="6096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421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내용(제공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 userDrawn="1"/>
        </p:nvSpPr>
        <p:spPr>
          <a:xfrm>
            <a:off x="6948488" y="4884738"/>
            <a:ext cx="2189162" cy="258762"/>
          </a:xfrm>
          <a:prstGeom prst="rect">
            <a:avLst/>
          </a:prstGeom>
          <a:noFill/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1859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ts val="2400"/>
              </a:spcBef>
              <a:defRPr/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&lt;S/W</a:t>
            </a:r>
            <a:r>
              <a:rPr kumimoji="0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실무사례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주차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1</a:t>
            </a:r>
            <a:r>
              <a: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6948488" y="684213"/>
            <a:ext cx="2087562" cy="4194175"/>
            <a:chOff x="6948264" y="684213"/>
            <a:chExt cx="2088232" cy="4193844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6948264" y="1052484"/>
              <a:ext cx="20882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7"/>
            <p:cNvGrpSpPr>
              <a:grpSpLocks/>
            </p:cNvGrpSpPr>
            <p:nvPr userDrawn="1"/>
          </p:nvGrpSpPr>
          <p:grpSpPr bwMode="auto">
            <a:xfrm>
              <a:off x="6948264" y="684213"/>
              <a:ext cx="1894111" cy="4193844"/>
              <a:chOff x="6948264" y="684213"/>
              <a:chExt cx="1894111" cy="4193844"/>
            </a:xfrm>
          </p:grpSpPr>
          <p:sp>
            <p:nvSpPr>
              <p:cNvPr id="7" name="대각선 방향의 모서리가 둥근 사각형 6"/>
              <p:cNvSpPr/>
              <p:nvPr userDrawn="1"/>
            </p:nvSpPr>
            <p:spPr>
              <a:xfrm>
                <a:off x="7186465" y="684213"/>
                <a:ext cx="1656294" cy="368271"/>
              </a:xfrm>
              <a:prstGeom prst="round2DiagRect">
                <a:avLst/>
              </a:prstGeom>
              <a:noFill/>
              <a:ln w="12700">
                <a:noFill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메모</a:t>
                </a:r>
              </a:p>
            </p:txBody>
          </p:sp>
          <p:cxnSp>
            <p:nvCxnSpPr>
              <p:cNvPr id="8" name="직선 연결선 7"/>
              <p:cNvCxnSpPr/>
              <p:nvPr userDrawn="1"/>
            </p:nvCxnSpPr>
            <p:spPr>
              <a:xfrm>
                <a:off x="6948264" y="1049309"/>
                <a:ext cx="0" cy="3828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854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내용(촬영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6"/>
            <a:ext cx="9144000" cy="609600"/>
          </a:xfrm>
          <a:prstGeom prst="rect">
            <a:avLst/>
          </a:prstGeom>
        </p:spPr>
      </p:pic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-104" y="4883150"/>
            <a:ext cx="7986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 eaLnBrk="1" hangingPunct="1">
              <a:defRPr/>
            </a:pPr>
            <a:fld id="{A4D56CDA-A518-4AF9-8B60-406AA0514141}" type="slidenum">
              <a:rPr kumimoji="0" lang="en-US" altLang="ko-KR" sz="11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</a:rPr>
              <a:pPr algn="r" eaLnBrk="1" hangingPunct="1">
                <a:defRPr/>
              </a:pPr>
              <a:t>‹#›</a:t>
            </a:fld>
            <a:r>
              <a:rPr kumimoji="0" lang="en-US" altLang="ko-KR" sz="11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</a:rPr>
              <a:t>/ 33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843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평가 및 정리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844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다음시간안내(제작용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881313"/>
            <a:ext cx="9144000" cy="2274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ㅋ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68313" y="411163"/>
            <a:ext cx="169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다음시간에는</a:t>
            </a:r>
            <a:r>
              <a:rPr kumimoji="0"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…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856288" y="2201863"/>
            <a:ext cx="28924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에 대해 학습해 보겠습니다</a:t>
            </a:r>
            <a:r>
              <a:rPr kumimoji="0"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2499742"/>
            <a:ext cx="9144000" cy="378396"/>
            <a:chOff x="0" y="2499742"/>
            <a:chExt cx="9144000" cy="378396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19088" y="2499742"/>
              <a:ext cx="1631950" cy="377825"/>
            </a:xfrm>
            <a:prstGeom prst="rect">
              <a:avLst/>
            </a:prstGeom>
            <a:solidFill>
              <a:srgbClr val="704B22"/>
            </a:solidFill>
            <a:ln w="19050">
              <a:solidFill>
                <a:srgbClr val="704B22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b="1" dirty="0">
                  <a:solidFill>
                    <a:schemeClr val="bg1"/>
                  </a:solidFill>
                  <a:latin typeface="+mn-ea"/>
                  <a:ea typeface="+mn-ea"/>
                </a:rPr>
                <a:t>참고문헌</a:t>
              </a:r>
            </a:p>
          </p:txBody>
        </p:sp>
        <p:cxnSp>
          <p:nvCxnSpPr>
            <p:cNvPr id="10" name="직선 연결선 9"/>
            <p:cNvCxnSpPr/>
            <p:nvPr userDrawn="1"/>
          </p:nvCxnSpPr>
          <p:spPr>
            <a:xfrm>
              <a:off x="0" y="2878138"/>
              <a:ext cx="9144000" cy="0"/>
            </a:xfrm>
            <a:prstGeom prst="line">
              <a:avLst/>
            </a:prstGeom>
            <a:ln w="19050">
              <a:solidFill>
                <a:srgbClr val="704B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72217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다음시간안내(중간고사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68313" y="411163"/>
            <a:ext cx="148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b="1" dirty="0" err="1">
                <a:solidFill>
                  <a:schemeClr val="bg1"/>
                </a:solidFill>
                <a:latin typeface="+mn-ea"/>
                <a:ea typeface="+mn-ea"/>
              </a:rPr>
              <a:t>다음시간은</a:t>
            </a:r>
            <a:r>
              <a:rPr kumimoji="0"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…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640388" y="2201863"/>
            <a:ext cx="31083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좋은 결과 있으시길 바랍니다</a:t>
            </a:r>
            <a:r>
              <a:rPr kumimoji="0"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 userDrawn="1"/>
        </p:nvSpPr>
        <p:spPr bwMode="auto">
          <a:xfrm>
            <a:off x="0" y="1203325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4500" b="1" dirty="0">
                <a:solidFill>
                  <a:schemeClr val="bg1"/>
                </a:solidFill>
                <a:latin typeface="+mn-ea"/>
                <a:ea typeface="+mn-ea"/>
              </a:rPr>
              <a:t>중간고사 </a:t>
            </a:r>
            <a:r>
              <a:rPr kumimoji="0" lang="ko-KR" altLang="en-US" sz="3500" b="1" dirty="0">
                <a:solidFill>
                  <a:schemeClr val="bg1"/>
                </a:solidFill>
                <a:latin typeface="+mn-ea"/>
                <a:ea typeface="+mn-ea"/>
              </a:rPr>
              <a:t>입니다</a:t>
            </a:r>
            <a:r>
              <a:rPr kumimoji="0" lang="en-US" altLang="ko-KR" sz="35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r>
              <a:rPr kumimoji="0" lang="en-US" altLang="ko-KR" sz="45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2881313"/>
            <a:ext cx="9144000" cy="2274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2499742"/>
            <a:ext cx="9144000" cy="378396"/>
            <a:chOff x="0" y="2499742"/>
            <a:chExt cx="9144000" cy="378396"/>
          </a:xfrm>
          <a:solidFill>
            <a:srgbClr val="704B22"/>
          </a:solidFill>
        </p:grpSpPr>
        <p:sp>
          <p:nvSpPr>
            <p:cNvPr id="14" name="직사각형 13"/>
            <p:cNvSpPr/>
            <p:nvPr userDrawn="1"/>
          </p:nvSpPr>
          <p:spPr>
            <a:xfrm>
              <a:off x="319088" y="2499742"/>
              <a:ext cx="1631950" cy="377825"/>
            </a:xfrm>
            <a:prstGeom prst="rect">
              <a:avLst/>
            </a:prstGeom>
            <a:grpFill/>
            <a:ln w="19050">
              <a:solidFill>
                <a:srgbClr val="704B22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b="1" dirty="0">
                  <a:solidFill>
                    <a:schemeClr val="bg1"/>
                  </a:solidFill>
                  <a:latin typeface="+mn-ea"/>
                  <a:ea typeface="+mn-ea"/>
                </a:rPr>
                <a:t>참고문헌</a:t>
              </a: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0" y="2878138"/>
              <a:ext cx="9144000" cy="0"/>
            </a:xfrm>
            <a:prstGeom prst="line">
              <a:avLst/>
            </a:prstGeom>
            <a:grpFill/>
            <a:ln w="19050">
              <a:solidFill>
                <a:srgbClr val="704B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88743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19112"/>
            <a:ext cx="9144000" cy="0"/>
          </a:xfrm>
          <a:prstGeom prst="line">
            <a:avLst/>
          </a:prstGeom>
          <a:ln>
            <a:solidFill>
              <a:srgbClr val="704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0" r:id="rId1"/>
    <p:sldLayoutId id="2147485301" r:id="rId2"/>
    <p:sldLayoutId id="2147485302" r:id="rId3"/>
    <p:sldLayoutId id="2147485303" r:id="rId4"/>
    <p:sldLayoutId id="2147485304" r:id="rId5"/>
    <p:sldLayoutId id="2147485305" r:id="rId6"/>
    <p:sldLayoutId id="2147485299" r:id="rId7"/>
    <p:sldLayoutId id="2147485306" r:id="rId8"/>
    <p:sldLayoutId id="2147485307" r:id="rId9"/>
    <p:sldLayoutId id="2147485308" r:id="rId10"/>
    <p:sldLayoutId id="214748530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나눔고딕 ExtraBold" panose="020D0904000000000000" pitchFamily="50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HTML5</a:t>
            </a:r>
            <a:r>
              <a:rPr lang="ko-KR" altLang="en-US" dirty="0"/>
              <a:t> 정의와 활용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623795" cy="343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Hyper Text Markup Language</a:t>
            </a:r>
            <a:r>
              <a:rPr kumimoji="0" lang="ko-KR" altLang="en-US" b="1" dirty="0">
                <a:latin typeface="+mn-ea"/>
                <a:ea typeface="+mn-ea"/>
              </a:rPr>
              <a:t>의 약자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웹에 기재된 논문을 원활히 작성하기 위하여 탄생됨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웹사이트에서 사용하는 문서 양식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u="sng" dirty="0">
                <a:solidFill>
                  <a:srgbClr val="0000FF"/>
                </a:solidFill>
                <a:latin typeface="+mn-ea"/>
                <a:ea typeface="+mn-ea"/>
              </a:rPr>
              <a:t>하이퍼텍스트</a:t>
            </a:r>
            <a:r>
              <a:rPr kumimoji="0" lang="ko-KR" altLang="en-US" b="1" dirty="0">
                <a:latin typeface="+mn-ea"/>
                <a:ea typeface="+mn-ea"/>
              </a:rPr>
              <a:t>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링크를 클릭하여 다른 문서로 이동함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>
                <a:latin typeface="+mn-ea"/>
                <a:ea typeface="+mn-ea"/>
              </a:rPr>
              <a:t>마크업</a:t>
            </a:r>
            <a:r>
              <a:rPr kumimoji="0" lang="ko-KR" altLang="en-US" b="1" dirty="0">
                <a:latin typeface="+mn-ea"/>
                <a:ea typeface="+mn-ea"/>
              </a:rPr>
              <a:t>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태그를 사용해서 문서의 일부분들을 서로 구분함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태그 </a:t>
            </a:r>
            <a:r>
              <a:rPr kumimoji="0" lang="en-US" altLang="ko-KR" b="1" dirty="0">
                <a:latin typeface="+mn-ea"/>
                <a:ea typeface="+mn-ea"/>
              </a:rPr>
              <a:t>: &lt;h1&gt;Hello&lt;/h1&gt;</a:t>
            </a:r>
            <a:r>
              <a:rPr kumimoji="0" lang="ko-KR" altLang="en-US" b="1" dirty="0">
                <a:latin typeface="+mn-ea"/>
                <a:ea typeface="+mn-ea"/>
              </a:rPr>
              <a:t>처럼 객체들을 화살표 모양의 괄호</a:t>
            </a:r>
            <a:r>
              <a:rPr kumimoji="0" lang="en-US" altLang="ko-KR" b="1" dirty="0">
                <a:latin typeface="+mn-ea"/>
                <a:ea typeface="+mn-ea"/>
              </a:rPr>
              <a:t>(&lt;, &gt;)</a:t>
            </a:r>
            <a:r>
              <a:rPr kumimoji="0" lang="ko-KR" altLang="en-US" b="1" dirty="0">
                <a:latin typeface="+mn-ea"/>
                <a:ea typeface="+mn-ea"/>
              </a:rPr>
              <a:t>로 구분 짓는 형식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02968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j-lt"/>
                <a:ea typeface="나눔고딕" panose="020D0604000000000000" pitchFamily="50" charset="-127"/>
              </a:rPr>
              <a:t>HTML</a:t>
            </a:r>
            <a:r>
              <a:rPr kumimoji="0" lang="ko-KR" altLang="en-US" sz="2200" b="1" dirty="0">
                <a:latin typeface="+mj-lt"/>
                <a:ea typeface="나눔고딕" panose="020D0604000000000000" pitchFamily="50" charset="-127"/>
              </a:rPr>
              <a:t>의 정의</a:t>
            </a:r>
          </a:p>
        </p:txBody>
      </p:sp>
    </p:spTree>
    <p:extLst>
      <p:ext uri="{BB962C8B-B14F-4D97-AF65-F5344CB8AC3E}">
        <p14:creationId xmlns:p14="http://schemas.microsoft.com/office/powerpoint/2010/main" val="26060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50937" y="1725022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+mn-ea"/>
                <a:ea typeface="+mn-ea"/>
                <a:cs typeface="JetBrains Mono NL ExtraBold" panose="02000009000000000000" pitchFamily="49" charset="0"/>
              </a:rPr>
              <a:t>&lt;h1 style=“</a:t>
            </a:r>
            <a:r>
              <a:rPr lang="en-US" altLang="ko-KR" sz="2000" b="1" dirty="0" err="1">
                <a:latin typeface="+mn-ea"/>
                <a:ea typeface="+mn-ea"/>
                <a:cs typeface="JetBrains Mono NL ExtraBold" panose="02000009000000000000" pitchFamily="49" charset="0"/>
              </a:rPr>
              <a:t>color:red</a:t>
            </a:r>
            <a:r>
              <a:rPr lang="en-US" altLang="ko-KR" sz="2000" b="1" dirty="0">
                <a:latin typeface="+mn-ea"/>
                <a:ea typeface="+mn-ea"/>
                <a:cs typeface="JetBrains Mono NL ExtraBold" panose="02000009000000000000" pitchFamily="49" charset="0"/>
              </a:rPr>
              <a:t>”&gt;Hello&lt;/h1&gt;</a:t>
            </a:r>
            <a:endParaRPr lang="ko-KR" altLang="en-US" sz="2000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26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속성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태그에 부여된 추가 정보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주석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개발자가 읽는 문서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속성과 주석</a:t>
            </a: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1547664" y="1683780"/>
            <a:ext cx="2016224" cy="4320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8535A9-AB80-45C4-A875-638B5A0AFA2E}"/>
              </a:ext>
            </a:extLst>
          </p:cNvPr>
          <p:cNvSpPr/>
          <p:nvPr/>
        </p:nvSpPr>
        <p:spPr>
          <a:xfrm>
            <a:off x="1562572" y="1735651"/>
            <a:ext cx="559850" cy="369440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717219-DC21-4E10-A12F-22563F10C131}"/>
              </a:ext>
            </a:extLst>
          </p:cNvPr>
          <p:cNvSpPr/>
          <p:nvPr/>
        </p:nvSpPr>
        <p:spPr>
          <a:xfrm>
            <a:off x="2310409" y="1691406"/>
            <a:ext cx="1223763" cy="424422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2065" y="250328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  <a:cs typeface="JetBrains Mono NL ExtraBold" panose="02000009000000000000" pitchFamily="49" charset="0"/>
              </a:rPr>
              <a:t>속성명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47070" y="2524762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속성값</a:t>
            </a:r>
          </a:p>
        </p:txBody>
      </p:sp>
      <p:cxnSp>
        <p:nvCxnSpPr>
          <p:cNvPr id="17" name="직선 화살표 연결선 16"/>
          <p:cNvCxnSpPr>
            <a:stCxn id="11" idx="4"/>
            <a:endCxn id="14" idx="0"/>
          </p:cNvCxnSpPr>
          <p:nvPr/>
        </p:nvCxnSpPr>
        <p:spPr>
          <a:xfrm flipH="1">
            <a:off x="1434113" y="2105091"/>
            <a:ext cx="408384" cy="398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4"/>
            <a:endCxn id="15" idx="0"/>
          </p:cNvCxnSpPr>
          <p:nvPr/>
        </p:nvCxnSpPr>
        <p:spPr>
          <a:xfrm>
            <a:off x="2922291" y="2115828"/>
            <a:ext cx="256827" cy="408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8" y="3715791"/>
            <a:ext cx="516327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1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77" y="1582688"/>
            <a:ext cx="2067213" cy="322942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기본 </a:t>
            </a:r>
            <a:r>
              <a:rPr kumimoji="0" lang="en-US" altLang="ko-KR" b="1" dirty="0">
                <a:latin typeface="+mn-ea"/>
                <a:ea typeface="+mn-ea"/>
              </a:rPr>
              <a:t>HTML </a:t>
            </a:r>
            <a:r>
              <a:rPr kumimoji="0" lang="ko-KR" altLang="en-US" b="1" dirty="0">
                <a:latin typeface="+mn-ea"/>
                <a:ea typeface="+mn-ea"/>
              </a:rPr>
              <a:t>태그 구조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419854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기본적인 </a:t>
            </a:r>
            <a:r>
              <a:rPr kumimoji="0" lang="en-US" altLang="ko-KR" sz="2200" b="1" dirty="0">
                <a:latin typeface="+mn-ea"/>
                <a:ea typeface="+mn-ea"/>
              </a:rPr>
              <a:t>HTML5 </a:t>
            </a:r>
            <a:r>
              <a:rPr kumimoji="0" lang="ko-KR" altLang="en-US" sz="2200" b="1" dirty="0">
                <a:latin typeface="+mn-ea"/>
                <a:ea typeface="+mn-ea"/>
              </a:rPr>
              <a:t>페이지 구조</a:t>
            </a: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781621" y="1584254"/>
            <a:ext cx="2016224" cy="3394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89182" y="1554346"/>
            <a:ext cx="4451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HTML5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문서임을 표시함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843808" y="1753966"/>
            <a:ext cx="467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800671" y="1952253"/>
            <a:ext cx="838051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06672" y="1923678"/>
            <a:ext cx="4451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모든 내용은 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HTML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태그 안에서 모두 작성함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761298" y="2123298"/>
            <a:ext cx="467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784009" y="2315448"/>
            <a:ext cx="1004062" cy="10289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81070" y="2427734"/>
            <a:ext cx="4451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화면 구상에 필요한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  <a:cs typeface="JetBrains Mono NL ExtraBold" panose="02000009000000000000" pitchFamily="49" charset="0"/>
              </a:rPr>
              <a:t>부가적인 것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들</a:t>
            </a:r>
            <a:b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</a:b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무대의 </a:t>
            </a:r>
            <a:r>
              <a:rPr lang="ko-KR" altLang="en-US" b="1" dirty="0" err="1">
                <a:latin typeface="+mn-ea"/>
                <a:ea typeface="+mn-ea"/>
                <a:cs typeface="JetBrains Mono NL ExtraBold" panose="02000009000000000000" pitchFamily="49" charset="0"/>
              </a:rPr>
              <a:t>뒷편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,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의상 및 분장실에 해당됨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907704" y="3630082"/>
            <a:ext cx="467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831634" y="3388708"/>
            <a:ext cx="1004062" cy="1037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848622" y="2605658"/>
            <a:ext cx="467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326263" y="3435846"/>
            <a:ext cx="4451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화면 구상에 필요한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  <a:cs typeface="JetBrains Mono NL ExtraBold" panose="02000009000000000000" pitchFamily="49" charset="0"/>
              </a:rPr>
              <a:t>직접적인 것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들</a:t>
            </a:r>
            <a:b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</a:b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본 무대에 해당됨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283897" y="4190021"/>
            <a:ext cx="3898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※ head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에 넣을 것을 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body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에 넣어도 자동으로 인식함</a:t>
            </a:r>
          </a:p>
        </p:txBody>
      </p:sp>
    </p:spTree>
    <p:extLst>
      <p:ext uri="{BB962C8B-B14F-4D97-AF65-F5344CB8AC3E}">
        <p14:creationId xmlns:p14="http://schemas.microsoft.com/office/powerpoint/2010/main" val="346356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meta </a:t>
            </a:r>
            <a:r>
              <a:rPr kumimoji="0" lang="ko-KR" altLang="en-US" b="1" dirty="0">
                <a:latin typeface="+mn-ea"/>
                <a:ea typeface="+mn-ea"/>
              </a:rPr>
              <a:t>태그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추가적인 정보 제공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839202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n-ea"/>
                <a:ea typeface="+mn-ea"/>
              </a:rPr>
              <a:t>HTML</a:t>
            </a:r>
            <a:r>
              <a:rPr kumimoji="0" lang="ko-KR" altLang="en-US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 추가 정보</a:t>
            </a: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88800"/>
            <a:ext cx="4439270" cy="289600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1259632" y="1728270"/>
            <a:ext cx="1224136" cy="3394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172370" y="1558450"/>
            <a:ext cx="4784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Lang :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웹 검색 엔진이 인식하는 언어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64463" y="1897982"/>
            <a:ext cx="467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1043608" y="2477580"/>
            <a:ext cx="648072" cy="6670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86095" y="3899252"/>
            <a:ext cx="111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탭 제목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211960" y="4083918"/>
            <a:ext cx="467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899591" y="3914727"/>
            <a:ext cx="3261079" cy="3394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81" y="4334418"/>
            <a:ext cx="3342311" cy="45956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3131840" y="4394490"/>
            <a:ext cx="2744171" cy="3394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3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h1</a:t>
            </a:r>
            <a:r>
              <a:rPr kumimoji="0" lang="ko-KR" altLang="en-US" b="1" dirty="0">
                <a:latin typeface="+mn-ea"/>
                <a:ea typeface="+mn-ea"/>
              </a:rPr>
              <a:t>부터 </a:t>
            </a:r>
            <a:r>
              <a:rPr kumimoji="0" lang="en-US" altLang="ko-KR" b="1" dirty="0">
                <a:latin typeface="+mn-ea"/>
                <a:ea typeface="+mn-ea"/>
              </a:rPr>
              <a:t>h6</a:t>
            </a:r>
            <a:r>
              <a:rPr kumimoji="0" lang="ko-KR" altLang="en-US" b="1" dirty="0">
                <a:latin typeface="+mn-ea"/>
                <a:ea typeface="+mn-ea"/>
              </a:rPr>
              <a:t>까지 있고 </a:t>
            </a:r>
            <a:r>
              <a:rPr kumimoji="0" lang="en-US" altLang="ko-KR" b="1" dirty="0">
                <a:latin typeface="+mn-ea"/>
                <a:ea typeface="+mn-ea"/>
              </a:rPr>
              <a:t>h1</a:t>
            </a:r>
            <a:r>
              <a:rPr kumimoji="0" lang="ko-KR" altLang="en-US" b="1" dirty="0">
                <a:latin typeface="+mn-ea"/>
                <a:ea typeface="+mn-ea"/>
              </a:rPr>
              <a:t>의 글자 크기가 가장 큼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1765190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제목</a:t>
            </a:r>
            <a:r>
              <a:rPr kumimoji="0" lang="ko-KR" altLang="en-US" sz="2200" b="1" dirty="0">
                <a:latin typeface="+mj-lt"/>
                <a:ea typeface="나눔고딕" panose="020D0604000000000000" pitchFamily="50" charset="-127"/>
              </a:rPr>
              <a:t> 태그</a:t>
            </a: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23678"/>
            <a:ext cx="1686160" cy="21815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55776" y="4602407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제목 태그와 예시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1563638"/>
            <a:ext cx="895475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4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556066"/>
            <a:ext cx="1532025" cy="193990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29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p</a:t>
            </a:r>
            <a:r>
              <a:rPr kumimoji="0" lang="ko-KR" altLang="en-US" b="1" dirty="0">
                <a:latin typeface="+mn-ea"/>
                <a:ea typeface="+mn-ea"/>
              </a:rPr>
              <a:t>태그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본문 글자 태그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br</a:t>
            </a:r>
            <a:r>
              <a:rPr kumimoji="0" lang="en-US" altLang="ko-KR" b="1" dirty="0">
                <a:latin typeface="+mn-ea"/>
                <a:ea typeface="+mn-ea"/>
              </a:rPr>
              <a:t> </a:t>
            </a:r>
            <a:r>
              <a:rPr kumimoji="0" lang="ko-KR" altLang="en-US" b="1" dirty="0">
                <a:latin typeface="+mn-ea"/>
                <a:ea typeface="+mn-ea"/>
              </a:rPr>
              <a:t>태그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 err="1">
                <a:latin typeface="+mn-ea"/>
                <a:ea typeface="+mn-ea"/>
              </a:rPr>
              <a:t>줄바꿈</a:t>
            </a:r>
            <a:r>
              <a:rPr kumimoji="0" lang="ko-KR" altLang="en-US" b="1" dirty="0">
                <a:latin typeface="+mn-ea"/>
                <a:ea typeface="+mn-ea"/>
              </a:rPr>
              <a:t> 태그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hr</a:t>
            </a:r>
            <a:r>
              <a:rPr kumimoji="0" lang="en-US" altLang="ko-KR" b="1" dirty="0">
                <a:latin typeface="+mn-ea"/>
                <a:ea typeface="+mn-ea"/>
              </a:rPr>
              <a:t> </a:t>
            </a:r>
            <a:r>
              <a:rPr kumimoji="0" lang="ko-KR" altLang="en-US" b="1" dirty="0">
                <a:latin typeface="+mn-ea"/>
                <a:ea typeface="+mn-ea"/>
              </a:rPr>
              <a:t>태그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 err="1">
                <a:latin typeface="+mn-ea"/>
                <a:ea typeface="+mn-ea"/>
              </a:rPr>
              <a:t>수평줄</a:t>
            </a:r>
            <a:r>
              <a:rPr kumimoji="0" lang="ko-KR" altLang="en-US" b="1" dirty="0">
                <a:latin typeface="+mn-ea"/>
                <a:ea typeface="+mn-ea"/>
              </a:rPr>
              <a:t> 태그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본문 태그</a:t>
            </a: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571750"/>
            <a:ext cx="2592288" cy="18809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993308" y="2552832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865516" y="2696848"/>
            <a:ext cx="1274436" cy="561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4139952" y="2615246"/>
            <a:ext cx="1872208" cy="27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982128" y="2876374"/>
            <a:ext cx="1883387" cy="199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865516" y="3003798"/>
            <a:ext cx="1274436" cy="245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139952" y="2989912"/>
            <a:ext cx="1872208" cy="51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971600" y="3129276"/>
            <a:ext cx="2520280" cy="738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139952" y="3540987"/>
            <a:ext cx="1872208" cy="254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491880" y="3651870"/>
            <a:ext cx="648072" cy="165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962363" y="3921364"/>
            <a:ext cx="513293" cy="234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</p:cNvCxnSpPr>
          <p:nvPr/>
        </p:nvCxnSpPr>
        <p:spPr>
          <a:xfrm flipV="1">
            <a:off x="1484893" y="4046135"/>
            <a:ext cx="3040275" cy="105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499992" y="3867894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899592" y="4183215"/>
            <a:ext cx="22322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</p:cNvCxnSpPr>
          <p:nvPr/>
        </p:nvCxnSpPr>
        <p:spPr>
          <a:xfrm flipV="1">
            <a:off x="3124802" y="4276734"/>
            <a:ext cx="1375190" cy="262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520524" y="4192167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92551" y="4506674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본문 태그와 예시</a:t>
            </a:r>
          </a:p>
        </p:txBody>
      </p:sp>
    </p:spTree>
    <p:extLst>
      <p:ext uri="{BB962C8B-B14F-4D97-AF65-F5344CB8AC3E}">
        <p14:creationId xmlns:p14="http://schemas.microsoft.com/office/powerpoint/2010/main" val="382523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85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&amp;</a:t>
            </a:r>
            <a:r>
              <a:rPr kumimoji="0"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nbsp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;</a:t>
            </a:r>
            <a:r>
              <a:rPr kumimoji="0" lang="ko-KR" altLang="en-US" b="1" dirty="0">
                <a:latin typeface="+mn-ea"/>
                <a:ea typeface="+mn-ea"/>
              </a:rPr>
              <a:t>을 해야 띄어쓰기로 인식함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Space bar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를 많이 입력해도 소용 없음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1659392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띄어쓰기</a:t>
            </a: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55776" y="3540066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띄어쓰기 예시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2671520"/>
            <a:ext cx="5020376" cy="8668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738204"/>
            <a:ext cx="131463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8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911827" cy="299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b : </a:t>
            </a:r>
            <a:r>
              <a:rPr kumimoji="0" lang="ko-KR" altLang="en-US" b="1" dirty="0">
                <a:latin typeface="+mn-ea"/>
                <a:ea typeface="+mn-ea"/>
              </a:rPr>
              <a:t>굵은 글자 태그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i</a:t>
            </a:r>
            <a:r>
              <a:rPr kumimoji="0" lang="en-US" altLang="ko-KR" b="1" dirty="0">
                <a:latin typeface="+mn-ea"/>
                <a:ea typeface="+mn-ea"/>
              </a:rPr>
              <a:t> : </a:t>
            </a:r>
            <a:r>
              <a:rPr kumimoji="0" lang="ko-KR" altLang="en-US" b="1" i="1" dirty="0" err="1">
                <a:latin typeface="+mn-ea"/>
                <a:ea typeface="+mn-ea"/>
              </a:rPr>
              <a:t>이탤릭체</a:t>
            </a:r>
            <a:r>
              <a:rPr kumimoji="0" lang="ko-KR" altLang="en-US" b="1" i="1" dirty="0">
                <a:latin typeface="+mn-ea"/>
                <a:ea typeface="+mn-ea"/>
              </a:rPr>
              <a:t> 태그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HTML</a:t>
            </a:r>
            <a:r>
              <a:rPr kumimoji="0" lang="ko-KR" altLang="en-US" b="1" dirty="0">
                <a:latin typeface="+mn-ea"/>
                <a:ea typeface="+mn-ea"/>
              </a:rPr>
              <a:t>은 논문을 작성하기 위한 </a:t>
            </a:r>
            <a:r>
              <a:rPr kumimoji="0" lang="ko-KR" altLang="en-US" b="1" dirty="0" err="1">
                <a:latin typeface="+mn-ea"/>
                <a:ea typeface="+mn-ea"/>
              </a:rPr>
              <a:t>언어였으므로</a:t>
            </a:r>
            <a:r>
              <a:rPr kumimoji="0" lang="ko-KR" altLang="en-US" b="1" dirty="0">
                <a:latin typeface="+mn-ea"/>
                <a:ea typeface="+mn-ea"/>
              </a:rPr>
              <a:t> 위의 태그들이 예전에는 많이 사용되었음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이 외에도 여러가지 태그들이 있었으나 이젠 잘 쓰이지 않음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css</a:t>
            </a:r>
            <a:r>
              <a:rPr kumimoji="0" lang="en-US" altLang="ko-KR" b="1" dirty="0">
                <a:latin typeface="+mn-ea"/>
                <a:ea typeface="+mn-ea"/>
              </a:rPr>
              <a:t> </a:t>
            </a:r>
            <a:r>
              <a:rPr kumimoji="0" lang="ko-KR" altLang="en-US" b="1" dirty="0">
                <a:latin typeface="+mn-ea"/>
                <a:ea typeface="+mn-ea"/>
              </a:rPr>
              <a:t>통하여 스타일을 주는 경우가 많음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태그는 아이콘을 의미하는 경우가 더 많음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기타 본문 태그</a:t>
            </a: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1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767811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존재하지 않는 태그를 삽입해도 웹 페이지 동작은 됨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오타 등으로 태그를 잘못 적은 경우 디버깅하기가 어려움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307003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존재하지 않는 태그</a:t>
            </a: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15766"/>
            <a:ext cx="3162741" cy="676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839607"/>
            <a:ext cx="704948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07704" y="3362281"/>
            <a:ext cx="3038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  <a:cs typeface="JetBrains Mono NL ExtraBold" panose="02000009000000000000" pitchFamily="49" charset="0"/>
              </a:rPr>
              <a:t>존재하지 않는 태그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1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59" y="1994239"/>
            <a:ext cx="2142330" cy="237084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rcRect r="17724"/>
          <a:stretch/>
        </p:blipFill>
        <p:spPr>
          <a:xfrm>
            <a:off x="3275856" y="2350870"/>
            <a:ext cx="3168352" cy="187706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860507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제목 태그와 본문 태그를 통하여 뉴스 기사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>
                <a:latin typeface="+mn-ea"/>
                <a:ea typeface="+mn-ea"/>
              </a:rPr>
              <a:t>논문 등 다양한 글들을 작성할 수 있음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78790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제목과 본문 예시</a:t>
            </a: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19672" y="4270344"/>
            <a:ext cx="4499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제목과 본문으로 된 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HTML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페이지</a:t>
            </a:r>
            <a:endParaRPr lang="en-US" altLang="ko-KR" b="1" dirty="0">
              <a:latin typeface="+mn-ea"/>
              <a:ea typeface="+mn-ea"/>
              <a:cs typeface="JetBrains Mono NL ExtraBold" panose="02000009000000000000" pitchFamily="49" charset="0"/>
            </a:endParaRPr>
          </a:p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※HTML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문서 혹은 웹 페이지라고도 부름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1115616" y="2582936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2987824" y="2510551"/>
            <a:ext cx="334380" cy="216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3322204" y="2372815"/>
            <a:ext cx="1872208" cy="27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1109018" y="3274925"/>
            <a:ext cx="1872208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2981226" y="3393947"/>
            <a:ext cx="353442" cy="89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3334668" y="3289401"/>
            <a:ext cx="2533476" cy="388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1109018" y="3565631"/>
            <a:ext cx="1866011" cy="42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975029" y="3779936"/>
            <a:ext cx="321267" cy="226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3296296" y="3966190"/>
            <a:ext cx="3219920" cy="204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39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a </a:t>
            </a:r>
            <a:r>
              <a:rPr kumimoji="0" lang="ko-KR" altLang="en-US" b="1" dirty="0" err="1">
                <a:latin typeface="+mn-ea"/>
                <a:ea typeface="+mn-ea"/>
              </a:rPr>
              <a:t>태그라고도</a:t>
            </a:r>
            <a:r>
              <a:rPr kumimoji="0" lang="ko-KR" altLang="en-US" b="1" dirty="0">
                <a:latin typeface="+mn-ea"/>
                <a:ea typeface="+mn-ea"/>
              </a:rPr>
              <a:t> 불리며 </a:t>
            </a:r>
            <a:r>
              <a:rPr kumimoji="0" lang="ko-KR" altLang="en-US" b="1" u="sng" dirty="0">
                <a:solidFill>
                  <a:srgbClr val="0000FF"/>
                </a:solidFill>
                <a:latin typeface="+mn-ea"/>
                <a:ea typeface="+mn-ea"/>
              </a:rPr>
              <a:t>하이퍼링크</a:t>
            </a:r>
            <a:r>
              <a:rPr kumimoji="0" lang="ko-KR" altLang="en-US" b="1" dirty="0">
                <a:latin typeface="+mn-ea"/>
                <a:ea typeface="+mn-ea"/>
              </a:rPr>
              <a:t> 태그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클릭하면 특정 페이지로 이동함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22364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앵커 태그</a:t>
            </a:r>
            <a:r>
              <a:rPr kumimoji="0" lang="en-US" altLang="ko-KR" sz="2200" b="1" dirty="0">
                <a:latin typeface="+mn-ea"/>
                <a:ea typeface="+mn-ea"/>
              </a:rPr>
              <a:t>(1)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47814"/>
            <a:ext cx="724001" cy="409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085904"/>
            <a:ext cx="5915851" cy="4763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980229"/>
            <a:ext cx="3486637" cy="695422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551880" y="3327940"/>
            <a:ext cx="114791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84383" y="3773708"/>
            <a:ext cx="4499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글자 </a:t>
            </a:r>
            <a:r>
              <a:rPr lang="ko-KR" altLang="en-US" b="1" dirty="0" err="1">
                <a:latin typeface="+mn-ea"/>
                <a:ea typeface="+mn-ea"/>
                <a:cs typeface="JetBrains Mono NL ExtraBold" panose="02000009000000000000" pitchFamily="49" charset="0"/>
              </a:rPr>
              <a:t>클릭시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 해당 사이트 접속됨</a:t>
            </a:r>
          </a:p>
        </p:txBody>
      </p:sp>
    </p:spTree>
    <p:extLst>
      <p:ext uri="{BB962C8B-B14F-4D97-AF65-F5344CB8AC3E}">
        <p14:creationId xmlns:p14="http://schemas.microsoft.com/office/powerpoint/2010/main" val="243151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HTML5</a:t>
            </a:r>
            <a:r>
              <a:rPr lang="ko-KR" altLang="en-US" dirty="0"/>
              <a:t> 정의와 활용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271867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현재 보편적으로 사용되는 </a:t>
            </a:r>
            <a:r>
              <a:rPr kumimoji="0" lang="en-US" altLang="ko-KR" b="1" dirty="0">
                <a:latin typeface="+mn-ea"/>
                <a:ea typeface="+mn-ea"/>
              </a:rPr>
              <a:t>HTML</a:t>
            </a:r>
            <a:r>
              <a:rPr kumimoji="0" lang="ko-KR" altLang="en-US" b="1" dirty="0">
                <a:latin typeface="+mn-ea"/>
                <a:ea typeface="+mn-ea"/>
              </a:rPr>
              <a:t>의 버전은 </a:t>
            </a:r>
            <a:r>
              <a:rPr kumimoji="0" lang="en-US" altLang="ko-KR" b="1" dirty="0">
                <a:latin typeface="+mn-ea"/>
                <a:ea typeface="+mn-ea"/>
              </a:rPr>
              <a:t>HTML5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2014</a:t>
            </a:r>
            <a:r>
              <a:rPr kumimoji="0" lang="ko-KR" altLang="en-US" b="1" dirty="0">
                <a:latin typeface="+mn-ea"/>
                <a:ea typeface="+mn-ea"/>
              </a:rPr>
              <a:t>년 </a:t>
            </a:r>
            <a:r>
              <a:rPr kumimoji="0" lang="en-US" altLang="ko-KR" b="1" dirty="0">
                <a:latin typeface="+mn-ea"/>
                <a:ea typeface="+mn-ea"/>
              </a:rPr>
              <a:t>10</a:t>
            </a:r>
            <a:r>
              <a:rPr kumimoji="0" lang="ko-KR" altLang="en-US" b="1" dirty="0">
                <a:latin typeface="+mn-ea"/>
                <a:ea typeface="+mn-ea"/>
              </a:rPr>
              <a:t>월 </a:t>
            </a:r>
            <a:r>
              <a:rPr kumimoji="0" lang="en-US" altLang="ko-KR" b="1" dirty="0">
                <a:latin typeface="+mn-ea"/>
                <a:ea typeface="+mn-ea"/>
              </a:rPr>
              <a:t>28</a:t>
            </a:r>
            <a:r>
              <a:rPr kumimoji="0" lang="ko-KR" altLang="en-US" b="1" dirty="0">
                <a:latin typeface="+mn-ea"/>
                <a:ea typeface="+mn-ea"/>
              </a:rPr>
              <a:t>일에 </a:t>
            </a:r>
            <a:r>
              <a:rPr kumimoji="0"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HTML5 </a:t>
            </a:r>
            <a:r>
              <a:rPr kumimoji="0"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버전</a:t>
            </a:r>
            <a:r>
              <a:rPr kumimoji="0" lang="ko-KR" altLang="en-US" b="1" dirty="0">
                <a:latin typeface="+mn-ea"/>
                <a:ea typeface="+mn-ea"/>
              </a:rPr>
              <a:t>이 발표됨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HTML 4.01, XHTML 1.0, DOM </a:t>
            </a:r>
            <a:r>
              <a:rPr kumimoji="0" lang="ko-KR" altLang="en-US" b="1" dirty="0">
                <a:latin typeface="+mn-ea"/>
                <a:ea typeface="+mn-ea"/>
              </a:rPr>
              <a:t>레벨 </a:t>
            </a:r>
            <a:r>
              <a:rPr kumimoji="0" lang="en-US" altLang="ko-KR" b="1" dirty="0">
                <a:latin typeface="+mn-ea"/>
                <a:ea typeface="+mn-ea"/>
              </a:rPr>
              <a:t>2 HTML</a:t>
            </a:r>
            <a:r>
              <a:rPr kumimoji="0" lang="ko-KR" altLang="en-US" b="1" dirty="0">
                <a:latin typeface="+mn-ea"/>
                <a:ea typeface="+mn-ea"/>
              </a:rPr>
              <a:t>에 대한 차기 표준 제안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1765190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j-lt"/>
                <a:ea typeface="나눔고딕" panose="020D0604000000000000" pitchFamily="50" charset="-127"/>
              </a:rPr>
              <a:t>HTML </a:t>
            </a:r>
            <a:r>
              <a:rPr kumimoji="0" lang="ko-KR" altLang="en-US" sz="2200" b="1" dirty="0">
                <a:latin typeface="+mj-lt"/>
                <a:ea typeface="나눔고딕" panose="020D0604000000000000" pitchFamily="50" charset="-127"/>
              </a:rPr>
              <a:t>버전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536" y="2806698"/>
            <a:ext cx="34742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&lt;!DOCTYPE HTML PUBLIC "-//W3C//DTD HTML 4.01 </a:t>
            </a:r>
            <a:r>
              <a:rPr lang="ko-KR" altLang="en-US" b="1" dirty="0" err="1">
                <a:latin typeface="+mn-ea"/>
                <a:ea typeface="+mn-ea"/>
                <a:cs typeface="JetBrains Mono NL ExtraBold" panose="02000009000000000000" pitchFamily="49" charset="0"/>
              </a:rPr>
              <a:t>Frameset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//EN"</a:t>
            </a:r>
          </a:p>
          <a:p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"http://www.w3.org/TR/html4/frameset.dtd"&gt;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6511" y="4371950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HTML4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버전 시작 부분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31593" y="3219822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&lt;!DOCTYPE </a:t>
            </a:r>
            <a:r>
              <a:rPr lang="en-US" altLang="ko-KR" b="1" i="1" dirty="0">
                <a:solidFill>
                  <a:srgbClr val="0000FF"/>
                </a:solidFill>
                <a:latin typeface="+mn-ea"/>
                <a:ea typeface="+mn-ea"/>
              </a:rPr>
              <a:t>html</a:t>
            </a:r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&gt;</a:t>
            </a:r>
            <a:endParaRPr lang="en-US" altLang="ko-KR" b="1" dirty="0">
              <a:solidFill>
                <a:srgbClr val="0000FF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39952" y="3651870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HTML5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버전 시작 부분</a:t>
            </a:r>
          </a:p>
        </p:txBody>
      </p:sp>
    </p:spTree>
    <p:extLst>
      <p:ext uri="{BB962C8B-B14F-4D97-AF65-F5344CB8AC3E}">
        <p14:creationId xmlns:p14="http://schemas.microsoft.com/office/powerpoint/2010/main" val="138555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접속 된 이후에는 </a:t>
            </a:r>
            <a:r>
              <a:rPr kumimoji="0" lang="ko-KR" altLang="en-US" b="1" u="sng" dirty="0">
                <a:solidFill>
                  <a:srgbClr val="7030A0"/>
                </a:solidFill>
                <a:latin typeface="+mn-ea"/>
                <a:ea typeface="+mn-ea"/>
              </a:rPr>
              <a:t>보라색</a:t>
            </a:r>
            <a:r>
              <a:rPr kumimoji="0" lang="ko-KR" altLang="en-US" b="1" dirty="0">
                <a:latin typeface="+mn-ea"/>
                <a:ea typeface="+mn-ea"/>
              </a:rPr>
              <a:t>으로 변함</a:t>
            </a:r>
            <a:r>
              <a:rPr kumimoji="0" lang="en-US" altLang="ko-KR" b="1" dirty="0">
                <a:latin typeface="+mn-ea"/>
                <a:ea typeface="+mn-ea"/>
              </a:rPr>
              <a:t>(</a:t>
            </a:r>
            <a:r>
              <a:rPr kumimoji="0" lang="ko-KR" altLang="en-US" b="1" dirty="0">
                <a:latin typeface="+mn-ea"/>
                <a:ea typeface="+mn-ea"/>
              </a:rPr>
              <a:t>색 설정 가능</a:t>
            </a:r>
            <a:r>
              <a:rPr kumimoji="0" lang="en-US" altLang="ko-KR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22364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앵커 태그</a:t>
            </a:r>
            <a:r>
              <a:rPr kumimoji="0" lang="en-US" altLang="ko-KR" sz="2200" b="1" dirty="0">
                <a:latin typeface="+mn-ea"/>
                <a:ea typeface="+mn-ea"/>
              </a:rPr>
              <a:t>(2)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01406"/>
            <a:ext cx="762106" cy="51442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403648" y="1601406"/>
            <a:ext cx="1835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  <a:cs typeface="JetBrains Mono NL ExtraBold" panose="02000009000000000000" pitchFamily="49" charset="0"/>
              </a:rPr>
              <a:t>보라색 글자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6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85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본문 안에서 원하는 위치로 이동 가능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#id</a:t>
            </a:r>
            <a:r>
              <a:rPr kumimoji="0" lang="ko-KR" altLang="en-US" b="1" dirty="0">
                <a:latin typeface="+mn-ea"/>
                <a:ea typeface="+mn-ea"/>
              </a:rPr>
              <a:t>를 붙여서 이동하며 해당 태그에 </a:t>
            </a:r>
            <a:r>
              <a:rPr kumimoji="0" lang="en-US" altLang="ko-KR" b="1" dirty="0">
                <a:latin typeface="+mn-ea"/>
                <a:ea typeface="+mn-ea"/>
              </a:rPr>
              <a:t>id</a:t>
            </a:r>
            <a:r>
              <a:rPr kumimoji="0" lang="ko-KR" altLang="en-US" b="1" dirty="0">
                <a:latin typeface="+mn-ea"/>
                <a:ea typeface="+mn-ea"/>
              </a:rPr>
              <a:t>값 지정해줘야 함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22364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앵커 태그</a:t>
            </a:r>
            <a:r>
              <a:rPr kumimoji="0" lang="en-US" altLang="ko-KR" sz="2200" b="1" dirty="0">
                <a:latin typeface="+mn-ea"/>
                <a:ea typeface="+mn-ea"/>
              </a:rPr>
              <a:t>(3)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39" y="2123439"/>
            <a:ext cx="3312368" cy="20626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9890" b="60510"/>
          <a:stretch/>
        </p:blipFill>
        <p:spPr>
          <a:xfrm>
            <a:off x="3628360" y="2987535"/>
            <a:ext cx="911757" cy="5304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9" y="2186557"/>
            <a:ext cx="2038635" cy="9335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3620491"/>
            <a:ext cx="1991003" cy="895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4601406" y="2198849"/>
            <a:ext cx="1842802" cy="428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4716016" y="3620491"/>
            <a:ext cx="1656184" cy="388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3643468" y="2987535"/>
            <a:ext cx="896649" cy="208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4540117" y="2413172"/>
            <a:ext cx="61289" cy="678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3643468" y="3255824"/>
            <a:ext cx="896649" cy="208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4540117" y="3360187"/>
            <a:ext cx="175899" cy="4547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202623" y="2139218"/>
            <a:ext cx="2929217" cy="241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</p:cNvCxnSpPr>
          <p:nvPr/>
        </p:nvCxnSpPr>
        <p:spPr>
          <a:xfrm>
            <a:off x="3137031" y="2380497"/>
            <a:ext cx="786897" cy="579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240702" y="2413172"/>
            <a:ext cx="2929217" cy="241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37031" y="2634320"/>
            <a:ext cx="506437" cy="725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3164333" y="2139218"/>
            <a:ext cx="426381" cy="241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00694" y="4559764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a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태그 본문 내 이동 예시</a:t>
            </a:r>
          </a:p>
        </p:txBody>
      </p:sp>
    </p:spTree>
    <p:extLst>
      <p:ext uri="{BB962C8B-B14F-4D97-AF65-F5344CB8AC3E}">
        <p14:creationId xmlns:p14="http://schemas.microsoft.com/office/powerpoint/2010/main" val="4229803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85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표를 그려주는 태그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과거에는 테이블 태그로 화면의 레이아웃을 잡았음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테이블 태그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7694"/>
            <a:ext cx="2380583" cy="2525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206" y="2643759"/>
            <a:ext cx="2261871" cy="130229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00694" y="4559764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테이블 태그 예시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1438163" y="2066737"/>
            <a:ext cx="1045606" cy="241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695639" y="2844560"/>
            <a:ext cx="1766792" cy="375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672554" y="3330503"/>
            <a:ext cx="1766792" cy="375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40596" y="2274427"/>
            <a:ext cx="2267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border :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표의 테두리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47664" y="2248396"/>
            <a:ext cx="1757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+mn-ea"/>
                <a:ea typeface="+mn-ea"/>
                <a:cs typeface="JetBrains Mono NL ExtraBold" panose="02000009000000000000" pitchFamily="49" charset="0"/>
              </a:rPr>
              <a:t>tr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 :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테이블의 행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58064" y="2613764"/>
            <a:ext cx="1757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+mn-ea"/>
                <a:ea typeface="+mn-ea"/>
                <a:cs typeface="JetBrains Mono NL ExtraBold" panose="02000009000000000000" pitchFamily="49" charset="0"/>
              </a:rPr>
              <a:t>th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 :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열 제목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771800" y="3752862"/>
            <a:ext cx="1757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td :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열 내용</a:t>
            </a:r>
          </a:p>
        </p:txBody>
      </p:sp>
    </p:spTree>
    <p:extLst>
      <p:ext uri="{BB962C8B-B14F-4D97-AF65-F5344CB8AC3E}">
        <p14:creationId xmlns:p14="http://schemas.microsoft.com/office/powerpoint/2010/main" val="341507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(16)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779662"/>
            <a:ext cx="2596499" cy="2026057"/>
          </a:xfrm>
          <a:prstGeom prst="rect">
            <a:avLst/>
          </a:prstGeom>
        </p:spPr>
      </p:pic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tbody</a:t>
            </a:r>
            <a:r>
              <a:rPr kumimoji="0" lang="ko-KR" altLang="en-US" b="1" dirty="0">
                <a:latin typeface="+mn-ea"/>
                <a:ea typeface="+mn-ea"/>
              </a:rPr>
              <a:t>를 적지 않아도 브라우저에서 자동으로 생성함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25" y="700553"/>
            <a:ext cx="194152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>
                <a:latin typeface="+mn-ea"/>
                <a:ea typeface="+mn-ea"/>
              </a:rPr>
              <a:t>tbody</a:t>
            </a:r>
            <a:r>
              <a:rPr kumimoji="0" lang="en-US" altLang="ko-KR" sz="2200" b="1" dirty="0">
                <a:latin typeface="+mn-ea"/>
                <a:ea typeface="+mn-ea"/>
              </a:rPr>
              <a:t> </a:t>
            </a:r>
            <a:r>
              <a:rPr kumimoji="0" lang="ko-KR" altLang="en-US" sz="2200" b="1" dirty="0">
                <a:latin typeface="+mn-ea"/>
                <a:ea typeface="+mn-ea"/>
              </a:rPr>
              <a:t>태그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7654"/>
            <a:ext cx="2380583" cy="25256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139953" y="2139702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4139953" y="3179344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00694" y="4559764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+mn-ea"/>
                <a:ea typeface="+mn-ea"/>
                <a:cs typeface="JetBrains Mono NL ExtraBold" panose="02000009000000000000" pitchFamily="49" charset="0"/>
              </a:rPr>
              <a:t>tbody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자동 삽입 예시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8929" y="4146239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HTML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코드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56647" y="4146239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개발자 도구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(Brave)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(17)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220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img</a:t>
            </a:r>
            <a:r>
              <a:rPr kumimoji="0" lang="ko-KR" altLang="en-US" b="1" dirty="0">
                <a:latin typeface="+mn-ea"/>
                <a:ea typeface="+mn-ea"/>
              </a:rPr>
              <a:t>태그이며 닫는 태그가 없음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&lt;</a:t>
            </a:r>
            <a:r>
              <a:rPr kumimoji="0" lang="en-US" altLang="ko-KR" b="1" dirty="0" err="1">
                <a:latin typeface="+mn-ea"/>
                <a:ea typeface="+mn-ea"/>
              </a:rPr>
              <a:t>img</a:t>
            </a:r>
            <a:r>
              <a:rPr kumimoji="0" lang="en-US" altLang="ko-KR" b="1" dirty="0">
                <a:latin typeface="+mn-ea"/>
                <a:ea typeface="+mn-ea"/>
              </a:rPr>
              <a:t>&gt; </a:t>
            </a:r>
            <a:r>
              <a:rPr kumimoji="0" lang="ko-KR" altLang="en-US" b="1" dirty="0">
                <a:latin typeface="+mn-ea"/>
                <a:ea typeface="+mn-ea"/>
              </a:rPr>
              <a:t>단독 태그로 동작함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src</a:t>
            </a:r>
            <a:r>
              <a:rPr kumimoji="0" lang="en-US" altLang="ko-KR" b="1" dirty="0">
                <a:latin typeface="+mn-ea"/>
                <a:ea typeface="+mn-ea"/>
              </a:rPr>
              <a:t> </a:t>
            </a:r>
            <a:r>
              <a:rPr kumimoji="0" lang="ko-KR" altLang="en-US" b="1" dirty="0">
                <a:latin typeface="+mn-ea"/>
                <a:ea typeface="+mn-ea"/>
              </a:rPr>
              <a:t>속성에 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이미지의 </a:t>
            </a:r>
            <a:r>
              <a:rPr kumimoji="0"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url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이나 이미지 파일 경로 </a:t>
            </a:r>
            <a:r>
              <a:rPr kumimoji="0" lang="ko-KR" altLang="en-US" b="1" dirty="0">
                <a:latin typeface="+mn-ea"/>
                <a:ea typeface="+mn-ea"/>
              </a:rPr>
              <a:t>적기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alt : </a:t>
            </a:r>
            <a:r>
              <a:rPr kumimoji="0"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이미지 출력 </a:t>
            </a:r>
            <a:r>
              <a:rPr kumimoji="0" lang="ko-KR" altLang="en-US" b="1" dirty="0" err="1">
                <a:solidFill>
                  <a:srgbClr val="0000FF"/>
                </a:solidFill>
                <a:latin typeface="+mn-ea"/>
                <a:ea typeface="+mn-ea"/>
              </a:rPr>
              <a:t>실패시</a:t>
            </a:r>
            <a:r>
              <a:rPr kumimoji="0"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 메시지</a:t>
            </a:r>
            <a:endParaRPr kumimoji="0" lang="en-US" altLang="ko-KR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width, height : </a:t>
            </a:r>
            <a:r>
              <a:rPr kumimoji="0" lang="ko-KR" altLang="en-US" b="1" dirty="0">
                <a:latin typeface="+mn-ea"/>
                <a:ea typeface="+mn-ea"/>
              </a:rPr>
              <a:t>넓이 및 높이 지정 가능</a:t>
            </a:r>
            <a:r>
              <a:rPr kumimoji="0" lang="en-US" altLang="ko-KR" b="1" dirty="0">
                <a:latin typeface="+mn-ea"/>
                <a:ea typeface="+mn-ea"/>
              </a:rPr>
              <a:t>(</a:t>
            </a:r>
            <a:r>
              <a:rPr kumimoji="0" lang="ko-KR" altLang="en-US" b="1" dirty="0">
                <a:latin typeface="+mn-ea"/>
                <a:ea typeface="+mn-ea"/>
              </a:rPr>
              <a:t>단위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en-US" altLang="ko-KR" b="1" dirty="0" err="1">
                <a:latin typeface="+mn-ea"/>
                <a:ea typeface="+mn-ea"/>
              </a:rPr>
              <a:t>px</a:t>
            </a:r>
            <a:r>
              <a:rPr kumimoji="0" lang="en-US" altLang="ko-KR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이미지 태그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79712" y="4594151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이미지 태그 </a:t>
            </a:r>
            <a:r>
              <a:rPr lang="en-US" altLang="ko-KR" b="1" dirty="0" err="1">
                <a:latin typeface="+mn-ea"/>
                <a:ea typeface="+mn-ea"/>
                <a:cs typeface="JetBrains Mono NL ExtraBold" panose="02000009000000000000" pitchFamily="49" charset="0"/>
              </a:rPr>
              <a:t>src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와 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alt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예시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3748652"/>
            <a:ext cx="4343161" cy="5527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86" y="3507854"/>
            <a:ext cx="2116406" cy="10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4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6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./</a:t>
            </a:r>
            <a:r>
              <a:rPr kumimoji="0" lang="ko-KR" altLang="en-US" b="1" dirty="0">
                <a:latin typeface="+mn-ea"/>
                <a:ea typeface="+mn-ea"/>
              </a:rPr>
              <a:t>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같은 폴더 경로를 의미함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../ : </a:t>
            </a:r>
            <a:r>
              <a:rPr kumimoji="0" lang="ko-KR" altLang="en-US" b="1" dirty="0">
                <a:latin typeface="+mn-ea"/>
                <a:ea typeface="+mn-ea"/>
              </a:rPr>
              <a:t>상위 폴더 경로를 의미함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절대 경로를 사용할 수 있으나 웹 호스팅 등을 할 때 이미지 적용이 안 됨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377535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>
                <a:latin typeface="+mn-ea"/>
                <a:ea typeface="+mn-ea"/>
              </a:rPr>
              <a:t>src</a:t>
            </a:r>
            <a:r>
              <a:rPr kumimoji="0" lang="en-US" altLang="ko-KR" sz="2200" b="1" dirty="0">
                <a:latin typeface="+mn-ea"/>
                <a:ea typeface="+mn-ea"/>
              </a:rPr>
              <a:t> </a:t>
            </a:r>
            <a:r>
              <a:rPr kumimoji="0" lang="ko-KR" altLang="en-US" sz="2200" b="1" dirty="0">
                <a:latin typeface="+mn-ea"/>
                <a:ea typeface="+mn-ea"/>
              </a:rPr>
              <a:t>속성 파일 경로 지정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7774"/>
            <a:ext cx="4763165" cy="11622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67413" y="4012896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>
                <a:latin typeface="+mn-ea"/>
                <a:ea typeface="+mn-ea"/>
                <a:cs typeface="JetBrains Mono NL ExtraBold" panose="02000009000000000000" pitchFamily="49" charset="0"/>
              </a:rPr>
              <a:t>경로별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r>
              <a:rPr lang="en-US" altLang="ko-KR" b="1" dirty="0" err="1">
                <a:latin typeface="+mn-ea"/>
                <a:ea typeface="+mn-ea"/>
                <a:cs typeface="JetBrains Mono NL ExtraBold" panose="02000009000000000000" pitchFamily="49" charset="0"/>
              </a:rPr>
              <a:t>src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속성 지정</a:t>
            </a:r>
          </a:p>
        </p:txBody>
      </p:sp>
    </p:spTree>
    <p:extLst>
      <p:ext uri="{BB962C8B-B14F-4D97-AF65-F5344CB8AC3E}">
        <p14:creationId xmlns:p14="http://schemas.microsoft.com/office/powerpoint/2010/main" val="2442170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(19)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983835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img</a:t>
            </a:r>
            <a:r>
              <a:rPr kumimoji="0" lang="ko-KR" altLang="en-US" b="1" dirty="0">
                <a:latin typeface="+mn-ea"/>
                <a:ea typeface="+mn-ea"/>
              </a:rPr>
              <a:t>태그처럼 </a:t>
            </a:r>
            <a:r>
              <a:rPr kumimoji="0" lang="en-US" altLang="ko-KR" b="1" dirty="0" err="1">
                <a:latin typeface="+mn-ea"/>
                <a:ea typeface="+mn-ea"/>
              </a:rPr>
              <a:t>src</a:t>
            </a:r>
            <a:r>
              <a:rPr kumimoji="0" lang="ko-KR" altLang="en-US" b="1" dirty="0" err="1">
                <a:latin typeface="+mn-ea"/>
                <a:ea typeface="+mn-ea"/>
              </a:rPr>
              <a:t>값등을</a:t>
            </a:r>
            <a:r>
              <a:rPr kumimoji="0" lang="ko-KR" altLang="en-US" b="1" dirty="0">
                <a:latin typeface="+mn-ea"/>
                <a:ea typeface="+mn-ea"/>
              </a:rPr>
              <a:t> 지정하여 미디어 출력 가능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유튜브의 경우 지정된 태그를 가져와야 출력 가능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퍼가기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kumimoji="0"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546812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오디오 태그 및 비디오 태그와 유튜브</a:t>
            </a: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2319" b="2235"/>
          <a:stretch/>
        </p:blipFill>
        <p:spPr>
          <a:xfrm>
            <a:off x="4258308" y="1995686"/>
            <a:ext cx="2403942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72" y="2225726"/>
            <a:ext cx="3767636" cy="236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979712" y="4594151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유튜브 퍼가기 예시</a:t>
            </a:r>
          </a:p>
        </p:txBody>
      </p:sp>
    </p:spTree>
    <p:extLst>
      <p:ext uri="{BB962C8B-B14F-4D97-AF65-F5344CB8AC3E}">
        <p14:creationId xmlns:p14="http://schemas.microsoft.com/office/powerpoint/2010/main" val="268626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(20)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input</a:t>
            </a:r>
            <a:r>
              <a:rPr kumimoji="0" lang="ko-KR" altLang="en-US" b="1" dirty="0">
                <a:latin typeface="+mn-ea"/>
                <a:ea typeface="+mn-ea"/>
              </a:rPr>
              <a:t>태그의 종류에 따라서 모양이 다름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form </a:t>
            </a:r>
            <a:r>
              <a:rPr kumimoji="0" lang="ko-KR" altLang="en-US" b="1" dirty="0">
                <a:latin typeface="+mn-ea"/>
                <a:ea typeface="+mn-ea"/>
              </a:rPr>
              <a:t>태그 안에 작성함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입력 태그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979712" y="4594151"/>
            <a:ext cx="305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입력 태그 예시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6" y="2736502"/>
            <a:ext cx="2191056" cy="12003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95686"/>
            <a:ext cx="3672408" cy="268195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30100" y="2211710"/>
            <a:ext cx="1753667" cy="25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33336" y="2754129"/>
            <a:ext cx="2376264" cy="25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0101" y="2476381"/>
            <a:ext cx="2113707" cy="2554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32900" y="3018800"/>
            <a:ext cx="2376264" cy="2554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32900" y="3274250"/>
            <a:ext cx="483116" cy="2554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6366" y="2710256"/>
            <a:ext cx="3269570" cy="2554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4212" y="3204620"/>
            <a:ext cx="2593652" cy="7321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37727" y="3539185"/>
            <a:ext cx="801553" cy="2459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4212" y="3994177"/>
            <a:ext cx="1873572" cy="44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40614" y="3796791"/>
            <a:ext cx="547410" cy="197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0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(21)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335763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공간을 분할할 수 있어야 원하는 레이아웃 구상할 수 있음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과거에는 테이블 태그로 공간을 분할해왔음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div</a:t>
            </a:r>
            <a:r>
              <a:rPr kumimoji="0" lang="ko-KR" altLang="en-US" b="1" dirty="0">
                <a:latin typeface="+mn-ea"/>
                <a:ea typeface="+mn-ea"/>
              </a:rPr>
              <a:t>태그와 </a:t>
            </a:r>
            <a:r>
              <a:rPr kumimoji="0" lang="en-US" altLang="ko-KR" b="1" dirty="0">
                <a:latin typeface="+mn-ea"/>
                <a:ea typeface="+mn-ea"/>
              </a:rPr>
              <a:t>span </a:t>
            </a:r>
            <a:r>
              <a:rPr kumimoji="0" lang="ko-KR" altLang="en-US" b="1" dirty="0">
                <a:latin typeface="+mn-ea"/>
                <a:ea typeface="+mn-ea"/>
              </a:rPr>
              <a:t>태그가 대표적인 공간 분할 태그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공간 분할 태그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7" y="3003798"/>
            <a:ext cx="6354062" cy="7525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9207" y="2971257"/>
            <a:ext cx="1375699" cy="2554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2" y="3756378"/>
            <a:ext cx="3524742" cy="2476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92159" y="3780516"/>
            <a:ext cx="626346" cy="2554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9207" y="3777691"/>
            <a:ext cx="2527827" cy="2554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23843" y="4139626"/>
            <a:ext cx="408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네이버의 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div, span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사용 예시</a:t>
            </a:r>
          </a:p>
        </p:txBody>
      </p:sp>
    </p:spTree>
    <p:extLst>
      <p:ext uri="{BB962C8B-B14F-4D97-AF65-F5344CB8AC3E}">
        <p14:creationId xmlns:p14="http://schemas.microsoft.com/office/powerpoint/2010/main" val="1421229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(22)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3352163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n-ea"/>
                <a:ea typeface="+mn-ea"/>
              </a:rPr>
              <a:t>display </a:t>
            </a:r>
            <a:r>
              <a:rPr kumimoji="0" lang="ko-KR" altLang="en-US" sz="2200" b="1" dirty="0">
                <a:latin typeface="+mn-ea"/>
                <a:ea typeface="+mn-ea"/>
              </a:rPr>
              <a:t>속성</a:t>
            </a:r>
            <a:r>
              <a:rPr kumimoji="0" lang="en-US" altLang="ko-KR" sz="2200" b="1" dirty="0">
                <a:latin typeface="+mn-ea"/>
                <a:ea typeface="+mn-ea"/>
              </a:rPr>
              <a:t>(inline)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여백 값을 좌우 밖에 줄 수 없음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내용의 길이 만큼만</a:t>
            </a:r>
            <a:r>
              <a:rPr kumimoji="0" lang="ko-KR" altLang="en-US" b="1" dirty="0">
                <a:latin typeface="+mn-ea"/>
                <a:ea typeface="+mn-ea"/>
              </a:rPr>
              <a:t> 칸을 차지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7" y="2489694"/>
            <a:ext cx="2838846" cy="18290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477" y="2211710"/>
            <a:ext cx="3410426" cy="210531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23586" y="4317029"/>
            <a:ext cx="5420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대표적인 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inline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태그 중 하나인 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span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태그 예시</a:t>
            </a:r>
          </a:p>
        </p:txBody>
      </p:sp>
    </p:spTree>
    <p:extLst>
      <p:ext uri="{BB962C8B-B14F-4D97-AF65-F5344CB8AC3E}">
        <p14:creationId xmlns:p14="http://schemas.microsoft.com/office/powerpoint/2010/main" val="348179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HTML5</a:t>
            </a:r>
            <a:r>
              <a:rPr lang="ko-KR" altLang="en-US" dirty="0"/>
              <a:t> 정의와 활용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252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수많은 종류의 기기들이 웹과 연결되어 있고 각 기기들의 </a:t>
            </a:r>
            <a:r>
              <a:rPr kumimoji="0" lang="en-US" altLang="ko-KR" b="1" dirty="0">
                <a:latin typeface="+mn-ea"/>
                <a:ea typeface="+mn-ea"/>
              </a:rPr>
              <a:t>OS</a:t>
            </a:r>
            <a:r>
              <a:rPr kumimoji="0" lang="ko-KR" altLang="en-US" b="1" dirty="0">
                <a:latin typeface="+mn-ea"/>
                <a:ea typeface="+mn-ea"/>
              </a:rPr>
              <a:t>는 다름</a:t>
            </a:r>
            <a:r>
              <a:rPr kumimoji="0" lang="en-US" altLang="ko-KR" b="1" dirty="0">
                <a:latin typeface="+mn-ea"/>
                <a:ea typeface="+mn-ea"/>
              </a:rPr>
              <a:t>(Android, Windows, iOS </a:t>
            </a:r>
            <a:r>
              <a:rPr kumimoji="0" lang="ko-KR" altLang="en-US" b="1" dirty="0">
                <a:latin typeface="+mn-ea"/>
                <a:ea typeface="+mn-ea"/>
              </a:rPr>
              <a:t>등</a:t>
            </a:r>
            <a:r>
              <a:rPr kumimoji="0" lang="en-US" altLang="ko-KR" b="1" dirty="0">
                <a:latin typeface="+mn-ea"/>
                <a:ea typeface="+mn-ea"/>
              </a:rPr>
              <a:t>)</a:t>
            </a:r>
            <a:endParaRPr kumimoji="0" lang="ko-KR" altLang="en-US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각 </a:t>
            </a:r>
            <a:r>
              <a:rPr kumimoji="0" lang="en-US" altLang="ko-KR" b="1" dirty="0">
                <a:latin typeface="+mn-ea"/>
                <a:ea typeface="+mn-ea"/>
              </a:rPr>
              <a:t>OS</a:t>
            </a:r>
            <a:r>
              <a:rPr kumimoji="0" lang="ko-KR" altLang="en-US" b="1" dirty="0">
                <a:latin typeface="+mn-ea"/>
                <a:ea typeface="+mn-ea"/>
              </a:rPr>
              <a:t>에 맞춰서 개발을 해야 할 수도 있음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안드로이드 </a:t>
            </a:r>
            <a:r>
              <a:rPr kumimoji="0" lang="en-US" altLang="ko-KR" b="1" dirty="0">
                <a:latin typeface="+mn-ea"/>
                <a:ea typeface="+mn-ea"/>
              </a:rPr>
              <a:t>: Java, </a:t>
            </a:r>
            <a:r>
              <a:rPr kumimoji="0" lang="en-US" altLang="ko-KR" b="1" dirty="0" err="1">
                <a:latin typeface="+mn-ea"/>
                <a:ea typeface="+mn-ea"/>
              </a:rPr>
              <a:t>Kotlin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애플 </a:t>
            </a:r>
            <a:r>
              <a:rPr kumimoji="0" lang="en-US" altLang="ko-KR" b="1" dirty="0">
                <a:latin typeface="+mn-ea"/>
                <a:ea typeface="+mn-ea"/>
              </a:rPr>
              <a:t>: Objective C, Swift + </a:t>
            </a:r>
            <a:r>
              <a:rPr kumimoji="0" lang="ko-KR" altLang="en-US" b="1" dirty="0">
                <a:latin typeface="+mn-ea"/>
                <a:ea typeface="+mn-ea"/>
              </a:rPr>
              <a:t>맥북 </a:t>
            </a:r>
            <a:r>
              <a:rPr kumimoji="0" lang="en-US" altLang="ko-KR" b="1" dirty="0">
                <a:latin typeface="+mn-ea"/>
                <a:ea typeface="+mn-ea"/>
              </a:rPr>
              <a:t>+ X Code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모든 디바이스는 모두 웹에 접속할 수 있음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29418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j-lt"/>
                <a:ea typeface="나눔고딕" panose="020D0604000000000000" pitchFamily="50" charset="-127"/>
              </a:rPr>
              <a:t>HTML</a:t>
            </a:r>
            <a:r>
              <a:rPr kumimoji="0" lang="ko-KR" altLang="en-US" sz="2200" b="1" dirty="0">
                <a:latin typeface="+mj-lt"/>
                <a:ea typeface="나눔고딕" panose="020D0604000000000000" pitchFamily="50" charset="-127"/>
              </a:rPr>
              <a:t>의 호환성</a:t>
            </a:r>
          </a:p>
        </p:txBody>
      </p:sp>
    </p:spTree>
    <p:extLst>
      <p:ext uri="{BB962C8B-B14F-4D97-AF65-F5344CB8AC3E}">
        <p14:creationId xmlns:p14="http://schemas.microsoft.com/office/powerpoint/2010/main" val="3127405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(23)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321109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n-ea"/>
                <a:ea typeface="+mn-ea"/>
              </a:rPr>
              <a:t>display </a:t>
            </a:r>
            <a:r>
              <a:rPr kumimoji="0" lang="ko-KR" altLang="en-US" sz="2200" b="1" dirty="0">
                <a:latin typeface="+mn-ea"/>
                <a:ea typeface="+mn-ea"/>
              </a:rPr>
              <a:t>속성</a:t>
            </a:r>
            <a:r>
              <a:rPr kumimoji="0" lang="en-US" altLang="ko-KR" sz="2200" b="1" dirty="0">
                <a:latin typeface="+mn-ea"/>
                <a:ea typeface="+mn-ea"/>
              </a:rPr>
              <a:t>(block)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무조건 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한 줄을 차지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23586" y="4506674"/>
            <a:ext cx="487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Display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속성이 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block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값인 태그들 예시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22" y="3057869"/>
            <a:ext cx="3534268" cy="1333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771550"/>
            <a:ext cx="209579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25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(24)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4163283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n-ea"/>
                <a:ea typeface="+mn-ea"/>
              </a:rPr>
              <a:t>display </a:t>
            </a:r>
            <a:r>
              <a:rPr kumimoji="0" lang="ko-KR" altLang="en-US" sz="2200" b="1" dirty="0">
                <a:latin typeface="+mn-ea"/>
                <a:ea typeface="+mn-ea"/>
              </a:rPr>
              <a:t>속성</a:t>
            </a:r>
            <a:r>
              <a:rPr kumimoji="0" lang="en-US" altLang="ko-KR" sz="2200" b="1" dirty="0">
                <a:latin typeface="+mn-ea"/>
                <a:ea typeface="+mn-ea"/>
              </a:rPr>
              <a:t>(inline-block)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여백 값을 상하좌우 다 줄 수 있음</a:t>
            </a:r>
            <a:endParaRPr kumimoji="0" lang="en-US" altLang="ko-KR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한 칸을 차지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inline</a:t>
            </a:r>
            <a:r>
              <a:rPr kumimoji="0" lang="ko-KR" altLang="en-US" b="1" dirty="0">
                <a:latin typeface="+mn-ea"/>
                <a:ea typeface="+mn-ea"/>
              </a:rPr>
              <a:t>과 </a:t>
            </a:r>
            <a:r>
              <a:rPr kumimoji="0" lang="en-US" altLang="ko-KR" b="1" dirty="0">
                <a:latin typeface="+mn-ea"/>
                <a:ea typeface="+mn-ea"/>
              </a:rPr>
              <a:t>block</a:t>
            </a:r>
            <a:r>
              <a:rPr kumimoji="0" lang="ko-KR" altLang="en-US" b="1" dirty="0">
                <a:latin typeface="+mn-ea"/>
                <a:ea typeface="+mn-ea"/>
              </a:rPr>
              <a:t>의 특성을 합쳐놓은 듯 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23586" y="4578682"/>
            <a:ext cx="549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Inline-block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속성을 갖는 </a:t>
            </a:r>
            <a:r>
              <a:rPr lang="en-US" altLang="ko-KR" b="1" dirty="0" err="1">
                <a:latin typeface="+mn-ea"/>
                <a:ea typeface="+mn-ea"/>
                <a:cs typeface="JetBrains Mono NL ExtraBold" panose="02000009000000000000" pitchFamily="49" charset="0"/>
              </a:rPr>
              <a:t>img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태그와 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video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태그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35" y="2543302"/>
            <a:ext cx="2520280" cy="20353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051331"/>
            <a:ext cx="3456384" cy="114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1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(25)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767811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semantic</a:t>
            </a:r>
            <a:r>
              <a:rPr kumimoji="0" lang="ko-KR" altLang="en-US" b="1" dirty="0">
                <a:latin typeface="+mn-ea"/>
                <a:ea typeface="+mn-ea"/>
              </a:rPr>
              <a:t>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의미론적인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검색엔진 및 프로그래머 모두에게 </a:t>
            </a:r>
            <a:r>
              <a:rPr kumimoji="0" lang="ko-KR" altLang="en-US" b="1" dirty="0" err="1">
                <a:latin typeface="+mn-ea"/>
                <a:ea typeface="+mn-ea"/>
              </a:rPr>
              <a:t>가독성을</a:t>
            </a:r>
            <a:r>
              <a:rPr kumimoji="0" lang="ko-KR" altLang="en-US" b="1" dirty="0">
                <a:latin typeface="+mn-ea"/>
                <a:ea typeface="+mn-ea"/>
              </a:rPr>
              <a:t> </a:t>
            </a:r>
            <a:r>
              <a:rPr kumimoji="0" lang="ko-KR" altLang="en-US" b="1" dirty="0" err="1">
                <a:latin typeface="+mn-ea"/>
                <a:ea typeface="+mn-ea"/>
              </a:rPr>
              <a:t>향상시켜줌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278790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err="1">
                <a:latin typeface="+mn-ea"/>
                <a:ea typeface="+mn-ea"/>
              </a:rPr>
              <a:t>시멘틱</a:t>
            </a:r>
            <a:r>
              <a:rPr kumimoji="0" lang="ko-KR" altLang="en-US" sz="2200" b="1" dirty="0">
                <a:latin typeface="+mn-ea"/>
                <a:ea typeface="+mn-ea"/>
              </a:rPr>
              <a:t> 구조 태그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AB3FD71-98E3-4224-B908-29F59EF1B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21288"/>
              </p:ext>
            </p:extLst>
          </p:nvPr>
        </p:nvGraphicFramePr>
        <p:xfrm>
          <a:off x="1691680" y="2139702"/>
          <a:ext cx="57201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288">
                  <a:extLst>
                    <a:ext uri="{9D8B030D-6E8A-4147-A177-3AD203B41FA5}">
                      <a16:colId xmlns:a16="http://schemas.microsoft.com/office/drawing/2014/main" val="796613977"/>
                    </a:ext>
                  </a:extLst>
                </a:gridCol>
                <a:gridCol w="3753822">
                  <a:extLst>
                    <a:ext uri="{9D8B030D-6E8A-4147-A177-3AD203B41FA5}">
                      <a16:colId xmlns:a16="http://schemas.microsoft.com/office/drawing/2014/main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헤더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사이드에 위치하는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중심 내용을 감싸는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article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글자가 많이 들어가는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footer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푸터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264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59120" y="4722698"/>
            <a:ext cx="4988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Semantic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태그 정리</a:t>
            </a:r>
          </a:p>
        </p:txBody>
      </p:sp>
    </p:spTree>
    <p:extLst>
      <p:ext uri="{BB962C8B-B14F-4D97-AF65-F5344CB8AC3E}">
        <p14:creationId xmlns:p14="http://schemas.microsoft.com/office/powerpoint/2010/main" val="2214768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(26)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Visual Studio Code </a:t>
            </a:r>
            <a:r>
              <a:rPr kumimoji="0" lang="ko-KR" altLang="en-US" b="1" dirty="0">
                <a:latin typeface="+mn-ea"/>
                <a:ea typeface="+mn-ea"/>
              </a:rPr>
              <a:t>등을 추천함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자동 완성 및 </a:t>
            </a:r>
            <a:r>
              <a:rPr kumimoji="0" lang="en-US" altLang="ko-KR" b="1" dirty="0">
                <a:latin typeface="+mn-ea"/>
                <a:ea typeface="+mn-ea"/>
              </a:rPr>
              <a:t>Emmet </a:t>
            </a:r>
            <a:r>
              <a:rPr kumimoji="0" lang="ko-KR" altLang="en-US" b="1" dirty="0">
                <a:latin typeface="+mn-ea"/>
                <a:ea typeface="+mn-ea"/>
              </a:rPr>
              <a:t>등 다양한 확장 기능들이 제공됨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Emmet(</a:t>
            </a:r>
            <a:r>
              <a:rPr kumimoji="0" lang="ko-KR" altLang="en-US" b="1" dirty="0" err="1">
                <a:latin typeface="+mn-ea"/>
                <a:ea typeface="+mn-ea"/>
              </a:rPr>
              <a:t>에밋</a:t>
            </a:r>
            <a:r>
              <a:rPr kumimoji="0" lang="en-US" altLang="ko-KR" b="1" dirty="0">
                <a:latin typeface="+mn-ea"/>
                <a:ea typeface="+mn-ea"/>
              </a:rPr>
              <a:t>) </a:t>
            </a:r>
            <a:r>
              <a:rPr kumimoji="0" lang="ko-KR" altLang="en-US" b="1" dirty="0">
                <a:latin typeface="+mn-ea"/>
                <a:ea typeface="+mn-ea"/>
              </a:rPr>
              <a:t>약어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빠른 코딩을 위한 기능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>
                <a:latin typeface="+mn-ea"/>
                <a:ea typeface="+mn-ea"/>
              </a:rPr>
              <a:t>젠코딩</a:t>
            </a:r>
            <a:r>
              <a:rPr kumimoji="0" lang="en-US" altLang="ko-KR" b="1" dirty="0">
                <a:latin typeface="+mn-ea"/>
                <a:ea typeface="+mn-ea"/>
              </a:rPr>
              <a:t>(Zen Coding)</a:t>
            </a:r>
            <a:r>
              <a:rPr kumimoji="0" lang="ko-KR" altLang="en-US" b="1" dirty="0">
                <a:latin typeface="+mn-ea"/>
                <a:ea typeface="+mn-ea"/>
              </a:rPr>
              <a:t>의</a:t>
            </a:r>
            <a:r>
              <a:rPr kumimoji="0" lang="en-US" altLang="ko-KR" b="1" dirty="0">
                <a:latin typeface="+mn-ea"/>
                <a:ea typeface="+mn-ea"/>
              </a:rPr>
              <a:t> </a:t>
            </a:r>
            <a:r>
              <a:rPr kumimoji="0" lang="ko-KR" altLang="en-US" b="1" dirty="0">
                <a:latin typeface="+mn-ea"/>
                <a:ea typeface="+mn-ea"/>
              </a:rPr>
              <a:t>현재 명칭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192388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j-lt"/>
                <a:ea typeface="나눔고딕" panose="020D0604000000000000" pitchFamily="50" charset="-127"/>
              </a:rPr>
              <a:t>IDE</a:t>
            </a:r>
            <a:r>
              <a:rPr kumimoji="0" lang="ko-KR" altLang="en-US" sz="2200" b="1" dirty="0">
                <a:latin typeface="+mj-lt"/>
                <a:ea typeface="나눔고딕" panose="020D0604000000000000" pitchFamily="50" charset="-127"/>
              </a:rPr>
              <a:t>와 </a:t>
            </a:r>
            <a:r>
              <a:rPr kumimoji="0" lang="en-US" altLang="ko-KR" sz="2200" b="1" dirty="0">
                <a:latin typeface="+mj-lt"/>
                <a:ea typeface="나눔고딕" panose="020D0604000000000000" pitchFamily="50" charset="-127"/>
              </a:rPr>
              <a:t>HTML</a:t>
            </a:r>
            <a:endParaRPr kumimoji="0" lang="ko-KR" altLang="en-US" sz="2200" b="1" dirty="0">
              <a:latin typeface="+mj-lt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34073"/>
            <a:ext cx="5363323" cy="7811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3" y="3930610"/>
            <a:ext cx="1295581" cy="4858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66115" y="4362658"/>
            <a:ext cx="4988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Visual Studio Emmet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약어 활용</a:t>
            </a:r>
          </a:p>
        </p:txBody>
      </p:sp>
    </p:spTree>
    <p:extLst>
      <p:ext uri="{BB962C8B-B14F-4D97-AF65-F5344CB8AC3E}">
        <p14:creationId xmlns:p14="http://schemas.microsoft.com/office/powerpoint/2010/main" val="74867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HTML5</a:t>
            </a:r>
            <a:r>
              <a:rPr lang="ko-KR" altLang="en-US" dirty="0"/>
              <a:t> 정의와 활용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199859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HTML</a:t>
            </a:r>
            <a:r>
              <a:rPr kumimoji="0" lang="ko-KR" altLang="en-US" b="1" dirty="0">
                <a:latin typeface="+mn-ea"/>
                <a:ea typeface="+mn-ea"/>
              </a:rPr>
              <a:t>로 앱 수준의 웹 페이지 작성 가능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예시</a:t>
            </a:r>
            <a:r>
              <a:rPr kumimoji="0" lang="en-US" altLang="ko-KR" b="1" dirty="0">
                <a:latin typeface="+mn-ea"/>
                <a:ea typeface="+mn-ea"/>
              </a:rPr>
              <a:t>) </a:t>
            </a:r>
            <a:r>
              <a:rPr kumimoji="0" lang="ko-KR" altLang="en-US" b="1" dirty="0" err="1">
                <a:latin typeface="+mn-ea"/>
                <a:ea typeface="+mn-ea"/>
              </a:rPr>
              <a:t>네이버앱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 err="1">
                <a:latin typeface="+mn-ea"/>
                <a:ea typeface="+mn-ea"/>
              </a:rPr>
              <a:t>다음앱</a:t>
            </a:r>
            <a:r>
              <a:rPr kumimoji="0" lang="ko-KR" altLang="en-US" b="1" dirty="0">
                <a:latin typeface="+mn-ea"/>
                <a:ea typeface="+mn-ea"/>
              </a:rPr>
              <a:t> 등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HTML5</a:t>
            </a:r>
            <a:r>
              <a:rPr kumimoji="0" lang="ko-KR" altLang="en-US" b="1" dirty="0">
                <a:latin typeface="+mn-ea"/>
                <a:ea typeface="+mn-ea"/>
              </a:rPr>
              <a:t>로 웹 페이지를 만들면 모든 환경에서 동작하는 페이지 제작 가능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302515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j-lt"/>
                <a:ea typeface="나눔고딕" panose="020D0604000000000000" pitchFamily="50" charset="-127"/>
              </a:rPr>
              <a:t>HTML</a:t>
            </a:r>
            <a:r>
              <a:rPr kumimoji="0" lang="ko-KR" altLang="en-US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애플리케이션</a:t>
            </a: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787774"/>
            <a:ext cx="1296144" cy="1296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778" y="2787918"/>
            <a:ext cx="1296000" cy="1296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576" y="450667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모바일과 </a:t>
            </a:r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PC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에서 접근할 수 있는 네이버와 다음 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56496" y="4126762"/>
            <a:ext cx="1422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네이버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98730" y="4083635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186383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HTML5</a:t>
            </a:r>
            <a:r>
              <a:rPr lang="ko-KR" altLang="en-US" dirty="0"/>
              <a:t> 정의와 활용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21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HTML5 </a:t>
            </a:r>
            <a:r>
              <a:rPr kumimoji="0" lang="ko-KR" altLang="en-US" b="1" dirty="0">
                <a:latin typeface="+mn-ea"/>
                <a:ea typeface="+mn-ea"/>
              </a:rPr>
              <a:t>기반의 데스크톱 애플리케이션 개발 엔진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GitHub Desktop, Slack, Visual Studio Code, WordPress.com, Skype, Atom</a:t>
            </a:r>
            <a:r>
              <a:rPr kumimoji="0" lang="ko-KR" altLang="en-US" b="1" dirty="0">
                <a:latin typeface="+mn-ea"/>
                <a:ea typeface="+mn-ea"/>
              </a:rPr>
              <a:t>등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410236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j-lt"/>
                <a:ea typeface="나눔고딕" panose="020D0604000000000000" pitchFamily="50" charset="-127"/>
              </a:rPr>
              <a:t>HTML</a:t>
            </a:r>
            <a:r>
              <a:rPr kumimoji="0" lang="ko-KR" altLang="en-US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활용한 엔진</a:t>
            </a:r>
            <a:r>
              <a:rPr kumimoji="0" lang="en-US" altLang="ko-KR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일렉트론</a:t>
            </a:r>
            <a:r>
              <a:rPr kumimoji="0" lang="en-US" altLang="ko-KR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2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4578682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일렉트론으로 만든 응용 프로그램들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1" y="2489665"/>
            <a:ext cx="1728000" cy="17078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638" y="2496402"/>
            <a:ext cx="1804338" cy="172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2876" y="4182442"/>
            <a:ext cx="1939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GitHub Desktop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15164" y="4178432"/>
            <a:ext cx="929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Skype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13" name="Picture 10" descr="파일:Visual Studio Code 1.35 icon.svg - 위키백과, 우리 모두의 백과사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81" y="2695781"/>
            <a:ext cx="1381395" cy="138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278880" y="4178432"/>
            <a:ext cx="446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Visual Studio Code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8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HTML5</a:t>
            </a:r>
            <a:r>
              <a:rPr lang="ko-KR" altLang="en-US" dirty="0"/>
              <a:t> 정의와 활용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HTML5 </a:t>
            </a:r>
            <a:r>
              <a:rPr kumimoji="0" lang="ko-KR" altLang="en-US" b="1" dirty="0">
                <a:latin typeface="+mn-ea"/>
                <a:ea typeface="+mn-ea"/>
              </a:rPr>
              <a:t>기반의 모바일 앱 개발 엔진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페이스북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 err="1">
                <a:latin typeface="+mn-ea"/>
                <a:ea typeface="+mn-ea"/>
              </a:rPr>
              <a:t>인스타그램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 err="1">
                <a:latin typeface="+mn-ea"/>
                <a:ea typeface="+mn-ea"/>
              </a:rPr>
              <a:t>우버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 err="1">
                <a:latin typeface="+mn-ea"/>
                <a:ea typeface="+mn-ea"/>
              </a:rPr>
              <a:t>핀터레스트</a:t>
            </a:r>
            <a:r>
              <a:rPr kumimoji="0" lang="ko-KR" altLang="en-US" b="1" dirty="0">
                <a:latin typeface="+mn-ea"/>
                <a:ea typeface="+mn-ea"/>
              </a:rPr>
              <a:t> 등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4974402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j-lt"/>
                <a:ea typeface="나눔고딕" panose="020D0604000000000000" pitchFamily="50" charset="-127"/>
              </a:rPr>
              <a:t>HTML</a:t>
            </a:r>
            <a:r>
              <a:rPr kumimoji="0" lang="ko-KR" altLang="en-US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활용한 엔진</a:t>
            </a:r>
            <a:r>
              <a:rPr kumimoji="0" lang="en-US" altLang="ko-KR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2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리액트</a:t>
            </a:r>
            <a:r>
              <a:rPr kumimoji="0" lang="ko-KR" altLang="en-US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네이티브</a:t>
            </a:r>
            <a:r>
              <a:rPr kumimoji="0" lang="en-US" altLang="ko-KR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2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4578682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>
                <a:latin typeface="+mn-ea"/>
                <a:ea typeface="+mn-ea"/>
                <a:cs typeface="JetBrains Mono NL ExtraBold" panose="02000009000000000000" pitchFamily="49" charset="0"/>
              </a:rPr>
              <a:t>리액트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r>
              <a:rPr lang="ko-KR" altLang="en-US" b="1" dirty="0" err="1">
                <a:latin typeface="+mn-ea"/>
                <a:ea typeface="+mn-ea"/>
                <a:cs typeface="JetBrains Mono NL ExtraBold" panose="02000009000000000000" pitchFamily="49" charset="0"/>
              </a:rPr>
              <a:t>네이티브로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 만든 모바일 앱들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7544" y="4182442"/>
            <a:ext cx="1939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Facebook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06310" y="4182442"/>
            <a:ext cx="1268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Instagram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02" y="2507754"/>
            <a:ext cx="1800000" cy="18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7" y="2507754"/>
            <a:ext cx="1800000" cy="180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63" y="2499742"/>
            <a:ext cx="1800000" cy="1800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88024" y="4182442"/>
            <a:ext cx="1268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Pinterest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HTML5</a:t>
            </a:r>
            <a:r>
              <a:rPr lang="ko-KR" altLang="en-US" dirty="0"/>
              <a:t> 정의와 활용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767811" cy="248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해당 </a:t>
            </a:r>
            <a:r>
              <a:rPr kumimoji="0" lang="en-US" altLang="ko-KR" b="1" dirty="0">
                <a:latin typeface="+mn-ea"/>
                <a:ea typeface="+mn-ea"/>
              </a:rPr>
              <a:t>OS</a:t>
            </a:r>
            <a:r>
              <a:rPr kumimoji="0" lang="ko-KR" altLang="en-US" b="1" dirty="0">
                <a:latin typeface="+mn-ea"/>
                <a:ea typeface="+mn-ea"/>
              </a:rPr>
              <a:t>에 맞는 언어로 개발한 것보다는 조금 느릴 수 밖에</a:t>
            </a:r>
            <a:r>
              <a:rPr kumimoji="0" lang="en-US" altLang="ko-KR" b="1" dirty="0">
                <a:latin typeface="+mn-ea"/>
                <a:ea typeface="+mn-ea"/>
              </a:rPr>
              <a:t> </a:t>
            </a:r>
            <a:r>
              <a:rPr kumimoji="0" lang="ko-KR" altLang="en-US" b="1" dirty="0">
                <a:latin typeface="+mn-ea"/>
                <a:ea typeface="+mn-ea"/>
              </a:rPr>
              <a:t>없고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>
                <a:latin typeface="+mn-ea"/>
                <a:ea typeface="+mn-ea"/>
              </a:rPr>
              <a:t>기기의 일부내부적인 부분들에</a:t>
            </a:r>
            <a:r>
              <a:rPr kumimoji="0" lang="en-US" altLang="ko-KR" b="1" dirty="0">
                <a:latin typeface="+mn-ea"/>
                <a:ea typeface="+mn-ea"/>
              </a:rPr>
              <a:t>(</a:t>
            </a:r>
            <a:r>
              <a:rPr kumimoji="0" lang="ko-KR" altLang="en-US" b="1" dirty="0" err="1">
                <a:latin typeface="+mn-ea"/>
                <a:ea typeface="+mn-ea"/>
              </a:rPr>
              <a:t>자이로센서</a:t>
            </a:r>
            <a:r>
              <a:rPr kumimoji="0" lang="ko-KR" altLang="en-US" b="1" dirty="0">
                <a:latin typeface="+mn-ea"/>
                <a:ea typeface="+mn-ea"/>
              </a:rPr>
              <a:t> 등</a:t>
            </a:r>
            <a:r>
              <a:rPr kumimoji="0" lang="en-US" altLang="ko-KR" b="1" dirty="0">
                <a:latin typeface="+mn-ea"/>
                <a:ea typeface="+mn-ea"/>
              </a:rPr>
              <a:t>) </a:t>
            </a:r>
            <a:r>
              <a:rPr kumimoji="0" lang="ko-KR" altLang="en-US" b="1" dirty="0">
                <a:latin typeface="+mn-ea"/>
                <a:ea typeface="+mn-ea"/>
              </a:rPr>
              <a:t>접근 제한됨 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HTML, CSS, </a:t>
            </a:r>
            <a:r>
              <a:rPr kumimoji="0" lang="en-US" altLang="ko-KR" b="1" dirty="0" err="1">
                <a:latin typeface="+mn-ea"/>
                <a:ea typeface="+mn-ea"/>
              </a:rPr>
              <a:t>javaScript</a:t>
            </a:r>
            <a:r>
              <a:rPr kumimoji="0" lang="ko-KR" altLang="en-US" b="1" dirty="0">
                <a:latin typeface="+mn-ea"/>
                <a:ea typeface="+mn-ea"/>
              </a:rPr>
              <a:t>만 잘 알면 안드로이드와 </a:t>
            </a:r>
            <a:r>
              <a:rPr kumimoji="0" lang="en-US" altLang="ko-KR" b="1" dirty="0">
                <a:latin typeface="+mn-ea"/>
                <a:ea typeface="+mn-ea"/>
              </a:rPr>
              <a:t>iOS</a:t>
            </a:r>
            <a:r>
              <a:rPr kumimoji="0" lang="ko-KR" altLang="en-US" b="1" dirty="0">
                <a:latin typeface="+mn-ea"/>
                <a:ea typeface="+mn-ea"/>
              </a:rPr>
              <a:t>에 모두 대응되는 앱을 만들 수 있다는 </a:t>
            </a:r>
            <a:r>
              <a:rPr kumimoji="0" lang="ko-KR" altLang="en-US" b="1" dirty="0" err="1">
                <a:latin typeface="+mn-ea"/>
                <a:ea typeface="+mn-ea"/>
              </a:rPr>
              <a:t>메리트가</a:t>
            </a:r>
            <a:r>
              <a:rPr kumimoji="0" lang="ko-KR" altLang="en-US" b="1" dirty="0">
                <a:latin typeface="+mn-ea"/>
                <a:ea typeface="+mn-ea"/>
              </a:rPr>
              <a:t> 있음</a:t>
            </a:r>
          </a:p>
          <a:p>
            <a:pPr marL="0" indent="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kumimoji="0" lang="en-US" altLang="ko-KR" b="1" dirty="0">
                <a:latin typeface="+mn-ea"/>
                <a:ea typeface="+mn-ea"/>
              </a:rPr>
              <a:t>※ </a:t>
            </a:r>
            <a:r>
              <a:rPr kumimoji="0" lang="ko-KR" altLang="en-US" b="1" dirty="0">
                <a:latin typeface="+mn-ea"/>
                <a:ea typeface="+mn-ea"/>
              </a:rPr>
              <a:t>카메라 정도까지는 제어할 수 있음</a:t>
            </a:r>
            <a:endParaRPr kumimoji="0" lang="en-US" altLang="ko-KR" b="1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defRPr/>
            </a:pP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365192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j-lt"/>
                <a:ea typeface="나눔고딕" panose="020D0604000000000000" pitchFamily="50" charset="-127"/>
              </a:rPr>
              <a:t>HTML</a:t>
            </a:r>
            <a:r>
              <a:rPr kumimoji="0" lang="ko-KR" altLang="en-US" sz="2200" b="1" dirty="0">
                <a:latin typeface="+mj-lt"/>
                <a:ea typeface="나눔고딕" panose="020D0604000000000000" pitchFamily="50" charset="-127"/>
              </a:rPr>
              <a:t>을 활용 엔진의 단점</a:t>
            </a: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667403" cy="26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요소 이름을 </a:t>
            </a:r>
            <a:r>
              <a:rPr kumimoji="0" lang="en-US" altLang="ko-KR" b="1" dirty="0">
                <a:latin typeface="+mn-ea"/>
                <a:ea typeface="+mn-ea"/>
              </a:rPr>
              <a:t>&lt;&gt;</a:t>
            </a:r>
            <a:r>
              <a:rPr kumimoji="0" lang="ko-KR" altLang="en-US" b="1" dirty="0">
                <a:latin typeface="+mn-ea"/>
                <a:ea typeface="+mn-ea"/>
              </a:rPr>
              <a:t>로 감싼 것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예</a:t>
            </a:r>
            <a:r>
              <a:rPr kumimoji="0" lang="en-US" altLang="ko-KR" b="1" dirty="0">
                <a:latin typeface="+mn-ea"/>
                <a:ea typeface="+mn-ea"/>
              </a:rPr>
              <a:t>) &lt;h1&gt;&lt;/h1&gt;</a:t>
            </a:r>
            <a:r>
              <a:rPr kumimoji="0" lang="ko-KR" altLang="en-US" b="1" dirty="0">
                <a:latin typeface="+mn-ea"/>
                <a:ea typeface="+mn-ea"/>
              </a:rPr>
              <a:t>는 </a:t>
            </a:r>
            <a:r>
              <a:rPr kumimoji="0" lang="en-US" altLang="ko-KR" b="1" dirty="0">
                <a:latin typeface="+mn-ea"/>
                <a:ea typeface="+mn-ea"/>
              </a:rPr>
              <a:t>html </a:t>
            </a:r>
            <a:r>
              <a:rPr kumimoji="0" lang="ko-KR" altLang="en-US" b="1" dirty="0">
                <a:latin typeface="+mn-ea"/>
                <a:ea typeface="+mn-ea"/>
              </a:rPr>
              <a:t>문서의 한 요소이다</a:t>
            </a:r>
            <a:r>
              <a:rPr kumimoji="0" lang="en-US" altLang="ko-KR" b="1" dirty="0">
                <a:latin typeface="+mn-ea"/>
                <a:ea typeface="+mn-ea"/>
              </a:rPr>
              <a:t>.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시작태그와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0" lang="ko-KR" altLang="en-US" b="1" dirty="0" err="1">
                <a:solidFill>
                  <a:srgbClr val="FF0000"/>
                </a:solidFill>
                <a:latin typeface="+mn-ea"/>
                <a:ea typeface="+mn-ea"/>
              </a:rPr>
              <a:t>끝태그로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되어 있으나 그렇지 않은 경우도 있음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예</a:t>
            </a:r>
            <a:r>
              <a:rPr kumimoji="0" lang="en-US" altLang="ko-KR" b="1" dirty="0">
                <a:latin typeface="+mn-ea"/>
                <a:ea typeface="+mn-ea"/>
              </a:rPr>
              <a:t>1)&lt;h1&gt;(</a:t>
            </a:r>
            <a:r>
              <a:rPr kumimoji="0" lang="ko-KR" altLang="en-US" b="1" dirty="0" err="1">
                <a:latin typeface="+mn-ea"/>
                <a:ea typeface="+mn-ea"/>
              </a:rPr>
              <a:t>시작태그</a:t>
            </a:r>
            <a:r>
              <a:rPr kumimoji="0" lang="en-US" altLang="ko-KR" b="1" dirty="0">
                <a:latin typeface="+mn-ea"/>
                <a:ea typeface="+mn-ea"/>
              </a:rPr>
              <a:t>),  &lt;/h1&gt;(</a:t>
            </a:r>
            <a:r>
              <a:rPr kumimoji="0" lang="ko-KR" altLang="en-US" b="1" dirty="0" err="1">
                <a:latin typeface="+mn-ea"/>
                <a:ea typeface="+mn-ea"/>
              </a:rPr>
              <a:t>끝태그</a:t>
            </a:r>
            <a:r>
              <a:rPr kumimoji="0" lang="en-US" altLang="ko-KR" b="1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예</a:t>
            </a:r>
            <a:r>
              <a:rPr kumimoji="0" lang="en-US" altLang="ko-KR" b="1" dirty="0">
                <a:latin typeface="+mn-ea"/>
                <a:ea typeface="+mn-ea"/>
              </a:rPr>
              <a:t>2) &lt;</a:t>
            </a:r>
            <a:r>
              <a:rPr kumimoji="0" lang="en-US" altLang="ko-KR" b="1" dirty="0" err="1">
                <a:latin typeface="+mn-ea"/>
                <a:ea typeface="+mn-ea"/>
              </a:rPr>
              <a:t>br</a:t>
            </a:r>
            <a:r>
              <a:rPr kumimoji="0" lang="en-US" altLang="ko-KR" b="1" dirty="0">
                <a:latin typeface="+mn-ea"/>
                <a:ea typeface="+mn-ea"/>
              </a:rPr>
              <a:t>&gt;(</a:t>
            </a:r>
            <a:r>
              <a:rPr kumimoji="0" lang="ko-KR" altLang="en-US" b="1" dirty="0" err="1">
                <a:latin typeface="+mn-ea"/>
                <a:ea typeface="+mn-ea"/>
              </a:rPr>
              <a:t>끝태그가</a:t>
            </a:r>
            <a:r>
              <a:rPr kumimoji="0" lang="ko-KR" altLang="en-US" b="1" dirty="0">
                <a:latin typeface="+mn-ea"/>
                <a:ea typeface="+mn-ea"/>
              </a:rPr>
              <a:t> 없는 태그</a:t>
            </a:r>
            <a:r>
              <a:rPr kumimoji="0" lang="en-US" altLang="ko-KR" b="1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br</a:t>
            </a:r>
            <a:r>
              <a:rPr kumimoji="0" lang="ko-KR" altLang="en-US" b="1" dirty="0">
                <a:latin typeface="+mn-ea"/>
                <a:ea typeface="+mn-ea"/>
              </a:rPr>
              <a:t>태그처럼 끝 태그가 없는 태그의 경우 </a:t>
            </a:r>
            <a:r>
              <a:rPr kumimoji="0" lang="en-US" altLang="ko-KR" b="1" dirty="0">
                <a:latin typeface="+mn-ea"/>
                <a:ea typeface="+mn-ea"/>
              </a:rPr>
              <a:t>HTML5, XHTML5 </a:t>
            </a:r>
            <a:r>
              <a:rPr kumimoji="0" lang="ko-KR" altLang="en-US" b="1" dirty="0">
                <a:latin typeface="+mn-ea"/>
                <a:ea typeface="+mn-ea"/>
              </a:rPr>
              <a:t>표기법이 존재함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태그</a:t>
            </a:r>
            <a:r>
              <a:rPr kumimoji="0" lang="en-US" altLang="ko-KR" sz="2200" b="1" dirty="0">
                <a:latin typeface="+mn-ea"/>
                <a:ea typeface="+mn-ea"/>
              </a:rPr>
              <a:t>(=</a:t>
            </a:r>
            <a:r>
              <a:rPr kumimoji="0" lang="ko-KR" altLang="en-US" sz="2200" b="1" dirty="0">
                <a:latin typeface="+mn-ea"/>
                <a:ea typeface="+mn-ea"/>
              </a:rPr>
              <a:t>요소</a:t>
            </a:r>
            <a:r>
              <a:rPr kumimoji="0" lang="en-US" altLang="ko-KR" sz="2200" b="1" dirty="0">
                <a:latin typeface="+mn-ea"/>
                <a:ea typeface="+mn-ea"/>
              </a:rPr>
              <a:t>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8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2. HTML5 </a:t>
            </a:r>
            <a:r>
              <a:rPr lang="ko-KR" altLang="en-US" dirty="0"/>
              <a:t>태그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&lt;</a:t>
            </a:r>
            <a:r>
              <a:rPr kumimoji="0" lang="en-US" altLang="ko-KR" b="1" dirty="0" err="1">
                <a:latin typeface="+mn-ea"/>
                <a:ea typeface="+mn-ea"/>
              </a:rPr>
              <a:t>br</a:t>
            </a:r>
            <a:r>
              <a:rPr kumimoji="0" lang="en-US" altLang="ko-KR" b="1" dirty="0">
                <a:latin typeface="+mn-ea"/>
                <a:ea typeface="+mn-ea"/>
              </a:rPr>
              <a:t>&gt; HTML5 </a:t>
            </a:r>
            <a:r>
              <a:rPr kumimoji="0" lang="ko-KR" altLang="en-US" b="1" dirty="0">
                <a:latin typeface="+mn-ea"/>
                <a:ea typeface="+mn-ea"/>
              </a:rPr>
              <a:t>표기법 </a:t>
            </a:r>
            <a:r>
              <a:rPr kumimoji="0" lang="en-US" altLang="ko-KR" b="1" dirty="0">
                <a:latin typeface="+mn-ea"/>
                <a:ea typeface="+mn-ea"/>
              </a:rPr>
              <a:t>(</a:t>
            </a:r>
            <a:r>
              <a:rPr kumimoji="0" lang="ko-KR" altLang="en-US" b="1" dirty="0">
                <a:latin typeface="+mn-ea"/>
                <a:ea typeface="+mn-ea"/>
              </a:rPr>
              <a:t>일반적인 표기법</a:t>
            </a:r>
            <a:r>
              <a:rPr kumimoji="0" lang="en-US" altLang="ko-KR" b="1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&lt;</a:t>
            </a:r>
            <a:r>
              <a:rPr kumimoji="0" lang="en-US" altLang="ko-KR" b="1" dirty="0" err="1">
                <a:latin typeface="+mn-ea"/>
                <a:ea typeface="+mn-ea"/>
              </a:rPr>
              <a:t>br</a:t>
            </a:r>
            <a:r>
              <a:rPr kumimoji="0" lang="en-US" altLang="ko-KR" b="1" dirty="0">
                <a:latin typeface="+mn-ea"/>
                <a:ea typeface="+mn-ea"/>
              </a:rPr>
              <a:t> /&gt; XHTML5 </a:t>
            </a:r>
            <a:r>
              <a:rPr kumimoji="0" lang="ko-KR" altLang="en-US" b="1" dirty="0">
                <a:latin typeface="+mn-ea"/>
                <a:ea typeface="+mn-ea"/>
              </a:rPr>
              <a:t>표기법 </a:t>
            </a:r>
            <a:r>
              <a:rPr kumimoji="0" lang="en-US" altLang="ko-KR" b="1" dirty="0">
                <a:latin typeface="+mn-ea"/>
                <a:ea typeface="+mn-ea"/>
              </a:rPr>
              <a:t>(</a:t>
            </a:r>
            <a:r>
              <a:rPr kumimoji="0" lang="ko-KR" altLang="en-US" b="1" dirty="0">
                <a:latin typeface="+mn-ea"/>
                <a:ea typeface="+mn-ea"/>
              </a:rPr>
              <a:t>끝에 </a:t>
            </a:r>
            <a:r>
              <a:rPr kumimoji="0" lang="en-US" altLang="ko-KR" b="1" dirty="0">
                <a:latin typeface="+mn-ea"/>
                <a:ea typeface="+mn-ea"/>
              </a:rPr>
              <a:t>/</a:t>
            </a:r>
            <a:r>
              <a:rPr kumimoji="0" lang="ko-KR" altLang="en-US" b="1" dirty="0">
                <a:latin typeface="+mn-ea"/>
                <a:ea typeface="+mn-ea"/>
              </a:rPr>
              <a:t>가 붙음</a:t>
            </a:r>
            <a:r>
              <a:rPr kumimoji="0" lang="en-US" altLang="ko-KR" b="1" dirty="0">
                <a:latin typeface="+mn-ea"/>
                <a:ea typeface="+mn-ea"/>
              </a:rPr>
              <a:t>)</a:t>
            </a:r>
            <a:endParaRPr kumimoji="0" lang="ko-KR" altLang="en-US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태그 안에 태그를 삽입할 수도 있음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태그 표기법</a:t>
            </a:r>
          </a:p>
        </p:txBody>
      </p:sp>
      <p:sp>
        <p:nvSpPr>
          <p:cNvPr id="4" name="AutoShape 4" descr="아이콘 이미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71750"/>
            <a:ext cx="3024336" cy="18745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7584" y="4473747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Article </a:t>
            </a:r>
            <a:r>
              <a:rPr lang="ko-KR" altLang="en-US" b="1" dirty="0">
                <a:latin typeface="+mn-ea"/>
                <a:ea typeface="+mn-ea"/>
                <a:cs typeface="JetBrains Mono NL ExtraBold" panose="02000009000000000000" pitchFamily="49" charset="0"/>
              </a:rPr>
              <a:t>태그 안에 삽입된 다른 태그들</a:t>
            </a:r>
          </a:p>
        </p:txBody>
      </p:sp>
    </p:spTree>
    <p:extLst>
      <p:ext uri="{BB962C8B-B14F-4D97-AF65-F5344CB8AC3E}">
        <p14:creationId xmlns:p14="http://schemas.microsoft.com/office/powerpoint/2010/main" val="2669046533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14016</TotalTime>
  <Words>1373</Words>
  <Application>Microsoft Office PowerPoint</Application>
  <PresentationFormat>화면 슬라이드 쇼(16:9)</PresentationFormat>
  <Paragraphs>247</Paragraphs>
  <Slides>33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D2Coding</vt:lpstr>
      <vt:lpstr>Arial</vt:lpstr>
      <vt:lpstr>나눔스퀘어 Bold</vt:lpstr>
      <vt:lpstr>나눔고딕</vt:lpstr>
      <vt:lpstr>나눔고딕 ExtraBold</vt:lpstr>
      <vt:lpstr>맑은 고딕</vt:lpstr>
      <vt:lpstr>Wingdings</vt:lpstr>
      <vt:lpstr>메인</vt:lpstr>
      <vt:lpstr>1. HTML5 정의와 활용(1)</vt:lpstr>
      <vt:lpstr>1. HTML5 정의와 활용(2)</vt:lpstr>
      <vt:lpstr>1. HTML5 정의와 활용(3)</vt:lpstr>
      <vt:lpstr>1. HTML5 정의와 활용(4)</vt:lpstr>
      <vt:lpstr>1. HTML5 정의와 활용(5)</vt:lpstr>
      <vt:lpstr>1. HTML5 정의와 활용(6)</vt:lpstr>
      <vt:lpstr>1. HTML5 정의와 활용(7)</vt:lpstr>
      <vt:lpstr>2. HTML5 태그(1)</vt:lpstr>
      <vt:lpstr>2. HTML5 태그(2)</vt:lpstr>
      <vt:lpstr>2. HTML5 태그(3)</vt:lpstr>
      <vt:lpstr>2. HTML5 태그(4)</vt:lpstr>
      <vt:lpstr>2. HTML5 태그(5)</vt:lpstr>
      <vt:lpstr>2. HTML5 태그(6)</vt:lpstr>
      <vt:lpstr>2. HTML5 태그(7)</vt:lpstr>
      <vt:lpstr>2. HTML5 태그(8)</vt:lpstr>
      <vt:lpstr>2. HTML5 태그(9)</vt:lpstr>
      <vt:lpstr>2. HTML5 태그(10)</vt:lpstr>
      <vt:lpstr>2. HTML5 태그(11)</vt:lpstr>
      <vt:lpstr>2. HTML5 태그(12)</vt:lpstr>
      <vt:lpstr>2. HTML5 태그(13)</vt:lpstr>
      <vt:lpstr>2. HTML5 태그(14)</vt:lpstr>
      <vt:lpstr>2. HTML5 태그(15)</vt:lpstr>
      <vt:lpstr>2. HTML5 태그(16)</vt:lpstr>
      <vt:lpstr>2. HTML5 태그(17)</vt:lpstr>
      <vt:lpstr>2. HTML5 태그(18)</vt:lpstr>
      <vt:lpstr>2. HTML5 태그(19)</vt:lpstr>
      <vt:lpstr>2. HTML5 태그(20)</vt:lpstr>
      <vt:lpstr>2. HTML5 태그(21)</vt:lpstr>
      <vt:lpstr>2. HTML5 태그(22)</vt:lpstr>
      <vt:lpstr>2. HTML5 태그(23)</vt:lpstr>
      <vt:lpstr>2. HTML5 태그(24)</vt:lpstr>
      <vt:lpstr>2. HTML5 태그(25)</vt:lpstr>
      <vt:lpstr>2. HTML5 태그(26)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영진사이버대학교</dc:creator>
  <cp:lastModifiedBy>FullName</cp:lastModifiedBy>
  <cp:revision>3525</cp:revision>
  <dcterms:created xsi:type="dcterms:W3CDTF">2012-11-20T07:56:03Z</dcterms:created>
  <dcterms:modified xsi:type="dcterms:W3CDTF">2024-09-10T10:56:08Z</dcterms:modified>
</cp:coreProperties>
</file>