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05" r:id="rId2"/>
    <p:sldId id="506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38" r:id="rId17"/>
    <p:sldId id="520" r:id="rId18"/>
    <p:sldId id="540" r:id="rId19"/>
    <p:sldId id="539" r:id="rId20"/>
    <p:sldId id="541" r:id="rId21"/>
    <p:sldId id="521" r:id="rId22"/>
    <p:sldId id="522" r:id="rId23"/>
    <p:sldId id="523" r:id="rId24"/>
    <p:sldId id="542" r:id="rId25"/>
    <p:sldId id="524" r:id="rId26"/>
    <p:sldId id="526" r:id="rId27"/>
    <p:sldId id="527" r:id="rId28"/>
    <p:sldId id="543" r:id="rId29"/>
    <p:sldId id="528" r:id="rId30"/>
    <p:sldId id="529" r:id="rId31"/>
    <p:sldId id="530" r:id="rId32"/>
    <p:sldId id="531" r:id="rId33"/>
    <p:sldId id="544" r:id="rId34"/>
    <p:sldId id="534" r:id="rId35"/>
    <p:sldId id="533" r:id="rId36"/>
    <p:sldId id="535" r:id="rId37"/>
    <p:sldId id="536" r:id="rId38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41"/>
    </p:embeddedFont>
    <p:embeddedFont>
      <p:font typeface="나눔고딕" panose="020D0604000000000000" pitchFamily="50" charset="-127"/>
      <p:regular r:id="rId42"/>
      <p:bold r:id="rId43"/>
    </p:embeddedFont>
    <p:embeddedFont>
      <p:font typeface="JetBrains Mono NL ExtraBold" panose="020B0600000101010101" charset="0"/>
      <p:bold r:id="rId44"/>
    </p:embeddedFont>
    <p:embeddedFont>
      <p:font typeface="나눔스퀘어 Bold" panose="020B0600000101010101" pitchFamily="50" charset="-127"/>
      <p:bold r:id="rId45"/>
    </p:embeddedFont>
    <p:embeddedFont>
      <p:font typeface="D2Coding" panose="020B0609020101020101" pitchFamily="49" charset="-127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B4"/>
    <a:srgbClr val="FF0000"/>
    <a:srgbClr val="0000FF"/>
    <a:srgbClr val="77933C"/>
    <a:srgbClr val="E46C0A"/>
    <a:srgbClr val="F79646"/>
    <a:srgbClr val="00FF00"/>
    <a:srgbClr val="00FFFF"/>
    <a:srgbClr val="FF0D0D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1667" autoAdjust="0"/>
  </p:normalViewPr>
  <p:slideViewPr>
    <p:cSldViewPr>
      <p:cViewPr varScale="1">
        <p:scale>
          <a:sx n="152" d="100"/>
          <a:sy n="152" d="100"/>
        </p:scale>
        <p:origin x="312" y="126"/>
      </p:cViewPr>
      <p:guideLst>
        <p:guide orient="horz" pos="71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05A7936-52CE-42A4-A398-425541C98D95}" type="datetimeFigureOut">
              <a:rPr lang="ko-KR" altLang="en-US"/>
              <a:pPr>
                <a:defRPr/>
              </a:pPr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16ECE10-6295-42C7-B300-EF60CB5051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E73E6E7-2A32-4202-BB2D-8244B0546D54}" type="datetimeFigureOut">
              <a:rPr lang="ko-KR" altLang="en-US"/>
              <a:pPr>
                <a:defRPr/>
              </a:pPr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FDA408E-5C55-4E02-9FA1-9AFAF73D61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panose="020B0503020000020004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9B18E69-EABE-411A-8EC4-A42A4ADE1B18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331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인트로(제공용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>
            <a:spLocks noChangeArrowheads="1"/>
          </p:cNvSpPr>
          <p:nvPr userDrawn="1"/>
        </p:nvSpPr>
        <p:spPr bwMode="auto">
          <a:xfrm>
            <a:off x="0" y="4757738"/>
            <a:ext cx="9144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buFont typeface="나눔고딕" panose="020D0604000000000000" pitchFamily="50" charset="-127"/>
              <a:buChar char="※"/>
              <a:defRPr/>
            </a:pP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영진사이버대학교에서 수업 자료로 사용되는 (동영상, 교안) 저작물은 『저작권법 제25조 학교교육 목적 등에의 이용』 의거하여, 적법하게 이용하고 있습니다. </a:t>
            </a:r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수업목적 이외의 사용은 저작권법에 저촉될 수 있으므로 수업자료(동영상, 교안)의 대중 공개 · 공유 · 복제 · 전송 등 수업목적 외의 사용을 금지합니다.</a:t>
            </a:r>
          </a:p>
        </p:txBody>
      </p:sp>
      <p:sp>
        <p:nvSpPr>
          <p:cNvPr id="5" name="제목 9"/>
          <p:cNvSpPr txBox="1">
            <a:spLocks/>
          </p:cNvSpPr>
          <p:nvPr userDrawn="1"/>
        </p:nvSpPr>
        <p:spPr>
          <a:xfrm>
            <a:off x="355798" y="629382"/>
            <a:ext cx="1818308" cy="396875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latinLnBrk="1">
              <a:defRPr kumimoji="0" sz="6000" b="1">
                <a:solidFill>
                  <a:srgbClr val="01477B"/>
                </a:solidFill>
                <a:latin typeface="+mn-ea"/>
                <a:ea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sz="1800" dirty="0" smtClean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8" name="제목 9"/>
          <p:cNvSpPr txBox="1">
            <a:spLocks/>
          </p:cNvSpPr>
          <p:nvPr userDrawn="1"/>
        </p:nvSpPr>
        <p:spPr>
          <a:xfrm>
            <a:off x="323528" y="915566"/>
            <a:ext cx="5543550" cy="973137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kumimoji="0" lang="en-US" altLang="ko-KR" sz="5000" b="1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S/W</a:t>
            </a:r>
            <a:r>
              <a:rPr kumimoji="0" lang="ko-KR" altLang="en-US" sz="5000" b="1" spc="-15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실무사례</a:t>
            </a:r>
            <a:endParaRPr kumimoji="0" lang="ko-KR" altLang="en-US" sz="5000" b="1" spc="-15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제목 9"/>
          <p:cNvSpPr>
            <a:spLocks noGrp="1"/>
          </p:cNvSpPr>
          <p:nvPr>
            <p:ph type="title"/>
          </p:nvPr>
        </p:nvSpPr>
        <p:spPr>
          <a:xfrm>
            <a:off x="355799" y="1712411"/>
            <a:ext cx="4913784" cy="4081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55798" y="2137825"/>
            <a:ext cx="4913785" cy="4222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0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기말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9"/>
          <p:cNvSpPr txBox="1">
            <a:spLocks noChangeArrowheads="1"/>
          </p:cNvSpPr>
          <p:nvPr userDrawn="1"/>
        </p:nvSpPr>
        <p:spPr bwMode="auto">
          <a:xfrm>
            <a:off x="0" y="1203598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dirty="0" smtClean="0">
                <a:solidFill>
                  <a:schemeClr val="bg1"/>
                </a:solidFill>
                <a:latin typeface="+mn-ea"/>
                <a:ea typeface="+mn-ea"/>
              </a:rPr>
              <a:t>기말고사 </a:t>
            </a:r>
            <a:r>
              <a:rPr kumimoji="0" lang="ko-KR" altLang="en-US" sz="3500" b="1" dirty="0" smtClean="0">
                <a:solidFill>
                  <a:schemeClr val="bg1"/>
                </a:solidFill>
                <a:latin typeface="+mn-ea"/>
                <a:ea typeface="+mn-ea"/>
              </a:rPr>
              <a:t>입니다</a:t>
            </a:r>
            <a:r>
              <a:rPr kumimoji="0" lang="en-US" altLang="ko-KR" sz="35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kumimoji="0" lang="en-US" altLang="ko-KR" sz="45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68313" y="411163"/>
            <a:ext cx="148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err="1" smtClean="0">
                <a:solidFill>
                  <a:schemeClr val="bg1"/>
                </a:solidFill>
                <a:latin typeface="+mn-ea"/>
                <a:ea typeface="+mn-ea"/>
              </a:rPr>
              <a:t>다음시간은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640388" y="2201863"/>
            <a:ext cx="31083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좋은 결과 있으시길 바랍니다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solidFill>
              <a:srgbClr val="704B22"/>
            </a:solidFill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3423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다음시간안내(기말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4095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인트로(촬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600200"/>
            <a:ext cx="9144000" cy="1943100"/>
          </a:xfrm>
          <a:prstGeom prst="rect">
            <a:avLst/>
          </a:prstGeom>
          <a:solidFill>
            <a:srgbClr val="704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6000" algn="ctr">
              <a:lnSpc>
                <a:spcPct val="150000"/>
              </a:lnSpc>
              <a:defRPr/>
            </a:pPr>
            <a:endParaRPr lang="ko-KR" altLang="en-US" sz="2600" b="1" dirty="0">
              <a:latin typeface="+mn-ea"/>
            </a:endParaRPr>
          </a:p>
        </p:txBody>
      </p:sp>
      <p:sp>
        <p:nvSpPr>
          <p:cNvPr id="3" name="제목 9"/>
          <p:cNvSpPr>
            <a:spLocks noGrp="1"/>
          </p:cNvSpPr>
          <p:nvPr>
            <p:ph type="title"/>
          </p:nvPr>
        </p:nvSpPr>
        <p:spPr>
          <a:xfrm>
            <a:off x="188138" y="1183413"/>
            <a:ext cx="8704342" cy="4081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704B22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8568952" cy="7200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들어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539750" y="788988"/>
            <a:ext cx="8208963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539750" y="3270250"/>
            <a:ext cx="8208963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611188" y="4191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b="1" dirty="0" smtClean="0">
                <a:solidFill>
                  <a:srgbClr val="704B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학습내용</a:t>
            </a: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30238" y="2909888"/>
            <a:ext cx="1050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b="1" dirty="0" smtClean="0">
                <a:solidFill>
                  <a:srgbClr val="704B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91792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제작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"/>
            <a:ext cx="9144000" cy="6096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21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제공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 userDrawn="1"/>
        </p:nvSpPr>
        <p:spPr>
          <a:xfrm>
            <a:off x="6948488" y="4884738"/>
            <a:ext cx="2189162" cy="258762"/>
          </a:xfrm>
          <a:prstGeom prst="rect">
            <a:avLst/>
          </a:prstGeom>
          <a:noFill/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1859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1859C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ts val="2400"/>
              </a:spcBef>
              <a:defRPr/>
            </a:pP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&lt;S/W</a:t>
            </a:r>
            <a:r>
              <a:rPr kumimoji="0"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실무사례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주차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1</a:t>
            </a:r>
            <a:r>
              <a:rPr kumimoji="0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강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6948488" y="684213"/>
            <a:ext cx="2087562" cy="4194175"/>
            <a:chOff x="6948264" y="684213"/>
            <a:chExt cx="2088232" cy="4193844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6948264" y="1052484"/>
              <a:ext cx="20882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7"/>
            <p:cNvGrpSpPr>
              <a:grpSpLocks/>
            </p:cNvGrpSpPr>
            <p:nvPr userDrawn="1"/>
          </p:nvGrpSpPr>
          <p:grpSpPr bwMode="auto">
            <a:xfrm>
              <a:off x="6948264" y="684213"/>
              <a:ext cx="1894111" cy="4193844"/>
              <a:chOff x="6948264" y="684213"/>
              <a:chExt cx="1894111" cy="4193844"/>
            </a:xfrm>
          </p:grpSpPr>
          <p:sp>
            <p:nvSpPr>
              <p:cNvPr id="7" name="대각선 방향의 모서리가 둥근 사각형 6"/>
              <p:cNvSpPr/>
              <p:nvPr userDrawn="1"/>
            </p:nvSpPr>
            <p:spPr>
              <a:xfrm>
                <a:off x="7186465" y="684213"/>
                <a:ext cx="1656294" cy="368271"/>
              </a:xfrm>
              <a:prstGeom prst="round2DiagRect">
                <a:avLst/>
              </a:prstGeom>
              <a:noFill/>
              <a:ln w="12700">
                <a:noFill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메모</a:t>
                </a:r>
              </a:p>
            </p:txBody>
          </p:sp>
          <p:cxnSp>
            <p:nvCxnSpPr>
              <p:cNvPr id="8" name="직선 연결선 7"/>
              <p:cNvCxnSpPr/>
              <p:nvPr userDrawn="1"/>
            </p:nvCxnSpPr>
            <p:spPr>
              <a:xfrm>
                <a:off x="6948264" y="1049309"/>
                <a:ext cx="0" cy="3828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54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내용(촬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"/>
            <a:ext cx="9144000" cy="609600"/>
          </a:xfrm>
          <a:prstGeom prst="rect">
            <a:avLst/>
          </a:prstGeom>
        </p:spPr>
      </p:pic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-104" y="4883150"/>
            <a:ext cx="7986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 eaLnBrk="1" hangingPunct="1">
              <a:defRPr/>
            </a:pPr>
            <a:fld id="{A4D56CDA-A518-4AF9-8B60-406AA0514141}" type="slidenum">
              <a:rPr kumimoji="0" lang="en-US" altLang="ko-KR" sz="1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rPr>
              <a:pPr algn="r" eaLnBrk="1" hangingPunct="1">
                <a:defRPr/>
              </a:pPr>
              <a:t>‹#›</a:t>
            </a:fld>
            <a:r>
              <a:rPr kumimoji="0"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</a:rPr>
              <a:t>/ 37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bg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33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평가 및 정리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157592" cy="45978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700" b="1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4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제작용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/>
              <a:t>ㅋ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68313" y="411163"/>
            <a:ext cx="169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다음시간에는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856288" y="2201863"/>
            <a:ext cx="28924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에 대해 학습해 보겠습니다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solidFill>
              <a:srgbClr val="704B22"/>
            </a:solidFill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0" name="직선 연결선 9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72217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다음시간안내(중간고사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68313" y="411163"/>
            <a:ext cx="148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b="1" dirty="0" err="1" smtClean="0">
                <a:solidFill>
                  <a:schemeClr val="bg1"/>
                </a:solidFill>
                <a:latin typeface="+mn-ea"/>
                <a:ea typeface="+mn-ea"/>
              </a:rPr>
              <a:t>다음시간은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…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640388" y="2201863"/>
            <a:ext cx="3108325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좋은 결과 있으시길 바랍니다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0" lang="ko-KR" altLang="en-US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 userDrawn="1"/>
        </p:nvSpPr>
        <p:spPr bwMode="auto">
          <a:xfrm>
            <a:off x="0" y="1203325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dirty="0" smtClean="0">
                <a:solidFill>
                  <a:schemeClr val="bg1"/>
                </a:solidFill>
                <a:latin typeface="+mn-ea"/>
                <a:ea typeface="+mn-ea"/>
              </a:rPr>
              <a:t>중간고사 </a:t>
            </a:r>
            <a:r>
              <a:rPr kumimoji="0" lang="ko-KR" altLang="en-US" sz="3500" b="1" dirty="0" smtClean="0">
                <a:solidFill>
                  <a:schemeClr val="bg1"/>
                </a:solidFill>
                <a:latin typeface="+mn-ea"/>
                <a:ea typeface="+mn-ea"/>
              </a:rPr>
              <a:t>입니다</a:t>
            </a:r>
            <a:r>
              <a:rPr kumimoji="0" lang="en-US" altLang="ko-KR" sz="35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kumimoji="0" lang="en-US" altLang="ko-KR" sz="45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2881313"/>
            <a:ext cx="9144000" cy="2274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08520" y="-1028650"/>
            <a:ext cx="8188860" cy="595107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2499742"/>
            <a:ext cx="9144000" cy="378396"/>
            <a:chOff x="0" y="2499742"/>
            <a:chExt cx="9144000" cy="378396"/>
          </a:xfrm>
          <a:solidFill>
            <a:srgbClr val="704B22"/>
          </a:solidFill>
        </p:grpSpPr>
        <p:sp>
          <p:nvSpPr>
            <p:cNvPr id="14" name="직사각형 13"/>
            <p:cNvSpPr/>
            <p:nvPr userDrawn="1"/>
          </p:nvSpPr>
          <p:spPr>
            <a:xfrm>
              <a:off x="319088" y="2499742"/>
              <a:ext cx="1631950" cy="377825"/>
            </a:xfrm>
            <a:prstGeom prst="rect">
              <a:avLst/>
            </a:prstGeom>
            <a:grpFill/>
            <a:ln w="19050">
              <a:solidFill>
                <a:srgbClr val="704B22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참고문헌</a:t>
              </a: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0" y="2878138"/>
              <a:ext cx="9144000" cy="0"/>
            </a:xfrm>
            <a:prstGeom prst="line">
              <a:avLst/>
            </a:prstGeom>
            <a:grpFill/>
            <a:ln w="19050">
              <a:solidFill>
                <a:srgbClr val="704B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88743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19112"/>
            <a:ext cx="9144000" cy="0"/>
          </a:xfrm>
          <a:prstGeom prst="line">
            <a:avLst/>
          </a:prstGeom>
          <a:ln>
            <a:solidFill>
              <a:srgbClr val="704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0" r:id="rId1"/>
    <p:sldLayoutId id="2147485301" r:id="rId2"/>
    <p:sldLayoutId id="2147485302" r:id="rId3"/>
    <p:sldLayoutId id="2147485303" r:id="rId4"/>
    <p:sldLayoutId id="2147485304" r:id="rId5"/>
    <p:sldLayoutId id="2147485305" r:id="rId6"/>
    <p:sldLayoutId id="2147485299" r:id="rId7"/>
    <p:sldLayoutId id="2147485306" r:id="rId8"/>
    <p:sldLayoutId id="2147485307" r:id="rId9"/>
    <p:sldLayoutId id="2147485308" r:id="rId10"/>
    <p:sldLayoutId id="214748530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고딕 ExtraBold" panose="020D0904000000000000" pitchFamily="50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  <a:cs typeface="나눔고딕 ExtraBold" panose="020D0904000000000000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나눔고딕" panose="020D0604000000000000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 CSS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Cascading Style Sheet(</a:t>
            </a:r>
            <a:r>
              <a:rPr kumimoji="0" lang="ko-KR" altLang="en-US" b="1" dirty="0" smtClean="0">
                <a:latin typeface="+mn-ea"/>
                <a:ea typeface="+mn-ea"/>
              </a:rPr>
              <a:t>종속성 시트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현재 버전 </a:t>
            </a:r>
            <a:r>
              <a:rPr kumimoji="0" lang="en-US" altLang="ko-KR" b="1" dirty="0" smtClean="0">
                <a:latin typeface="+mn-ea"/>
                <a:ea typeface="+mn-ea"/>
              </a:rPr>
              <a:t>: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CSS3</a:t>
            </a:r>
            <a:r>
              <a:rPr kumimoji="0" lang="ko-KR" altLang="en-US" b="1" dirty="0" smtClean="0">
                <a:latin typeface="+mn-ea"/>
                <a:ea typeface="+mn-ea"/>
              </a:rPr>
              <a:t>버전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선택자에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“</a:t>
            </a:r>
            <a:r>
              <a:rPr kumimoji="0" lang="ko-KR" altLang="en-US" b="1" dirty="0" smtClean="0">
                <a:latin typeface="+mn-ea"/>
                <a:ea typeface="+mn-ea"/>
              </a:rPr>
              <a:t>정답</a:t>
            </a:r>
            <a:r>
              <a:rPr kumimoji="0" lang="en-US" altLang="ko-KR" b="1" dirty="0" smtClean="0">
                <a:latin typeface="+mn-ea"/>
                <a:ea typeface="+mn-ea"/>
              </a:rPr>
              <a:t>”</a:t>
            </a:r>
            <a:r>
              <a:rPr kumimoji="0" lang="ko-KR" altLang="en-US" b="1" dirty="0" smtClean="0">
                <a:latin typeface="+mn-ea"/>
                <a:ea typeface="+mn-ea"/>
              </a:rPr>
              <a:t>은 없음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700553"/>
            <a:ext cx="165939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CSS </a:t>
            </a:r>
            <a:r>
              <a:rPr kumimoji="0" lang="ko-KR" altLang="en-US" sz="2200" b="1" dirty="0" smtClean="0">
                <a:latin typeface="+mn-ea"/>
                <a:ea typeface="+mn-ea"/>
              </a:rPr>
              <a:t>정의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7" y="2439417"/>
            <a:ext cx="1872208" cy="20765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627" y="2920400"/>
            <a:ext cx="1190791" cy="1114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4418" y="2496035"/>
            <a:ext cx="3087307" cy="18642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48882" y="4455635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다른 코드 같은 결과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/>
              <a:t>(</a:t>
            </a:r>
            <a:r>
              <a:rPr lang="en-US" altLang="ko-KR" dirty="0" smtClean="0"/>
              <a:t>10)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후손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751587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특정 태그 아래에 있는 후손을 선택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후손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특정 태그 안에 있는 모든 </a:t>
            </a:r>
            <a:r>
              <a:rPr kumimoji="0" lang="ko-KR" altLang="en-US" b="1" dirty="0" smtClean="0">
                <a:latin typeface="+mn-ea"/>
                <a:ea typeface="+mn-ea"/>
              </a:rPr>
              <a:t>태그들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00" y="2439242"/>
            <a:ext cx="447737" cy="16956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568" y="457868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i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d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가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test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인 태그 안에 있는 모든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h1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태그들에 스타일이 적용됨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047610"/>
            <a:ext cx="2171603" cy="24789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60904" y="3363838"/>
            <a:ext cx="853752" cy="214902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8592" y="3943188"/>
            <a:ext cx="853752" cy="214902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07792" y="2450596"/>
            <a:ext cx="853752" cy="390267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94776" y="3733311"/>
            <a:ext cx="853752" cy="390267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57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20" y="3285934"/>
            <a:ext cx="3458472" cy="7342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58209"/>
            <a:ext cx="2717300" cy="7221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/>
              <a:t>(</a:t>
            </a:r>
            <a:r>
              <a:rPr lang="en-US" altLang="ko-KR" dirty="0" smtClean="0"/>
              <a:t>11)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3352163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후손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sz="2200" b="1" dirty="0" smtClean="0">
                <a:latin typeface="+mn-ea"/>
                <a:ea typeface="+mn-ea"/>
              </a:rPr>
              <a:t> 유의사항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415883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예상과 다른 결과가 나타날 수 있으니 주의할 것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후손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선택자는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공백</a:t>
            </a:r>
            <a:r>
              <a:rPr kumimoji="0" lang="ko-KR" altLang="en-US" b="1" dirty="0" smtClean="0">
                <a:latin typeface="+mn-ea"/>
                <a:ea typeface="+mn-ea"/>
              </a:rPr>
              <a:t>으로만 나타내므로 더욱 주의해야 함</a:t>
            </a: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57868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유사하지만 다른 결과를 나타내고 있음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0804" y="3545584"/>
            <a:ext cx="2999108" cy="248225"/>
          </a:xfrm>
          <a:prstGeom prst="rect">
            <a:avLst/>
          </a:prstGeom>
          <a:noFill/>
          <a:ln w="38100">
            <a:solidFill>
              <a:srgbClr val="0000F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516478"/>
            <a:ext cx="2357260" cy="205627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488" y="1969614"/>
            <a:ext cx="894651" cy="146623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890" y="2958972"/>
            <a:ext cx="828791" cy="16290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001" y="2358013"/>
            <a:ext cx="1811015" cy="147822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157064" y="2036838"/>
            <a:ext cx="864096" cy="1341661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82436" y="3037633"/>
            <a:ext cx="787126" cy="1523870"/>
          </a:xfrm>
          <a:prstGeom prst="rect">
            <a:avLst/>
          </a:prstGeom>
          <a:noFill/>
          <a:ln w="38100">
            <a:solidFill>
              <a:srgbClr val="0000F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01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76" y="1995686"/>
            <a:ext cx="2054199" cy="26334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/>
              <a:t>(</a:t>
            </a:r>
            <a:r>
              <a:rPr lang="en-US" altLang="ko-KR" dirty="0" smtClean="0"/>
              <a:t>12)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>
                <a:latin typeface="+mn-ea"/>
                <a:ea typeface="+mn-ea"/>
              </a:rPr>
              <a:t>자</a:t>
            </a:r>
            <a:r>
              <a:rPr kumimoji="0" lang="ko-KR" altLang="en-US" sz="2200" b="1" dirty="0" smtClean="0">
                <a:latin typeface="+mn-ea"/>
                <a:ea typeface="+mn-ea"/>
              </a:rPr>
              <a:t>손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487891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특정 태그 아래에 있는 자손을 선택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자손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특정 태그 안에 있는 태그</a:t>
            </a:r>
            <a:r>
              <a:rPr kumimoji="0" lang="en-US" altLang="ko-KR" b="1" dirty="0">
                <a:latin typeface="+mn-ea"/>
                <a:ea typeface="+mn-ea"/>
              </a:rPr>
              <a:t>(</a:t>
            </a:r>
            <a:r>
              <a:rPr kumimoji="0" lang="ko-KR" altLang="en-US" b="1" dirty="0">
                <a:latin typeface="+mn-ea"/>
                <a:ea typeface="+mn-ea"/>
              </a:rPr>
              <a:t>바로 안쪽 태그만 </a:t>
            </a:r>
            <a:r>
              <a:rPr kumimoji="0" lang="ko-KR" altLang="en-US" b="1" dirty="0" smtClean="0">
                <a:latin typeface="+mn-ea"/>
                <a:ea typeface="+mn-ea"/>
              </a:rPr>
              <a:t>선택함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8265" y="3305718"/>
            <a:ext cx="949519" cy="362634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5571" y="3863855"/>
            <a:ext cx="853752" cy="214902"/>
          </a:xfrm>
          <a:prstGeom prst="rect">
            <a:avLst/>
          </a:prstGeom>
          <a:noFill/>
          <a:ln w="38100">
            <a:solidFill>
              <a:srgbClr val="F79646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457868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i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d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가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test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인 태그 바로 안쪽 태그들만 스타일 적용됨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88621"/>
            <a:ext cx="828791" cy="186716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249796" y="3863854"/>
            <a:ext cx="853752" cy="391927"/>
          </a:xfrm>
          <a:prstGeom prst="rect">
            <a:avLst/>
          </a:prstGeom>
          <a:noFill/>
          <a:ln w="38100">
            <a:solidFill>
              <a:srgbClr val="F79646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98545" y="2388620"/>
            <a:ext cx="949519" cy="1279731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36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/>
              <a:t>(</a:t>
            </a:r>
            <a:r>
              <a:rPr lang="en-US" altLang="ko-KR" dirty="0" smtClean="0"/>
              <a:t>13)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377535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table</a:t>
            </a:r>
            <a:r>
              <a:rPr kumimoji="0" lang="ko-KR" altLang="en-US" sz="2200" b="1" dirty="0" smtClean="0">
                <a:latin typeface="+mn-ea"/>
                <a:ea typeface="+mn-ea"/>
              </a:rPr>
              <a:t>태그와 자손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055843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table </a:t>
            </a:r>
            <a:r>
              <a:rPr kumimoji="0" lang="ko-KR" altLang="en-US" b="1" dirty="0" smtClean="0">
                <a:latin typeface="+mn-ea"/>
                <a:ea typeface="+mn-ea"/>
              </a:rPr>
              <a:t>태그에서는 자손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b="1" dirty="0" smtClean="0">
                <a:latin typeface="+mn-ea"/>
                <a:ea typeface="+mn-ea"/>
              </a:rPr>
              <a:t> 태그를 주의해서 사용해야 함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반드시 </a:t>
            </a:r>
            <a:r>
              <a:rPr kumimoji="0" lang="en-US" altLang="ko-KR" b="1" dirty="0" err="1" smtClean="0">
                <a:latin typeface="+mn-ea"/>
                <a:ea typeface="+mn-ea"/>
              </a:rPr>
              <a:t>tbody</a:t>
            </a:r>
            <a:r>
              <a:rPr kumimoji="0" lang="ko-KR" altLang="en-US" b="1" dirty="0" smtClean="0">
                <a:latin typeface="+mn-ea"/>
                <a:ea typeface="+mn-ea"/>
              </a:rPr>
              <a:t>를 명시해줘야 함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457868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+mn-ea"/>
                <a:ea typeface="+mn-ea"/>
                <a:cs typeface="JetBrains Mono NL ExtraBold" panose="02000009000000000000" pitchFamily="49" charset="0"/>
              </a:rPr>
              <a:t>t</a:t>
            </a:r>
            <a:r>
              <a:rPr lang="en-US" altLang="ko-KR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body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까지 명시해줘야 스타일이 적용됨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42718"/>
            <a:ext cx="1885041" cy="2357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534" y="2999579"/>
            <a:ext cx="1000265" cy="7621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53" y="2636788"/>
            <a:ext cx="2235201" cy="1212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504" y="2571750"/>
            <a:ext cx="1582168" cy="13037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20072" y="2822480"/>
            <a:ext cx="1224136" cy="901397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32717" y="2533466"/>
            <a:ext cx="1495249" cy="1838483"/>
          </a:xfrm>
          <a:prstGeom prst="rect">
            <a:avLst/>
          </a:prstGeom>
          <a:noFill/>
          <a:ln w="38100">
            <a:solidFill>
              <a:srgbClr val="F79646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70632" y="2874975"/>
            <a:ext cx="493056" cy="200832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272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61" y="2759698"/>
            <a:ext cx="2181529" cy="14670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/>
              <a:t>(</a:t>
            </a:r>
            <a:r>
              <a:rPr lang="en-US" altLang="ko-KR" dirty="0" smtClean="0"/>
              <a:t>14)</a:t>
            </a:r>
            <a:endParaRPr lang="ko-KR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동위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911827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같은 위치에 있는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latin typeface="+mn-ea"/>
                <a:ea typeface="+mn-ea"/>
              </a:rPr>
              <a:t>같은 태그 안에 있는</a:t>
            </a:r>
            <a:r>
              <a:rPr kumimoji="0" lang="en-US" altLang="ko-KR" b="1" dirty="0" smtClean="0">
                <a:latin typeface="+mn-ea"/>
                <a:ea typeface="+mn-ea"/>
              </a:rPr>
              <a:t>) </a:t>
            </a:r>
            <a:r>
              <a:rPr kumimoji="0" lang="ko-KR" altLang="en-US" b="1" dirty="0" smtClean="0">
                <a:latin typeface="+mn-ea"/>
                <a:ea typeface="+mn-ea"/>
              </a:rPr>
              <a:t>태그를 선택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b="1" dirty="0" smtClean="0">
                <a:latin typeface="+mn-ea"/>
                <a:ea typeface="+mn-ea"/>
              </a:rPr>
              <a:t>A+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b="1" dirty="0" smtClean="0">
                <a:latin typeface="+mn-ea"/>
                <a:ea typeface="+mn-ea"/>
              </a:rPr>
              <a:t>B: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A </a:t>
            </a:r>
            <a:r>
              <a:rPr kumimoji="0" lang="ko-KR" altLang="en-US" b="1" dirty="0" smtClean="0">
                <a:latin typeface="+mn-ea"/>
                <a:ea typeface="+mn-ea"/>
              </a:rPr>
              <a:t>바로 뒤에 있는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b="1" dirty="0" smtClean="0">
                <a:latin typeface="+mn-ea"/>
                <a:ea typeface="+mn-ea"/>
              </a:rPr>
              <a:t>B </a:t>
            </a:r>
            <a:r>
              <a:rPr kumimoji="0" lang="ko-KR" altLang="en-US" b="1" dirty="0" smtClean="0">
                <a:latin typeface="+mn-ea"/>
                <a:ea typeface="+mn-ea"/>
              </a:rPr>
              <a:t>선택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b="1" dirty="0" smtClean="0">
                <a:latin typeface="+mn-ea"/>
                <a:ea typeface="+mn-ea"/>
              </a:rPr>
              <a:t>A~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b="1" dirty="0" smtClean="0">
                <a:latin typeface="+mn-ea"/>
                <a:ea typeface="+mn-ea"/>
              </a:rPr>
              <a:t>B: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b="1" dirty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A </a:t>
            </a:r>
            <a:r>
              <a:rPr kumimoji="0" lang="ko-KR" altLang="en-US" b="1" dirty="0" smtClean="0">
                <a:latin typeface="+mn-ea"/>
                <a:ea typeface="+mn-ea"/>
              </a:rPr>
              <a:t>뒤에 있는 모든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B </a:t>
            </a:r>
            <a:r>
              <a:rPr kumimoji="0" lang="ko-KR" altLang="en-US" b="1" dirty="0" smtClean="0">
                <a:latin typeface="+mn-ea"/>
                <a:ea typeface="+mn-ea"/>
              </a:rPr>
              <a:t>선택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19817"/>
          <a:stretch/>
        </p:blipFill>
        <p:spPr>
          <a:xfrm>
            <a:off x="4932040" y="2427760"/>
            <a:ext cx="1512168" cy="21602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05" y="2892778"/>
            <a:ext cx="2304256" cy="8276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3568" y="457868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동위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선택자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코드 및 결과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55860" y="3136561"/>
            <a:ext cx="2160155" cy="1090192"/>
          </a:xfrm>
          <a:prstGeom prst="rect">
            <a:avLst/>
          </a:prstGeom>
          <a:noFill/>
          <a:ln w="76200">
            <a:solidFill>
              <a:srgbClr val="00FFF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4485" y="3136560"/>
            <a:ext cx="2181530" cy="3712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7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/>
              <a:t>(</a:t>
            </a:r>
            <a:r>
              <a:rPr lang="en-US" altLang="ko-KR" dirty="0" smtClean="0"/>
              <a:t>15)</a:t>
            </a:r>
            <a:endParaRPr lang="ko-KR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상태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sz="2200" b="1" dirty="0" smtClean="0">
                <a:latin typeface="+mn-ea"/>
                <a:ea typeface="+mn-ea"/>
              </a:rPr>
              <a:t>(1)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:</a:t>
            </a:r>
            <a:r>
              <a:rPr kumimoji="0" lang="en-US" altLang="ko-KR" b="1" dirty="0" smtClean="0">
                <a:latin typeface="+mn-ea"/>
                <a:ea typeface="+mn-ea"/>
              </a:rPr>
              <a:t>checked </a:t>
            </a:r>
            <a:r>
              <a:rPr kumimoji="0" lang="ko-KR" altLang="en-US" b="1" dirty="0" smtClean="0">
                <a:latin typeface="+mn-ea"/>
                <a:ea typeface="+mn-ea"/>
              </a:rPr>
              <a:t>→ 체크 </a:t>
            </a:r>
            <a:r>
              <a:rPr kumimoji="0" lang="ko-KR" altLang="en-US" b="1" dirty="0">
                <a:latin typeface="+mn-ea"/>
                <a:ea typeface="+mn-ea"/>
              </a:rPr>
              <a:t>상태의 </a:t>
            </a:r>
            <a:r>
              <a:rPr kumimoji="0" lang="en-US" altLang="ko-KR" b="1" dirty="0">
                <a:latin typeface="+mn-ea"/>
                <a:ea typeface="+mn-ea"/>
              </a:rPr>
              <a:t>Input </a:t>
            </a:r>
            <a:r>
              <a:rPr kumimoji="0" lang="ko-KR" altLang="en-US" b="1" dirty="0">
                <a:latin typeface="+mn-ea"/>
                <a:ea typeface="+mn-ea"/>
              </a:rPr>
              <a:t>태그를 </a:t>
            </a:r>
            <a:r>
              <a:rPr kumimoji="0" lang="ko-KR" altLang="en-US" b="1" dirty="0" smtClean="0">
                <a:latin typeface="+mn-ea"/>
                <a:ea typeface="+mn-ea"/>
              </a:rPr>
              <a:t>선택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230" y="1995686"/>
            <a:ext cx="1448002" cy="21338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71750"/>
            <a:ext cx="3334215" cy="1619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60284"/>
            <a:ext cx="4124901" cy="4096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3568" y="457868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체크된 태그의 동위에 있는 태그의 스타일 변경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5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/>
              <a:t>(</a:t>
            </a:r>
            <a:r>
              <a:rPr lang="en-US" altLang="ko-KR" dirty="0" smtClean="0"/>
              <a:t>16)</a:t>
            </a:r>
            <a:endParaRPr lang="ko-KR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상태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sz="2200" b="1" dirty="0" smtClean="0">
                <a:latin typeface="+mn-ea"/>
                <a:ea typeface="+mn-ea"/>
              </a:rPr>
              <a:t>(2)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:</a:t>
            </a:r>
            <a:r>
              <a:rPr kumimoji="0" lang="en-US" altLang="ko-KR" b="1" dirty="0">
                <a:latin typeface="+mn-ea"/>
                <a:ea typeface="+mn-ea"/>
              </a:rPr>
              <a:t>focus → </a:t>
            </a:r>
            <a:r>
              <a:rPr kumimoji="0" lang="ko-KR" altLang="en-US" b="1" dirty="0" smtClean="0">
                <a:latin typeface="+mn-ea"/>
                <a:ea typeface="+mn-ea"/>
              </a:rPr>
              <a:t>초점이 </a:t>
            </a:r>
            <a:r>
              <a:rPr kumimoji="0" lang="ko-KR" altLang="en-US" b="1" dirty="0">
                <a:latin typeface="+mn-ea"/>
                <a:ea typeface="+mn-ea"/>
              </a:rPr>
              <a:t>맞추어진 </a:t>
            </a:r>
            <a:r>
              <a:rPr kumimoji="0" lang="en-US" altLang="ko-KR" b="1" dirty="0">
                <a:latin typeface="+mn-ea"/>
                <a:ea typeface="+mn-ea"/>
              </a:rPr>
              <a:t>input </a:t>
            </a:r>
            <a:r>
              <a:rPr kumimoji="0" lang="ko-KR" altLang="en-US" b="1" dirty="0">
                <a:latin typeface="+mn-ea"/>
                <a:ea typeface="+mn-ea"/>
              </a:rPr>
              <a:t>태그를 선택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:enabled → </a:t>
            </a:r>
            <a:r>
              <a:rPr kumimoji="0" lang="ko-KR" altLang="en-US" b="1" dirty="0" smtClean="0">
                <a:latin typeface="+mn-ea"/>
                <a:ea typeface="+mn-ea"/>
              </a:rPr>
              <a:t>사용 </a:t>
            </a:r>
            <a:r>
              <a:rPr kumimoji="0" lang="ko-KR" altLang="en-US" b="1" dirty="0">
                <a:latin typeface="+mn-ea"/>
                <a:ea typeface="+mn-ea"/>
              </a:rPr>
              <a:t>가능한 </a:t>
            </a:r>
            <a:r>
              <a:rPr kumimoji="0" lang="en-US" altLang="ko-KR" b="1" dirty="0">
                <a:latin typeface="+mn-ea"/>
                <a:ea typeface="+mn-ea"/>
              </a:rPr>
              <a:t>input </a:t>
            </a:r>
            <a:r>
              <a:rPr kumimoji="0" lang="ko-KR" altLang="en-US" b="1" dirty="0">
                <a:latin typeface="+mn-ea"/>
                <a:ea typeface="+mn-ea"/>
              </a:rPr>
              <a:t>태그를 선택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:disabled → </a:t>
            </a:r>
            <a:r>
              <a:rPr kumimoji="0" lang="ko-KR" altLang="en-US" b="1" dirty="0" smtClean="0">
                <a:latin typeface="+mn-ea"/>
                <a:ea typeface="+mn-ea"/>
              </a:rPr>
              <a:t>사용 </a:t>
            </a:r>
            <a:r>
              <a:rPr kumimoji="0" lang="ko-KR" altLang="en-US" b="1" dirty="0">
                <a:latin typeface="+mn-ea"/>
                <a:ea typeface="+mn-ea"/>
              </a:rPr>
              <a:t>불가능한 </a:t>
            </a:r>
            <a:r>
              <a:rPr kumimoji="0" lang="en-US" altLang="ko-KR" b="1" dirty="0">
                <a:latin typeface="+mn-ea"/>
                <a:ea typeface="+mn-ea"/>
              </a:rPr>
              <a:t>input </a:t>
            </a:r>
            <a:r>
              <a:rPr kumimoji="0" lang="ko-KR" altLang="en-US" b="1" dirty="0">
                <a:latin typeface="+mn-ea"/>
                <a:ea typeface="+mn-ea"/>
              </a:rPr>
              <a:t>태그를 </a:t>
            </a:r>
            <a:r>
              <a:rPr kumimoji="0" lang="ko-KR" altLang="en-US" b="1" dirty="0" smtClean="0">
                <a:latin typeface="+mn-ea"/>
                <a:ea typeface="+mn-ea"/>
              </a:rPr>
              <a:t>선택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08" y="3667124"/>
            <a:ext cx="2248214" cy="838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7" y="2386198"/>
            <a:ext cx="5801535" cy="1133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519831"/>
            <a:ext cx="2333951" cy="108600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568" y="457868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상태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선택자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예시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(※ enabled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와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focus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순서 중요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)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0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/>
              <a:t>(</a:t>
            </a:r>
            <a:r>
              <a:rPr lang="en-US" altLang="ko-KR" dirty="0" smtClean="0"/>
              <a:t>17)</a:t>
            </a:r>
            <a:endParaRPr lang="ko-KR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일반 구조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형태 구조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선택자와</a:t>
            </a:r>
            <a:r>
              <a:rPr kumimoji="0" lang="ko-KR" altLang="en-US" b="1" dirty="0" smtClean="0">
                <a:latin typeface="+mn-ea"/>
                <a:ea typeface="+mn-ea"/>
              </a:rPr>
              <a:t> 다름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22024"/>
              </p:ext>
            </p:extLst>
          </p:nvPr>
        </p:nvGraphicFramePr>
        <p:xfrm>
          <a:off x="333978" y="1704337"/>
          <a:ext cx="6326254" cy="293402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4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선택자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91450" marR="91450" marT="35083" marB="35083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:first-child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형제 관계 중 첫번째 위치하는 태그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48716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:last-child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형제 관계 중 마지막에 위치하는 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태그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45072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:nth-child(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수열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형제 관계 중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번째 위치하는 태그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97628"/>
                  </a:ext>
                </a:extLst>
              </a:tr>
              <a:tr h="432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:nth-last-child(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수열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형제 관계 중 뒤에서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번째 위치하는 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태그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83568" y="4638363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일반 구조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선택자의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형태 및 설명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8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/>
              <a:t>(</a:t>
            </a:r>
            <a:r>
              <a:rPr lang="en-US" altLang="ko-KR" dirty="0" smtClean="0"/>
              <a:t>18)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j-lt"/>
                <a:ea typeface="나눔고딕" panose="020D0604000000000000" pitchFamily="50" charset="-127"/>
              </a:rPr>
              <a:t>first-child</a:t>
            </a:r>
            <a:endParaRPr kumimoji="0" lang="ko-KR" altLang="en-US" sz="2200" b="1" dirty="0"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22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첫번째 태그</a:t>
            </a:r>
            <a:r>
              <a:rPr kumimoji="0" lang="ko-KR" altLang="en-US" b="1" dirty="0" smtClean="0">
                <a:latin typeface="+mn-ea"/>
                <a:ea typeface="+mn-ea"/>
              </a:rPr>
              <a:t>이면서 특정한 </a:t>
            </a:r>
            <a:r>
              <a:rPr kumimoji="0" lang="ko-KR" altLang="en-US" b="1" dirty="0" err="1" smtClean="0">
                <a:latin typeface="+mn-ea"/>
                <a:ea typeface="+mn-ea"/>
              </a:rPr>
              <a:t>태그여야</a:t>
            </a:r>
            <a:r>
              <a:rPr kumimoji="0" lang="ko-KR" altLang="en-US" b="1" dirty="0" smtClean="0">
                <a:latin typeface="+mn-ea"/>
                <a:ea typeface="+mn-ea"/>
              </a:rPr>
              <a:t> 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태그의 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순서</a:t>
            </a:r>
            <a:r>
              <a:rPr kumimoji="0" lang="ko-KR" altLang="en-US" b="1" dirty="0" smtClean="0">
                <a:latin typeface="+mn-ea"/>
                <a:ea typeface="+mn-ea"/>
              </a:rPr>
              <a:t>를 최우선으로 고려함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나머지 일반 구조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선택자도</a:t>
            </a:r>
            <a:r>
              <a:rPr kumimoji="0" lang="ko-KR" altLang="en-US" b="1" dirty="0" smtClean="0">
                <a:latin typeface="+mn-ea"/>
                <a:ea typeface="+mn-ea"/>
              </a:rPr>
              <a:t> 원리는 동일함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1" y="2463862"/>
            <a:ext cx="3173981" cy="3613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58" y="2901986"/>
            <a:ext cx="2271800" cy="1697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93" y="2490512"/>
            <a:ext cx="1922217" cy="22414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2558" y="2901986"/>
            <a:ext cx="1005146" cy="2308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3846402"/>
            <a:ext cx="1914726" cy="2308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801" y="4599729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특정 태그의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‘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첫번째 자손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’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에 대하여 스타일을 적용함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9952" y="2476080"/>
            <a:ext cx="1005146" cy="2308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75486" y="3791934"/>
            <a:ext cx="1973724" cy="36399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2558" y="3655313"/>
            <a:ext cx="2373298" cy="848290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3526" y="2793015"/>
            <a:ext cx="2746346" cy="1806714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817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CSS </a:t>
            </a:r>
            <a:r>
              <a:rPr lang="ko-KR" altLang="en-US" dirty="0" err="1">
                <a:latin typeface="+mn-ea"/>
                <a:ea typeface="+mn-ea"/>
              </a:rPr>
              <a:t>선택자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smtClean="0">
                <a:latin typeface="+mn-ea"/>
                <a:ea typeface="+mn-ea"/>
              </a:rPr>
              <a:t>19)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형태 구조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일반 구조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선택자와</a:t>
            </a:r>
            <a:r>
              <a:rPr kumimoji="0" lang="ko-KR" altLang="en-US" b="1" dirty="0" smtClean="0">
                <a:latin typeface="+mn-ea"/>
                <a:ea typeface="+mn-ea"/>
              </a:rPr>
              <a:t> 다름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83583"/>
              </p:ext>
            </p:extLst>
          </p:nvPr>
        </p:nvGraphicFramePr>
        <p:xfrm>
          <a:off x="333978" y="1581940"/>
          <a:ext cx="6326254" cy="293402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선택자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91450" marR="91450" marT="35083" marB="35083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:first-of-type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첫번째로 등장하는 특정 태그 선택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48716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:last-of-type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마지막에 등장하는 특정 태그 선택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45072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:nth-of-type(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번째에 등장하는 특정 태그 선택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97628"/>
                  </a:ext>
                </a:extLst>
              </a:tr>
              <a:tr h="4329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:nth-last-of-type(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뒤에서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번째에 등장하는 특정 태그 선택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83568" y="459958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형태 구조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선택자의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형태 및 설명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전체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b="1" dirty="0" smtClean="0">
                <a:latin typeface="+mn-ea"/>
                <a:ea typeface="+mn-ea"/>
              </a:rPr>
              <a:t> 형태 </a:t>
            </a:r>
            <a:r>
              <a:rPr kumimoji="0" lang="en-US" altLang="ko-KR" b="1" dirty="0" smtClean="0">
                <a:latin typeface="+mn-ea"/>
                <a:ea typeface="+mn-ea"/>
              </a:rPr>
              <a:t>: *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HTML </a:t>
            </a:r>
            <a:r>
              <a:rPr kumimoji="0" lang="ko-KR" altLang="en-US" b="1" dirty="0" smtClean="0">
                <a:latin typeface="+mn-ea"/>
                <a:ea typeface="+mn-ea"/>
              </a:rPr>
              <a:t>페이지 내부의 </a:t>
            </a:r>
            <a:r>
              <a:rPr kumimoji="0"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모든 태그를 선택</a:t>
            </a:r>
            <a:r>
              <a:rPr kumimoji="0" lang="ko-KR" altLang="en-US" b="1" dirty="0" smtClean="0">
                <a:latin typeface="+mn-ea"/>
                <a:ea typeface="+mn-ea"/>
              </a:rPr>
              <a:t>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※ html, body, head </a:t>
            </a:r>
            <a:r>
              <a:rPr kumimoji="0" lang="ko-KR" altLang="en-US" b="1" dirty="0" smtClean="0">
                <a:latin typeface="+mn-ea"/>
                <a:ea typeface="+mn-ea"/>
              </a:rPr>
              <a:t>등도 선택하는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5" y="2506408"/>
            <a:ext cx="2376264" cy="2033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08783" y="4578681"/>
            <a:ext cx="4191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mtClean="0">
                <a:latin typeface="+mn-ea"/>
                <a:ea typeface="+mn-ea"/>
                <a:cs typeface="JetBrains Mono NL ExtraBold" panose="02000009000000000000" pitchFamily="49" charset="0"/>
              </a:rPr>
              <a:t>*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선택자의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스타일 적용 코드 및 결과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32" y="3024538"/>
            <a:ext cx="1162212" cy="1105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068" y="2500533"/>
            <a:ext cx="2078148" cy="20781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44008" y="2500864"/>
            <a:ext cx="1471458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71357" y="4031784"/>
            <a:ext cx="1471458" cy="58027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744" y="2483981"/>
            <a:ext cx="599887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743" y="3511707"/>
            <a:ext cx="743905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57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CSS </a:t>
            </a:r>
            <a:r>
              <a:rPr lang="ko-KR" altLang="en-US" dirty="0" err="1">
                <a:latin typeface="+mn-ea"/>
                <a:ea typeface="+mn-ea"/>
              </a:rPr>
              <a:t>선택자</a:t>
            </a:r>
            <a:r>
              <a:rPr lang="en-US" altLang="ko-KR" dirty="0" smtClean="0">
                <a:latin typeface="+mn-ea"/>
                <a:ea typeface="+mn-ea"/>
              </a:rPr>
              <a:t>(20)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364714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first-of-type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가장 처음에 등장하는 해당 타입의 태그를 의미함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태그의 </a:t>
            </a:r>
            <a:r>
              <a:rPr kumimoji="0"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타입</a:t>
            </a:r>
            <a:r>
              <a:rPr kumimoji="0" lang="ko-KR" altLang="en-US" b="1" dirty="0" err="1" smtClean="0">
                <a:latin typeface="+mn-ea"/>
                <a:ea typeface="+mn-ea"/>
              </a:rPr>
              <a:t>를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>
                <a:latin typeface="+mn-ea"/>
                <a:ea typeface="+mn-ea"/>
              </a:rPr>
              <a:t>최우선으로 고려함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나머지 </a:t>
            </a:r>
            <a:r>
              <a:rPr kumimoji="0" lang="ko-KR" altLang="en-US" b="1" dirty="0">
                <a:latin typeface="+mn-ea"/>
                <a:ea typeface="+mn-ea"/>
              </a:rPr>
              <a:t>일반 구조 </a:t>
            </a:r>
            <a:r>
              <a:rPr kumimoji="0" lang="ko-KR" altLang="en-US" b="1" dirty="0" err="1">
                <a:latin typeface="+mn-ea"/>
                <a:ea typeface="+mn-ea"/>
              </a:rPr>
              <a:t>선택자도</a:t>
            </a:r>
            <a:r>
              <a:rPr kumimoji="0" lang="ko-KR" altLang="en-US" b="1" dirty="0">
                <a:latin typeface="+mn-ea"/>
                <a:ea typeface="+mn-ea"/>
              </a:rPr>
              <a:t> 원리는 동일함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4" y="2361788"/>
            <a:ext cx="4124901" cy="428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58" y="2901986"/>
            <a:ext cx="2271800" cy="169774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02558" y="3119995"/>
            <a:ext cx="1869242" cy="230834"/>
          </a:xfrm>
          <a:prstGeom prst="rect">
            <a:avLst/>
          </a:prstGeom>
          <a:noFill/>
          <a:ln w="38100">
            <a:solidFill>
              <a:srgbClr val="0000F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3846402"/>
            <a:ext cx="1914726" cy="2308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2558" y="3655313"/>
            <a:ext cx="2373298" cy="848290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526" y="2793015"/>
            <a:ext cx="2746346" cy="1806714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498" y="2438622"/>
            <a:ext cx="1984503" cy="226604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01498" y="2793704"/>
            <a:ext cx="1554678" cy="426118"/>
          </a:xfrm>
          <a:prstGeom prst="rect">
            <a:avLst/>
          </a:prstGeom>
          <a:noFill/>
          <a:ln w="38100">
            <a:solidFill>
              <a:srgbClr val="0000F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01498" y="3846402"/>
            <a:ext cx="1698694" cy="4261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0801" y="4599729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첫번째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h1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태그에 대한 스타일 적용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CSS </a:t>
            </a:r>
            <a:r>
              <a:rPr lang="ko-KR" altLang="en-US" dirty="0">
                <a:latin typeface="+mn-ea"/>
                <a:ea typeface="+mn-ea"/>
              </a:rPr>
              <a:t>스타일 </a:t>
            </a:r>
            <a:r>
              <a:rPr lang="ko-KR" altLang="en-US" dirty="0" smtClean="0">
                <a:latin typeface="+mn-ea"/>
                <a:ea typeface="+mn-ea"/>
              </a:rPr>
              <a:t>속성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r>
              <a:rPr lang="ko-KR" altLang="en-US" dirty="0">
                <a:latin typeface="+mn-ea"/>
                <a:ea typeface="+mn-ea"/>
              </a:rPr>
              <a:t/>
            </a:r>
            <a:br>
              <a:rPr lang="ko-KR" altLang="en-US" dirty="0">
                <a:latin typeface="+mn-ea"/>
                <a:ea typeface="+mn-ea"/>
              </a:rPr>
            </a:b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공부 방법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119739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w3school </a:t>
            </a:r>
            <a:r>
              <a:rPr kumimoji="0" lang="en-US" altLang="ko-KR" b="1" dirty="0">
                <a:latin typeface="+mn-ea"/>
                <a:ea typeface="+mn-ea"/>
              </a:rPr>
              <a:t>HTML </a:t>
            </a:r>
            <a:r>
              <a:rPr kumimoji="0" lang="en-US" altLang="ko-KR" b="1" dirty="0" smtClean="0">
                <a:latin typeface="+mn-ea"/>
                <a:ea typeface="+mn-ea"/>
              </a:rPr>
              <a:t>(w3schools.com/html)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Visual Studio Code </a:t>
            </a:r>
            <a:r>
              <a:rPr kumimoji="0" lang="ko-KR" altLang="en-US" b="1" dirty="0" smtClean="0">
                <a:latin typeface="+mn-ea"/>
                <a:ea typeface="+mn-ea"/>
              </a:rPr>
              <a:t>자동 완성 기능들 살펴볼 것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※ </a:t>
            </a:r>
            <a:r>
              <a:rPr kumimoji="0" lang="ko-KR" altLang="en-US" b="1" dirty="0" smtClean="0">
                <a:latin typeface="+mn-ea"/>
                <a:ea typeface="+mn-ea"/>
              </a:rPr>
              <a:t>모든 속성을 외울 순 없음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※ </a:t>
            </a:r>
            <a:r>
              <a:rPr kumimoji="0" lang="ko-KR" altLang="en-US" b="1" dirty="0" smtClean="0">
                <a:latin typeface="+mn-ea"/>
                <a:ea typeface="+mn-ea"/>
              </a:rPr>
              <a:t>자주 사용 하는 것들 위주로 외우고</a:t>
            </a:r>
            <a:r>
              <a:rPr kumimoji="0" lang="en-US" altLang="ko-KR" b="1" dirty="0" smtClean="0">
                <a:latin typeface="+mn-ea"/>
                <a:ea typeface="+mn-ea"/>
              </a:rPr>
              <a:t>, </a:t>
            </a:r>
            <a:r>
              <a:rPr kumimoji="0" lang="ko-KR" altLang="en-US" b="1" dirty="0" smtClean="0">
                <a:latin typeface="+mn-ea"/>
                <a:ea typeface="+mn-ea"/>
              </a:rPr>
              <a:t>필요한 것은 검색할 것</a:t>
            </a:r>
            <a:endParaRPr kumimoji="0"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988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(2)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크기 단위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백분율</a:t>
            </a:r>
            <a:r>
              <a:rPr kumimoji="0" lang="en-US" altLang="ko-KR" b="1" dirty="0" smtClean="0">
                <a:latin typeface="+mn-ea"/>
                <a:ea typeface="+mn-ea"/>
              </a:rPr>
              <a:t>(%), </a:t>
            </a:r>
            <a:r>
              <a:rPr kumimoji="0" lang="en-US" altLang="ko-KR" b="1" dirty="0" err="1" smtClean="0">
                <a:latin typeface="+mn-ea"/>
                <a:ea typeface="+mn-ea"/>
              </a:rPr>
              <a:t>em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latin typeface="+mn-ea"/>
                <a:ea typeface="+mn-ea"/>
              </a:rPr>
              <a:t>배수</a:t>
            </a:r>
            <a:r>
              <a:rPr kumimoji="0" lang="en-US" altLang="ko-KR" b="1" dirty="0" smtClean="0">
                <a:latin typeface="+mn-ea"/>
                <a:ea typeface="+mn-ea"/>
              </a:rPr>
              <a:t>), </a:t>
            </a:r>
            <a:r>
              <a:rPr kumimoji="0" lang="ko-KR" altLang="en-US" b="1" dirty="0" smtClean="0">
                <a:latin typeface="+mn-ea"/>
                <a:ea typeface="+mn-ea"/>
              </a:rPr>
              <a:t>절대값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en-US" altLang="ko-KR" b="1" dirty="0" err="1" smtClean="0">
                <a:latin typeface="+mn-ea"/>
                <a:ea typeface="+mn-ea"/>
              </a:rPr>
              <a:t>px</a:t>
            </a:r>
            <a:r>
              <a:rPr kumimoji="0" lang="en-US" altLang="ko-KR" b="1" dirty="0" smtClean="0">
                <a:latin typeface="+mn-ea"/>
                <a:ea typeface="+mn-ea"/>
              </a:rPr>
              <a:t>) </a:t>
            </a:r>
            <a:r>
              <a:rPr kumimoji="0" lang="ko-KR" altLang="en-US" b="1" dirty="0" smtClean="0">
                <a:latin typeface="+mn-ea"/>
                <a:ea typeface="+mn-ea"/>
              </a:rPr>
              <a:t>등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150453"/>
            <a:ext cx="2067213" cy="1771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76" y="1891810"/>
            <a:ext cx="2880000" cy="687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76" y="2707259"/>
            <a:ext cx="2880000" cy="658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78" y="3499347"/>
            <a:ext cx="2941285" cy="706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657627" y="427634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다른 코드 같은 결과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2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(3)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색상 단위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a(=alpha) : </a:t>
            </a:r>
            <a:r>
              <a:rPr kumimoji="0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투명도</a:t>
            </a:r>
            <a:endParaRPr kumimoji="0"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h(hue:</a:t>
            </a:r>
            <a:r>
              <a:rPr kumimoji="0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색상</a:t>
            </a:r>
            <a:r>
              <a:rPr kumimoji="0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), s(saturation:</a:t>
            </a:r>
            <a:r>
              <a:rPr kumimoji="0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해도</a:t>
            </a:r>
            <a:r>
              <a:rPr kumimoji="0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), l(lightness)</a:t>
            </a:r>
            <a:r>
              <a:rPr kumimoji="0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명도</a:t>
            </a:r>
            <a:endParaRPr kumimoji="0" lang="en-US" altLang="ko-KR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endParaRPr kumimoji="0"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94934"/>
              </p:ext>
            </p:extLst>
          </p:nvPr>
        </p:nvGraphicFramePr>
        <p:xfrm>
          <a:off x="320925" y="2189370"/>
          <a:ext cx="6326254" cy="242413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4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단위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r>
                        <a:rPr lang="en-US" altLang="ko-KR" sz="1400" b="1" i="0" u="none" strike="noStrike" dirty="0">
                          <a:solidFill>
                            <a:srgbClr val="00FF00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r>
                        <a:rPr lang="en-US" altLang="ko-KR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HEX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단위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48716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(red, green, blue)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RGB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색상 단위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45072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rgba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(red, green, blue,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alpha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RGBA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색상 단위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97628"/>
                  </a:ext>
                </a:extLst>
              </a:tr>
              <a:tr h="432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(hue, saturation,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lightness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HSL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색상 단위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hsla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(hue, saturation,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lightness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alpha)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HSLA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색상 단위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8021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83568" y="459958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색상 단위 및 설명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20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(4)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색상 예시 코드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투명도의 범위 </a:t>
            </a:r>
            <a:r>
              <a:rPr kumimoji="0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0.0 ~ 1.0</a:t>
            </a:r>
          </a:p>
          <a:p>
            <a:pPr marL="285750" indent="-28575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미리보기</a:t>
            </a:r>
            <a:r>
              <a:rPr kumimoji="0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표시는 </a:t>
            </a:r>
            <a:r>
              <a:rPr kumimoji="0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IDE </a:t>
            </a:r>
            <a:r>
              <a:rPr kumimoji="0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고유 기능</a:t>
            </a:r>
            <a:r>
              <a:rPr kumimoji="0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예 </a:t>
            </a:r>
            <a:r>
              <a:rPr kumimoji="0"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  )</a:t>
            </a:r>
            <a:endParaRPr kumimoji="0"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37" y="2067694"/>
            <a:ext cx="4143953" cy="21815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5576" y="4249223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같은 빨간색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,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다른 코드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2590" t="426" r="70459" b="86371"/>
          <a:stretch/>
        </p:blipFill>
        <p:spPr>
          <a:xfrm>
            <a:off x="4716016" y="1688736"/>
            <a:ext cx="288032" cy="2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52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(5)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377264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투명도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opacity : 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자식 </a:t>
            </a:r>
            <a:r>
              <a:rPr kumimoji="0"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태그에게도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투명도 영향을 줌</a:t>
            </a:r>
            <a:endParaRPr kumimoji="0"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alpha : </a:t>
            </a:r>
            <a:r>
              <a:rPr kumimoji="0" lang="ko-KR" altLang="en-US" b="1" dirty="0" smtClean="0">
                <a:latin typeface="+mn-ea"/>
                <a:ea typeface="+mn-ea"/>
              </a:rPr>
              <a:t>자신에게만 투명도를 적용함</a:t>
            </a:r>
            <a:r>
              <a:rPr kumimoji="0" lang="en-US" altLang="ko-KR" b="1" dirty="0" smtClean="0">
                <a:latin typeface="+mn-ea"/>
                <a:ea typeface="+mn-ea"/>
              </a:rPr>
              <a:t>  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813" y="2290965"/>
            <a:ext cx="2302419" cy="18722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4" y="2523704"/>
            <a:ext cx="3535523" cy="16146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9512" y="2421428"/>
            <a:ext cx="2952328" cy="1008112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6369" y="3466913"/>
            <a:ext cx="3625058" cy="10081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 flipV="1">
            <a:off x="3131840" y="2767421"/>
            <a:ext cx="1225973" cy="158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811427" y="3749069"/>
            <a:ext cx="546386" cy="209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5576" y="45066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a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lpha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와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opacity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의 차이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45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(6)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가시 속성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Display </a:t>
            </a:r>
            <a:r>
              <a:rPr kumimoji="0" lang="ko-KR" altLang="en-US" b="1" dirty="0" smtClean="0">
                <a:latin typeface="+mn-ea"/>
                <a:ea typeface="+mn-ea"/>
              </a:rPr>
              <a:t>속성 </a:t>
            </a:r>
            <a:r>
              <a:rPr kumimoji="0" lang="en-US" altLang="ko-KR" b="1" dirty="0" smtClean="0">
                <a:latin typeface="+mn-ea"/>
                <a:ea typeface="+mn-ea"/>
              </a:rPr>
              <a:t>: none, block, inline, inline-block </a:t>
            </a:r>
            <a:r>
              <a:rPr kumimoji="0" lang="ko-KR" altLang="en-US" b="1" dirty="0" smtClean="0">
                <a:latin typeface="+mn-ea"/>
                <a:ea typeface="+mn-ea"/>
              </a:rPr>
              <a:t>등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67671"/>
            <a:ext cx="3313063" cy="1167915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753894"/>
            <a:ext cx="2589930" cy="842507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786034"/>
            <a:ext cx="4493886" cy="917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39552" y="45066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Display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속성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6202" y="1708660"/>
            <a:ext cx="3168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완전히 사라짐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1718" y="2437360"/>
            <a:ext cx="3030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7933C"/>
                </a:solidFill>
                <a:latin typeface="+mn-ea"/>
                <a:ea typeface="+mn-ea"/>
                <a:cs typeface="JetBrains Mono NL ExtraBold" panose="02000009000000000000" pitchFamily="49" charset="0"/>
              </a:rPr>
              <a:t>상하 간격도 있음</a:t>
            </a:r>
            <a:endParaRPr lang="ko-KR" altLang="en-US" b="1" dirty="0">
              <a:solidFill>
                <a:srgbClr val="77933C"/>
              </a:solidFill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0350" y="2164582"/>
            <a:ext cx="3559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E46C0A"/>
                </a:solidFill>
                <a:latin typeface="+mn-ea"/>
                <a:ea typeface="+mn-ea"/>
                <a:cs typeface="JetBrains Mono NL ExtraBold" panose="02000009000000000000" pitchFamily="49" charset="0"/>
              </a:rPr>
              <a:t>좌우 간격만 있음</a:t>
            </a:r>
            <a:endParaRPr lang="ko-KR" altLang="en-US" b="1" dirty="0">
              <a:solidFill>
                <a:srgbClr val="E46C0A"/>
              </a:solidFill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8280" y="4052120"/>
            <a:ext cx="1108784" cy="383448"/>
          </a:xfrm>
          <a:prstGeom prst="rect">
            <a:avLst/>
          </a:prstGeom>
          <a:noFill/>
          <a:ln w="38100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17152" y="4073343"/>
            <a:ext cx="1193055" cy="382883"/>
          </a:xfrm>
          <a:prstGeom prst="rect">
            <a:avLst/>
          </a:prstGeom>
          <a:noFill/>
          <a:ln w="38100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84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(7)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박스 속성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255643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content-box : </a:t>
            </a:r>
            <a:r>
              <a:rPr kumimoji="0" lang="ko-KR" altLang="en-US" b="1" dirty="0" smtClean="0">
                <a:latin typeface="+mn-ea"/>
                <a:ea typeface="+mn-ea"/>
              </a:rPr>
              <a:t>기본값</a:t>
            </a:r>
            <a:r>
              <a:rPr kumimoji="0" lang="en-US" altLang="ko-KR" b="1" dirty="0" smtClean="0">
                <a:latin typeface="+mn-ea"/>
                <a:ea typeface="+mn-ea"/>
              </a:rPr>
              <a:t>, </a:t>
            </a:r>
            <a:r>
              <a:rPr kumimoji="0" lang="en-US" altLang="ko-KR" b="1" dirty="0" err="1" smtClean="0">
                <a:latin typeface="+mn-ea"/>
                <a:ea typeface="+mn-ea"/>
              </a:rPr>
              <a:t>border+padding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포함 안 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border-box </a:t>
            </a:r>
            <a:r>
              <a:rPr kumimoji="0" lang="en-US" altLang="ko-KR" b="1" dirty="0">
                <a:latin typeface="+mn-ea"/>
                <a:ea typeface="+mn-ea"/>
              </a:rPr>
              <a:t>: border(</a:t>
            </a:r>
            <a:r>
              <a:rPr kumimoji="0" lang="ko-KR" altLang="en-US" b="1" dirty="0">
                <a:latin typeface="+mn-ea"/>
                <a:ea typeface="+mn-ea"/>
              </a:rPr>
              <a:t>테두리</a:t>
            </a:r>
            <a:r>
              <a:rPr kumimoji="0" lang="en-US" altLang="ko-KR" b="1" dirty="0" smtClean="0">
                <a:latin typeface="+mn-ea"/>
                <a:ea typeface="+mn-ea"/>
              </a:rPr>
              <a:t>)+padding(</a:t>
            </a:r>
            <a:r>
              <a:rPr kumimoji="0" lang="ko-KR" altLang="en-US" b="1" dirty="0" smtClean="0">
                <a:latin typeface="+mn-ea"/>
                <a:ea typeface="+mn-ea"/>
              </a:rPr>
              <a:t>여백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  <a:r>
              <a:rPr kumimoji="0" lang="ko-KR" altLang="en-US" b="1" dirty="0" smtClean="0">
                <a:latin typeface="+mn-ea"/>
                <a:ea typeface="+mn-ea"/>
              </a:rPr>
              <a:t> 포함한 크기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44" y="2316362"/>
            <a:ext cx="1318679" cy="2055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2" y="1924560"/>
            <a:ext cx="2261415" cy="28862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39" y="2033404"/>
            <a:ext cx="1729925" cy="12654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93431"/>
            <a:ext cx="1802005" cy="131346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9552" y="458234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b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ox-sizing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속성 차이에 따른 크기 차이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55654" y="2564703"/>
            <a:ext cx="665784" cy="186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33297" y="3860902"/>
            <a:ext cx="662839" cy="1652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9125" y="2497781"/>
            <a:ext cx="1188132" cy="405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49125" y="4439572"/>
            <a:ext cx="1678659" cy="1652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9124" y="3654562"/>
            <a:ext cx="1822675" cy="187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38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(8)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테두리 속성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한 번에 속성을 부여할 수도 있고 분할해서 부여할 수도 있음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779662"/>
            <a:ext cx="1314633" cy="2676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39993"/>
            <a:ext cx="2736304" cy="28165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31640" y="2350860"/>
            <a:ext cx="2304256" cy="2028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23724" y="3507854"/>
            <a:ext cx="188012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9552" y="45066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색상만 다르고 스타일은 똑같은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border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들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00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(9)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폰트 속성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399659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따옴표로 감싸는 경우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폰트</a:t>
            </a:r>
            <a:r>
              <a:rPr kumimoji="0" lang="en-US" altLang="ko-KR" b="1" dirty="0" smtClean="0">
                <a:latin typeface="+mn-ea"/>
                <a:ea typeface="+mn-ea"/>
              </a:rPr>
              <a:t>(=</a:t>
            </a:r>
            <a:r>
              <a:rPr kumimoji="0" lang="ko-KR" altLang="en-US" b="1" dirty="0" smtClean="0">
                <a:latin typeface="+mn-ea"/>
                <a:ea typeface="+mn-ea"/>
              </a:rPr>
              <a:t>글꼴</a:t>
            </a:r>
            <a:r>
              <a:rPr kumimoji="0" lang="en-US" altLang="ko-KR" b="1" dirty="0" smtClean="0">
                <a:latin typeface="+mn-ea"/>
                <a:ea typeface="+mn-ea"/>
              </a:rPr>
              <a:t>) </a:t>
            </a:r>
            <a:r>
              <a:rPr kumimoji="0" lang="ko-KR" altLang="en-US" b="1" dirty="0" smtClean="0">
                <a:latin typeface="+mn-ea"/>
                <a:ea typeface="+mn-ea"/>
              </a:rPr>
              <a:t>이름에 공백이 있는 경우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콤마 뒤에 붙는 폰트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폰트 적용 안 될 경우에 적용하는 폰트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※ </a:t>
            </a:r>
            <a:r>
              <a:rPr kumimoji="0" lang="en-US" altLang="ko-KR" b="1" dirty="0" err="1" smtClean="0">
                <a:latin typeface="+mn-ea"/>
                <a:ea typeface="+mn-ea"/>
              </a:rPr>
              <a:t>JetBrains</a:t>
            </a:r>
            <a:r>
              <a:rPr kumimoji="0" lang="en-US" altLang="ko-KR" b="1" dirty="0" smtClean="0">
                <a:latin typeface="+mn-ea"/>
                <a:ea typeface="+mn-ea"/>
              </a:rPr>
              <a:t> Mono</a:t>
            </a:r>
            <a:r>
              <a:rPr kumimoji="0" lang="ko-KR" altLang="en-US" b="1" dirty="0" smtClean="0">
                <a:latin typeface="+mn-ea"/>
                <a:ea typeface="+mn-ea"/>
              </a:rPr>
              <a:t>는 한글 </a:t>
            </a:r>
            <a:r>
              <a:rPr kumimoji="0" lang="ko-KR" altLang="en-US" b="1" dirty="0" err="1" smtClean="0">
                <a:latin typeface="+mn-ea"/>
                <a:ea typeface="+mn-ea"/>
              </a:rPr>
              <a:t>미지원</a:t>
            </a:r>
            <a:r>
              <a:rPr kumimoji="0" lang="en-US" altLang="ko-KR" b="1" dirty="0" smtClean="0">
                <a:latin typeface="+mn-ea"/>
                <a:ea typeface="+mn-ea"/>
              </a:rPr>
              <a:t>,</a:t>
            </a:r>
            <a:r>
              <a:rPr kumimoji="0" lang="ko-KR" altLang="en-US" b="1" dirty="0" smtClean="0">
                <a:latin typeface="+mn-ea"/>
                <a:ea typeface="+mn-ea"/>
              </a:rPr>
              <a:t> 한글은 </a:t>
            </a:r>
            <a:r>
              <a:rPr kumimoji="0" lang="en-US" altLang="ko-KR" b="1" dirty="0" smtClean="0">
                <a:latin typeface="+mn-ea"/>
                <a:ea typeface="+mn-ea"/>
              </a:rPr>
              <a:t>D2Coding </a:t>
            </a:r>
            <a:r>
              <a:rPr kumimoji="0" lang="ko-KR" altLang="en-US" b="1" dirty="0" smtClean="0">
                <a:latin typeface="+mn-ea"/>
                <a:ea typeface="+mn-ea"/>
              </a:rPr>
              <a:t>사용함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0" y="2355726"/>
            <a:ext cx="6104408" cy="9826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216"/>
            <a:ext cx="4357046" cy="13664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7300" y="45066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폰트 적용 및 결과 확인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2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082585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태그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860507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b="1" dirty="0" smtClean="0">
                <a:latin typeface="+mn-ea"/>
                <a:ea typeface="+mn-ea"/>
              </a:rPr>
              <a:t> 형태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smtClean="0">
                <a:latin typeface="+mn-ea"/>
                <a:ea typeface="+mn-ea"/>
              </a:rPr>
              <a:t>해당 태그의 이름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※ </a:t>
            </a:r>
            <a:r>
              <a:rPr kumimoji="0" lang="ko-KR" altLang="en-US" b="1" dirty="0" smtClean="0">
                <a:latin typeface="+mn-ea"/>
                <a:ea typeface="+mn-ea"/>
              </a:rPr>
              <a:t>콤마</a:t>
            </a:r>
            <a:r>
              <a:rPr kumimoji="0" lang="en-US" altLang="ko-KR" b="1" dirty="0" smtClean="0">
                <a:latin typeface="+mn-ea"/>
                <a:ea typeface="+mn-ea"/>
              </a:rPr>
              <a:t>(,)</a:t>
            </a:r>
            <a:r>
              <a:rPr kumimoji="0" lang="ko-KR" altLang="en-US" b="1" dirty="0" err="1" smtClean="0">
                <a:latin typeface="+mn-ea"/>
                <a:ea typeface="+mn-ea"/>
              </a:rPr>
              <a:t>이용시</a:t>
            </a:r>
            <a:r>
              <a:rPr kumimoji="0" lang="ko-KR" altLang="en-US" b="1" dirty="0" smtClean="0">
                <a:latin typeface="+mn-ea"/>
                <a:ea typeface="+mn-ea"/>
              </a:rPr>
              <a:t> 여러 태그에 동시에 스타일 적용 가능</a:t>
            </a:r>
            <a:r>
              <a:rPr kumimoji="0" lang="en-US" altLang="ko-KR" b="1" dirty="0" smtClean="0">
                <a:latin typeface="+mn-ea"/>
                <a:ea typeface="+mn-ea"/>
              </a:rPr>
              <a:t>(OR)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76224" y="4500268"/>
            <a:ext cx="4791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선택자의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스타일 적용 코드 및 결과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30810"/>
            <a:ext cx="3523847" cy="23471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804819"/>
            <a:ext cx="1400370" cy="112410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483768" y="2572932"/>
            <a:ext cx="1471458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2934403"/>
            <a:ext cx="648072" cy="41487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6161" y="3781323"/>
            <a:ext cx="1471458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61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(10)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377535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텍스트 수평과 수직 정렬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124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수평 정렬은 </a:t>
            </a:r>
            <a:r>
              <a:rPr kumimoji="0" lang="en-US" altLang="ko-KR" b="1" dirty="0" err="1" smtClean="0">
                <a:latin typeface="+mn-ea"/>
                <a:ea typeface="+mn-ea"/>
              </a:rPr>
              <a:t>text-align:cente</a:t>
            </a:r>
            <a:r>
              <a:rPr kumimoji="0" lang="ko-KR" altLang="en-US" b="1" dirty="0" smtClean="0">
                <a:latin typeface="+mn-ea"/>
                <a:ea typeface="+mn-ea"/>
              </a:rPr>
              <a:t>로 지정하면 됨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수직 정렬은 텍스트가 너비 개념이 없으므로 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+mn-ea"/>
                <a:ea typeface="+mn-ea"/>
              </a:rPr>
              <a:t>heigh</a:t>
            </a:r>
            <a:r>
              <a:rPr kumimoji="0"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와 </a:t>
            </a:r>
            <a:r>
              <a:rPr kumimoji="0"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line-</a:t>
            </a:r>
            <a:r>
              <a:rPr kumimoji="0" lang="en-US" altLang="ko-KR" b="1" dirty="0" err="1" smtClean="0">
                <a:solidFill>
                  <a:srgbClr val="0000FF"/>
                </a:solidFill>
                <a:latin typeface="+mn-ea"/>
                <a:ea typeface="+mn-ea"/>
              </a:rPr>
              <a:t>heigh</a:t>
            </a:r>
            <a:r>
              <a:rPr kumimoji="0"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값을 동일하게 설정</a:t>
            </a:r>
            <a:endParaRPr kumimoji="0" lang="ko-KR" altLang="en-US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08" y="3035186"/>
            <a:ext cx="1667108" cy="914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99437"/>
            <a:ext cx="2520280" cy="21860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7300" y="45066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수평과 수직 정렬 코드 및 결과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3908770"/>
            <a:ext cx="1656184" cy="24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00754" y="4142646"/>
            <a:ext cx="1678659" cy="1652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92343" y="3069996"/>
            <a:ext cx="1210988" cy="1652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2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852" t="4962" r="7801" b="10045"/>
          <a:stretch/>
        </p:blipFill>
        <p:spPr>
          <a:xfrm>
            <a:off x="2987824" y="2775586"/>
            <a:ext cx="1944216" cy="19442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(11)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위치 속성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343875" cy="124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웹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>
                <a:latin typeface="+mn-ea"/>
                <a:ea typeface="+mn-ea"/>
              </a:rPr>
              <a:t>컴퓨터 프로그램에서의 </a:t>
            </a:r>
            <a:r>
              <a:rPr kumimoji="0" lang="ko-KR" altLang="en-US" b="1" dirty="0" err="1">
                <a:latin typeface="+mn-ea"/>
                <a:ea typeface="+mn-ea"/>
              </a:rPr>
              <a:t>좌표계는</a:t>
            </a:r>
            <a:r>
              <a:rPr kumimoji="0" lang="ko-KR" altLang="en-US" b="1" dirty="0">
                <a:latin typeface="+mn-ea"/>
                <a:ea typeface="+mn-ea"/>
              </a:rPr>
              <a:t> 데카르트 </a:t>
            </a:r>
            <a:r>
              <a:rPr kumimoji="0" lang="ko-KR" altLang="en-US" b="1" dirty="0" err="1">
                <a:latin typeface="+mn-ea"/>
                <a:ea typeface="+mn-ea"/>
              </a:rPr>
              <a:t>좌표계와</a:t>
            </a:r>
            <a:r>
              <a:rPr kumimoji="0" lang="ko-KR" altLang="en-US" b="1" dirty="0">
                <a:latin typeface="+mn-ea"/>
                <a:ea typeface="+mn-ea"/>
              </a:rPr>
              <a:t> 다름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데카르트 </a:t>
            </a:r>
            <a:r>
              <a:rPr kumimoji="0" lang="ko-KR" altLang="en-US" b="1" dirty="0" err="1">
                <a:latin typeface="+mn-ea"/>
                <a:ea typeface="+mn-ea"/>
              </a:rPr>
              <a:t>좌표계</a:t>
            </a:r>
            <a:r>
              <a:rPr kumimoji="0" lang="ko-KR" altLang="en-US" b="1" dirty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: </a:t>
            </a:r>
            <a:r>
              <a:rPr kumimoji="0" lang="ko-KR" altLang="en-US" b="1" dirty="0">
                <a:latin typeface="+mn-ea"/>
                <a:ea typeface="+mn-ea"/>
              </a:rPr>
              <a:t>일반적인 수학에서 사용되는 </a:t>
            </a:r>
            <a:r>
              <a:rPr kumimoji="0" lang="ko-KR" altLang="en-US" b="1" dirty="0" err="1">
                <a:latin typeface="+mn-ea"/>
                <a:ea typeface="+mn-ea"/>
              </a:rPr>
              <a:t>좌표계로써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>
                <a:latin typeface="+mn-ea"/>
                <a:ea typeface="+mn-ea"/>
              </a:rPr>
              <a:t>정 가운데를 원점으로 </a:t>
            </a:r>
            <a:r>
              <a:rPr kumimoji="0" lang="ko-KR" altLang="en-US" b="1" dirty="0" smtClean="0">
                <a:latin typeface="+mn-ea"/>
                <a:ea typeface="+mn-ea"/>
              </a:rPr>
              <a:t>봄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61356" y="478251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컴퓨터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좌표계와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데카르트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좌표계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93804" y="3855706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데카르트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좌표계의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endParaRPr lang="en-US" altLang="ko-KR" b="1" dirty="0" smtClean="0">
              <a:latin typeface="+mn-ea"/>
              <a:ea typeface="+mn-ea"/>
              <a:cs typeface="JetBrains Mono NL ExtraBold" panose="02000009000000000000" pitchFamily="49" charset="0"/>
            </a:endParaRPr>
          </a:p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원점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(0,0)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139952" y="3792990"/>
            <a:ext cx="1080120" cy="206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3" idx="0"/>
          </p:cNvCxnSpPr>
          <p:nvPr/>
        </p:nvCxnSpPr>
        <p:spPr>
          <a:xfrm flipV="1">
            <a:off x="1845376" y="3029147"/>
            <a:ext cx="1174829" cy="618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37264" y="3648115"/>
            <a:ext cx="201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컴퓨터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좌표계의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endParaRPr lang="en-US" altLang="ko-KR" b="1" dirty="0" smtClean="0">
              <a:latin typeface="+mn-ea"/>
              <a:ea typeface="+mn-ea"/>
              <a:cs typeface="JetBrains Mono NL ExtraBold" panose="02000009000000000000" pitchFamily="49" charset="0"/>
            </a:endParaRPr>
          </a:p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원점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(0,0)</a:t>
            </a:r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  <a:cs typeface="JetBrains Mono NL ExtraBold" panose="02000009000000000000" pitchFamily="49" charset="0"/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  <a:cs typeface="JetBrains Mono NL ExtraBold" panose="02000009000000000000" pitchFamily="49" charset="0"/>
              </a:rPr>
              <a:t>좌측 상단이 원점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337574" y="2841035"/>
            <a:ext cx="7972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275237" y="3120083"/>
            <a:ext cx="0" cy="604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55876" y="2512752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JetBrains Mono NL ExtraBold" panose="02000009000000000000" pitchFamily="49" charset="0"/>
              </a:rPr>
              <a:t>x+</a:t>
            </a:r>
            <a:endParaRPr lang="ko-KR" altLang="en-US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JetBrains Mono NL ExtraBold" panose="02000009000000000000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32134" y="3226421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JetBrains Mono NL ExtraBold" panose="02000009000000000000" pitchFamily="49" charset="0"/>
              </a:rPr>
              <a:t>y+</a:t>
            </a:r>
            <a:endParaRPr lang="ko-KR" altLang="en-US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JetBrains Mono NL ExtraBold" panose="02000009000000000000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39952" y="330135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  <a:cs typeface="JetBrains Mono NL ExtraBold" panose="02000009000000000000" pitchFamily="49" charset="0"/>
              </a:rPr>
              <a:t>x+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  <a:cs typeface="JetBrains Mono NL ExtraBold" panose="02000009000000000000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72470" y="4048963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  <a:cs typeface="JetBrains Mono NL ExtraBold" panose="02000009000000000000" pitchFamily="49" charset="0"/>
              </a:rPr>
              <a:t>y+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  <a:cs typeface="JetBrains Mono NL ExtraBold" panose="02000009000000000000" pitchFamily="49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162653" y="3635498"/>
            <a:ext cx="51478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31257" y="3971280"/>
            <a:ext cx="0" cy="604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90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(12)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64684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position:static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기본 값이며</a:t>
            </a:r>
            <a:r>
              <a:rPr kumimoji="0" lang="en-US" altLang="ko-KR" b="1" dirty="0" smtClean="0">
                <a:latin typeface="+mn-ea"/>
                <a:ea typeface="+mn-ea"/>
              </a:rPr>
              <a:t>, </a:t>
            </a:r>
            <a:r>
              <a:rPr kumimoji="0" lang="ko-KR" altLang="en-US" b="1" dirty="0" smtClean="0">
                <a:latin typeface="+mn-ea"/>
                <a:ea typeface="+mn-ea"/>
              </a:rPr>
              <a:t>위치 값이 아닌 입력 순서로만 배치됨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3012"/>
          <a:stretch/>
        </p:blipFill>
        <p:spPr>
          <a:xfrm>
            <a:off x="5644531" y="1593075"/>
            <a:ext cx="1062525" cy="2953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3" y="1688800"/>
            <a:ext cx="2458067" cy="26978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7300" y="4506674"/>
            <a:ext cx="6823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left, top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값에 상관없이 입력 순서로만 배치되는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static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0139" y="3214796"/>
            <a:ext cx="936104" cy="44487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311" y="2263568"/>
            <a:ext cx="1210988" cy="4028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873" y="2662515"/>
            <a:ext cx="2811347" cy="7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07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85" y="1591661"/>
            <a:ext cx="2376019" cy="30996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(13)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92897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position:relative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기본값 위치 기준으로 </a:t>
            </a:r>
            <a:r>
              <a:rPr kumimoji="0" lang="en-US" altLang="ko-KR" b="1" dirty="0" smtClean="0">
                <a:latin typeface="+mn-ea"/>
                <a:ea typeface="+mn-ea"/>
              </a:rPr>
              <a:t>left, top </a:t>
            </a:r>
            <a:r>
              <a:rPr kumimoji="0" lang="ko-KR" altLang="en-US" b="1" dirty="0" smtClean="0">
                <a:latin typeface="+mn-ea"/>
                <a:ea typeface="+mn-ea"/>
              </a:rPr>
              <a:t>만큼 이동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7300" y="4587974"/>
            <a:ext cx="725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s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tatic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값일 때의 위치를 기준으로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, left, top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값 만큼 이동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52098" y="3520293"/>
            <a:ext cx="936104" cy="44487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6340" y="2571381"/>
            <a:ext cx="827621" cy="4028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22955" y="1799072"/>
            <a:ext cx="1456410" cy="17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97" y="1799072"/>
            <a:ext cx="153373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8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(14)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50577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position:fixed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절대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latin typeface="+mn-ea"/>
                <a:ea typeface="+mn-ea"/>
              </a:rPr>
              <a:t>좌표</a:t>
            </a:r>
            <a:r>
              <a:rPr kumimoji="0" lang="en-US" altLang="ko-KR" b="1" dirty="0" smtClean="0">
                <a:latin typeface="+mn-ea"/>
                <a:ea typeface="+mn-ea"/>
              </a:rPr>
              <a:t>(</a:t>
            </a:r>
            <a:r>
              <a:rPr kumimoji="0" lang="ko-KR" altLang="en-US" b="1" dirty="0" smtClean="0">
                <a:latin typeface="+mn-ea"/>
                <a:ea typeface="+mn-ea"/>
              </a:rPr>
              <a:t>다른 </a:t>
            </a:r>
            <a:r>
              <a:rPr kumimoji="0" lang="ko-KR" altLang="en-US" b="1" dirty="0" err="1" smtClean="0">
                <a:latin typeface="+mn-ea"/>
                <a:ea typeface="+mn-ea"/>
              </a:rPr>
              <a:t>태그들간의</a:t>
            </a:r>
            <a:r>
              <a:rPr kumimoji="0" lang="ko-KR" altLang="en-US" b="1" dirty="0" smtClean="0">
                <a:latin typeface="+mn-ea"/>
                <a:ea typeface="+mn-ea"/>
              </a:rPr>
              <a:t> 관계 고려하지 않음</a:t>
            </a:r>
            <a:r>
              <a:rPr kumimoji="0" lang="en-US" altLang="ko-KR" b="1" dirty="0" smtClean="0">
                <a:latin typeface="+mn-ea"/>
                <a:ea typeface="+mn-ea"/>
              </a:rPr>
              <a:t>)</a:t>
            </a:r>
            <a:r>
              <a:rPr kumimoji="0" lang="ko-KR" altLang="en-US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5781"/>
            <a:ext cx="2304256" cy="29420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7300" y="45879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fixed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예시 코드 및 화면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3141" y="2499742"/>
            <a:ext cx="1210988" cy="4028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68912" y="3443249"/>
            <a:ext cx="1210988" cy="4028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362645"/>
            <a:ext cx="1486107" cy="148610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03648" y="1782351"/>
            <a:ext cx="1456410" cy="17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88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(15)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928971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err="1" smtClean="0">
                <a:latin typeface="+mn-ea"/>
                <a:ea typeface="+mn-ea"/>
              </a:rPr>
              <a:t>position:absolute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7335763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부모 태그 안에서 절대 좌표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부모 태그의 </a:t>
            </a:r>
            <a:r>
              <a:rPr kumimoji="0" lang="en-US" altLang="ko-KR" b="1" dirty="0">
                <a:latin typeface="+mn-ea"/>
                <a:ea typeface="+mn-ea"/>
              </a:rPr>
              <a:t>position </a:t>
            </a:r>
            <a:r>
              <a:rPr kumimoji="0" lang="ko-KR" altLang="en-US" b="1" dirty="0">
                <a:latin typeface="+mn-ea"/>
                <a:ea typeface="+mn-ea"/>
              </a:rPr>
              <a:t>속성이 </a:t>
            </a:r>
            <a:r>
              <a:rPr kumimoji="0" lang="en-US" altLang="ko-KR" b="1" dirty="0">
                <a:latin typeface="+mn-ea"/>
                <a:ea typeface="+mn-ea"/>
              </a:rPr>
              <a:t>static</a:t>
            </a:r>
            <a:r>
              <a:rPr kumimoji="0" lang="ko-KR" altLang="en-US" b="1" dirty="0">
                <a:latin typeface="+mn-ea"/>
                <a:ea typeface="+mn-ea"/>
              </a:rPr>
              <a:t>일 </a:t>
            </a:r>
            <a:r>
              <a:rPr kumimoji="0" lang="ko-KR" altLang="en-US" b="1" dirty="0" smtClean="0">
                <a:latin typeface="+mn-ea"/>
                <a:ea typeface="+mn-ea"/>
              </a:rPr>
              <a:t>경우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en-US" altLang="ko-KR" b="1" dirty="0">
                <a:latin typeface="+mn-ea"/>
                <a:ea typeface="+mn-ea"/>
              </a:rPr>
              <a:t>fixed</a:t>
            </a:r>
            <a:r>
              <a:rPr kumimoji="0" lang="ko-KR" altLang="en-US" b="1" dirty="0">
                <a:latin typeface="+mn-ea"/>
                <a:ea typeface="+mn-ea"/>
              </a:rPr>
              <a:t>와 동일</a:t>
            </a:r>
          </a:p>
          <a:p>
            <a:pPr marL="0" indent="0"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defRPr/>
            </a:pP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566"/>
          <a:stretch/>
        </p:blipFill>
        <p:spPr>
          <a:xfrm>
            <a:off x="5148064" y="2283718"/>
            <a:ext cx="1512168" cy="1962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571750"/>
            <a:ext cx="2599311" cy="1214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067695"/>
            <a:ext cx="1968969" cy="25202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7300" y="458797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absolute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06057" y="4246143"/>
            <a:ext cx="1210988" cy="197816"/>
          </a:xfrm>
          <a:prstGeom prst="rect">
            <a:avLst/>
          </a:prstGeom>
          <a:noFill/>
          <a:ln w="38100">
            <a:solidFill>
              <a:srgbClr val="FF69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19721" y="2519469"/>
            <a:ext cx="1210988" cy="197816"/>
          </a:xfrm>
          <a:prstGeom prst="rect">
            <a:avLst/>
          </a:prstGeom>
          <a:noFill/>
          <a:ln w="38100">
            <a:solidFill>
              <a:srgbClr val="FF69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48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20931"/>
            <a:ext cx="3499092" cy="24038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(16)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518328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z-index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값이 크면 위로 정렬됨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position</a:t>
            </a:r>
            <a:r>
              <a:rPr kumimoji="0" lang="ko-KR" altLang="en-US" b="1" dirty="0">
                <a:latin typeface="+mn-ea"/>
                <a:ea typeface="+mn-ea"/>
              </a:rPr>
              <a:t>이 </a:t>
            </a:r>
            <a:r>
              <a:rPr kumimoji="0" lang="en-US" altLang="ko-KR" b="1" dirty="0">
                <a:latin typeface="+mn-ea"/>
                <a:ea typeface="+mn-ea"/>
              </a:rPr>
              <a:t>static</a:t>
            </a:r>
            <a:r>
              <a:rPr kumimoji="0" lang="ko-KR" altLang="en-US" b="1" dirty="0">
                <a:latin typeface="+mn-ea"/>
                <a:ea typeface="+mn-ea"/>
              </a:rPr>
              <a:t>이면 적용되지 </a:t>
            </a:r>
            <a:r>
              <a:rPr kumimoji="0" lang="ko-KR" altLang="en-US" b="1" dirty="0" smtClean="0">
                <a:latin typeface="+mn-ea"/>
                <a:ea typeface="+mn-ea"/>
              </a:rPr>
              <a:t>않음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609327"/>
            <a:ext cx="1361010" cy="13610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465311"/>
            <a:ext cx="1426165" cy="14261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0724" y="3891476"/>
            <a:ext cx="1217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mtClean="0">
                <a:latin typeface="+mn-ea"/>
                <a:ea typeface="+mn-ea"/>
                <a:cs typeface="JetBrains Mono NL ExtraBold" panose="02000009000000000000" pitchFamily="49" charset="0"/>
              </a:rPr>
              <a:t>z-index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적용 전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58040" y="3981597"/>
            <a:ext cx="1217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z-index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적용 후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0199" y="2211710"/>
            <a:ext cx="1197905" cy="17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9912" y="3473423"/>
            <a:ext cx="916217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4482868"/>
            <a:ext cx="594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z-index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코드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34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CSS </a:t>
            </a:r>
            <a:r>
              <a:rPr lang="ko-KR" altLang="en-US" dirty="0"/>
              <a:t>스타일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(17)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236200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float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183635" cy="77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과거에는 글 안에 그림을 삽입하는 용도로 사용되었다면 지금은 </a:t>
            </a:r>
            <a:r>
              <a:rPr kumimoji="0" lang="ko-KR" altLang="en-US" b="1" dirty="0" smtClean="0">
                <a:latin typeface="+mn-ea"/>
                <a:ea typeface="+mn-ea"/>
              </a:rPr>
              <a:t>화면의 </a:t>
            </a:r>
            <a:r>
              <a:rPr kumimoji="0" lang="ko-KR" altLang="en-US" b="1" dirty="0">
                <a:latin typeface="+mn-ea"/>
                <a:ea typeface="+mn-ea"/>
              </a:rPr>
              <a:t>레이아웃</a:t>
            </a:r>
            <a:r>
              <a:rPr kumimoji="0" lang="en-US" altLang="ko-KR" b="1" dirty="0">
                <a:latin typeface="+mn-ea"/>
                <a:ea typeface="+mn-ea"/>
              </a:rPr>
              <a:t>(</a:t>
            </a:r>
            <a:r>
              <a:rPr kumimoji="0" lang="ko-KR" altLang="en-US" b="1" dirty="0">
                <a:latin typeface="+mn-ea"/>
                <a:ea typeface="+mn-ea"/>
              </a:rPr>
              <a:t>수평 정렬</a:t>
            </a:r>
            <a:r>
              <a:rPr kumimoji="0" lang="en-US" altLang="ko-KR" b="1" dirty="0">
                <a:latin typeface="+mn-ea"/>
                <a:ea typeface="+mn-ea"/>
              </a:rPr>
              <a:t>)</a:t>
            </a:r>
            <a:r>
              <a:rPr kumimoji="0" lang="ko-KR" altLang="en-US" b="1" dirty="0">
                <a:latin typeface="+mn-ea"/>
                <a:ea typeface="+mn-ea"/>
              </a:rPr>
              <a:t>을 위하여 </a:t>
            </a:r>
            <a:r>
              <a:rPr kumimoji="0" lang="ko-KR" altLang="en-US" b="1" dirty="0" smtClean="0">
                <a:latin typeface="+mn-ea"/>
                <a:ea typeface="+mn-ea"/>
              </a:rPr>
              <a:t>사용됨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9742"/>
            <a:ext cx="3410426" cy="1829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54" y="2241975"/>
            <a:ext cx="1905266" cy="1086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063" y="3835471"/>
            <a:ext cx="1667108" cy="5906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61563" y="2815787"/>
            <a:ext cx="1394213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19672" y="4121495"/>
            <a:ext cx="134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float 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적용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9992" y="3355489"/>
            <a:ext cx="303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글 안에 삽입된 그림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4426103"/>
            <a:ext cx="134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mtClean="0">
                <a:latin typeface="+mn-ea"/>
                <a:ea typeface="+mn-ea"/>
                <a:cs typeface="JetBrains Mono NL ExtraBold" panose="02000009000000000000" pitchFamily="49" charset="0"/>
              </a:rPr>
              <a:t>수평 정렬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0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800457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ID</a:t>
            </a:r>
            <a:r>
              <a:rPr kumimoji="0" lang="ko-KR" altLang="en-US" sz="2200" b="1" dirty="0" smtClean="0">
                <a:latin typeface="+mn-ea"/>
                <a:ea typeface="+mn-ea"/>
              </a:rPr>
              <a:t>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6759699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b="1" dirty="0" smtClean="0">
                <a:latin typeface="+mn-ea"/>
                <a:ea typeface="+mn-ea"/>
              </a:rPr>
              <a:t> 형태 </a:t>
            </a:r>
            <a:r>
              <a:rPr kumimoji="0" lang="en-US" altLang="ko-KR" b="1" dirty="0" smtClean="0">
                <a:latin typeface="+mn-ea"/>
                <a:ea typeface="+mn-ea"/>
              </a:rPr>
              <a:t>: #id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특정 </a:t>
            </a:r>
            <a:r>
              <a:rPr kumimoji="0" lang="en-US" altLang="ko-KR" b="1" dirty="0">
                <a:latin typeface="+mn-ea"/>
                <a:ea typeface="+mn-ea"/>
              </a:rPr>
              <a:t>id </a:t>
            </a:r>
            <a:r>
              <a:rPr kumimoji="0" lang="ko-KR" altLang="en-US" b="1" dirty="0">
                <a:latin typeface="+mn-ea"/>
                <a:ea typeface="+mn-ea"/>
              </a:rPr>
              <a:t>속성값을 가지고 있는 태그를 선택함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latin typeface="+mn-ea"/>
                <a:ea typeface="+mn-ea"/>
              </a:rPr>
              <a:t>id </a:t>
            </a:r>
            <a:r>
              <a:rPr kumimoji="0" lang="ko-KR" altLang="en-US" b="1" dirty="0">
                <a:latin typeface="+mn-ea"/>
                <a:ea typeface="+mn-ea"/>
              </a:rPr>
              <a:t>속성은 웹 페이지 내부에서 </a:t>
            </a:r>
            <a:r>
              <a:rPr kumimoji="0"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유일해야</a:t>
            </a: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함</a:t>
            </a:r>
            <a:endParaRPr kumimoji="0"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가 중복되면 특히 </a:t>
            </a:r>
            <a:r>
              <a:rPr kumimoji="0"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javaScript</a:t>
            </a:r>
            <a:r>
              <a:rPr kumimoji="0"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jQuery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에서 문제가 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94" y="2859782"/>
            <a:ext cx="2100365" cy="16813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3608" y="4578681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태그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선택자의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스타일 적용 코드 및 결과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251" y="2969352"/>
            <a:ext cx="896209" cy="15683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79712" y="3075806"/>
            <a:ext cx="1462947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73683" y="4137008"/>
            <a:ext cx="1770166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560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클래스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sz="2200" b="1" dirty="0" smtClean="0">
                <a:latin typeface="+mn-ea"/>
                <a:ea typeface="+mn-ea"/>
              </a:rPr>
              <a:t>(1)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b="1" dirty="0" smtClean="0">
                <a:latin typeface="+mn-ea"/>
                <a:ea typeface="+mn-ea"/>
              </a:rPr>
              <a:t> 형태 </a:t>
            </a:r>
            <a:r>
              <a:rPr kumimoji="0" lang="en-US" altLang="ko-KR" b="1" dirty="0" smtClean="0">
                <a:latin typeface="+mn-ea"/>
                <a:ea typeface="+mn-ea"/>
              </a:rPr>
              <a:t>: .class</a:t>
            </a:r>
            <a:r>
              <a:rPr kumimoji="0" lang="ko-KR" altLang="en-US" b="1" dirty="0" smtClean="0">
                <a:latin typeface="+mn-ea"/>
                <a:ea typeface="+mn-ea"/>
              </a:rPr>
              <a:t>명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>
                <a:latin typeface="+mn-ea"/>
                <a:ea typeface="+mn-ea"/>
              </a:rPr>
              <a:t>특정 </a:t>
            </a:r>
            <a:r>
              <a:rPr kumimoji="0" lang="en-US" altLang="ko-KR" b="1" dirty="0">
                <a:latin typeface="+mn-ea"/>
                <a:ea typeface="+mn-ea"/>
              </a:rPr>
              <a:t>class </a:t>
            </a:r>
            <a:r>
              <a:rPr kumimoji="0" lang="ko-KR" altLang="en-US" b="1" dirty="0">
                <a:latin typeface="+mn-ea"/>
                <a:ea typeface="+mn-ea"/>
              </a:rPr>
              <a:t>속성값을 가지고 있는 </a:t>
            </a:r>
            <a:r>
              <a:rPr kumimoji="0" lang="ko-KR" altLang="en-US" b="1" dirty="0" smtClean="0">
                <a:latin typeface="+mn-ea"/>
                <a:ea typeface="+mn-ea"/>
              </a:rPr>
              <a:t>태그들을 </a:t>
            </a:r>
            <a:r>
              <a:rPr kumimoji="0" lang="ko-KR" altLang="en-US" b="1" dirty="0">
                <a:latin typeface="+mn-ea"/>
                <a:ea typeface="+mn-ea"/>
              </a:rPr>
              <a:t>선택함</a:t>
            </a: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가장 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많이 사용되는 </a:t>
            </a:r>
            <a:r>
              <a:rPr kumimoji="0"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선택자</a:t>
            </a:r>
            <a:endParaRPr kumimoji="0"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4578681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클래스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선택자의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스타일 적용 코드 및 결과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92" y="2528304"/>
            <a:ext cx="2304256" cy="20700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15" y="2613246"/>
            <a:ext cx="1066949" cy="19338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49868" y="2966897"/>
            <a:ext cx="1462947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18361" y="4012473"/>
            <a:ext cx="2026087" cy="39364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554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클래스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sz="2200" b="1" dirty="0" smtClean="0">
                <a:latin typeface="+mn-ea"/>
                <a:ea typeface="+mn-ea"/>
              </a:rPr>
              <a:t>(2)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하나의 태그에 여러 개의 클래스가 들어갈 수 있음</a:t>
            </a:r>
            <a:endParaRPr kumimoji="0"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23678"/>
            <a:ext cx="4146061" cy="2412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15828"/>
            <a:ext cx="1324160" cy="20386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3608" y="4578681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하나의 태그에 여러 개의 클래스가 들어간 사례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7377" y="3936751"/>
            <a:ext cx="1462947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9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1659392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en-US" altLang="ko-KR" sz="2200" b="1" dirty="0" smtClean="0">
                <a:latin typeface="+mn-ea"/>
                <a:ea typeface="+mn-ea"/>
              </a:rPr>
              <a:t>AND </a:t>
            </a:r>
            <a:r>
              <a:rPr kumimoji="0" lang="ko-KR" altLang="en-US" sz="2200" b="1" dirty="0" smtClean="0">
                <a:latin typeface="+mn-ea"/>
                <a:ea typeface="+mn-ea"/>
              </a:rPr>
              <a:t>조건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41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선택자에서는 </a:t>
            </a:r>
            <a:r>
              <a:rPr kumimoji="0" lang="en-US" altLang="ko-KR" b="1" dirty="0" smtClean="0">
                <a:latin typeface="+mn-ea"/>
                <a:ea typeface="+mn-ea"/>
              </a:rPr>
              <a:t>OR </a:t>
            </a:r>
            <a:r>
              <a:rPr kumimoji="0" lang="ko-KR" altLang="en-US" b="1" dirty="0" err="1" smtClean="0">
                <a:latin typeface="+mn-ea"/>
                <a:ea typeface="+mn-ea"/>
              </a:rPr>
              <a:t>조건뿐</a:t>
            </a:r>
            <a:r>
              <a:rPr kumimoji="0" lang="ko-KR" altLang="en-US" b="1" dirty="0" smtClean="0">
                <a:latin typeface="+mn-ea"/>
                <a:ea typeface="+mn-ea"/>
              </a:rPr>
              <a:t> 아니라 </a:t>
            </a:r>
            <a:r>
              <a:rPr kumimoji="0" lang="en-US" altLang="ko-KR" b="1" dirty="0" smtClean="0">
                <a:latin typeface="+mn-ea"/>
                <a:ea typeface="+mn-ea"/>
              </a:rPr>
              <a:t>AND </a:t>
            </a:r>
            <a:r>
              <a:rPr kumimoji="0" lang="ko-KR" altLang="en-US" b="1" dirty="0" smtClean="0">
                <a:latin typeface="+mn-ea"/>
                <a:ea typeface="+mn-ea"/>
              </a:rPr>
              <a:t>조건도 사용 가능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4578681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  <a:cs typeface="JetBrains Mono NL ExtraBold" panose="02000009000000000000" pitchFamily="49" charset="0"/>
              </a:rPr>
              <a:t>b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ye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클래스이면서 </a:t>
            </a:r>
            <a:r>
              <a:rPr lang="en-US" altLang="ko-KR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seeYouAgain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클래스인 태그에 스타일 적용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58" y="2283718"/>
            <a:ext cx="1343212" cy="22005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70" y="1504882"/>
            <a:ext cx="5082318" cy="31066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3608" y="2562781"/>
            <a:ext cx="1656184" cy="2149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290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2787906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기본 속성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5967611" cy="8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smtClean="0">
                <a:latin typeface="+mn-ea"/>
                <a:ea typeface="+mn-ea"/>
              </a:rPr>
              <a:t>다른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선택자와</a:t>
            </a:r>
            <a:r>
              <a:rPr kumimoji="0" lang="ko-KR" altLang="en-US" b="1" dirty="0" smtClean="0">
                <a:latin typeface="+mn-ea"/>
                <a:ea typeface="+mn-ea"/>
              </a:rPr>
              <a:t> 함께 사용되는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b="1" dirty="0" smtClean="0">
                <a:latin typeface="+mn-ea"/>
                <a:ea typeface="+mn-ea"/>
              </a:rPr>
              <a:t> 형태 </a:t>
            </a:r>
            <a:r>
              <a:rPr kumimoji="0" lang="en-US" altLang="ko-KR" b="1" dirty="0" smtClean="0">
                <a:latin typeface="+mn-ea"/>
                <a:ea typeface="+mn-ea"/>
              </a:rPr>
              <a:t>: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b="1" dirty="0" smtClean="0">
                <a:latin typeface="+mn-ea"/>
                <a:ea typeface="+mn-ea"/>
              </a:rPr>
              <a:t>[</a:t>
            </a:r>
            <a:r>
              <a:rPr kumimoji="0" lang="ko-KR" altLang="en-US" b="1" dirty="0" smtClean="0">
                <a:latin typeface="+mn-ea"/>
                <a:ea typeface="+mn-ea"/>
              </a:rPr>
              <a:t>속성</a:t>
            </a:r>
            <a:r>
              <a:rPr kumimoji="0" lang="en-US" altLang="ko-KR" b="1" dirty="0" smtClean="0">
                <a:latin typeface="+mn-ea"/>
                <a:ea typeface="+mn-ea"/>
              </a:rPr>
              <a:t>] </a:t>
            </a:r>
            <a:r>
              <a:rPr kumimoji="0" lang="ko-KR" altLang="en-US" b="1" dirty="0" smtClean="0">
                <a:latin typeface="+mn-ea"/>
                <a:ea typeface="+mn-ea"/>
              </a:rPr>
              <a:t>혹은 </a:t>
            </a:r>
            <a:r>
              <a:rPr kumimoji="0" lang="ko-KR" altLang="en-US" b="1" dirty="0" err="1" smtClean="0">
                <a:latin typeface="+mn-ea"/>
                <a:ea typeface="+mn-ea"/>
              </a:rPr>
              <a:t>선택자</a:t>
            </a:r>
            <a:r>
              <a:rPr kumimoji="0" lang="en-US" altLang="ko-KR" b="1" dirty="0" smtClean="0">
                <a:latin typeface="+mn-ea"/>
                <a:ea typeface="+mn-ea"/>
              </a:rPr>
              <a:t>[</a:t>
            </a:r>
            <a:r>
              <a:rPr kumimoji="0" lang="ko-KR" altLang="en-US" b="1" dirty="0" smtClean="0">
                <a:latin typeface="+mn-ea"/>
                <a:ea typeface="+mn-ea"/>
              </a:rPr>
              <a:t>속성</a:t>
            </a:r>
            <a:r>
              <a:rPr kumimoji="0" lang="en-US" altLang="ko-KR" b="1" dirty="0" smtClean="0">
                <a:latin typeface="+mn-ea"/>
                <a:ea typeface="+mn-ea"/>
              </a:rPr>
              <a:t>=</a:t>
            </a:r>
            <a:r>
              <a:rPr kumimoji="0" lang="ko-KR" altLang="en-US" b="1" dirty="0" smtClean="0">
                <a:latin typeface="+mn-ea"/>
                <a:ea typeface="+mn-ea"/>
              </a:rPr>
              <a:t>값</a:t>
            </a:r>
            <a:r>
              <a:rPr kumimoji="0" lang="en-US" altLang="ko-KR" b="1" dirty="0" smtClean="0">
                <a:latin typeface="+mn-ea"/>
                <a:ea typeface="+mn-ea"/>
              </a:rPr>
              <a:t>]</a:t>
            </a:r>
            <a:endParaRPr kumimoji="0"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719" y="2931790"/>
            <a:ext cx="2314898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9" y="2067694"/>
            <a:ext cx="3240360" cy="21618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07703" y="4229504"/>
            <a:ext cx="428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속성 </a:t>
            </a:r>
            <a:r>
              <a:rPr lang="ko-KR" altLang="en-US" b="1" dirty="0" err="1" smtClean="0">
                <a:latin typeface="+mn-ea"/>
                <a:ea typeface="+mn-ea"/>
                <a:cs typeface="JetBrains Mono NL ExtraBold" panose="02000009000000000000" pitchFamily="49" charset="0"/>
              </a:rPr>
              <a:t>선택자를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 활용한 코드와 예시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4399" y="3291830"/>
            <a:ext cx="1656184" cy="214902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4082" y="3708693"/>
            <a:ext cx="1656184" cy="214902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9612" y="2607310"/>
            <a:ext cx="2484276" cy="214902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895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CSS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700553"/>
            <a:ext cx="4198549" cy="43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ctr">
            <a:spAutoFit/>
          </a:bodyPr>
          <a:lstStyle>
            <a:lvl1pPr marL="342900" indent="-3429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v"/>
            </a:pPr>
            <a:r>
              <a:rPr kumimoji="0" lang="ko-KR" altLang="en-US" sz="2200" b="1" dirty="0" smtClean="0">
                <a:latin typeface="+mn-ea"/>
                <a:ea typeface="+mn-ea"/>
              </a:rPr>
              <a:t>기본 속성 </a:t>
            </a:r>
            <a:r>
              <a:rPr kumimoji="0" lang="ko-KR" altLang="en-US" sz="2200" b="1" dirty="0" err="1" smtClean="0">
                <a:latin typeface="+mn-ea"/>
                <a:ea typeface="+mn-ea"/>
              </a:rPr>
              <a:t>선택자</a:t>
            </a:r>
            <a:r>
              <a:rPr kumimoji="0" lang="ko-KR" altLang="en-US" sz="2200" b="1" dirty="0" smtClean="0">
                <a:latin typeface="+mn-ea"/>
                <a:ea typeface="+mn-ea"/>
              </a:rPr>
              <a:t> 주의 사항</a:t>
            </a:r>
            <a:endParaRPr kumimoji="0" lang="ko-KR" altLang="en-US" sz="2200" b="1" dirty="0">
              <a:latin typeface="+mn-ea"/>
              <a:ea typeface="+mn-ea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76597" y="1140643"/>
            <a:ext cx="8559899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b="1" dirty="0">
                <a:latin typeface="+mn-ea"/>
                <a:ea typeface="+mn-ea"/>
              </a:rPr>
              <a:t>input</a:t>
            </a:r>
            <a:r>
              <a:rPr kumimoji="0" lang="ko-KR" altLang="en-US" b="1" dirty="0">
                <a:latin typeface="+mn-ea"/>
                <a:ea typeface="+mn-ea"/>
              </a:rPr>
              <a:t>태그는 </a:t>
            </a:r>
            <a:r>
              <a:rPr kumimoji="0" lang="en-US" altLang="ko-KR" b="1" dirty="0">
                <a:latin typeface="+mn-ea"/>
                <a:ea typeface="+mn-ea"/>
              </a:rPr>
              <a:t>type</a:t>
            </a:r>
            <a:r>
              <a:rPr kumimoji="0" lang="ko-KR" altLang="en-US" b="1" dirty="0">
                <a:latin typeface="+mn-ea"/>
                <a:ea typeface="+mn-ea"/>
              </a:rPr>
              <a:t>이 없으면 </a:t>
            </a:r>
            <a:r>
              <a:rPr kumimoji="0" lang="en-US" altLang="ko-KR" b="1" dirty="0">
                <a:latin typeface="+mn-ea"/>
                <a:ea typeface="+mn-ea"/>
              </a:rPr>
              <a:t>text</a:t>
            </a:r>
            <a:r>
              <a:rPr kumimoji="0" lang="ko-KR" altLang="en-US" b="1" dirty="0">
                <a:latin typeface="+mn-ea"/>
                <a:ea typeface="+mn-ea"/>
              </a:rPr>
              <a:t>가 기본이지만</a:t>
            </a:r>
            <a:r>
              <a:rPr kumimoji="0" lang="en-US" altLang="ko-KR" b="1" dirty="0">
                <a:latin typeface="+mn-ea"/>
                <a:ea typeface="+mn-ea"/>
              </a:rPr>
              <a:t>, </a:t>
            </a:r>
            <a:r>
              <a:rPr kumimoji="0" lang="ko-KR" altLang="en-US" b="1" dirty="0">
                <a:latin typeface="+mn-ea"/>
                <a:ea typeface="+mn-ea"/>
              </a:rPr>
              <a:t>속성 </a:t>
            </a:r>
            <a:r>
              <a:rPr kumimoji="0" lang="ko-KR" altLang="en-US" b="1" dirty="0" err="1">
                <a:latin typeface="+mn-ea"/>
                <a:ea typeface="+mn-ea"/>
              </a:rPr>
              <a:t>선택자</a:t>
            </a:r>
            <a:r>
              <a:rPr kumimoji="0" lang="ko-KR" altLang="en-US" b="1" dirty="0">
                <a:latin typeface="+mn-ea"/>
                <a:ea typeface="+mn-ea"/>
              </a:rPr>
              <a:t> 관점에서는 </a:t>
            </a:r>
            <a:r>
              <a:rPr kumimoji="0" lang="en-US" altLang="ko-KR" b="1" dirty="0">
                <a:latin typeface="+mn-ea"/>
                <a:ea typeface="+mn-ea"/>
              </a:rPr>
              <a:t>type</a:t>
            </a:r>
            <a:r>
              <a:rPr kumimoji="0" lang="ko-KR" altLang="en-US" b="1" dirty="0">
                <a:latin typeface="+mn-ea"/>
                <a:ea typeface="+mn-ea"/>
              </a:rPr>
              <a:t>가 </a:t>
            </a:r>
            <a:r>
              <a:rPr kumimoji="0" lang="en-US" altLang="ko-KR" b="1" dirty="0">
                <a:latin typeface="+mn-ea"/>
                <a:ea typeface="+mn-ea"/>
              </a:rPr>
              <a:t>text</a:t>
            </a:r>
            <a:r>
              <a:rPr kumimoji="0" lang="ko-KR" altLang="en-US" b="1" dirty="0">
                <a:latin typeface="+mn-ea"/>
                <a:ea typeface="+mn-ea"/>
              </a:rPr>
              <a:t>라는 표기가 없으면 스타일 적용이 안 됨</a:t>
            </a:r>
            <a:endParaRPr kumimoji="0"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8" y="2313272"/>
            <a:ext cx="3632970" cy="19928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07" y="2893811"/>
            <a:ext cx="2305372" cy="6477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07704" y="4229504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명확하게 </a:t>
            </a:r>
            <a:r>
              <a:rPr lang="en-US" altLang="ko-KR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type</a:t>
            </a:r>
            <a:r>
              <a:rPr lang="ko-KR" altLang="en-US" b="1" dirty="0" smtClean="0">
                <a:latin typeface="+mn-ea"/>
                <a:ea typeface="+mn-ea"/>
                <a:cs typeface="JetBrains Mono NL ExtraBold" panose="02000009000000000000" pitchFamily="49" charset="0"/>
              </a:rPr>
              <a:t>을 지정해야 함</a:t>
            </a:r>
            <a:endParaRPr lang="ko-KR" altLang="en-US" b="1" dirty="0">
              <a:latin typeface="+mn-ea"/>
              <a:ea typeface="+mn-ea"/>
              <a:cs typeface="JetBrains Mono NL ExtraBold" panose="02000009000000000000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5110" y="3759614"/>
            <a:ext cx="604562" cy="214902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21950" y="3224254"/>
            <a:ext cx="2484276" cy="214902"/>
          </a:xfrm>
          <a:prstGeom prst="rect">
            <a:avLst/>
          </a:prstGeom>
          <a:noFill/>
          <a:ln w="38100">
            <a:solidFill>
              <a:srgbClr val="77933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5745119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14244</TotalTime>
  <Words>1378</Words>
  <Application>Microsoft Office PowerPoint</Application>
  <PresentationFormat>화면 슬라이드 쇼(16:9)</PresentationFormat>
  <Paragraphs>237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나눔고딕 ExtraBold</vt:lpstr>
      <vt:lpstr>나눔고딕</vt:lpstr>
      <vt:lpstr>Arial</vt:lpstr>
      <vt:lpstr>JetBrains Mono NL ExtraBold</vt:lpstr>
      <vt:lpstr>굴림</vt:lpstr>
      <vt:lpstr>나눔스퀘어 Bold</vt:lpstr>
      <vt:lpstr>Wingdings</vt:lpstr>
      <vt:lpstr>D2Coding</vt:lpstr>
      <vt:lpstr>맑은 고딕</vt:lpstr>
      <vt:lpstr>메인</vt:lpstr>
      <vt:lpstr>1. CSS 선택자(1)</vt:lpstr>
      <vt:lpstr>1. CSS 선택자(2)</vt:lpstr>
      <vt:lpstr>1. CSS 선택자(3)</vt:lpstr>
      <vt:lpstr>1. CSS 선택자(4)</vt:lpstr>
      <vt:lpstr>1. CSS 선택자(5)</vt:lpstr>
      <vt:lpstr>1. CSS 선택자(6)</vt:lpstr>
      <vt:lpstr>1. CSS 선택자(7)</vt:lpstr>
      <vt:lpstr>1. CSS 선택자(8)</vt:lpstr>
      <vt:lpstr>1. CSS 선택자(9)</vt:lpstr>
      <vt:lpstr>1. CSS 선택자(10)</vt:lpstr>
      <vt:lpstr>1. CSS 선택자(11)</vt:lpstr>
      <vt:lpstr>1. CSS 선택자(12)</vt:lpstr>
      <vt:lpstr>1. CSS 선택자(13)</vt:lpstr>
      <vt:lpstr>1. CSS 선택자(14)</vt:lpstr>
      <vt:lpstr>1. CSS 선택자(15)</vt:lpstr>
      <vt:lpstr>1. CSS 선택자(16)</vt:lpstr>
      <vt:lpstr>1. CSS 선택자(17)</vt:lpstr>
      <vt:lpstr>1. CSS 선택자(18)</vt:lpstr>
      <vt:lpstr>1. CSS 선택자(19)</vt:lpstr>
      <vt:lpstr>1. CSS 선택자(20)</vt:lpstr>
      <vt:lpstr>2. CSS 스타일 속성(1) </vt:lpstr>
      <vt:lpstr>2. CSS 스타일 속성(2) </vt:lpstr>
      <vt:lpstr>2. CSS 스타일 속성(3) </vt:lpstr>
      <vt:lpstr>2. CSS 스타일 속성(4) </vt:lpstr>
      <vt:lpstr>2. CSS 스타일 속성(5) </vt:lpstr>
      <vt:lpstr>2. CSS 스타일 속성(6) </vt:lpstr>
      <vt:lpstr>2. CSS 스타일 속성(7) </vt:lpstr>
      <vt:lpstr>2. CSS 스타일 속성(8) </vt:lpstr>
      <vt:lpstr>2. CSS 스타일 속성(9) </vt:lpstr>
      <vt:lpstr>2. CSS 스타일 속성(10) </vt:lpstr>
      <vt:lpstr>2. CSS 스타일 속성(11) </vt:lpstr>
      <vt:lpstr>2. CSS 스타일 속성(12) </vt:lpstr>
      <vt:lpstr>2. CSS 스타일 속성(13) </vt:lpstr>
      <vt:lpstr>2. CSS 스타일 속성(14) </vt:lpstr>
      <vt:lpstr>2. CSS 스타일 속성(15) </vt:lpstr>
      <vt:lpstr>2. CSS 스타일 속성(16) </vt:lpstr>
      <vt:lpstr>2. CSS 스타일 속성(17)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영진사이버대학교</dc:creator>
  <cp:lastModifiedBy>KB</cp:lastModifiedBy>
  <cp:revision>3633</cp:revision>
  <dcterms:created xsi:type="dcterms:W3CDTF">2012-11-20T07:56:03Z</dcterms:created>
  <dcterms:modified xsi:type="dcterms:W3CDTF">2024-09-10T06:57:12Z</dcterms:modified>
</cp:coreProperties>
</file>