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511" r:id="rId2"/>
    <p:sldId id="505" r:id="rId3"/>
    <p:sldId id="507" r:id="rId4"/>
    <p:sldId id="508" r:id="rId5"/>
    <p:sldId id="510" r:id="rId6"/>
    <p:sldId id="512" r:id="rId7"/>
    <p:sldId id="513" r:id="rId8"/>
    <p:sldId id="514" r:id="rId9"/>
    <p:sldId id="515" r:id="rId10"/>
    <p:sldId id="516" r:id="rId11"/>
    <p:sldId id="517" r:id="rId12"/>
    <p:sldId id="518" r:id="rId13"/>
    <p:sldId id="519" r:id="rId14"/>
    <p:sldId id="521" r:id="rId15"/>
    <p:sldId id="528" r:id="rId16"/>
    <p:sldId id="530" r:id="rId17"/>
    <p:sldId id="531" r:id="rId18"/>
    <p:sldId id="524" r:id="rId19"/>
    <p:sldId id="532" r:id="rId20"/>
    <p:sldId id="533" r:id="rId21"/>
    <p:sldId id="534" r:id="rId22"/>
    <p:sldId id="535" r:id="rId23"/>
    <p:sldId id="525" r:id="rId24"/>
    <p:sldId id="537" r:id="rId25"/>
    <p:sldId id="538" r:id="rId26"/>
    <p:sldId id="539" r:id="rId27"/>
    <p:sldId id="540" r:id="rId28"/>
    <p:sldId id="541" r:id="rId29"/>
    <p:sldId id="542" r:id="rId30"/>
    <p:sldId id="523" r:id="rId31"/>
    <p:sldId id="550" r:id="rId32"/>
    <p:sldId id="543" r:id="rId33"/>
    <p:sldId id="544" r:id="rId34"/>
    <p:sldId id="545" r:id="rId35"/>
    <p:sldId id="548" r:id="rId36"/>
    <p:sldId id="549" r:id="rId37"/>
    <p:sldId id="547" r:id="rId38"/>
  </p:sldIdLst>
  <p:sldSz cx="9144000" cy="5143500" type="screen16x9"/>
  <p:notesSz cx="6858000" cy="9144000"/>
  <p:embeddedFontLst>
    <p:embeddedFont>
      <p:font typeface="나눔고딕 ExtraBold" panose="020D0904000000000000" pitchFamily="50" charset="-127"/>
      <p:bold r:id="rId41"/>
    </p:embeddedFont>
    <p:embeddedFont>
      <p:font typeface="나눔스퀘어 Bold" panose="020B0600000101010101" pitchFamily="50" charset="-127"/>
      <p:bold r:id="rId42"/>
    </p:embeddedFont>
    <p:embeddedFont>
      <p:font typeface="JetBrains Mono NL ExtraBold" panose="020B0600000101010101" charset="0"/>
      <p:bold r:id="rId43"/>
    </p:embeddedFont>
    <p:embeddedFont>
      <p:font typeface="나눔고딕" panose="020D0604000000000000" pitchFamily="50" charset="-127"/>
      <p:regular r:id="rId44"/>
      <p:bold r:id="rId45"/>
    </p:embeddedFont>
    <p:embeddedFont>
      <p:font typeface="맑은 고딕" panose="020B0503020000020004" pitchFamily="50" charset="-127"/>
      <p:regular r:id="rId46"/>
      <p:bold r:id="rId47"/>
    </p:embeddedFont>
    <p:embeddedFont>
      <p:font typeface="D2Coding" panose="020B0609020101020101" pitchFamily="49" charset="-127"/>
      <p:regular r:id="rId48"/>
      <p:bold r:id="rId49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3">
          <p15:clr>
            <a:srgbClr val="A4A3A4"/>
          </p15:clr>
        </p15:guide>
        <p15:guide id="2" pos="2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00FF"/>
    <a:srgbClr val="77933C"/>
    <a:srgbClr val="FF69B4"/>
    <a:srgbClr val="FF0000"/>
    <a:srgbClr val="F79646"/>
    <a:srgbClr val="00FF00"/>
    <a:srgbClr val="00FFFF"/>
    <a:srgbClr val="FF0D0D"/>
    <a:srgbClr val="93C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81667" autoAdjust="0"/>
  </p:normalViewPr>
  <p:slideViewPr>
    <p:cSldViewPr>
      <p:cViewPr varScale="1">
        <p:scale>
          <a:sx n="152" d="100"/>
          <a:sy n="152" d="100"/>
        </p:scale>
        <p:origin x="312" y="126"/>
      </p:cViewPr>
      <p:guideLst>
        <p:guide orient="horz" pos="713"/>
        <p:guide pos="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92" d="100"/>
        <a:sy n="92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205A7936-52CE-42A4-A398-425541C98D95}" type="datetimeFigureOut">
              <a:rPr lang="ko-KR" altLang="en-US"/>
              <a:pPr>
                <a:defRPr/>
              </a:pPr>
              <a:t>2024-09-10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D16ECE10-6295-42C7-B300-EF60CB5051B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BE73E6E7-2A32-4202-BB2D-8244B0546D54}" type="datetimeFigureOut">
              <a:rPr lang="ko-KR" altLang="en-US"/>
              <a:pPr>
                <a:defRPr/>
              </a:pPr>
              <a:t>2024-09-10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9FDA408E-5C55-4E02-9FA1-9AFAF73D61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panose="020B0503020000020004" pitchFamily="50" charset="-127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panose="020B0503020000020004" pitchFamily="50" charset="-127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panose="020B0503020000020004" pitchFamily="50" charset="-127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panose="020B0503020000020004" pitchFamily="50" charset="-127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panose="020B0503020000020004" pitchFamily="50" charset="-127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2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233160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3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8598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인트로(제공용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/>
          <p:cNvSpPr>
            <a:spLocks noChangeArrowheads="1"/>
          </p:cNvSpPr>
          <p:nvPr userDrawn="1"/>
        </p:nvSpPr>
        <p:spPr bwMode="auto">
          <a:xfrm>
            <a:off x="0" y="4757738"/>
            <a:ext cx="91440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buFont typeface="나눔고딕" panose="020D0604000000000000" pitchFamily="50" charset="-127"/>
              <a:buChar char="※"/>
              <a:defRPr/>
            </a:pPr>
            <a:r>
              <a:rPr lang="ko-KR" altLang="en-US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영진사이버대학교에서 수업 자료로 사용되는 (동영상, 교안) 저작물은 『저작권법 제25조 학교교육 목적 등에의 이용』 의거하여, 적법하게 이용하고 있습니다. </a:t>
            </a:r>
            <a:r>
              <a:rPr lang="en-US" altLang="ko-KR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수업목적 이외의 사용은 저작권법에 저촉될 수 있으므로 수업자료(동영상, 교안)의 대중 공개 · 공유 · 복제 · 전송 등 수업목적 외의 사용을 금지합니다.</a:t>
            </a:r>
          </a:p>
        </p:txBody>
      </p:sp>
      <p:sp>
        <p:nvSpPr>
          <p:cNvPr id="5" name="제목 9"/>
          <p:cNvSpPr txBox="1">
            <a:spLocks/>
          </p:cNvSpPr>
          <p:nvPr userDrawn="1"/>
        </p:nvSpPr>
        <p:spPr>
          <a:xfrm>
            <a:off x="355798" y="629382"/>
            <a:ext cx="1818308" cy="396875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latinLnBrk="1">
              <a:defRPr kumimoji="0" sz="6000" b="1">
                <a:solidFill>
                  <a:srgbClr val="01477B"/>
                </a:solidFill>
                <a:latin typeface="+mn-ea"/>
                <a:ea typeface="+mn-ea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ko-KR" altLang="en-US" sz="1800" dirty="0" smtClean="0">
                <a:solidFill>
                  <a:schemeClr val="bg1"/>
                </a:solidFill>
              </a:rPr>
              <a:t>이동준</a:t>
            </a:r>
          </a:p>
        </p:txBody>
      </p:sp>
      <p:sp>
        <p:nvSpPr>
          <p:cNvPr id="8" name="제목 9"/>
          <p:cNvSpPr txBox="1">
            <a:spLocks/>
          </p:cNvSpPr>
          <p:nvPr userDrawn="1"/>
        </p:nvSpPr>
        <p:spPr>
          <a:xfrm>
            <a:off x="323528" y="915566"/>
            <a:ext cx="5543550" cy="973137"/>
          </a:xfrm>
          <a:prstGeom prst="rect">
            <a:avLst/>
          </a:prstGeom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defRPr/>
            </a:pPr>
            <a:r>
              <a:rPr kumimoji="0" lang="en-US" altLang="ko-KR" sz="5000" b="1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S/W</a:t>
            </a:r>
            <a:r>
              <a:rPr kumimoji="0" lang="ko-KR" altLang="en-US" sz="5000" b="1" spc="-15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실무사례</a:t>
            </a:r>
            <a:endParaRPr kumimoji="0" lang="ko-KR" altLang="en-US" sz="5000" b="1" spc="-15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제목 9"/>
          <p:cNvSpPr>
            <a:spLocks noGrp="1"/>
          </p:cNvSpPr>
          <p:nvPr>
            <p:ph type="title"/>
          </p:nvPr>
        </p:nvSpPr>
        <p:spPr>
          <a:xfrm>
            <a:off x="355799" y="1712411"/>
            <a:ext cx="4913784" cy="40816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2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55798" y="2137825"/>
            <a:ext cx="4913785" cy="42222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07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다음시간안내(기말고사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9"/>
          <p:cNvSpPr txBox="1">
            <a:spLocks noChangeArrowheads="1"/>
          </p:cNvSpPr>
          <p:nvPr userDrawn="1"/>
        </p:nvSpPr>
        <p:spPr bwMode="auto">
          <a:xfrm>
            <a:off x="0" y="1203598"/>
            <a:ext cx="91440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4500" b="1" dirty="0" smtClean="0">
                <a:solidFill>
                  <a:schemeClr val="bg1"/>
                </a:solidFill>
                <a:latin typeface="+mn-ea"/>
                <a:ea typeface="+mn-ea"/>
              </a:rPr>
              <a:t>기말고사 </a:t>
            </a:r>
            <a:r>
              <a:rPr kumimoji="0" lang="ko-KR" altLang="en-US" sz="3500" b="1" dirty="0" smtClean="0">
                <a:solidFill>
                  <a:schemeClr val="bg1"/>
                </a:solidFill>
                <a:latin typeface="+mn-ea"/>
                <a:ea typeface="+mn-ea"/>
              </a:rPr>
              <a:t>입니다</a:t>
            </a:r>
            <a:r>
              <a:rPr kumimoji="0" lang="en-US" altLang="ko-KR" sz="3500" b="1" dirty="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r>
              <a:rPr kumimoji="0" lang="en-US" altLang="ko-KR" sz="4500" b="1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0" y="2881313"/>
            <a:ext cx="9144000" cy="2274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468313" y="411163"/>
            <a:ext cx="1482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b="1" dirty="0" err="1" smtClean="0">
                <a:solidFill>
                  <a:schemeClr val="bg1"/>
                </a:solidFill>
                <a:latin typeface="+mn-ea"/>
                <a:ea typeface="+mn-ea"/>
              </a:rPr>
              <a:t>다음시간은</a:t>
            </a:r>
            <a:r>
              <a:rPr kumimoji="0"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…</a:t>
            </a:r>
            <a:endParaRPr kumimoji="0" lang="ko-KR" altLang="en-US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5640388" y="2201863"/>
            <a:ext cx="3108325" cy="36988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kumimoji="0" lang="ko-KR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좋은 결과 있으시길 바랍니다</a:t>
            </a:r>
            <a:r>
              <a:rPr kumimoji="0"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kumimoji="0" lang="ko-KR" altLang="en-US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-108520" y="-1028650"/>
            <a:ext cx="8188860" cy="595107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0" y="2499742"/>
            <a:ext cx="9144000" cy="378396"/>
            <a:chOff x="0" y="2499742"/>
            <a:chExt cx="9144000" cy="378396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319088" y="2499742"/>
              <a:ext cx="1631950" cy="377825"/>
            </a:xfrm>
            <a:prstGeom prst="rect">
              <a:avLst/>
            </a:prstGeom>
            <a:solidFill>
              <a:srgbClr val="704B22"/>
            </a:solidFill>
            <a:ln w="19050">
              <a:solidFill>
                <a:srgbClr val="704B22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ko-KR" altLang="en-US" b="1" dirty="0" smtClean="0">
                  <a:solidFill>
                    <a:schemeClr val="bg1"/>
                  </a:solidFill>
                  <a:latin typeface="+mn-ea"/>
                  <a:ea typeface="+mn-ea"/>
                </a:rPr>
                <a:t>참고문헌</a:t>
              </a:r>
            </a:p>
          </p:txBody>
        </p:sp>
        <p:cxnSp>
          <p:nvCxnSpPr>
            <p:cNvPr id="15" name="직선 연결선 14"/>
            <p:cNvCxnSpPr/>
            <p:nvPr userDrawn="1"/>
          </p:nvCxnSpPr>
          <p:spPr>
            <a:xfrm>
              <a:off x="0" y="2878138"/>
              <a:ext cx="9144000" cy="0"/>
            </a:xfrm>
            <a:prstGeom prst="line">
              <a:avLst/>
            </a:prstGeom>
            <a:ln w="19050">
              <a:solidFill>
                <a:srgbClr val="704B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63423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다음시간안내(기말고사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-108520" y="-1028650"/>
            <a:ext cx="8188860" cy="595107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044095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인트로(촬영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1600200"/>
            <a:ext cx="9144000" cy="1943100"/>
          </a:xfrm>
          <a:prstGeom prst="rect">
            <a:avLst/>
          </a:prstGeom>
          <a:solidFill>
            <a:srgbClr val="704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6000" algn="ctr">
              <a:lnSpc>
                <a:spcPct val="150000"/>
              </a:lnSpc>
              <a:defRPr/>
            </a:pPr>
            <a:endParaRPr lang="ko-KR" altLang="en-US" sz="2600" b="1" dirty="0">
              <a:latin typeface="+mn-ea"/>
            </a:endParaRPr>
          </a:p>
        </p:txBody>
      </p:sp>
      <p:sp>
        <p:nvSpPr>
          <p:cNvPr id="3" name="제목 9"/>
          <p:cNvSpPr>
            <a:spLocks noGrp="1"/>
          </p:cNvSpPr>
          <p:nvPr>
            <p:ph type="title"/>
          </p:nvPr>
        </p:nvSpPr>
        <p:spPr>
          <a:xfrm>
            <a:off x="188138" y="1183413"/>
            <a:ext cx="8704342" cy="40816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2400" b="1">
                <a:solidFill>
                  <a:srgbClr val="704B22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8568952" cy="7200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30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들어가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539750" y="788988"/>
            <a:ext cx="8208963" cy="0"/>
          </a:xfrm>
          <a:prstGeom prst="line">
            <a:avLst/>
          </a:prstGeom>
          <a:ln>
            <a:solidFill>
              <a:srgbClr val="704B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 userDrawn="1"/>
        </p:nvCxnSpPr>
        <p:spPr>
          <a:xfrm>
            <a:off x="539750" y="3270250"/>
            <a:ext cx="8208963" cy="0"/>
          </a:xfrm>
          <a:prstGeom prst="line">
            <a:avLst/>
          </a:prstGeom>
          <a:ln>
            <a:solidFill>
              <a:srgbClr val="704B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>
            <a:spLocks noChangeArrowheads="1"/>
          </p:cNvSpPr>
          <p:nvPr userDrawn="1"/>
        </p:nvSpPr>
        <p:spPr bwMode="auto">
          <a:xfrm>
            <a:off x="611188" y="419100"/>
            <a:ext cx="1089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b="1" dirty="0" smtClean="0">
                <a:solidFill>
                  <a:srgbClr val="704B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학습내용</a:t>
            </a: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630238" y="2909888"/>
            <a:ext cx="1050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b="1" dirty="0" smtClean="0">
                <a:solidFill>
                  <a:srgbClr val="704B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191792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학습내용(제작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6"/>
            <a:ext cx="9144000" cy="609600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157592" cy="45978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700" b="1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21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학습내용(제공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 userDrawn="1"/>
        </p:nvSpPr>
        <p:spPr>
          <a:xfrm>
            <a:off x="6948488" y="4884738"/>
            <a:ext cx="2189162" cy="258762"/>
          </a:xfrm>
          <a:prstGeom prst="rect">
            <a:avLst/>
          </a:prstGeom>
          <a:noFill/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1859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1859C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1859C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1859C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1859C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ts val="2400"/>
              </a:spcBef>
              <a:defRPr/>
            </a:pPr>
            <a:r>
              <a:rPr kumimoji="0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&lt;S/W</a:t>
            </a:r>
            <a:r>
              <a:rPr kumimoji="0"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실무사례</a:t>
            </a:r>
            <a:r>
              <a:rPr kumimoji="0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</a:t>
            </a:r>
            <a:r>
              <a:rPr kumimoji="0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주차</a:t>
            </a:r>
            <a:r>
              <a:rPr kumimoji="0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1</a:t>
            </a:r>
            <a:r>
              <a:rPr kumimoji="0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강</a:t>
            </a:r>
            <a:r>
              <a:rPr kumimoji="0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</a:t>
            </a:r>
          </a:p>
        </p:txBody>
      </p:sp>
      <p:grpSp>
        <p:nvGrpSpPr>
          <p:cNvPr id="4" name="그룹 5"/>
          <p:cNvGrpSpPr>
            <a:grpSpLocks/>
          </p:cNvGrpSpPr>
          <p:nvPr userDrawn="1"/>
        </p:nvGrpSpPr>
        <p:grpSpPr bwMode="auto">
          <a:xfrm>
            <a:off x="6948488" y="684213"/>
            <a:ext cx="2087562" cy="4194175"/>
            <a:chOff x="6948264" y="684213"/>
            <a:chExt cx="2088232" cy="4193844"/>
          </a:xfrm>
        </p:grpSpPr>
        <p:cxnSp>
          <p:nvCxnSpPr>
            <p:cNvPr id="5" name="직선 연결선 4"/>
            <p:cNvCxnSpPr/>
            <p:nvPr userDrawn="1"/>
          </p:nvCxnSpPr>
          <p:spPr>
            <a:xfrm>
              <a:off x="6948264" y="1052484"/>
              <a:ext cx="20882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7"/>
            <p:cNvGrpSpPr>
              <a:grpSpLocks/>
            </p:cNvGrpSpPr>
            <p:nvPr userDrawn="1"/>
          </p:nvGrpSpPr>
          <p:grpSpPr bwMode="auto">
            <a:xfrm>
              <a:off x="6948264" y="684213"/>
              <a:ext cx="1894111" cy="4193844"/>
              <a:chOff x="6948264" y="684213"/>
              <a:chExt cx="1894111" cy="4193844"/>
            </a:xfrm>
          </p:grpSpPr>
          <p:sp>
            <p:nvSpPr>
              <p:cNvPr id="7" name="대각선 방향의 모서리가 둥근 사각형 6"/>
              <p:cNvSpPr/>
              <p:nvPr userDrawn="1"/>
            </p:nvSpPr>
            <p:spPr>
              <a:xfrm>
                <a:off x="7186465" y="684213"/>
                <a:ext cx="1656294" cy="368271"/>
              </a:xfrm>
              <a:prstGeom prst="round2DiagRect">
                <a:avLst/>
              </a:prstGeom>
              <a:noFill/>
              <a:ln w="12700">
                <a:noFill/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메모</a:t>
                </a:r>
              </a:p>
            </p:txBody>
          </p:sp>
          <p:cxnSp>
            <p:nvCxnSpPr>
              <p:cNvPr id="8" name="직선 연결선 7"/>
              <p:cNvCxnSpPr/>
              <p:nvPr userDrawn="1"/>
            </p:nvCxnSpPr>
            <p:spPr>
              <a:xfrm>
                <a:off x="6948264" y="1049309"/>
                <a:ext cx="0" cy="382874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157592" cy="45978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700" b="1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8542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학습내용(촬영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6"/>
            <a:ext cx="9144000" cy="609600"/>
          </a:xfrm>
          <a:prstGeom prst="rect">
            <a:avLst/>
          </a:prstGeom>
        </p:spPr>
      </p:pic>
      <p:sp>
        <p:nvSpPr>
          <p:cNvPr id="4" name="직사각형 3"/>
          <p:cNvSpPr>
            <a:spLocks noChangeArrowheads="1"/>
          </p:cNvSpPr>
          <p:nvPr userDrawn="1"/>
        </p:nvSpPr>
        <p:spPr bwMode="auto">
          <a:xfrm>
            <a:off x="-104" y="4883150"/>
            <a:ext cx="79861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 eaLnBrk="1" hangingPunct="1">
              <a:defRPr/>
            </a:pPr>
            <a:fld id="{A4D56CDA-A518-4AF9-8B60-406AA0514141}" type="slidenum">
              <a:rPr kumimoji="0" lang="en-US" altLang="ko-KR" sz="11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</a:rPr>
              <a:pPr algn="r" eaLnBrk="1" hangingPunct="1">
                <a:defRPr/>
              </a:pPr>
              <a:t>‹#›</a:t>
            </a:fld>
            <a:r>
              <a:rPr kumimoji="0"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</a:rPr>
              <a:t>/ 37</a:t>
            </a:r>
            <a:endParaRPr lang="ko-KR" altLang="en-US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157592" cy="45978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700" b="1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339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평가 및 정리하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157592" cy="45978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700" b="1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4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다음시간안내(제작용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2881313"/>
            <a:ext cx="9144000" cy="2274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/>
              <a:t>ㅋ</a:t>
            </a:r>
            <a:endParaRPr lang="ko-KR" altLang="en-US" dirty="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68313" y="411163"/>
            <a:ext cx="169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다음시간에는</a:t>
            </a:r>
            <a:r>
              <a:rPr kumimoji="0"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…</a:t>
            </a:r>
            <a:endParaRPr kumimoji="0" lang="ko-KR" altLang="en-US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856288" y="2201863"/>
            <a:ext cx="2892425" cy="36988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kumimoji="0" lang="ko-KR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에 대해 학습해 보겠습니다</a:t>
            </a:r>
            <a:r>
              <a:rPr kumimoji="0"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kumimoji="0" lang="ko-KR" altLang="en-US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-108520" y="-1028650"/>
            <a:ext cx="8188860" cy="595107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0" y="2499742"/>
            <a:ext cx="9144000" cy="378396"/>
            <a:chOff x="0" y="2499742"/>
            <a:chExt cx="9144000" cy="378396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319088" y="2499742"/>
              <a:ext cx="1631950" cy="377825"/>
            </a:xfrm>
            <a:prstGeom prst="rect">
              <a:avLst/>
            </a:prstGeom>
            <a:solidFill>
              <a:srgbClr val="704B22"/>
            </a:solidFill>
            <a:ln w="19050">
              <a:solidFill>
                <a:srgbClr val="704B22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ko-KR" altLang="en-US" b="1" dirty="0" smtClean="0">
                  <a:solidFill>
                    <a:schemeClr val="bg1"/>
                  </a:solidFill>
                  <a:latin typeface="+mn-ea"/>
                  <a:ea typeface="+mn-ea"/>
                </a:rPr>
                <a:t>참고문헌</a:t>
              </a:r>
            </a:p>
          </p:txBody>
        </p:sp>
        <p:cxnSp>
          <p:nvCxnSpPr>
            <p:cNvPr id="10" name="직선 연결선 9"/>
            <p:cNvCxnSpPr/>
            <p:nvPr userDrawn="1"/>
          </p:nvCxnSpPr>
          <p:spPr>
            <a:xfrm>
              <a:off x="0" y="2878138"/>
              <a:ext cx="9144000" cy="0"/>
            </a:xfrm>
            <a:prstGeom prst="line">
              <a:avLst/>
            </a:prstGeom>
            <a:ln w="19050">
              <a:solidFill>
                <a:srgbClr val="704B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1722177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다음시간안내(중간고사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68313" y="411163"/>
            <a:ext cx="1482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b="1" dirty="0" err="1" smtClean="0">
                <a:solidFill>
                  <a:schemeClr val="bg1"/>
                </a:solidFill>
                <a:latin typeface="+mn-ea"/>
                <a:ea typeface="+mn-ea"/>
              </a:rPr>
              <a:t>다음시간은</a:t>
            </a:r>
            <a:r>
              <a:rPr kumimoji="0"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…</a:t>
            </a:r>
            <a:endParaRPr kumimoji="0" lang="ko-KR" altLang="en-US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5640388" y="2201863"/>
            <a:ext cx="3108325" cy="36988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kumimoji="0" lang="ko-KR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좋은 결과 있으시길 바랍니다</a:t>
            </a:r>
            <a:r>
              <a:rPr kumimoji="0"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kumimoji="0" lang="ko-KR" altLang="en-US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TextBox 19"/>
          <p:cNvSpPr txBox="1">
            <a:spLocks noChangeArrowheads="1"/>
          </p:cNvSpPr>
          <p:nvPr userDrawn="1"/>
        </p:nvSpPr>
        <p:spPr bwMode="auto">
          <a:xfrm>
            <a:off x="0" y="1203325"/>
            <a:ext cx="91440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4500" b="1" dirty="0" smtClean="0">
                <a:solidFill>
                  <a:schemeClr val="bg1"/>
                </a:solidFill>
                <a:latin typeface="+mn-ea"/>
                <a:ea typeface="+mn-ea"/>
              </a:rPr>
              <a:t>중간고사 </a:t>
            </a:r>
            <a:r>
              <a:rPr kumimoji="0" lang="ko-KR" altLang="en-US" sz="3500" b="1" dirty="0" smtClean="0">
                <a:solidFill>
                  <a:schemeClr val="bg1"/>
                </a:solidFill>
                <a:latin typeface="+mn-ea"/>
                <a:ea typeface="+mn-ea"/>
              </a:rPr>
              <a:t>입니다</a:t>
            </a:r>
            <a:r>
              <a:rPr kumimoji="0" lang="en-US" altLang="ko-KR" sz="3500" b="1" dirty="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r>
              <a:rPr kumimoji="0" lang="en-US" altLang="ko-KR" sz="4500" b="1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0" y="2881313"/>
            <a:ext cx="9144000" cy="2274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-108520" y="-1028650"/>
            <a:ext cx="8188860" cy="595107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0" y="2499742"/>
            <a:ext cx="9144000" cy="378396"/>
            <a:chOff x="0" y="2499742"/>
            <a:chExt cx="9144000" cy="378396"/>
          </a:xfrm>
          <a:solidFill>
            <a:srgbClr val="704B22"/>
          </a:solidFill>
        </p:grpSpPr>
        <p:sp>
          <p:nvSpPr>
            <p:cNvPr id="14" name="직사각형 13"/>
            <p:cNvSpPr/>
            <p:nvPr userDrawn="1"/>
          </p:nvSpPr>
          <p:spPr>
            <a:xfrm>
              <a:off x="319088" y="2499742"/>
              <a:ext cx="1631950" cy="377825"/>
            </a:xfrm>
            <a:prstGeom prst="rect">
              <a:avLst/>
            </a:prstGeom>
            <a:grpFill/>
            <a:ln w="19050">
              <a:solidFill>
                <a:srgbClr val="704B22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ko-KR" altLang="en-US" b="1" dirty="0" smtClean="0">
                  <a:solidFill>
                    <a:schemeClr val="bg1"/>
                  </a:solidFill>
                  <a:latin typeface="+mn-ea"/>
                  <a:ea typeface="+mn-ea"/>
                </a:rPr>
                <a:t>참고문헌</a:t>
              </a:r>
            </a:p>
          </p:txBody>
        </p:sp>
        <p:cxnSp>
          <p:nvCxnSpPr>
            <p:cNvPr id="15" name="직선 연결선 14"/>
            <p:cNvCxnSpPr/>
            <p:nvPr userDrawn="1"/>
          </p:nvCxnSpPr>
          <p:spPr>
            <a:xfrm>
              <a:off x="0" y="2878138"/>
              <a:ext cx="9144000" cy="0"/>
            </a:xfrm>
            <a:prstGeom prst="line">
              <a:avLst/>
            </a:prstGeom>
            <a:grpFill/>
            <a:ln w="19050">
              <a:solidFill>
                <a:srgbClr val="704B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9887432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0" y="619112"/>
            <a:ext cx="9144000" cy="0"/>
          </a:xfrm>
          <a:prstGeom prst="line">
            <a:avLst/>
          </a:prstGeom>
          <a:ln>
            <a:solidFill>
              <a:srgbClr val="704B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00" r:id="rId1"/>
    <p:sldLayoutId id="2147485301" r:id="rId2"/>
    <p:sldLayoutId id="2147485302" r:id="rId3"/>
    <p:sldLayoutId id="2147485303" r:id="rId4"/>
    <p:sldLayoutId id="2147485304" r:id="rId5"/>
    <p:sldLayoutId id="2147485305" r:id="rId6"/>
    <p:sldLayoutId id="2147485299" r:id="rId7"/>
    <p:sldLayoutId id="2147485306" r:id="rId8"/>
    <p:sldLayoutId id="2147485307" r:id="rId9"/>
    <p:sldLayoutId id="2147485308" r:id="rId10"/>
    <p:sldLayoutId id="214748530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나눔고딕 ExtraBold" panose="020D0904000000000000" pitchFamily="50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 ExtraBold" pitchFamily="50" charset="-127"/>
          <a:ea typeface="나눔고딕 ExtraBold" pitchFamily="50" charset="-127"/>
          <a:cs typeface="나눔고딕 ExtraBold" panose="020D0904000000000000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 ExtraBold" pitchFamily="50" charset="-127"/>
          <a:ea typeface="나눔고딕 ExtraBold" pitchFamily="50" charset="-127"/>
          <a:cs typeface="나눔고딕 ExtraBold" panose="020D0904000000000000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 ExtraBold" pitchFamily="50" charset="-127"/>
          <a:ea typeface="나눔고딕 ExtraBold" pitchFamily="50" charset="-127"/>
          <a:cs typeface="나눔고딕 ExtraBold" panose="020D0904000000000000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 ExtraBold" pitchFamily="50" charset="-127"/>
          <a:ea typeface="나눔고딕 ExtraBold" pitchFamily="50" charset="-127"/>
          <a:cs typeface="나눔고딕 ExtraBold" panose="020D0904000000000000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나눔고딕" panose="020D0604000000000000" pitchFamily="50" charset="-127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나눔고딕" panose="020D0604000000000000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나눔고딕" panose="020D0604000000000000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나눔고딕" panose="020D0604000000000000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나눔고딕" panose="020D0604000000000000" pitchFamily="50" charset="-127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yerweb.com/eric/tools/css/reset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ly.com/" TargetMode="External"/><Relationship Id="rId2" Type="http://schemas.openxmlformats.org/officeDocument/2006/relationships/hyperlink" Target="https://startbootstrap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3layouts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브라우저 통합 </a:t>
            </a:r>
            <a:r>
              <a:rPr lang="en-US" altLang="ko-KR" dirty="0" smtClean="0"/>
              <a:t>CSS(1)</a:t>
            </a:r>
            <a:endParaRPr lang="ko-KR" altLang="en-US" dirty="0"/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6255643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웹 브라우저마다 기본 글꼴 및 여백이 다름</a:t>
            </a:r>
            <a:endParaRPr kumimoji="0" lang="en-US" altLang="ko-KR" b="1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0825" y="700553"/>
            <a:ext cx="4057485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다양한 종류의 웹 브라우저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403" y="1779662"/>
            <a:ext cx="2335734" cy="25930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779662"/>
            <a:ext cx="2436579" cy="280554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59632" y="4478974"/>
            <a:ext cx="5688632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smtClean="0">
                <a:latin typeface="+mn-ea"/>
                <a:ea typeface="+mn-ea"/>
              </a:rPr>
              <a:t>같은 코드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smtClean="0">
                <a:latin typeface="+mn-ea"/>
                <a:ea typeface="+mn-ea"/>
              </a:rPr>
              <a:t>같은 내용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smtClean="0">
                <a:latin typeface="+mn-ea"/>
                <a:ea typeface="+mn-ea"/>
              </a:rPr>
              <a:t>다른 웹 브라우저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025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표준 레이아웃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0825" y="700553"/>
            <a:ext cx="4903870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웹 표준 레이아웃 공식 적용 결과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227760"/>
            <a:ext cx="2952328" cy="32514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043608" y="4436415"/>
            <a:ext cx="5040560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smtClean="0">
                <a:latin typeface="+mn-ea"/>
                <a:ea typeface="+mn-ea"/>
              </a:rPr>
              <a:t>간단한 형태의 웹 표준 레이아웃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0886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표준 레이아웃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0825" y="700553"/>
            <a:ext cx="4762806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err="1" smtClean="0">
                <a:latin typeface="+mn-ea"/>
                <a:ea typeface="+mn-ea"/>
              </a:rPr>
              <a:t>overflow:hidden</a:t>
            </a:r>
            <a:r>
              <a:rPr kumimoji="0" lang="ko-KR" altLang="en-US" sz="2200" b="1" dirty="0" smtClean="0">
                <a:latin typeface="+mn-ea"/>
                <a:ea typeface="+mn-ea"/>
              </a:rPr>
              <a:t>이 누락 된 </a:t>
            </a:r>
            <a:r>
              <a:rPr kumimoji="0" lang="ko-KR" altLang="en-US" sz="2200" b="1" dirty="0">
                <a:latin typeface="+mn-ea"/>
                <a:ea typeface="+mn-ea"/>
              </a:rPr>
              <a:t>경</a:t>
            </a:r>
            <a:r>
              <a:rPr kumimoji="0" lang="ko-KR" altLang="en-US" sz="2200" b="1" dirty="0" smtClean="0">
                <a:latin typeface="+mn-ea"/>
                <a:ea typeface="+mn-ea"/>
              </a:rPr>
              <a:t>우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131590"/>
            <a:ext cx="3427498" cy="33815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611560" y="4443958"/>
            <a:ext cx="626469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smtClean="0">
                <a:latin typeface="+mn-ea"/>
                <a:ea typeface="+mn-ea"/>
              </a:rPr>
              <a:t>간단한 형태의 웹 표준 레이아웃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en-US" altLang="ko-KR" b="1" dirty="0" err="1" smtClean="0">
                <a:latin typeface="+mn-ea"/>
                <a:ea typeface="+mn-ea"/>
              </a:rPr>
              <a:t>overflow:hidden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누락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9725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표준 레이아웃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0825" y="700553"/>
            <a:ext cx="2646842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err="1">
                <a:latin typeface="+mn-ea"/>
                <a:ea typeface="+mn-ea"/>
              </a:rPr>
              <a:t>c</a:t>
            </a:r>
            <a:r>
              <a:rPr kumimoji="0" lang="en-US" altLang="ko-KR" sz="2200" b="1" dirty="0" err="1" smtClean="0">
                <a:latin typeface="+mn-ea"/>
                <a:ea typeface="+mn-ea"/>
              </a:rPr>
              <a:t>lear:both</a:t>
            </a:r>
            <a:r>
              <a:rPr kumimoji="0" lang="en-US" altLang="ko-KR" sz="2200" b="1" dirty="0" smtClean="0">
                <a:latin typeface="+mn-ea"/>
                <a:ea typeface="+mn-ea"/>
              </a:rPr>
              <a:t> </a:t>
            </a:r>
            <a:r>
              <a:rPr kumimoji="0" lang="ko-KR" altLang="en-US" sz="2200" b="1" dirty="0" smtClean="0">
                <a:latin typeface="+mn-ea"/>
                <a:ea typeface="+mn-ea"/>
              </a:rPr>
              <a:t>적용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6255643" cy="1686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err="1" smtClean="0">
                <a:latin typeface="+mn-ea"/>
                <a:ea typeface="+mn-ea"/>
              </a:rPr>
              <a:t>구버전</a:t>
            </a:r>
            <a:r>
              <a:rPr kumimoji="0" lang="ko-KR" altLang="en-US" b="1" dirty="0" smtClean="0">
                <a:latin typeface="+mn-ea"/>
                <a:ea typeface="+mn-ea"/>
              </a:rPr>
              <a:t> 웹브라우저에 적용되지 않을 수 있음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기존의 </a:t>
            </a:r>
            <a:r>
              <a:rPr kumimoji="0" lang="en-US" altLang="ko-KR" b="1" dirty="0" smtClean="0">
                <a:latin typeface="+mn-ea"/>
                <a:ea typeface="+mn-ea"/>
              </a:rPr>
              <a:t>#wrap</a:t>
            </a:r>
            <a:r>
              <a:rPr kumimoji="0" lang="ko-KR" altLang="en-US" b="1" dirty="0" smtClean="0">
                <a:latin typeface="+mn-ea"/>
                <a:ea typeface="+mn-ea"/>
              </a:rPr>
              <a:t>이 필요 없어지고 </a:t>
            </a:r>
            <a:r>
              <a:rPr kumimoji="0" lang="en-US" altLang="ko-KR" b="1" dirty="0" smtClean="0">
                <a:latin typeface="+mn-ea"/>
                <a:ea typeface="+mn-ea"/>
              </a:rPr>
              <a:t>footer </a:t>
            </a:r>
            <a:r>
              <a:rPr kumimoji="0" lang="ko-KR" altLang="en-US" b="1" dirty="0" smtClean="0">
                <a:latin typeface="+mn-ea"/>
                <a:ea typeface="+mn-ea"/>
              </a:rPr>
              <a:t>바로 위에 </a:t>
            </a:r>
            <a:r>
              <a:rPr kumimoji="0" lang="en-US" altLang="ko-KR" b="1" dirty="0" smtClean="0">
                <a:latin typeface="+mn-ea"/>
                <a:ea typeface="+mn-ea"/>
              </a:rPr>
              <a:t>div </a:t>
            </a:r>
            <a:r>
              <a:rPr kumimoji="0" lang="ko-KR" altLang="en-US" b="1" dirty="0" smtClean="0">
                <a:latin typeface="+mn-ea"/>
                <a:ea typeface="+mn-ea"/>
              </a:rPr>
              <a:t>태그를 추가한 뒤 </a:t>
            </a:r>
            <a:r>
              <a:rPr kumimoji="0" lang="en-US" altLang="ko-KR" b="1" dirty="0" err="1" smtClean="0">
                <a:latin typeface="+mn-ea"/>
                <a:ea typeface="+mn-ea"/>
              </a:rPr>
              <a:t>clear:both</a:t>
            </a:r>
            <a:r>
              <a:rPr kumimoji="0" lang="en-US" altLang="ko-KR" b="1" dirty="0" smtClean="0">
                <a:latin typeface="+mn-ea"/>
                <a:ea typeface="+mn-ea"/>
              </a:rPr>
              <a:t> </a:t>
            </a:r>
            <a:r>
              <a:rPr kumimoji="0" lang="ko-KR" altLang="en-US" b="1" dirty="0" smtClean="0">
                <a:latin typeface="+mn-ea"/>
                <a:ea typeface="+mn-ea"/>
              </a:rPr>
              <a:t>적용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</a:rPr>
              <a:t>f</a:t>
            </a:r>
            <a:r>
              <a:rPr kumimoji="0" lang="en-US" altLang="ko-KR" b="1" dirty="0" smtClean="0">
                <a:latin typeface="+mn-ea"/>
                <a:ea typeface="+mn-ea"/>
              </a:rPr>
              <a:t>ooter</a:t>
            </a:r>
            <a:r>
              <a:rPr kumimoji="0" lang="ko-KR" altLang="en-US" b="1" dirty="0" smtClean="0">
                <a:latin typeface="+mn-ea"/>
                <a:ea typeface="+mn-ea"/>
              </a:rPr>
              <a:t>가 적절한 위치로 옮겨지게 됨 </a:t>
            </a:r>
            <a:endParaRPr kumimoji="0" lang="en-US" altLang="ko-KR" b="1" dirty="0" smtClean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075806"/>
            <a:ext cx="3572374" cy="12384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075806"/>
            <a:ext cx="2486372" cy="95263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11560" y="4443958"/>
            <a:ext cx="6768752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err="1" smtClean="0">
                <a:latin typeface="+mn-ea"/>
                <a:ea typeface="+mn-ea"/>
              </a:rPr>
              <a:t>overflow:hidden</a:t>
            </a:r>
            <a:r>
              <a:rPr lang="ko-KR" altLang="en-US" b="1" dirty="0" smtClean="0">
                <a:latin typeface="+mn-ea"/>
                <a:ea typeface="+mn-ea"/>
              </a:rPr>
              <a:t>이 적용된 것과 동일한 결과를 보임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1211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표준 레이아웃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2082585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사이드 </a:t>
            </a:r>
            <a:r>
              <a:rPr kumimoji="0" lang="ko-KR" altLang="en-US" sz="2200" b="1" dirty="0" err="1" smtClean="0">
                <a:latin typeface="+mn-ea"/>
                <a:ea typeface="+mn-ea"/>
              </a:rPr>
              <a:t>탭바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6255643" cy="417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한 공간에서 여러 개의 내용 배치</a:t>
            </a:r>
            <a:endParaRPr kumimoji="0" lang="en-US" altLang="ko-KR" b="1" dirty="0" smtClean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59354"/>
          <a:stretch/>
        </p:blipFill>
        <p:spPr>
          <a:xfrm>
            <a:off x="1295636" y="1592054"/>
            <a:ext cx="4248472" cy="161427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11560" y="3206333"/>
            <a:ext cx="5616624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smtClean="0">
                <a:latin typeface="+mn-ea"/>
                <a:ea typeface="+mn-ea"/>
              </a:rPr>
              <a:t>네이버 블로그 주제별 모음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err="1" smtClean="0">
                <a:latin typeface="+mn-ea"/>
                <a:ea typeface="+mn-ea"/>
              </a:rPr>
              <a:t>탭바</a:t>
            </a:r>
            <a:r>
              <a:rPr lang="ko-KR" altLang="en-US" b="1" dirty="0" smtClean="0">
                <a:latin typeface="+mn-ea"/>
                <a:ea typeface="+mn-ea"/>
              </a:rPr>
              <a:t> 적용 예시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48" y="3723878"/>
            <a:ext cx="5904656" cy="26575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11560" y="4110142"/>
            <a:ext cx="5616624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smtClean="0">
                <a:latin typeface="+mn-ea"/>
                <a:ea typeface="+mn-ea"/>
              </a:rPr>
              <a:t>웹 브라우저</a:t>
            </a:r>
            <a:r>
              <a:rPr lang="en-US" altLang="ko-KR" b="1" dirty="0" smtClean="0">
                <a:latin typeface="+mn-ea"/>
                <a:ea typeface="+mn-ea"/>
              </a:rPr>
              <a:t>(Brave) </a:t>
            </a:r>
            <a:r>
              <a:rPr lang="ko-KR" altLang="en-US" b="1" dirty="0" smtClean="0">
                <a:latin typeface="+mn-ea"/>
                <a:ea typeface="+mn-ea"/>
              </a:rPr>
              <a:t>탭 예시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6973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표준 레이아웃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2787906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목록 태그의 용도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6255643" cy="85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네비게이션 메뉴에 주로 사용됨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네비게이션 메뉴 </a:t>
            </a:r>
            <a:r>
              <a:rPr kumimoji="0" lang="en-US" altLang="ko-KR" b="1" dirty="0" smtClean="0">
                <a:latin typeface="+mn-ea"/>
                <a:ea typeface="+mn-ea"/>
              </a:rPr>
              <a:t>: </a:t>
            </a:r>
            <a:r>
              <a:rPr kumimoji="0" lang="ko-KR" altLang="en-US" b="1" dirty="0" smtClean="0">
                <a:latin typeface="+mn-ea"/>
                <a:ea typeface="+mn-ea"/>
              </a:rPr>
              <a:t>페이지 이동에 사용 되는 메뉴</a:t>
            </a:r>
            <a:endParaRPr kumimoji="0" lang="en-US" altLang="ko-KR" b="1" dirty="0" smtClean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653" y="2139702"/>
            <a:ext cx="2905530" cy="223868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11560" y="4324083"/>
            <a:ext cx="5616624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b="1" dirty="0" smtClean="0">
                <a:latin typeface="+mn-ea"/>
                <a:ea typeface="+mn-ea"/>
              </a:rPr>
              <a:t>jquery.com</a:t>
            </a:r>
            <a:r>
              <a:rPr lang="ko-KR" altLang="en-US" b="1" dirty="0" smtClean="0">
                <a:latin typeface="+mn-ea"/>
                <a:ea typeface="+mn-ea"/>
              </a:rPr>
              <a:t>의 화면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9723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2491146"/>
            <a:ext cx="995761" cy="208323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774" y="2496142"/>
            <a:ext cx="1842710" cy="221820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표준 레이아웃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2505778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목록 태그 문법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6255643" cy="132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err="1" smtClean="0"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ul</a:t>
            </a:r>
            <a:r>
              <a:rPr kumimoji="0" lang="en-US" altLang="ko-KR" b="1" dirty="0" smtClean="0"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(unordered list)</a:t>
            </a:r>
            <a:r>
              <a:rPr kumimoji="0" lang="en-US" altLang="ko-KR" b="1" dirty="0" smtClean="0">
                <a:latin typeface="+mn-ea"/>
                <a:ea typeface="+mn-ea"/>
              </a:rPr>
              <a:t> </a:t>
            </a:r>
            <a:r>
              <a:rPr kumimoji="0" lang="en-US" altLang="ko-KR" b="1" dirty="0">
                <a:latin typeface="+mn-ea"/>
                <a:ea typeface="+mn-ea"/>
              </a:rPr>
              <a:t>: </a:t>
            </a:r>
            <a:r>
              <a:rPr kumimoji="0" lang="ko-KR" altLang="en-US" b="1" dirty="0">
                <a:latin typeface="+mn-ea"/>
                <a:ea typeface="+mn-ea"/>
              </a:rPr>
              <a:t>순서가 없는 목록 태그</a:t>
            </a: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err="1" smtClean="0"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ol</a:t>
            </a:r>
            <a:r>
              <a:rPr kumimoji="0" lang="en-US" altLang="ko-KR" b="1" dirty="0" smtClean="0"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(ordered list)</a:t>
            </a:r>
            <a:r>
              <a:rPr kumimoji="0" lang="en-US" altLang="ko-KR" b="1" dirty="0" smtClean="0">
                <a:latin typeface="+mn-ea"/>
                <a:ea typeface="+mn-ea"/>
              </a:rPr>
              <a:t> </a:t>
            </a:r>
            <a:r>
              <a:rPr kumimoji="0" lang="en-US" altLang="ko-KR" b="1" dirty="0">
                <a:latin typeface="+mn-ea"/>
                <a:ea typeface="+mn-ea"/>
              </a:rPr>
              <a:t>: </a:t>
            </a:r>
            <a:r>
              <a:rPr kumimoji="0" lang="ko-KR" altLang="en-US" b="1" dirty="0">
                <a:latin typeface="+mn-ea"/>
                <a:ea typeface="+mn-ea"/>
              </a:rPr>
              <a:t>순서가 있는 목록 태그</a:t>
            </a: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li(list item)</a:t>
            </a:r>
            <a:r>
              <a:rPr kumimoji="0" lang="en-US" altLang="ko-KR" b="1" dirty="0" smtClean="0">
                <a:latin typeface="+mn-ea"/>
                <a:ea typeface="+mn-ea"/>
              </a:rPr>
              <a:t> </a:t>
            </a:r>
            <a:r>
              <a:rPr kumimoji="0" lang="en-US" altLang="ko-KR" b="1" dirty="0">
                <a:latin typeface="+mn-ea"/>
                <a:ea typeface="+mn-ea"/>
              </a:rPr>
              <a:t>:</a:t>
            </a:r>
            <a:r>
              <a:rPr kumimoji="0" lang="ko-KR" altLang="en-US" b="1" dirty="0">
                <a:latin typeface="+mn-ea"/>
                <a:ea typeface="+mn-ea"/>
              </a:rPr>
              <a:t>목록 요소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627784" y="4544541"/>
            <a:ext cx="345638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b="1" dirty="0" smtClean="0">
                <a:latin typeface="+mn-ea"/>
                <a:ea typeface="+mn-ea"/>
              </a:rPr>
              <a:t>목록 태그 적용 예시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39774" y="2712166"/>
            <a:ext cx="1842710" cy="864095"/>
          </a:xfrm>
          <a:prstGeom prst="rect">
            <a:avLst/>
          </a:prstGeom>
          <a:noFill/>
          <a:ln w="38100"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923926" y="3020938"/>
            <a:ext cx="726469" cy="415348"/>
          </a:xfrm>
          <a:prstGeom prst="rect">
            <a:avLst/>
          </a:prstGeom>
          <a:noFill/>
          <a:ln w="38100"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128764" y="4033062"/>
            <a:ext cx="1530950" cy="51274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53443" y="4224333"/>
            <a:ext cx="1530950" cy="35004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742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표준 레이아웃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2505778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목록 태그 중첩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6255643" cy="417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중첩 및 모양 변경 가능</a:t>
            </a:r>
            <a:endParaRPr kumimoji="0" lang="ko-KR" altLang="en-US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2344231"/>
            <a:ext cx="2133898" cy="16575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61" y="1659456"/>
            <a:ext cx="3539975" cy="278350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11560" y="4324083"/>
            <a:ext cx="5616624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b="1" dirty="0" smtClean="0">
                <a:latin typeface="+mn-ea"/>
                <a:ea typeface="+mn-ea"/>
              </a:rPr>
              <a:t>목록 태그 중첩 및 모양 변경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47664" y="2117341"/>
            <a:ext cx="1512168" cy="207840"/>
          </a:xfrm>
          <a:prstGeom prst="rect">
            <a:avLst/>
          </a:prstGeom>
          <a:noFill/>
          <a:ln w="38100"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26136" y="2629506"/>
            <a:ext cx="488255" cy="518308"/>
          </a:xfrm>
          <a:prstGeom prst="rect">
            <a:avLst/>
          </a:prstGeom>
          <a:noFill/>
          <a:ln w="38100"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547664" y="3287073"/>
            <a:ext cx="2808312" cy="936004"/>
          </a:xfrm>
          <a:prstGeom prst="rect">
            <a:avLst/>
          </a:prstGeom>
          <a:noFill/>
          <a:ln w="38100"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751982" y="3470085"/>
            <a:ext cx="1737892" cy="531727"/>
          </a:xfrm>
          <a:prstGeom prst="rect">
            <a:avLst/>
          </a:prstGeom>
          <a:noFill/>
          <a:ln w="38100"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600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표준 레이아웃</a:t>
            </a:r>
            <a:r>
              <a:rPr lang="en-US" altLang="ko-KR" dirty="0" smtClean="0"/>
              <a:t>(13)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1800457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정의 목록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6255643" cy="176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특정 용어의 정의와 설명 나타낼 때 사용 됨</a:t>
            </a: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dl : </a:t>
            </a:r>
            <a:r>
              <a:rPr kumimoji="0"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정의 목록 태그 </a:t>
            </a:r>
            <a:r>
              <a:rPr kumimoji="0"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(definition list)</a:t>
            </a: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dt</a:t>
            </a:r>
            <a:r>
              <a:rPr kumimoji="0"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kumimoji="0"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정의 용어 태그 </a:t>
            </a:r>
            <a:r>
              <a:rPr kumimoji="0"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(definition term)</a:t>
            </a: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kumimoji="0"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kumimoji="0"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정의 설명 태그 </a:t>
            </a:r>
            <a:r>
              <a:rPr kumimoji="0"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(definition description</a:t>
            </a:r>
            <a:r>
              <a:rPr kumimoji="0"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18" y="3075806"/>
            <a:ext cx="4134427" cy="1257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545" y="3461581"/>
            <a:ext cx="2295845" cy="62873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11560" y="4324083"/>
            <a:ext cx="5616624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b="1" dirty="0" smtClean="0">
                <a:latin typeface="+mn-ea"/>
                <a:ea typeface="+mn-ea"/>
              </a:rPr>
              <a:t>정의 목록 태그 예시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3905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웹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1518328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smtClean="0">
                <a:latin typeface="+mn-ea"/>
                <a:ea typeface="+mn-ea"/>
              </a:rPr>
              <a:t>At rule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6255643" cy="132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@(At)</a:t>
            </a:r>
            <a:r>
              <a:rPr kumimoji="0" lang="ko-KR" altLang="en-US" b="1" dirty="0" smtClean="0">
                <a:latin typeface="+mn-ea"/>
                <a:ea typeface="+mn-ea"/>
              </a:rPr>
              <a:t>을 이용하여 </a:t>
            </a:r>
            <a:r>
              <a:rPr kumimoji="0" lang="en-US" altLang="ko-KR" b="1" dirty="0" smtClean="0">
                <a:latin typeface="+mn-ea"/>
                <a:ea typeface="+mn-ea"/>
              </a:rPr>
              <a:t>Style</a:t>
            </a:r>
            <a:r>
              <a:rPr kumimoji="0" lang="ko-KR" altLang="en-US" b="1" dirty="0" smtClean="0">
                <a:latin typeface="+mn-ea"/>
                <a:ea typeface="+mn-ea"/>
              </a:rPr>
              <a:t>을 적용하는 문법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@import, @font-face, @media</a:t>
            </a:r>
            <a:r>
              <a:rPr kumimoji="0" lang="ko-KR" altLang="en-US" b="1" dirty="0" smtClean="0">
                <a:latin typeface="+mn-ea"/>
                <a:ea typeface="+mn-ea"/>
              </a:rPr>
              <a:t>가 있음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@media</a:t>
            </a:r>
            <a:r>
              <a:rPr kumimoji="0" lang="ko-KR" altLang="en-US" b="1" dirty="0" smtClean="0">
                <a:latin typeface="+mn-ea"/>
                <a:ea typeface="+mn-ea"/>
              </a:rPr>
              <a:t>는 </a:t>
            </a:r>
            <a:r>
              <a:rPr kumimoji="0" lang="ko-KR" altLang="en-US" b="1" dirty="0" err="1" smtClean="0">
                <a:latin typeface="+mn-ea"/>
                <a:ea typeface="+mn-ea"/>
              </a:rPr>
              <a:t>반응형</a:t>
            </a:r>
            <a:r>
              <a:rPr kumimoji="0" lang="ko-KR" altLang="en-US" b="1" dirty="0" smtClean="0">
                <a:latin typeface="+mn-ea"/>
                <a:ea typeface="+mn-ea"/>
              </a:rPr>
              <a:t> 웹에서 이용됨</a:t>
            </a:r>
            <a:endParaRPr kumimoji="0" lang="en-US" altLang="ko-KR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0726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웹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1518328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smtClean="0">
                <a:latin typeface="+mn-ea"/>
                <a:ea typeface="+mn-ea"/>
              </a:rPr>
              <a:t>@import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6255643" cy="88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err="1" smtClean="0">
                <a:latin typeface="+mn-ea"/>
                <a:ea typeface="+mn-ea"/>
              </a:rPr>
              <a:t>css</a:t>
            </a:r>
            <a:r>
              <a:rPr kumimoji="0" lang="ko-KR" altLang="en-US" b="1" dirty="0" smtClean="0">
                <a:latin typeface="+mn-ea"/>
                <a:ea typeface="+mn-ea"/>
              </a:rPr>
              <a:t>를 적용하는 방식 중 하나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err="1" smtClean="0">
                <a:latin typeface="+mn-ea"/>
                <a:ea typeface="+mn-ea"/>
              </a:rPr>
              <a:t>css</a:t>
            </a:r>
            <a:r>
              <a:rPr kumimoji="0" lang="en-US" altLang="ko-KR" b="1" dirty="0" smtClean="0">
                <a:latin typeface="+mn-ea"/>
                <a:ea typeface="+mn-ea"/>
              </a:rPr>
              <a:t> </a:t>
            </a:r>
            <a:r>
              <a:rPr kumimoji="0" lang="ko-KR" altLang="en-US" b="1" dirty="0" smtClean="0">
                <a:latin typeface="+mn-ea"/>
                <a:ea typeface="+mn-ea"/>
              </a:rPr>
              <a:t>파일을 불러와서 </a:t>
            </a:r>
            <a:r>
              <a:rPr kumimoji="0" lang="en-US" altLang="ko-KR" b="1" dirty="0" smtClean="0">
                <a:latin typeface="+mn-ea"/>
                <a:ea typeface="+mn-ea"/>
              </a:rPr>
              <a:t>style</a:t>
            </a:r>
            <a:r>
              <a:rPr kumimoji="0" lang="ko-KR" altLang="en-US" b="1" dirty="0" smtClean="0">
                <a:latin typeface="+mn-ea"/>
                <a:ea typeface="+mn-ea"/>
              </a:rPr>
              <a:t>태그에 삽입</a:t>
            </a:r>
            <a:endParaRPr kumimoji="0" lang="en-US" altLang="ko-KR" b="1" dirty="0" smtClean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1C33E4-8F52-4474-85CD-D9EBDB124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2025473"/>
            <a:ext cx="3373552" cy="11223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F062E6-21FF-47B6-BF7E-2FD2EEDCE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082" y="1984182"/>
            <a:ext cx="2857442" cy="11636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B795FB-B798-4B9C-ABF6-843D71D82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3270453"/>
            <a:ext cx="4067743" cy="10764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11560" y="4324083"/>
            <a:ext cx="6768752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b="1" dirty="0" smtClean="0">
                <a:latin typeface="+mn-ea"/>
                <a:ea typeface="+mn-ea"/>
              </a:rPr>
              <a:t>.</a:t>
            </a:r>
            <a:r>
              <a:rPr lang="en-US" altLang="ko-KR" b="1" dirty="0" err="1" smtClean="0">
                <a:latin typeface="+mn-ea"/>
                <a:ea typeface="+mn-ea"/>
              </a:rPr>
              <a:t>css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파일을 통하여 설정된 </a:t>
            </a:r>
            <a:r>
              <a:rPr lang="en-US" altLang="ko-KR" b="1" dirty="0" err="1" smtClean="0">
                <a:latin typeface="+mn-ea"/>
                <a:ea typeface="+mn-ea"/>
              </a:rPr>
              <a:t>css</a:t>
            </a:r>
            <a:r>
              <a:rPr lang="ko-KR" altLang="en-US" b="1" dirty="0" smtClean="0">
                <a:latin typeface="+mn-ea"/>
                <a:ea typeface="+mn-ea"/>
              </a:rPr>
              <a:t>를 </a:t>
            </a:r>
            <a:r>
              <a:rPr lang="en-US" altLang="ko-KR" b="1" dirty="0" smtClean="0">
                <a:latin typeface="+mn-ea"/>
                <a:ea typeface="+mn-ea"/>
              </a:rPr>
              <a:t>style </a:t>
            </a:r>
            <a:r>
              <a:rPr lang="ko-KR" altLang="en-US" b="1" dirty="0" smtClean="0">
                <a:latin typeface="+mn-ea"/>
                <a:ea typeface="+mn-ea"/>
              </a:rPr>
              <a:t>태그에 삽입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472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1. </a:t>
            </a:r>
            <a:r>
              <a:rPr lang="ko-KR" altLang="en-US" dirty="0"/>
              <a:t>브라우저 통합 </a:t>
            </a:r>
            <a:r>
              <a:rPr lang="en-US" altLang="ko-KR" dirty="0" smtClean="0"/>
              <a:t>CSS(2)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7191747" cy="1686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웹브라우저마다 지정된 기본 글꼴 및 여백 등을 통일하는 </a:t>
            </a:r>
            <a:r>
              <a:rPr kumimoji="0" lang="en-US" altLang="ko-KR" b="1" dirty="0" smtClean="0">
                <a:latin typeface="+mn-ea"/>
                <a:ea typeface="+mn-ea"/>
              </a:rPr>
              <a:t>CSS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  <a:hlinkClick r:id="rId3"/>
              </a:rPr>
              <a:t>https://</a:t>
            </a:r>
            <a:r>
              <a:rPr kumimoji="0" lang="en-US" altLang="ko-KR" b="1" dirty="0" smtClean="0">
                <a:latin typeface="+mn-ea"/>
                <a:ea typeface="+mn-ea"/>
                <a:hlinkClick r:id="rId3"/>
              </a:rPr>
              <a:t>meyerweb.com/eric/tools/css/reset/index.html</a:t>
            </a:r>
            <a:endParaRPr kumimoji="0" lang="en-US" altLang="ko-KR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대표적인 </a:t>
            </a:r>
            <a:r>
              <a:rPr kumimoji="0" lang="en-US" altLang="ko-KR" b="1" dirty="0" smtClean="0">
                <a:latin typeface="+mn-ea"/>
                <a:ea typeface="+mn-ea"/>
              </a:rPr>
              <a:t>Reset CSS</a:t>
            </a:r>
            <a:r>
              <a:rPr kumimoji="0" lang="ko-KR" altLang="en-US" b="1" dirty="0" smtClean="0">
                <a:latin typeface="+mn-ea"/>
                <a:ea typeface="+mn-ea"/>
              </a:rPr>
              <a:t>이지만 필요에 따라서 간단한 형태로 직접 만들 수도 있음</a:t>
            </a:r>
            <a:endParaRPr kumimoji="0" lang="en-US" altLang="ko-KR" b="1" dirty="0" smtClean="0">
              <a:latin typeface="+mn-ea"/>
              <a:ea typeface="+mn-ea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2505778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smtClean="0">
                <a:latin typeface="+mn-ea"/>
                <a:ea typeface="+mn-ea"/>
              </a:rPr>
              <a:t>Reset CSS </a:t>
            </a:r>
            <a:r>
              <a:rPr kumimoji="0" lang="ko-KR" altLang="en-US" sz="2200" b="1" dirty="0" smtClean="0">
                <a:latin typeface="+mn-ea"/>
                <a:ea typeface="+mn-ea"/>
              </a:rPr>
              <a:t>정의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60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웹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1973581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smtClean="0">
                <a:latin typeface="+mn-ea"/>
                <a:ea typeface="+mn-ea"/>
              </a:rPr>
              <a:t>@font-face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6255643" cy="417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폰트에 이름을 붙인 뒤 해당 이름을 사용할 수 있게 함</a:t>
            </a:r>
            <a:endParaRPr kumimoji="0"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4324083"/>
            <a:ext cx="5616624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b="1" dirty="0" smtClean="0">
                <a:latin typeface="+mn-ea"/>
                <a:ea typeface="+mn-ea"/>
              </a:rPr>
              <a:t>@font-face </a:t>
            </a:r>
            <a:r>
              <a:rPr lang="ko-KR" altLang="en-US" b="1" dirty="0" smtClean="0">
                <a:latin typeface="+mn-ea"/>
                <a:ea typeface="+mn-ea"/>
              </a:rPr>
              <a:t>사용 예시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286" y="3371450"/>
            <a:ext cx="2372056" cy="9526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41" y="1586527"/>
            <a:ext cx="6420746" cy="161947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600918" y="1963402"/>
            <a:ext cx="1663517" cy="292657"/>
          </a:xfrm>
          <a:prstGeom prst="rect">
            <a:avLst/>
          </a:prstGeom>
          <a:noFill/>
          <a:ln w="38100"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631800" y="2893924"/>
            <a:ext cx="1663517" cy="292657"/>
          </a:xfrm>
          <a:prstGeom prst="rect">
            <a:avLst/>
          </a:prstGeom>
          <a:noFill/>
          <a:ln w="38100"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8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웹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4057485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>
                <a:latin typeface="+mn-ea"/>
                <a:ea typeface="+mn-ea"/>
              </a:rPr>
              <a:t>@media</a:t>
            </a:r>
            <a:r>
              <a:rPr kumimoji="0" lang="ko-KR" altLang="en-US" sz="2200" b="1" dirty="0">
                <a:latin typeface="+mn-ea"/>
                <a:ea typeface="+mn-ea"/>
              </a:rPr>
              <a:t>를 활용한 </a:t>
            </a:r>
            <a:r>
              <a:rPr kumimoji="0" lang="ko-KR" altLang="en-US" sz="2200" b="1" dirty="0" err="1">
                <a:latin typeface="+mn-ea"/>
                <a:ea typeface="+mn-ea"/>
              </a:rPr>
              <a:t>반응형</a:t>
            </a:r>
            <a:r>
              <a:rPr kumimoji="0" lang="ko-KR" altLang="en-US" sz="2200" b="1" dirty="0">
                <a:latin typeface="+mn-ea"/>
                <a:ea typeface="+mn-ea"/>
              </a:rPr>
              <a:t> 웹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7911827" cy="88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err="1" smtClean="0">
                <a:latin typeface="+mn-ea"/>
                <a:ea typeface="+mn-ea"/>
              </a:rPr>
              <a:t>반응형</a:t>
            </a:r>
            <a:r>
              <a:rPr kumimoji="0" lang="ko-KR" altLang="en-US" b="1" dirty="0" smtClean="0">
                <a:latin typeface="+mn-ea"/>
                <a:ea typeface="+mn-ea"/>
              </a:rPr>
              <a:t> 웹 </a:t>
            </a:r>
            <a:r>
              <a:rPr kumimoji="0" lang="en-US" altLang="ko-KR" b="1" dirty="0" smtClean="0">
                <a:latin typeface="+mn-ea"/>
                <a:ea typeface="+mn-ea"/>
              </a:rPr>
              <a:t>: </a:t>
            </a:r>
            <a:r>
              <a:rPr kumimoji="0" lang="ko-KR" altLang="en-US" b="1" dirty="0" smtClean="0">
                <a:latin typeface="+mn-ea"/>
                <a:ea typeface="+mn-ea"/>
              </a:rPr>
              <a:t>화면 사이즈 변화 등에 따라 형태가 바뀌는 웹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화면 사이즈에 따라 다른 </a:t>
            </a:r>
            <a:r>
              <a:rPr kumimoji="0" lang="en-US" altLang="ko-KR" b="1" dirty="0" smtClean="0">
                <a:latin typeface="+mn-ea"/>
                <a:ea typeface="+mn-ea"/>
              </a:rPr>
              <a:t>CSS </a:t>
            </a:r>
            <a:r>
              <a:rPr kumimoji="0" lang="ko-KR" altLang="en-US" b="1" dirty="0" smtClean="0">
                <a:latin typeface="+mn-ea"/>
                <a:ea typeface="+mn-ea"/>
              </a:rPr>
              <a:t>적용됨</a:t>
            </a:r>
            <a:endParaRPr kumimoji="0" lang="ko-KR" altLang="en-US" b="1" dirty="0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495716"/>
            <a:ext cx="1267002" cy="9812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222" y="3855561"/>
            <a:ext cx="1152686" cy="76210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259632" y="4716980"/>
            <a:ext cx="5616624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b="1" dirty="0" smtClean="0">
                <a:latin typeface="+mn-ea"/>
                <a:ea typeface="+mn-ea"/>
              </a:rPr>
              <a:t>화면에 따라서 </a:t>
            </a:r>
            <a:r>
              <a:rPr lang="en-US" altLang="ko-KR" b="1" dirty="0" smtClean="0">
                <a:latin typeface="+mn-ea"/>
                <a:ea typeface="+mn-ea"/>
              </a:rPr>
              <a:t>CSS</a:t>
            </a:r>
            <a:r>
              <a:rPr lang="ko-KR" altLang="en-US" b="1" dirty="0" smtClean="0">
                <a:latin typeface="+mn-ea"/>
                <a:ea typeface="+mn-ea"/>
              </a:rPr>
              <a:t>가 다르게 적용됨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2316674"/>
            <a:ext cx="3458941" cy="239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07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웹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2276549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>
                <a:latin typeface="+mn-ea"/>
                <a:ea typeface="+mn-ea"/>
              </a:rPr>
              <a:t>@</a:t>
            </a:r>
            <a:r>
              <a:rPr kumimoji="0" lang="en-US" altLang="ko-KR" sz="2200" b="1" dirty="0" smtClean="0">
                <a:latin typeface="+mn-ea"/>
                <a:ea typeface="+mn-ea"/>
              </a:rPr>
              <a:t>media</a:t>
            </a:r>
            <a:r>
              <a:rPr kumimoji="0" lang="ko-KR" altLang="en-US" sz="2200" b="1" dirty="0" smtClean="0">
                <a:latin typeface="+mn-ea"/>
                <a:ea typeface="+mn-ea"/>
              </a:rPr>
              <a:t> </a:t>
            </a:r>
            <a:r>
              <a:rPr kumimoji="0" lang="en-US" altLang="ko-KR" sz="2200" b="1" dirty="0" smtClean="0">
                <a:latin typeface="+mn-ea"/>
                <a:ea typeface="+mn-ea"/>
              </a:rPr>
              <a:t>print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6255643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err="1" smtClean="0">
                <a:latin typeface="+mn-ea"/>
                <a:ea typeface="+mn-ea"/>
              </a:rPr>
              <a:t>인쇄시에도</a:t>
            </a:r>
            <a:r>
              <a:rPr kumimoji="0" lang="ko-KR" altLang="en-US" b="1" dirty="0" smtClean="0">
                <a:latin typeface="+mn-ea"/>
                <a:ea typeface="+mn-ea"/>
              </a:rPr>
              <a:t> 다른 화면이 나오게 할 수 있음</a:t>
            </a:r>
            <a:r>
              <a:rPr kumimoji="0" lang="en-US" altLang="ko-KR" b="1" dirty="0" smtClean="0">
                <a:latin typeface="+mn-ea"/>
                <a:ea typeface="+mn-ea"/>
              </a:rPr>
              <a:t>(</a:t>
            </a:r>
            <a:r>
              <a:rPr kumimoji="0" lang="ko-KR" altLang="en-US" b="1" dirty="0" smtClean="0">
                <a:latin typeface="+mn-ea"/>
                <a:ea typeface="+mn-ea"/>
              </a:rPr>
              <a:t>미리 보기</a:t>
            </a:r>
            <a:r>
              <a:rPr kumimoji="0" lang="en-US" altLang="ko-KR" b="1" dirty="0" smtClean="0">
                <a:latin typeface="+mn-ea"/>
                <a:ea typeface="+mn-ea"/>
              </a:rPr>
              <a:t>)</a:t>
            </a:r>
            <a:endParaRPr kumimoji="0" lang="ko-KR" altLang="en-US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88800"/>
            <a:ext cx="5372850" cy="9335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283718"/>
            <a:ext cx="5449060" cy="207674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11560" y="4550982"/>
            <a:ext cx="5616624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b="1" dirty="0" smtClean="0">
                <a:latin typeface="+mn-ea"/>
                <a:ea typeface="+mn-ea"/>
              </a:rPr>
              <a:t>인쇄 미리 보기 화면에 적용된 </a:t>
            </a:r>
            <a:r>
              <a:rPr lang="en-US" altLang="ko-KR" b="1" dirty="0" smtClean="0">
                <a:latin typeface="+mn-ea"/>
                <a:ea typeface="+mn-ea"/>
              </a:rPr>
              <a:t>CSS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5444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웹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2364714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err="1" smtClean="0">
                <a:latin typeface="+mn-ea"/>
                <a:ea typeface="+mn-ea"/>
              </a:rPr>
              <a:t>display:table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8343875" cy="29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display </a:t>
            </a:r>
            <a:r>
              <a:rPr kumimoji="0" lang="ko-KR" altLang="en-US" b="1" dirty="0" smtClean="0">
                <a:latin typeface="+mn-ea"/>
                <a:ea typeface="+mn-ea"/>
              </a:rPr>
              <a:t>속성 중 테이블 모양으로 레이아웃을 잡을 때 사용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flex</a:t>
            </a:r>
            <a:r>
              <a:rPr kumimoji="0" lang="ko-KR" altLang="en-US" b="1" dirty="0" smtClean="0">
                <a:latin typeface="+mn-ea"/>
                <a:ea typeface="+mn-ea"/>
              </a:rPr>
              <a:t>와 </a:t>
            </a:r>
            <a:r>
              <a:rPr kumimoji="0" lang="en-US" altLang="ko-KR" b="1" dirty="0" smtClean="0">
                <a:latin typeface="+mn-ea"/>
                <a:ea typeface="+mn-ea"/>
              </a:rPr>
              <a:t>grid</a:t>
            </a:r>
            <a:r>
              <a:rPr kumimoji="0" lang="ko-KR" altLang="en-US" b="1" dirty="0" smtClean="0">
                <a:latin typeface="+mn-ea"/>
                <a:ea typeface="+mn-ea"/>
              </a:rPr>
              <a:t>에 비하여 사용 빈도는 낮음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table : table </a:t>
            </a:r>
            <a:r>
              <a:rPr kumimoji="0" lang="ko-KR" altLang="en-US" b="1" dirty="0" smtClean="0">
                <a:latin typeface="+mn-ea"/>
                <a:ea typeface="+mn-ea"/>
              </a:rPr>
              <a:t>태그와 같은 레이아웃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table-cell : table </a:t>
            </a:r>
            <a:r>
              <a:rPr kumimoji="0" lang="ko-KR" altLang="en-US" b="1" dirty="0" smtClean="0">
                <a:latin typeface="+mn-ea"/>
                <a:ea typeface="+mn-ea"/>
              </a:rPr>
              <a:t>태그의 </a:t>
            </a:r>
            <a:r>
              <a:rPr kumimoji="0" lang="en-US" altLang="ko-KR" b="1" dirty="0" smtClean="0">
                <a:latin typeface="+mn-ea"/>
                <a:ea typeface="+mn-ea"/>
              </a:rPr>
              <a:t>td</a:t>
            </a:r>
            <a:r>
              <a:rPr kumimoji="0" lang="ko-KR" altLang="en-US" b="1" dirty="0" smtClean="0">
                <a:latin typeface="+mn-ea"/>
                <a:ea typeface="+mn-ea"/>
              </a:rPr>
              <a:t>와 같은 레이아웃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웹 표준 레이아웃을 만들 수 있으며 참고로 </a:t>
            </a:r>
            <a:r>
              <a:rPr kumimoji="0" lang="en-US" altLang="ko-KR" b="1" dirty="0" err="1" smtClean="0">
                <a:latin typeface="+mn-ea"/>
                <a:ea typeface="+mn-ea"/>
              </a:rPr>
              <a:t>display:none</a:t>
            </a:r>
            <a:r>
              <a:rPr kumimoji="0" lang="ko-KR" altLang="en-US" b="1" dirty="0" smtClean="0">
                <a:latin typeface="+mn-ea"/>
                <a:ea typeface="+mn-ea"/>
              </a:rPr>
              <a:t>을 화면에서 완전히 사라지게 하는 것이므로 이를 이용해서는 레이아웃을 만들 수 없음</a:t>
            </a:r>
            <a:r>
              <a:rPr kumimoji="0" lang="en-US" altLang="ko-KR" b="1" dirty="0" smtClean="0">
                <a:latin typeface="+mn-ea"/>
                <a:ea typeface="+mn-ea"/>
              </a:rPr>
              <a:t>(</a:t>
            </a:r>
            <a:r>
              <a:rPr kumimoji="0" lang="ko-KR" altLang="en-US" b="1" dirty="0" smtClean="0">
                <a:latin typeface="+mn-ea"/>
                <a:ea typeface="+mn-ea"/>
              </a:rPr>
              <a:t>필요시 사라지는 기능만 있음</a:t>
            </a:r>
            <a:r>
              <a:rPr kumimoji="0" lang="en-US" altLang="ko-KR" b="1" dirty="0" smtClean="0">
                <a:latin typeface="+mn-ea"/>
                <a:ea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083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웹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2223649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err="1" smtClean="0">
                <a:latin typeface="+mn-ea"/>
                <a:ea typeface="+mn-ea"/>
              </a:rPr>
              <a:t>display:flex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8559899" cy="248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레이아웃 배치를 수월하기 위하여 고안된 속성</a:t>
            </a: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자신의 컨테이너가 차지하는 공간에 맞추기 위해 크기를 키우거나 </a:t>
            </a:r>
            <a:r>
              <a:rPr kumimoji="0" lang="ko-KR" altLang="en-US" b="1" dirty="0" smtClean="0">
                <a:latin typeface="+mn-ea"/>
                <a:ea typeface="+mn-ea"/>
              </a:rPr>
              <a:t>줄여서 </a:t>
            </a:r>
            <a:r>
              <a:rPr kumimoji="0"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레이아웃을 알아서 배치</a:t>
            </a:r>
            <a:r>
              <a:rPr kumimoji="0" lang="ko-KR" altLang="en-US" b="1" dirty="0" smtClean="0">
                <a:latin typeface="+mn-ea"/>
                <a:ea typeface="+mn-ea"/>
              </a:rPr>
              <a:t>함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marL="0" indent="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※ </a:t>
            </a:r>
            <a:r>
              <a:rPr kumimoji="0" lang="ko-KR" altLang="en-US" b="1" dirty="0" smtClean="0">
                <a:latin typeface="+mn-ea"/>
                <a:ea typeface="+mn-ea"/>
              </a:rPr>
              <a:t>컨테이너 </a:t>
            </a:r>
            <a:r>
              <a:rPr kumimoji="0" lang="en-US" altLang="ko-KR" b="1" dirty="0" smtClean="0">
                <a:latin typeface="+mn-ea"/>
                <a:ea typeface="+mn-ea"/>
              </a:rPr>
              <a:t>: </a:t>
            </a:r>
            <a:r>
              <a:rPr kumimoji="0" lang="ko-KR" altLang="en-US" b="1" dirty="0" smtClean="0">
                <a:latin typeface="+mn-ea"/>
                <a:ea typeface="+mn-ea"/>
              </a:rPr>
              <a:t>다른 태그들을 감싸는 공간</a:t>
            </a:r>
            <a:endParaRPr kumimoji="0" lang="ko-KR" altLang="en-US" b="1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err="1">
                <a:latin typeface="+mn-ea"/>
                <a:ea typeface="+mn-ea"/>
              </a:rPr>
              <a:t>구버전</a:t>
            </a:r>
            <a:r>
              <a:rPr kumimoji="0" lang="ko-KR" altLang="en-US" b="1" dirty="0">
                <a:latin typeface="+mn-ea"/>
                <a:ea typeface="+mn-ea"/>
              </a:rPr>
              <a:t> 웹브라우저에서는 지원되지 않지만 </a:t>
            </a:r>
            <a:r>
              <a:rPr kumimoji="0" lang="ko-KR" altLang="en-US" b="1" dirty="0" err="1">
                <a:latin typeface="+mn-ea"/>
                <a:ea typeface="+mn-ea"/>
              </a:rPr>
              <a:t>구버전</a:t>
            </a:r>
            <a:r>
              <a:rPr kumimoji="0" lang="ko-KR" altLang="en-US" b="1" dirty="0">
                <a:latin typeface="+mn-ea"/>
                <a:ea typeface="+mn-ea"/>
              </a:rPr>
              <a:t> </a:t>
            </a:r>
            <a:r>
              <a:rPr kumimoji="0" lang="ko-KR" altLang="en-US" b="1" dirty="0" smtClean="0">
                <a:latin typeface="+mn-ea"/>
                <a:ea typeface="+mn-ea"/>
              </a:rPr>
              <a:t>웹브라우저를 지원하지 </a:t>
            </a:r>
            <a:r>
              <a:rPr kumimoji="0" lang="ko-KR" altLang="en-US" b="1" dirty="0">
                <a:latin typeface="+mn-ea"/>
                <a:ea typeface="+mn-ea"/>
              </a:rPr>
              <a:t>않는 사이트들이 </a:t>
            </a:r>
            <a:r>
              <a:rPr kumimoji="0" lang="ko-KR" altLang="en-US" b="1" dirty="0" smtClean="0">
                <a:latin typeface="+mn-ea"/>
                <a:ea typeface="+mn-ea"/>
              </a:rPr>
              <a:t>증가하고 있음</a:t>
            </a:r>
            <a:endParaRPr kumimoji="0" lang="ko-KR" altLang="en-US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603901"/>
            <a:ext cx="4248472" cy="10163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35696" y="4523282"/>
            <a:ext cx="325766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b="1" dirty="0" smtClean="0">
                <a:latin typeface="+mn-ea"/>
                <a:ea typeface="+mn-ea"/>
              </a:rPr>
              <a:t>flex </a:t>
            </a:r>
            <a:r>
              <a:rPr lang="ko-KR" altLang="en-US" b="1" dirty="0" smtClean="0">
                <a:latin typeface="+mn-ea"/>
                <a:ea typeface="+mn-ea"/>
              </a:rPr>
              <a:t>적용할 컨테이너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2604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웹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2928971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smtClean="0">
                <a:latin typeface="+mn-ea"/>
                <a:ea typeface="+mn-ea"/>
              </a:rPr>
              <a:t>flex </a:t>
            </a:r>
            <a:r>
              <a:rPr kumimoji="0" lang="ko-KR" altLang="en-US" sz="2200" b="1" dirty="0" smtClean="0">
                <a:latin typeface="+mn-ea"/>
                <a:ea typeface="+mn-ea"/>
              </a:rPr>
              <a:t>적용 전과 후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62800"/>
            <a:ext cx="2878223" cy="16561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279"/>
          <a:stretch/>
        </p:blipFill>
        <p:spPr>
          <a:xfrm>
            <a:off x="3347864" y="1224503"/>
            <a:ext cx="2880320" cy="17330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27584" y="2918984"/>
            <a:ext cx="1728192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b="1" dirty="0" smtClean="0">
                <a:latin typeface="+mn-ea"/>
                <a:ea typeface="+mn-ea"/>
              </a:rPr>
              <a:t>flex </a:t>
            </a:r>
            <a:r>
              <a:rPr lang="ko-KR" altLang="en-US" b="1" dirty="0" smtClean="0">
                <a:latin typeface="+mn-ea"/>
                <a:ea typeface="+mn-ea"/>
              </a:rPr>
              <a:t>적용 전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95936" y="2918984"/>
            <a:ext cx="1728192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b="1" dirty="0" smtClean="0">
                <a:latin typeface="+mn-ea"/>
                <a:ea typeface="+mn-ea"/>
              </a:rPr>
              <a:t>flex </a:t>
            </a:r>
            <a:r>
              <a:rPr lang="ko-KR" altLang="en-US" b="1" dirty="0" smtClean="0">
                <a:latin typeface="+mn-ea"/>
                <a:ea typeface="+mn-ea"/>
              </a:rPr>
              <a:t>적용 후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087" y="3239086"/>
            <a:ext cx="1977553" cy="133608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555776" y="4490883"/>
            <a:ext cx="252028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b="1" dirty="0" smtClean="0">
                <a:latin typeface="+mn-ea"/>
                <a:ea typeface="+mn-ea"/>
              </a:rPr>
              <a:t>flex </a:t>
            </a:r>
            <a:r>
              <a:rPr lang="ko-KR" altLang="en-US" b="1" dirty="0" smtClean="0">
                <a:latin typeface="+mn-ea"/>
                <a:ea typeface="+mn-ea"/>
              </a:rPr>
              <a:t>적용 코드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2865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웹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0825" y="700553"/>
            <a:ext cx="2223649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err="1" smtClean="0">
                <a:latin typeface="+mn-ea"/>
                <a:ea typeface="+mn-ea"/>
              </a:rPr>
              <a:t>display:grid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8703915" cy="256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Grid : </a:t>
            </a:r>
            <a:r>
              <a:rPr kumimoji="0" lang="ko-KR" altLang="en-US" b="1" dirty="0" smtClean="0">
                <a:latin typeface="+mn-ea"/>
                <a:ea typeface="+mn-ea"/>
              </a:rPr>
              <a:t>격자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flex</a:t>
            </a:r>
            <a:r>
              <a:rPr kumimoji="0" lang="ko-KR" altLang="en-US" b="1" dirty="0">
                <a:latin typeface="+mn-ea"/>
                <a:ea typeface="+mn-ea"/>
              </a:rPr>
              <a:t>처럼 과거의 </a:t>
            </a:r>
            <a:r>
              <a:rPr kumimoji="0" lang="en-US" altLang="ko-KR" b="1" dirty="0">
                <a:latin typeface="+mn-ea"/>
                <a:ea typeface="+mn-ea"/>
              </a:rPr>
              <a:t>table, float</a:t>
            </a:r>
            <a:r>
              <a:rPr kumimoji="0" lang="ko-KR" altLang="en-US" b="1" dirty="0">
                <a:latin typeface="+mn-ea"/>
                <a:ea typeface="+mn-ea"/>
              </a:rPr>
              <a:t>등을 이용한 레이아웃 설정을 </a:t>
            </a:r>
            <a:r>
              <a:rPr kumimoji="0" lang="en-US" altLang="ko-KR" b="1" dirty="0" smtClean="0">
                <a:latin typeface="+mn-ea"/>
                <a:ea typeface="+mn-ea"/>
              </a:rPr>
              <a:t/>
            </a:r>
            <a:br>
              <a:rPr kumimoji="0" lang="en-US" altLang="ko-KR" b="1" dirty="0" smtClean="0">
                <a:latin typeface="+mn-ea"/>
                <a:ea typeface="+mn-ea"/>
              </a:rPr>
            </a:br>
            <a:r>
              <a:rPr kumimoji="0" lang="ko-KR" altLang="en-US" b="1" dirty="0" smtClean="0">
                <a:latin typeface="+mn-ea"/>
                <a:ea typeface="+mn-ea"/>
              </a:rPr>
              <a:t>대체하기 </a:t>
            </a:r>
            <a:r>
              <a:rPr kumimoji="0" lang="ko-KR" altLang="en-US" b="1" dirty="0">
                <a:latin typeface="+mn-ea"/>
                <a:ea typeface="+mn-ea"/>
              </a:rPr>
              <a:t>위해 나온 </a:t>
            </a:r>
            <a:r>
              <a:rPr kumimoji="0" lang="en-US" altLang="ko-KR" b="1" dirty="0">
                <a:latin typeface="+mn-ea"/>
                <a:ea typeface="+mn-ea"/>
              </a:rPr>
              <a:t>display </a:t>
            </a:r>
            <a:r>
              <a:rPr kumimoji="0" lang="ko-KR" altLang="en-US" b="1" dirty="0">
                <a:latin typeface="+mn-ea"/>
                <a:ea typeface="+mn-ea"/>
              </a:rPr>
              <a:t>속성</a:t>
            </a: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</a:rPr>
              <a:t>flex</a:t>
            </a:r>
            <a:r>
              <a:rPr kumimoji="0" lang="ko-KR" altLang="en-US" b="1" dirty="0">
                <a:latin typeface="+mn-ea"/>
                <a:ea typeface="+mn-ea"/>
              </a:rPr>
              <a:t>는 한 방향 레이아웃 시스템이고 </a:t>
            </a:r>
            <a:r>
              <a:rPr kumimoji="0" lang="en-US" altLang="ko-KR" b="1" dirty="0">
                <a:latin typeface="+mn-ea"/>
                <a:ea typeface="+mn-ea"/>
              </a:rPr>
              <a:t>grid</a:t>
            </a:r>
            <a:r>
              <a:rPr kumimoji="0" lang="ko-KR" altLang="en-US" b="1" dirty="0">
                <a:latin typeface="+mn-ea"/>
                <a:ea typeface="+mn-ea"/>
              </a:rPr>
              <a:t>는 가로</a:t>
            </a:r>
            <a:r>
              <a:rPr kumimoji="0" lang="en-US" altLang="ko-KR" b="1" dirty="0">
                <a:latin typeface="+mn-ea"/>
                <a:ea typeface="+mn-ea"/>
              </a:rPr>
              <a:t>-</a:t>
            </a:r>
            <a:r>
              <a:rPr kumimoji="0" lang="ko-KR" altLang="en-US" b="1" dirty="0">
                <a:latin typeface="+mn-ea"/>
                <a:ea typeface="+mn-ea"/>
              </a:rPr>
              <a:t>세로 레이아웃 시스템</a:t>
            </a: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b="1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kumimoji="0" lang="ko-KR" altLang="en-US" b="1" dirty="0">
              <a:latin typeface="+mn-ea"/>
              <a:ea typeface="+mn-ea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788526"/>
              </p:ext>
            </p:extLst>
          </p:nvPr>
        </p:nvGraphicFramePr>
        <p:xfrm>
          <a:off x="1276087" y="3363838"/>
          <a:ext cx="468051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173">
                  <a:extLst>
                    <a:ext uri="{9D8B030D-6E8A-4147-A177-3AD203B41FA5}">
                      <a16:colId xmlns:a16="http://schemas.microsoft.com/office/drawing/2014/main" val="4183487569"/>
                    </a:ext>
                  </a:extLst>
                </a:gridCol>
                <a:gridCol w="1560173">
                  <a:extLst>
                    <a:ext uri="{9D8B030D-6E8A-4147-A177-3AD203B41FA5}">
                      <a16:colId xmlns:a16="http://schemas.microsoft.com/office/drawing/2014/main" val="4280248923"/>
                    </a:ext>
                  </a:extLst>
                </a:gridCol>
                <a:gridCol w="1560173">
                  <a:extLst>
                    <a:ext uri="{9D8B030D-6E8A-4147-A177-3AD203B41FA5}">
                      <a16:colId xmlns:a16="http://schemas.microsoft.com/office/drawing/2014/main" val="1408452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828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01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936214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1835696" y="4523282"/>
            <a:ext cx="3257660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b="1" dirty="0" smtClean="0">
                <a:latin typeface="+mn-ea"/>
                <a:ea typeface="+mn-ea"/>
              </a:rPr>
              <a:t>Grid=</a:t>
            </a:r>
            <a:r>
              <a:rPr lang="ko-KR" altLang="en-US" b="1" dirty="0" smtClean="0">
                <a:latin typeface="+mn-ea"/>
                <a:ea typeface="+mn-ea"/>
              </a:rPr>
              <a:t>격자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100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웹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1800457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smtClean="0">
                <a:latin typeface="+mn-ea"/>
                <a:ea typeface="+mn-ea"/>
              </a:rPr>
              <a:t>grid </a:t>
            </a:r>
            <a:r>
              <a:rPr kumimoji="0" lang="ko-KR" altLang="en-US" sz="2200" b="1" dirty="0" smtClean="0">
                <a:latin typeface="+mn-ea"/>
                <a:ea typeface="+mn-ea"/>
              </a:rPr>
              <a:t>기초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76597" y="1140643"/>
            <a:ext cx="6255643" cy="176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err="1">
                <a:latin typeface="+mn-ea"/>
                <a:ea typeface="+mn-ea"/>
              </a:rPr>
              <a:t>fr</a:t>
            </a:r>
            <a:r>
              <a:rPr kumimoji="0" lang="en-US" altLang="ko-KR" b="1" dirty="0">
                <a:latin typeface="+mn-ea"/>
                <a:ea typeface="+mn-ea"/>
              </a:rPr>
              <a:t> : </a:t>
            </a:r>
            <a:r>
              <a:rPr kumimoji="0" lang="ko-KR" altLang="en-US" b="1" dirty="0">
                <a:latin typeface="+mn-ea"/>
                <a:ea typeface="+mn-ea"/>
              </a:rPr>
              <a:t>가로</a:t>
            </a:r>
            <a:r>
              <a:rPr kumimoji="0" lang="en-US" altLang="ko-KR" b="1" dirty="0">
                <a:latin typeface="+mn-ea"/>
                <a:ea typeface="+mn-ea"/>
              </a:rPr>
              <a:t>(=col) </a:t>
            </a:r>
            <a:r>
              <a:rPr kumimoji="0" lang="ko-KR" altLang="en-US" b="1" dirty="0">
                <a:latin typeface="+mn-ea"/>
                <a:ea typeface="+mn-ea"/>
              </a:rPr>
              <a:t>혹은 세로</a:t>
            </a:r>
            <a:r>
              <a:rPr kumimoji="0" lang="en-US" altLang="ko-KR" b="1" dirty="0">
                <a:latin typeface="+mn-ea"/>
                <a:ea typeface="+mn-ea"/>
              </a:rPr>
              <a:t>(=row)</a:t>
            </a:r>
            <a:r>
              <a:rPr kumimoji="0" lang="ko-KR" altLang="en-US" b="1" dirty="0">
                <a:latin typeface="+mn-ea"/>
                <a:ea typeface="+mn-ea"/>
              </a:rPr>
              <a:t>의 화면 비율을 의미</a:t>
            </a: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</a:rPr>
              <a:t>cell : </a:t>
            </a:r>
            <a:r>
              <a:rPr kumimoji="0" lang="ko-KR" altLang="en-US" b="1" dirty="0">
                <a:latin typeface="+mn-ea"/>
                <a:ea typeface="+mn-ea"/>
              </a:rPr>
              <a:t>그리드 위에 배치는 각 칸들을 의미 </a:t>
            </a: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</a:rPr>
              <a:t>gap :  </a:t>
            </a:r>
            <a:r>
              <a:rPr kumimoji="0" lang="ko-KR" altLang="en-US" b="1" dirty="0">
                <a:latin typeface="+mn-ea"/>
                <a:ea typeface="+mn-ea"/>
              </a:rPr>
              <a:t>칸과 칸 사이의 여백</a:t>
            </a: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</a:rPr>
              <a:t>start</a:t>
            </a:r>
            <a:r>
              <a:rPr kumimoji="0" lang="ko-KR" altLang="en-US" b="1" dirty="0">
                <a:latin typeface="+mn-ea"/>
                <a:ea typeface="+mn-ea"/>
              </a:rPr>
              <a:t>와 </a:t>
            </a:r>
            <a:r>
              <a:rPr kumimoji="0" lang="en-US" altLang="ko-KR" b="1" dirty="0">
                <a:latin typeface="+mn-ea"/>
                <a:ea typeface="+mn-ea"/>
              </a:rPr>
              <a:t>end : grid</a:t>
            </a:r>
            <a:r>
              <a:rPr kumimoji="0" lang="ko-KR" altLang="en-US" b="1" dirty="0">
                <a:latin typeface="+mn-ea"/>
                <a:ea typeface="+mn-ea"/>
              </a:rPr>
              <a:t>는 셀들에 대하여 번호를 </a:t>
            </a:r>
            <a:r>
              <a:rPr kumimoji="0" lang="ko-KR" altLang="en-US" b="1" dirty="0" smtClean="0">
                <a:latin typeface="+mn-ea"/>
                <a:ea typeface="+mn-ea"/>
              </a:rPr>
              <a:t>붙임</a:t>
            </a:r>
            <a:endParaRPr kumimoji="0"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6389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웹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2505778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smtClean="0">
                <a:latin typeface="+mn-ea"/>
                <a:ea typeface="+mn-ea"/>
              </a:rPr>
              <a:t>grid </a:t>
            </a:r>
            <a:r>
              <a:rPr kumimoji="0" lang="ko-KR" altLang="en-US" sz="2200" b="1" dirty="0" smtClean="0">
                <a:latin typeface="+mn-ea"/>
                <a:ea typeface="+mn-ea"/>
              </a:rPr>
              <a:t>기초 예시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76597" y="1140643"/>
            <a:ext cx="6255643" cy="129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>
                <a:latin typeface="+mn-ea"/>
                <a:ea typeface="+mn-ea"/>
              </a:rPr>
              <a:t>아래 예시는 </a:t>
            </a:r>
            <a:r>
              <a:rPr kumimoji="0" lang="en-US" altLang="ko-KR" b="1">
                <a:latin typeface="+mn-ea"/>
                <a:ea typeface="+mn-ea"/>
              </a:rPr>
              <a:t>2</a:t>
            </a:r>
            <a:r>
              <a:rPr kumimoji="0" lang="ko-KR" altLang="en-US" b="1">
                <a:latin typeface="+mn-ea"/>
                <a:ea typeface="+mn-ea"/>
              </a:rPr>
              <a:t>행 </a:t>
            </a:r>
            <a:r>
              <a:rPr kumimoji="0" lang="en-US" altLang="ko-KR" b="1">
                <a:latin typeface="+mn-ea"/>
                <a:ea typeface="+mn-ea"/>
              </a:rPr>
              <a:t>3</a:t>
            </a:r>
            <a:r>
              <a:rPr kumimoji="0" lang="ko-KR" altLang="en-US" b="1">
                <a:latin typeface="+mn-ea"/>
                <a:ea typeface="+mn-ea"/>
              </a:rPr>
              <a:t>열</a:t>
            </a: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>
                <a:latin typeface="+mn-ea"/>
                <a:ea typeface="+mn-ea"/>
              </a:rPr>
              <a:t>col</a:t>
            </a:r>
            <a:r>
              <a:rPr kumimoji="0" lang="ko-KR" altLang="en-US" b="1">
                <a:latin typeface="+mn-ea"/>
                <a:ea typeface="+mn-ea"/>
              </a:rPr>
              <a:t>부분은 </a:t>
            </a:r>
            <a:r>
              <a:rPr kumimoji="0" lang="en-US" altLang="ko-KR" b="1">
                <a:latin typeface="+mn-ea"/>
                <a:ea typeface="+mn-ea"/>
              </a:rPr>
              <a:t>start : 1, end : 3</a:t>
            </a: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>
                <a:latin typeface="+mn-ea"/>
                <a:ea typeface="+mn-ea"/>
              </a:rPr>
              <a:t>row</a:t>
            </a:r>
            <a:r>
              <a:rPr kumimoji="0" lang="ko-KR" altLang="en-US" b="1">
                <a:latin typeface="+mn-ea"/>
                <a:ea typeface="+mn-ea"/>
              </a:rPr>
              <a:t>부분은 </a:t>
            </a:r>
            <a:r>
              <a:rPr kumimoji="0" lang="en-US" altLang="ko-KR" b="1">
                <a:latin typeface="+mn-ea"/>
                <a:ea typeface="+mn-ea"/>
              </a:rPr>
              <a:t>start : 1, end : 2</a:t>
            </a:r>
            <a:endParaRPr kumimoji="0" lang="en-US" altLang="ko-KR" b="1" dirty="0" err="1">
              <a:latin typeface="+mn-ea"/>
              <a:ea typeface="+mn-ea"/>
            </a:endParaRPr>
          </a:p>
        </p:txBody>
      </p:sp>
      <p:sp>
        <p:nvSpPr>
          <p:cNvPr id="5" name="사각형: 둥근 모서리 3">
            <a:extLst>
              <a:ext uri="{FF2B5EF4-FFF2-40B4-BE49-F238E27FC236}">
                <a16:creationId xmlns:a16="http://schemas.microsoft.com/office/drawing/2014/main" id="{C97FB2A1-E0C8-41DD-BAEF-FABABCD2385D}"/>
              </a:ext>
            </a:extLst>
          </p:cNvPr>
          <p:cNvSpPr/>
          <p:nvPr/>
        </p:nvSpPr>
        <p:spPr>
          <a:xfrm>
            <a:off x="2567383" y="2918691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사각형: 둥근 모서리 4">
            <a:extLst>
              <a:ext uri="{FF2B5EF4-FFF2-40B4-BE49-F238E27FC236}">
                <a16:creationId xmlns:a16="http://schemas.microsoft.com/office/drawing/2014/main" id="{D810B7AF-D1DE-4583-9DE1-D6E33D1E79B4}"/>
              </a:ext>
            </a:extLst>
          </p:cNvPr>
          <p:cNvSpPr/>
          <p:nvPr/>
        </p:nvSpPr>
        <p:spPr>
          <a:xfrm>
            <a:off x="2567383" y="3668981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사각형: 둥근 모서리 5">
            <a:extLst>
              <a:ext uri="{FF2B5EF4-FFF2-40B4-BE49-F238E27FC236}">
                <a16:creationId xmlns:a16="http://schemas.microsoft.com/office/drawing/2014/main" id="{7FD1011F-4E55-4147-9669-CE5A1ECA3C65}"/>
              </a:ext>
            </a:extLst>
          </p:cNvPr>
          <p:cNvSpPr/>
          <p:nvPr/>
        </p:nvSpPr>
        <p:spPr>
          <a:xfrm>
            <a:off x="3359471" y="2918078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사각형: 둥근 모서리 6">
            <a:extLst>
              <a:ext uri="{FF2B5EF4-FFF2-40B4-BE49-F238E27FC236}">
                <a16:creationId xmlns:a16="http://schemas.microsoft.com/office/drawing/2014/main" id="{CA0C6ADB-86F0-4B7F-AB1C-CC27D416DC6A}"/>
              </a:ext>
            </a:extLst>
          </p:cNvPr>
          <p:cNvSpPr/>
          <p:nvPr/>
        </p:nvSpPr>
        <p:spPr>
          <a:xfrm>
            <a:off x="3359471" y="3668368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사각형: 둥근 모서리 7">
            <a:extLst>
              <a:ext uri="{FF2B5EF4-FFF2-40B4-BE49-F238E27FC236}">
                <a16:creationId xmlns:a16="http://schemas.microsoft.com/office/drawing/2014/main" id="{5C7753F0-50CC-4417-A005-0AF4BFBD3F21}"/>
              </a:ext>
            </a:extLst>
          </p:cNvPr>
          <p:cNvSpPr/>
          <p:nvPr/>
        </p:nvSpPr>
        <p:spPr>
          <a:xfrm>
            <a:off x="4151559" y="2918078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사각형: 둥근 모서리 8">
            <a:extLst>
              <a:ext uri="{FF2B5EF4-FFF2-40B4-BE49-F238E27FC236}">
                <a16:creationId xmlns:a16="http://schemas.microsoft.com/office/drawing/2014/main" id="{1F2D5E92-C02C-440D-BF4E-141C18B0ABB1}"/>
              </a:ext>
            </a:extLst>
          </p:cNvPr>
          <p:cNvSpPr/>
          <p:nvPr/>
        </p:nvSpPr>
        <p:spPr>
          <a:xfrm>
            <a:off x="4151559" y="3668368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B3AFF69-B3BB-4048-85E2-E657AFA82464}"/>
              </a:ext>
            </a:extLst>
          </p:cNvPr>
          <p:cNvCxnSpPr/>
          <p:nvPr/>
        </p:nvCxnSpPr>
        <p:spPr>
          <a:xfrm>
            <a:off x="2495375" y="2774062"/>
            <a:ext cx="0" cy="1872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276FE70-A2BA-40D4-87B1-BB79D98F7A14}"/>
              </a:ext>
            </a:extLst>
          </p:cNvPr>
          <p:cNvCxnSpPr/>
          <p:nvPr/>
        </p:nvCxnSpPr>
        <p:spPr>
          <a:xfrm>
            <a:off x="3324447" y="2774062"/>
            <a:ext cx="0" cy="1872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D6CCCC7-A265-4C75-B915-DF32D688A768}"/>
              </a:ext>
            </a:extLst>
          </p:cNvPr>
          <p:cNvCxnSpPr/>
          <p:nvPr/>
        </p:nvCxnSpPr>
        <p:spPr>
          <a:xfrm>
            <a:off x="4114575" y="2732264"/>
            <a:ext cx="0" cy="1872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B74113-392E-4F5D-AE13-B2832B414731}"/>
              </a:ext>
            </a:extLst>
          </p:cNvPr>
          <p:cNvCxnSpPr/>
          <p:nvPr/>
        </p:nvCxnSpPr>
        <p:spPr>
          <a:xfrm>
            <a:off x="4943647" y="2732264"/>
            <a:ext cx="0" cy="1872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8CCDA-A514-400B-82DB-8E66DDAE05EF}"/>
              </a:ext>
            </a:extLst>
          </p:cNvPr>
          <p:cNvCxnSpPr>
            <a:cxnSpLocks/>
          </p:cNvCxnSpPr>
          <p:nvPr/>
        </p:nvCxnSpPr>
        <p:spPr>
          <a:xfrm>
            <a:off x="2181055" y="2871470"/>
            <a:ext cx="290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1E5B9FD-CB42-4AD1-A56F-FA12134BB256}"/>
              </a:ext>
            </a:extLst>
          </p:cNvPr>
          <p:cNvCxnSpPr>
            <a:cxnSpLocks/>
          </p:cNvCxnSpPr>
          <p:nvPr/>
        </p:nvCxnSpPr>
        <p:spPr>
          <a:xfrm>
            <a:off x="2279351" y="3653398"/>
            <a:ext cx="290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923D445-BB12-44F2-BCD8-C9F9AD2102C1}"/>
              </a:ext>
            </a:extLst>
          </p:cNvPr>
          <p:cNvCxnSpPr>
            <a:cxnSpLocks/>
          </p:cNvCxnSpPr>
          <p:nvPr/>
        </p:nvCxnSpPr>
        <p:spPr>
          <a:xfrm>
            <a:off x="2276295" y="4418392"/>
            <a:ext cx="290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310C43-0540-4C7E-A75D-7E52EEC8BA52}"/>
              </a:ext>
            </a:extLst>
          </p:cNvPr>
          <p:cNvSpPr txBox="1"/>
          <p:nvPr/>
        </p:nvSpPr>
        <p:spPr>
          <a:xfrm>
            <a:off x="2349748" y="242354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0B3A23-662D-4333-A434-7F4F3EEDB6B0}"/>
              </a:ext>
            </a:extLst>
          </p:cNvPr>
          <p:cNvSpPr txBox="1"/>
          <p:nvPr/>
        </p:nvSpPr>
        <p:spPr>
          <a:xfrm>
            <a:off x="3203848" y="243253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6A8794-3733-420F-A4C4-B91A90323409}"/>
              </a:ext>
            </a:extLst>
          </p:cNvPr>
          <p:cNvSpPr txBox="1"/>
          <p:nvPr/>
        </p:nvSpPr>
        <p:spPr>
          <a:xfrm>
            <a:off x="3978080" y="241880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057151-C3E2-4458-A150-6E9FA9ADE001}"/>
              </a:ext>
            </a:extLst>
          </p:cNvPr>
          <p:cNvSpPr txBox="1"/>
          <p:nvPr/>
        </p:nvSpPr>
        <p:spPr>
          <a:xfrm>
            <a:off x="4803480" y="243253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F2DC7C-6D3A-4B4B-AFFC-9B39D7388381}"/>
              </a:ext>
            </a:extLst>
          </p:cNvPr>
          <p:cNvSpPr txBox="1"/>
          <p:nvPr/>
        </p:nvSpPr>
        <p:spPr>
          <a:xfrm>
            <a:off x="1966168" y="265543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974BD8-FACB-4D91-8665-533EBDE40A88}"/>
              </a:ext>
            </a:extLst>
          </p:cNvPr>
          <p:cNvSpPr txBox="1"/>
          <p:nvPr/>
        </p:nvSpPr>
        <p:spPr>
          <a:xfrm>
            <a:off x="1987871" y="34409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67361B-E620-41E1-9AA8-583A262FEBDE}"/>
              </a:ext>
            </a:extLst>
          </p:cNvPr>
          <p:cNvSpPr txBox="1"/>
          <p:nvPr/>
        </p:nvSpPr>
        <p:spPr>
          <a:xfrm>
            <a:off x="2030215" y="420378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639AF4A-FC6B-4C8B-8F04-3E7E50924848}"/>
              </a:ext>
            </a:extLst>
          </p:cNvPr>
          <p:cNvSpPr/>
          <p:nvPr/>
        </p:nvSpPr>
        <p:spPr>
          <a:xfrm>
            <a:off x="2567383" y="2884546"/>
            <a:ext cx="1547191" cy="768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835696" y="4523282"/>
            <a:ext cx="3257660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b="1" dirty="0" smtClean="0">
                <a:latin typeface="+mn-ea"/>
                <a:ea typeface="+mn-ea"/>
              </a:rPr>
              <a:t>col</a:t>
            </a:r>
            <a:r>
              <a:rPr lang="ko-KR" altLang="en-US" b="1" dirty="0" smtClean="0">
                <a:latin typeface="+mn-ea"/>
                <a:ea typeface="+mn-ea"/>
              </a:rPr>
              <a:t>과 </a:t>
            </a:r>
            <a:r>
              <a:rPr lang="en-US" altLang="ko-KR" b="1" dirty="0" smtClean="0">
                <a:latin typeface="+mn-ea"/>
                <a:ea typeface="+mn-ea"/>
              </a:rPr>
              <a:t>row </a:t>
            </a:r>
            <a:r>
              <a:rPr lang="ko-KR" altLang="en-US" b="1" dirty="0" smtClean="0">
                <a:latin typeface="+mn-ea"/>
                <a:ea typeface="+mn-ea"/>
              </a:rPr>
              <a:t>값 조절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0945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웹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1800457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동적 </a:t>
            </a:r>
            <a:r>
              <a:rPr kumimoji="0" lang="en-US" altLang="ko-KR" sz="2200" b="1" dirty="0" smtClean="0">
                <a:latin typeface="+mn-ea"/>
                <a:ea typeface="+mn-ea"/>
              </a:rPr>
              <a:t>grid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76597" y="1140643"/>
            <a:ext cx="7551787" cy="88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비율을 지정한 </a:t>
            </a:r>
            <a:r>
              <a:rPr kumimoji="0" lang="en-US" altLang="ko-KR" b="1" dirty="0" smtClean="0">
                <a:latin typeface="+mn-ea"/>
                <a:ea typeface="+mn-ea"/>
              </a:rPr>
              <a:t>grid</a:t>
            </a:r>
            <a:r>
              <a:rPr kumimoji="0" lang="ko-KR" altLang="en-US" b="1" dirty="0" smtClean="0">
                <a:latin typeface="+mn-ea"/>
                <a:ea typeface="+mn-ea"/>
              </a:rPr>
              <a:t>이며 </a:t>
            </a:r>
            <a:r>
              <a:rPr kumimoji="0" lang="ko-KR" altLang="en-US" b="1" dirty="0" err="1" smtClean="0">
                <a:latin typeface="+mn-ea"/>
                <a:ea typeface="+mn-ea"/>
              </a:rPr>
              <a:t>반응형</a:t>
            </a:r>
            <a:r>
              <a:rPr kumimoji="0" lang="ko-KR" altLang="en-US" b="1" dirty="0" smtClean="0">
                <a:latin typeface="+mn-ea"/>
                <a:ea typeface="+mn-ea"/>
              </a:rPr>
              <a:t> 웹에서 응용됨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예</a:t>
            </a:r>
            <a:r>
              <a:rPr kumimoji="0" lang="en-US" altLang="ko-KR" b="1" dirty="0" smtClean="0">
                <a:latin typeface="+mn-ea"/>
                <a:ea typeface="+mn-ea"/>
              </a:rPr>
              <a:t>) pc </a:t>
            </a:r>
            <a:r>
              <a:rPr kumimoji="0" lang="ko-KR" altLang="en-US" b="1" dirty="0" smtClean="0">
                <a:latin typeface="+mn-ea"/>
                <a:ea typeface="+mn-ea"/>
              </a:rPr>
              <a:t>화면에서는 </a:t>
            </a:r>
            <a:r>
              <a:rPr kumimoji="0" lang="en-US" altLang="ko-KR" b="1" dirty="0" smtClean="0">
                <a:latin typeface="+mn-ea"/>
                <a:ea typeface="+mn-ea"/>
              </a:rPr>
              <a:t>grid </a:t>
            </a:r>
            <a:r>
              <a:rPr kumimoji="0" lang="ko-KR" altLang="en-US" b="1" dirty="0" smtClean="0">
                <a:latin typeface="+mn-ea"/>
                <a:ea typeface="+mn-ea"/>
              </a:rPr>
              <a:t>적용</a:t>
            </a:r>
            <a:r>
              <a:rPr kumimoji="0" lang="en-US" altLang="ko-KR" b="1" dirty="0" smtClean="0">
                <a:latin typeface="+mn-ea"/>
                <a:ea typeface="+mn-ea"/>
              </a:rPr>
              <a:t>, </a:t>
            </a:r>
            <a:r>
              <a:rPr kumimoji="0" lang="ko-KR" altLang="en-US" b="1" dirty="0" smtClean="0">
                <a:latin typeface="+mn-ea"/>
                <a:ea typeface="+mn-ea"/>
              </a:rPr>
              <a:t>모바일에서는 </a:t>
            </a:r>
            <a:r>
              <a:rPr kumimoji="0" lang="en-US" altLang="ko-KR" b="1" dirty="0" smtClean="0">
                <a:latin typeface="+mn-ea"/>
                <a:ea typeface="+mn-ea"/>
              </a:rPr>
              <a:t>grid </a:t>
            </a:r>
            <a:r>
              <a:rPr kumimoji="0" lang="ko-KR" altLang="en-US" b="1" dirty="0" err="1" smtClean="0">
                <a:latin typeface="+mn-ea"/>
                <a:ea typeface="+mn-ea"/>
              </a:rPr>
              <a:t>미적용</a:t>
            </a:r>
            <a:endParaRPr kumimoji="0" lang="ko-KR" altLang="en-US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830762"/>
            <a:ext cx="5639587" cy="819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056" y="2010763"/>
            <a:ext cx="3206143" cy="177966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691680" y="4551857"/>
            <a:ext cx="504056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b="1" dirty="0" smtClean="0">
                <a:latin typeface="+mn-ea"/>
                <a:ea typeface="+mn-ea"/>
              </a:rPr>
              <a:t>비율 지정한 통한 레이아웃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en-US" altLang="ko-KR" b="1" dirty="0" err="1" smtClean="0">
                <a:latin typeface="+mn-ea"/>
                <a:ea typeface="+mn-ea"/>
              </a:rPr>
              <a:t>fr</a:t>
            </a:r>
            <a:r>
              <a:rPr lang="en-US" altLang="ko-KR" b="1" dirty="0" smtClean="0">
                <a:latin typeface="+mn-ea"/>
                <a:ea typeface="+mn-ea"/>
              </a:rPr>
              <a:t> : </a:t>
            </a:r>
            <a:r>
              <a:rPr lang="ko-KR" altLang="en-US" b="1" dirty="0" smtClean="0">
                <a:latin typeface="+mn-ea"/>
                <a:ea typeface="+mn-ea"/>
              </a:rPr>
              <a:t>비율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628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1. </a:t>
            </a:r>
            <a:r>
              <a:rPr lang="ko-KR" altLang="en-US" dirty="0"/>
              <a:t>브라우저 통합 </a:t>
            </a:r>
            <a:r>
              <a:rPr lang="en-US" altLang="ko-KR" dirty="0" smtClean="0"/>
              <a:t>CSS(3)</a:t>
            </a:r>
            <a:endParaRPr lang="ko-KR" alt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2505778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smtClean="0">
                <a:latin typeface="+mn-ea"/>
                <a:ea typeface="+mn-ea"/>
              </a:rPr>
              <a:t>Reset CSS </a:t>
            </a:r>
            <a:r>
              <a:rPr kumimoji="0" lang="ko-KR" altLang="en-US" sz="2200" b="1" dirty="0" smtClean="0">
                <a:latin typeface="+mn-ea"/>
                <a:ea typeface="+mn-ea"/>
              </a:rPr>
              <a:t>예시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64365"/>
            <a:ext cx="5973009" cy="28674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59632" y="4262950"/>
            <a:ext cx="4313874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smtClean="0">
                <a:latin typeface="+mn-ea"/>
                <a:ea typeface="+mn-ea"/>
              </a:rPr>
              <a:t>직접 만든 </a:t>
            </a:r>
            <a:r>
              <a:rPr lang="en-US" altLang="ko-KR" b="1" dirty="0" smtClean="0">
                <a:latin typeface="+mn-ea"/>
                <a:ea typeface="+mn-ea"/>
              </a:rPr>
              <a:t>Reset CSS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394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 err="1" smtClean="0"/>
              <a:t>BootStrap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2928971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smtClean="0">
                <a:latin typeface="+mn-ea"/>
                <a:ea typeface="+mn-ea"/>
              </a:rPr>
              <a:t>Bootstrap</a:t>
            </a:r>
            <a:r>
              <a:rPr kumimoji="0" lang="ko-KR" altLang="en-US" sz="2200" b="1" dirty="0" smtClean="0">
                <a:latin typeface="+mn-ea"/>
                <a:ea typeface="+mn-ea"/>
              </a:rPr>
              <a:t> 소개</a:t>
            </a:r>
            <a:r>
              <a:rPr kumimoji="0" lang="en-US" altLang="ko-KR" sz="2200" b="1" dirty="0" smtClean="0">
                <a:latin typeface="+mn-ea"/>
                <a:ea typeface="+mn-ea"/>
              </a:rPr>
              <a:t>(1)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8487891" cy="132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트위터에서 만든 </a:t>
            </a:r>
            <a:r>
              <a:rPr kumimoji="0" lang="ko-KR" altLang="en-US" b="1" dirty="0" smtClean="0">
                <a:latin typeface="+mn-ea"/>
                <a:ea typeface="+mn-ea"/>
              </a:rPr>
              <a:t>레이아웃 관련 라이브러리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누군가가 이미 만들어놓은 </a:t>
            </a:r>
            <a:r>
              <a:rPr kumimoji="0" lang="en-US" altLang="ko-KR" b="1" dirty="0" err="1">
                <a:latin typeface="+mn-ea"/>
                <a:ea typeface="+mn-ea"/>
              </a:rPr>
              <a:t>css</a:t>
            </a:r>
            <a:r>
              <a:rPr kumimoji="0" lang="ko-KR" altLang="en-US" b="1" dirty="0">
                <a:latin typeface="+mn-ea"/>
                <a:ea typeface="+mn-ea"/>
              </a:rPr>
              <a:t>와 스크립트를 정해진 규칙에 따라 사용</a:t>
            </a: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err="1">
                <a:latin typeface="+mn-ea"/>
                <a:ea typeface="+mn-ea"/>
              </a:rPr>
              <a:t>반응형</a:t>
            </a:r>
            <a:r>
              <a:rPr kumimoji="0" lang="ko-KR" altLang="en-US" b="1" dirty="0">
                <a:latin typeface="+mn-ea"/>
                <a:ea typeface="+mn-ea"/>
              </a:rPr>
              <a:t> 웹</a:t>
            </a:r>
            <a:r>
              <a:rPr kumimoji="0" lang="en-US" altLang="ko-KR" b="1" dirty="0">
                <a:latin typeface="+mn-ea"/>
                <a:ea typeface="+mn-ea"/>
              </a:rPr>
              <a:t>, </a:t>
            </a:r>
            <a:r>
              <a:rPr kumimoji="0" lang="ko-KR" altLang="en-US" b="1" dirty="0">
                <a:latin typeface="+mn-ea"/>
                <a:ea typeface="+mn-ea"/>
              </a:rPr>
              <a:t>모바일 환경에 대응되게 이미 구현되어 </a:t>
            </a:r>
            <a:r>
              <a:rPr kumimoji="0" lang="ko-KR" altLang="en-US" b="1" dirty="0" smtClean="0">
                <a:latin typeface="+mn-ea"/>
                <a:ea typeface="+mn-ea"/>
              </a:rPr>
              <a:t>있음</a:t>
            </a:r>
            <a:endParaRPr kumimoji="0"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5611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 err="1" smtClean="0"/>
              <a:t>BootStrap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2928971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smtClean="0">
                <a:latin typeface="+mn-ea"/>
                <a:ea typeface="+mn-ea"/>
              </a:rPr>
              <a:t>Bootstrap</a:t>
            </a:r>
            <a:r>
              <a:rPr kumimoji="0" lang="ko-KR" altLang="en-US" sz="2200" b="1" dirty="0" smtClean="0">
                <a:latin typeface="+mn-ea"/>
                <a:ea typeface="+mn-ea"/>
              </a:rPr>
              <a:t> 소개</a:t>
            </a:r>
            <a:r>
              <a:rPr kumimoji="0" lang="en-US" altLang="ko-KR" sz="2200" b="1" dirty="0" smtClean="0">
                <a:latin typeface="+mn-ea"/>
                <a:ea typeface="+mn-ea"/>
              </a:rPr>
              <a:t>(2)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8559899" cy="1686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웹 </a:t>
            </a:r>
            <a:r>
              <a:rPr kumimoji="0" lang="ko-KR" altLang="en-US" b="1" dirty="0">
                <a:latin typeface="+mn-ea"/>
                <a:ea typeface="+mn-ea"/>
              </a:rPr>
              <a:t>개발자들의 코드를 통일시키기 위하여 고안됨</a:t>
            </a: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원래 트위터 내부에서만 사용되었으나 높은 사용성으로 인하여 전세계적으로 </a:t>
            </a:r>
            <a:r>
              <a:rPr kumimoji="0" lang="ko-KR" altLang="en-US" b="1" dirty="0" err="1" smtClean="0">
                <a:latin typeface="+mn-ea"/>
                <a:ea typeface="+mn-ea"/>
              </a:rPr>
              <a:t>사용중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err="1">
                <a:latin typeface="+mn-ea"/>
                <a:ea typeface="+mn-ea"/>
              </a:rPr>
              <a:t>BootStrap</a:t>
            </a:r>
            <a:r>
              <a:rPr kumimoji="0" lang="en-US" altLang="ko-KR" b="1" dirty="0">
                <a:latin typeface="+mn-ea"/>
                <a:ea typeface="+mn-ea"/>
              </a:rPr>
              <a:t> </a:t>
            </a:r>
            <a:r>
              <a:rPr kumimoji="0" lang="en-US" altLang="ko-KR" b="1" dirty="0" smtClean="0">
                <a:latin typeface="+mn-ea"/>
                <a:ea typeface="+mn-ea"/>
              </a:rPr>
              <a:t>5.x</a:t>
            </a:r>
            <a:r>
              <a:rPr kumimoji="0" lang="ko-KR" altLang="en-US" b="1" dirty="0">
                <a:latin typeface="+mn-ea"/>
                <a:ea typeface="+mn-ea"/>
              </a:rPr>
              <a:t>버전부터는 </a:t>
            </a:r>
            <a:r>
              <a:rPr kumimoji="0" lang="en-US" altLang="ko-KR" b="1" dirty="0" smtClean="0">
                <a:latin typeface="+mn-ea"/>
                <a:ea typeface="+mn-ea"/>
              </a:rPr>
              <a:t>jQuery</a:t>
            </a:r>
            <a:r>
              <a:rPr kumimoji="0" lang="ko-KR" altLang="en-US" b="1" dirty="0">
                <a:latin typeface="+mn-ea"/>
                <a:ea typeface="+mn-ea"/>
              </a:rPr>
              <a:t>를 제거하고 바닐라 </a:t>
            </a:r>
            <a:r>
              <a:rPr kumimoji="0" lang="en-US" altLang="ko-KR" b="1" dirty="0" err="1" smtClean="0">
                <a:latin typeface="+mn-ea"/>
                <a:ea typeface="+mn-ea"/>
              </a:rPr>
              <a:t>javaScript</a:t>
            </a:r>
            <a:r>
              <a:rPr kumimoji="0" lang="ko-KR" altLang="en-US" b="1" dirty="0" smtClean="0">
                <a:latin typeface="+mn-ea"/>
                <a:ea typeface="+mn-ea"/>
              </a:rPr>
              <a:t>를 </a:t>
            </a:r>
            <a:r>
              <a:rPr kumimoji="0" lang="ko-KR" altLang="en-US" b="1" dirty="0">
                <a:latin typeface="+mn-ea"/>
                <a:ea typeface="+mn-ea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190490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77" y="2136706"/>
            <a:ext cx="5052039" cy="24813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 smtClean="0"/>
              <a:t>BootStrap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2484939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smtClean="0">
                <a:latin typeface="+mn-ea"/>
                <a:ea typeface="+mn-ea"/>
              </a:rPr>
              <a:t>Bootstrap</a:t>
            </a:r>
            <a:r>
              <a:rPr kumimoji="0" lang="ko-KR" altLang="en-US" sz="2200" b="1" dirty="0" smtClean="0">
                <a:latin typeface="+mn-ea"/>
                <a:ea typeface="+mn-ea"/>
              </a:rPr>
              <a:t> 적용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7407771" cy="88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getbootstrap.com </a:t>
            </a:r>
            <a:r>
              <a:rPr kumimoji="0" lang="ko-KR" altLang="en-US" b="1" dirty="0" err="1" smtClean="0">
                <a:latin typeface="+mn-ea"/>
                <a:ea typeface="+mn-ea"/>
              </a:rPr>
              <a:t>접속후</a:t>
            </a:r>
            <a:r>
              <a:rPr kumimoji="0" lang="ko-KR" altLang="en-US" b="1" dirty="0" smtClean="0">
                <a:latin typeface="+mn-ea"/>
                <a:ea typeface="+mn-ea"/>
              </a:rPr>
              <a:t> </a:t>
            </a:r>
            <a:r>
              <a:rPr kumimoji="0" lang="en-US" altLang="ko-KR" b="1" dirty="0" smtClean="0">
                <a:latin typeface="+mn-ea"/>
                <a:ea typeface="+mn-ea"/>
              </a:rPr>
              <a:t>Docs </a:t>
            </a:r>
            <a:r>
              <a:rPr kumimoji="0" lang="ko-KR" altLang="en-US" b="1" dirty="0" smtClean="0">
                <a:latin typeface="+mn-ea"/>
                <a:ea typeface="+mn-ea"/>
              </a:rPr>
              <a:t>혹은 </a:t>
            </a:r>
            <a:r>
              <a:rPr kumimoji="0" lang="en-US" altLang="ko-KR" b="1" dirty="0" smtClean="0">
                <a:latin typeface="+mn-ea"/>
                <a:ea typeface="+mn-ea"/>
              </a:rPr>
              <a:t>Read the docs </a:t>
            </a:r>
            <a:r>
              <a:rPr kumimoji="0" lang="ko-KR" altLang="en-US" b="1" dirty="0" smtClean="0">
                <a:latin typeface="+mn-ea"/>
                <a:ea typeface="+mn-ea"/>
              </a:rPr>
              <a:t>클릭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샘플 코드를 복사하여 사용</a:t>
            </a:r>
            <a:endParaRPr kumimoji="0" lang="ko-KR" altLang="en-US" b="1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1680" y="4551857"/>
            <a:ext cx="3816424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b="1" dirty="0" smtClean="0">
                <a:latin typeface="+mn-ea"/>
                <a:ea typeface="+mn-ea"/>
              </a:rPr>
              <a:t>Bootstrap </a:t>
            </a:r>
            <a:r>
              <a:rPr lang="ko-KR" altLang="en-US" b="1" dirty="0" smtClean="0">
                <a:latin typeface="+mn-ea"/>
                <a:ea typeface="+mn-ea"/>
              </a:rPr>
              <a:t>샘플 코드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25036" y="2995420"/>
            <a:ext cx="5037674" cy="292657"/>
          </a:xfrm>
          <a:prstGeom prst="rect">
            <a:avLst/>
          </a:prstGeom>
          <a:noFill/>
          <a:ln w="38100"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4752" y="3891419"/>
            <a:ext cx="5037674" cy="292657"/>
          </a:xfrm>
          <a:prstGeom prst="rect">
            <a:avLst/>
          </a:prstGeom>
          <a:noFill/>
          <a:ln w="38100"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1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 smtClean="0"/>
              <a:t>BootStrap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2928971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smtClean="0">
                <a:latin typeface="+mn-ea"/>
                <a:ea typeface="+mn-ea"/>
              </a:rPr>
              <a:t>Bootstrap</a:t>
            </a:r>
            <a:r>
              <a:rPr kumimoji="0" lang="ko-KR" altLang="en-US" sz="2200" b="1" dirty="0" smtClean="0">
                <a:latin typeface="+mn-ea"/>
                <a:ea typeface="+mn-ea"/>
              </a:rPr>
              <a:t>과 </a:t>
            </a:r>
            <a:r>
              <a:rPr kumimoji="0" lang="en-US" altLang="ko-KR" sz="2200" b="1" dirty="0" smtClean="0">
                <a:latin typeface="+mn-ea"/>
                <a:ea typeface="+mn-ea"/>
              </a:rPr>
              <a:t>class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6255643" cy="417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공식 문서</a:t>
            </a:r>
            <a:r>
              <a:rPr kumimoji="0" lang="en-US" altLang="ko-KR" b="1" dirty="0" smtClean="0">
                <a:latin typeface="+mn-ea"/>
                <a:ea typeface="+mn-ea"/>
              </a:rPr>
              <a:t>(Docs </a:t>
            </a:r>
            <a:r>
              <a:rPr kumimoji="0" lang="ko-KR" altLang="en-US" b="1" dirty="0" smtClean="0">
                <a:latin typeface="+mn-ea"/>
                <a:ea typeface="+mn-ea"/>
              </a:rPr>
              <a:t>탭</a:t>
            </a:r>
            <a:r>
              <a:rPr kumimoji="0" lang="en-US" altLang="ko-KR" b="1" dirty="0" smtClean="0">
                <a:latin typeface="+mn-ea"/>
                <a:ea typeface="+mn-ea"/>
              </a:rPr>
              <a:t>)</a:t>
            </a:r>
            <a:r>
              <a:rPr kumimoji="0" lang="ko-KR" altLang="en-US" b="1" dirty="0" smtClean="0">
                <a:latin typeface="+mn-ea"/>
                <a:ea typeface="+mn-ea"/>
              </a:rPr>
              <a:t>를 참고하여 </a:t>
            </a:r>
            <a:r>
              <a:rPr kumimoji="0" lang="en-US" altLang="ko-KR" b="1" dirty="0" smtClean="0">
                <a:latin typeface="+mn-ea"/>
                <a:ea typeface="+mn-ea"/>
              </a:rPr>
              <a:t>class</a:t>
            </a:r>
            <a:r>
              <a:rPr kumimoji="0" lang="ko-KR" altLang="en-US" b="1" dirty="0" smtClean="0">
                <a:latin typeface="+mn-ea"/>
                <a:ea typeface="+mn-ea"/>
              </a:rPr>
              <a:t>를 설정</a:t>
            </a:r>
            <a:endParaRPr kumimoji="0" lang="ko-KR" altLang="en-US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13" y="2074941"/>
            <a:ext cx="6408712" cy="3386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351" y="2637956"/>
            <a:ext cx="2581635" cy="65731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538956" y="3210472"/>
            <a:ext cx="3816424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b="1" dirty="0" smtClean="0">
                <a:latin typeface="+mn-ea"/>
                <a:ea typeface="+mn-ea"/>
              </a:rPr>
              <a:t>여백 등의 </a:t>
            </a:r>
            <a:r>
              <a:rPr lang="en-US" altLang="ko-KR" b="1" dirty="0" err="1" smtClean="0">
                <a:latin typeface="+mn-ea"/>
                <a:ea typeface="+mn-ea"/>
              </a:rPr>
              <a:t>css</a:t>
            </a:r>
            <a:r>
              <a:rPr lang="ko-KR" altLang="en-US" b="1" dirty="0" smtClean="0">
                <a:latin typeface="+mn-ea"/>
                <a:ea typeface="+mn-ea"/>
              </a:rPr>
              <a:t>들이 </a:t>
            </a:r>
            <a:r>
              <a:rPr lang="ko-KR" altLang="en-US" b="1" dirty="0" err="1" smtClean="0">
                <a:latin typeface="+mn-ea"/>
                <a:ea typeface="+mn-ea"/>
              </a:rPr>
              <a:t>리셋됨</a:t>
            </a:r>
            <a:endParaRPr lang="en-US" altLang="ko-KR" b="1" dirty="0" smtClean="0">
              <a:latin typeface="+mn-ea"/>
              <a:ea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b="1" dirty="0" smtClean="0">
                <a:latin typeface="+mn-ea"/>
                <a:ea typeface="+mn-ea"/>
              </a:rPr>
              <a:t>브라우저마다 똑같이 보임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9072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 smtClean="0"/>
              <a:t>BootStrap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2646842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smtClean="0">
                <a:latin typeface="+mn-ea"/>
                <a:ea typeface="+mn-ea"/>
              </a:rPr>
              <a:t>Bootstrap</a:t>
            </a:r>
            <a:r>
              <a:rPr kumimoji="0" lang="ko-KR" altLang="en-US" sz="2200" b="1" dirty="0" smtClean="0">
                <a:latin typeface="+mn-ea"/>
                <a:ea typeface="+mn-ea"/>
              </a:rPr>
              <a:t>과 </a:t>
            </a:r>
            <a:r>
              <a:rPr kumimoji="0" lang="en-US" altLang="ko-KR" sz="2200" b="1" dirty="0" err="1" smtClean="0">
                <a:latin typeface="+mn-ea"/>
                <a:ea typeface="+mn-ea"/>
              </a:rPr>
              <a:t>css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6255643" cy="88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err="1" smtClean="0">
                <a:latin typeface="+mn-ea"/>
                <a:ea typeface="+mn-ea"/>
              </a:rPr>
              <a:t>BootStrap</a:t>
            </a:r>
            <a:r>
              <a:rPr kumimoji="0" lang="ko-KR" altLang="en-US" b="1" dirty="0" smtClean="0">
                <a:latin typeface="+mn-ea"/>
                <a:ea typeface="+mn-ea"/>
              </a:rPr>
              <a:t>에서 지정한 </a:t>
            </a:r>
            <a:r>
              <a:rPr kumimoji="0" lang="en-US" altLang="ko-KR" b="1" dirty="0" smtClean="0">
                <a:latin typeface="+mn-ea"/>
                <a:ea typeface="+mn-ea"/>
              </a:rPr>
              <a:t>class</a:t>
            </a:r>
            <a:r>
              <a:rPr kumimoji="0" lang="ko-KR" altLang="en-US" b="1" dirty="0" smtClean="0">
                <a:latin typeface="+mn-ea"/>
                <a:ea typeface="+mn-ea"/>
              </a:rPr>
              <a:t>를 사용하면 </a:t>
            </a:r>
            <a:r>
              <a:rPr kumimoji="0" lang="en-US" altLang="ko-KR" b="1" dirty="0" err="1" smtClean="0">
                <a:latin typeface="+mn-ea"/>
                <a:ea typeface="+mn-ea"/>
              </a:rPr>
              <a:t>css</a:t>
            </a:r>
            <a:r>
              <a:rPr kumimoji="0" lang="ko-KR" altLang="en-US" b="1" dirty="0" smtClean="0">
                <a:latin typeface="+mn-ea"/>
                <a:ea typeface="+mn-ea"/>
              </a:rPr>
              <a:t>가 적용됨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err="1" smtClean="0">
                <a:solidFill>
                  <a:srgbClr val="FF0000"/>
                </a:solidFill>
                <a:latin typeface="+mn-ea"/>
                <a:ea typeface="+mn-ea"/>
              </a:rPr>
              <a:t>css</a:t>
            </a:r>
            <a:r>
              <a:rPr kumimoji="0"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0" lang="ko-KR" altLang="en-US" b="1" dirty="0" err="1" smtClean="0">
                <a:solidFill>
                  <a:srgbClr val="FF0000"/>
                </a:solidFill>
                <a:latin typeface="+mn-ea"/>
                <a:ea typeface="+mn-ea"/>
              </a:rPr>
              <a:t>선택자와</a:t>
            </a:r>
            <a:r>
              <a:rPr kumimoji="0"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0"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class</a:t>
            </a:r>
            <a:r>
              <a:rPr kumimoji="0"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명 지정</a:t>
            </a:r>
            <a:r>
              <a:rPr kumimoji="0" lang="ko-KR" altLang="en-US" b="1" dirty="0" smtClean="0">
                <a:latin typeface="+mn-ea"/>
                <a:ea typeface="+mn-ea"/>
              </a:rPr>
              <a:t>이 </a:t>
            </a:r>
            <a:r>
              <a:rPr kumimoji="0" lang="en-US" altLang="ko-KR" b="1" dirty="0" err="1" smtClean="0">
                <a:latin typeface="+mn-ea"/>
                <a:ea typeface="+mn-ea"/>
              </a:rPr>
              <a:t>bootStrap</a:t>
            </a:r>
            <a:r>
              <a:rPr kumimoji="0" lang="ko-KR" altLang="en-US" b="1" dirty="0" smtClean="0">
                <a:latin typeface="+mn-ea"/>
                <a:ea typeface="+mn-ea"/>
              </a:rPr>
              <a:t>의 핵심</a:t>
            </a:r>
            <a:endParaRPr kumimoji="0" lang="ko-KR" altLang="en-US" b="1" dirty="0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028489"/>
            <a:ext cx="4324954" cy="212437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532624" y="4118876"/>
            <a:ext cx="426351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b="1" dirty="0" smtClean="0">
                <a:latin typeface="+mn-ea"/>
                <a:ea typeface="+mn-ea"/>
              </a:rPr>
              <a:t>공식 문서를 보는 대신 </a:t>
            </a:r>
            <a:r>
              <a:rPr lang="en-US" altLang="ko-KR" b="1" dirty="0" err="1" smtClean="0">
                <a:latin typeface="+mn-ea"/>
                <a:ea typeface="+mn-ea"/>
              </a:rPr>
              <a:t>css</a:t>
            </a:r>
            <a:r>
              <a:rPr lang="ko-KR" altLang="en-US" b="1" dirty="0" smtClean="0">
                <a:latin typeface="+mn-ea"/>
                <a:ea typeface="+mn-ea"/>
              </a:rPr>
              <a:t>와 </a:t>
            </a:r>
            <a:r>
              <a:rPr lang="en-US" altLang="ko-KR" b="1" dirty="0" err="1" smtClean="0">
                <a:latin typeface="+mn-ea"/>
                <a:ea typeface="+mn-ea"/>
              </a:rPr>
              <a:t>javaScript</a:t>
            </a:r>
            <a:r>
              <a:rPr lang="ko-KR" altLang="en-US" b="1" dirty="0" smtClean="0">
                <a:latin typeface="+mn-ea"/>
                <a:ea typeface="+mn-ea"/>
              </a:rPr>
              <a:t>코드를 직접 분석해도 됨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5456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 smtClean="0"/>
              <a:t>BootStrap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3070035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smtClean="0">
                <a:latin typeface="+mn-ea"/>
                <a:ea typeface="+mn-ea"/>
              </a:rPr>
              <a:t>Bootstrap</a:t>
            </a:r>
            <a:r>
              <a:rPr kumimoji="0" lang="ko-KR" altLang="en-US" sz="2200" b="1" dirty="0" smtClean="0">
                <a:latin typeface="+mn-ea"/>
                <a:ea typeface="+mn-ea"/>
              </a:rPr>
              <a:t>의 장단점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7623795" cy="1686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장점 </a:t>
            </a:r>
            <a:r>
              <a:rPr kumimoji="0" lang="en-US" altLang="ko-KR" b="1" dirty="0" smtClean="0">
                <a:latin typeface="+mn-ea"/>
                <a:ea typeface="+mn-ea"/>
              </a:rPr>
              <a:t>: </a:t>
            </a:r>
            <a:r>
              <a:rPr kumimoji="0" lang="ko-KR" altLang="en-US" b="1" dirty="0" smtClean="0">
                <a:latin typeface="+mn-ea"/>
                <a:ea typeface="+mn-ea"/>
              </a:rPr>
              <a:t>쉽고 빠르게 통일된 형태의 레이아웃을 적용 가능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단점 </a:t>
            </a:r>
            <a:r>
              <a:rPr kumimoji="0" lang="en-US" altLang="ko-KR" b="1" dirty="0" smtClean="0">
                <a:latin typeface="+mn-ea"/>
                <a:ea typeface="+mn-ea"/>
              </a:rPr>
              <a:t>: </a:t>
            </a:r>
            <a:r>
              <a:rPr kumimoji="0" lang="ko-KR" altLang="en-US" b="1" dirty="0" smtClean="0">
                <a:latin typeface="+mn-ea"/>
                <a:ea typeface="+mn-ea"/>
              </a:rPr>
              <a:t>획일화된 디자인으로 인하여 개성이 떨어짐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bootstrap </a:t>
            </a:r>
            <a:r>
              <a:rPr kumimoji="0" lang="ko-KR" altLang="en-US" b="1" dirty="0" smtClean="0">
                <a:latin typeface="+mn-ea"/>
                <a:ea typeface="+mn-ea"/>
              </a:rPr>
              <a:t>템플릿 모음 사이트를 활용하거나 자체적으로 </a:t>
            </a:r>
            <a:r>
              <a:rPr kumimoji="0" lang="en-US" altLang="ko-KR" b="1" dirty="0" err="1" smtClean="0">
                <a:latin typeface="+mn-ea"/>
                <a:ea typeface="+mn-ea"/>
              </a:rPr>
              <a:t>css</a:t>
            </a:r>
            <a:r>
              <a:rPr kumimoji="0" lang="ko-KR" altLang="en-US" b="1" dirty="0" smtClean="0">
                <a:latin typeface="+mn-ea"/>
                <a:ea typeface="+mn-ea"/>
              </a:rPr>
              <a:t>를 적용하는 경우들도 많음</a:t>
            </a:r>
            <a:endParaRPr kumimoji="0"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2317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 smtClean="0"/>
              <a:t>BootStrap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3211099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smtClean="0">
                <a:latin typeface="+mn-ea"/>
                <a:ea typeface="+mn-ea"/>
              </a:rPr>
              <a:t>Bootstrap</a:t>
            </a:r>
            <a:r>
              <a:rPr kumimoji="0" lang="ko-KR" altLang="en-US" sz="2200" b="1" dirty="0" smtClean="0">
                <a:latin typeface="+mn-ea"/>
                <a:ea typeface="+mn-ea"/>
              </a:rPr>
              <a:t> 활용 예시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8559899" cy="263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err="1" smtClean="0">
                <a:latin typeface="+mn-ea"/>
                <a:ea typeface="+mn-ea"/>
              </a:rPr>
              <a:t>반응형이</a:t>
            </a:r>
            <a:r>
              <a:rPr kumimoji="0" lang="ko-KR" altLang="en-US" b="1" dirty="0" smtClean="0">
                <a:latin typeface="+mn-ea"/>
                <a:ea typeface="+mn-ea"/>
              </a:rPr>
              <a:t> 기본으로 지원됨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container : </a:t>
            </a:r>
            <a:r>
              <a:rPr kumimoji="0" lang="ko-KR" altLang="en-US" b="1" dirty="0" smtClean="0">
                <a:latin typeface="+mn-ea"/>
                <a:ea typeface="+mn-ea"/>
              </a:rPr>
              <a:t>중앙 정렬 하는 </a:t>
            </a:r>
            <a:r>
              <a:rPr kumimoji="0" lang="en-US" altLang="ko-KR" b="1" dirty="0" err="1" smtClean="0">
                <a:latin typeface="+mn-ea"/>
                <a:ea typeface="+mn-ea"/>
              </a:rPr>
              <a:t>css</a:t>
            </a:r>
            <a:r>
              <a:rPr kumimoji="0" lang="en-US" altLang="ko-KR" b="1" dirty="0" smtClean="0">
                <a:latin typeface="+mn-ea"/>
                <a:ea typeface="+mn-ea"/>
              </a:rPr>
              <a:t> </a:t>
            </a:r>
            <a:r>
              <a:rPr kumimoji="0" lang="ko-KR" altLang="en-US" b="1" dirty="0" smtClean="0">
                <a:latin typeface="+mn-ea"/>
                <a:ea typeface="+mn-ea"/>
              </a:rPr>
              <a:t>적용됨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err="1" smtClean="0">
                <a:latin typeface="+mn-ea"/>
                <a:ea typeface="+mn-ea"/>
              </a:rPr>
              <a:t>Navbar</a:t>
            </a:r>
            <a:r>
              <a:rPr kumimoji="0" lang="en-US" altLang="ko-KR" b="1" dirty="0" smtClean="0">
                <a:latin typeface="+mn-ea"/>
                <a:ea typeface="+mn-ea"/>
              </a:rPr>
              <a:t> : </a:t>
            </a:r>
            <a:r>
              <a:rPr kumimoji="0" lang="ko-KR" altLang="en-US" b="1" dirty="0" smtClean="0">
                <a:latin typeface="+mn-ea"/>
                <a:ea typeface="+mn-ea"/>
              </a:rPr>
              <a:t>네비게이션 안에 검색 창과 </a:t>
            </a:r>
            <a:r>
              <a:rPr kumimoji="0" lang="en-US" altLang="ko-KR" b="1" dirty="0" err="1" smtClean="0">
                <a:latin typeface="+mn-ea"/>
                <a:ea typeface="+mn-ea"/>
              </a:rPr>
              <a:t>DropDown</a:t>
            </a:r>
            <a:r>
              <a:rPr kumimoji="0" lang="en-US" altLang="ko-KR" b="1" dirty="0" smtClean="0">
                <a:latin typeface="+mn-ea"/>
                <a:ea typeface="+mn-ea"/>
              </a:rPr>
              <a:t> </a:t>
            </a:r>
            <a:r>
              <a:rPr kumimoji="0" lang="ko-KR" altLang="en-US" b="1" dirty="0" smtClean="0">
                <a:latin typeface="+mn-ea"/>
                <a:ea typeface="+mn-ea"/>
              </a:rPr>
              <a:t>등 포함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err="1" smtClean="0">
                <a:latin typeface="+mn-ea"/>
                <a:ea typeface="+mn-ea"/>
              </a:rPr>
              <a:t>네이게이션</a:t>
            </a:r>
            <a:r>
              <a:rPr kumimoji="0" lang="ko-KR" altLang="en-US" b="1" dirty="0" smtClean="0">
                <a:latin typeface="+mn-ea"/>
                <a:ea typeface="+mn-ea"/>
              </a:rPr>
              <a:t> </a:t>
            </a:r>
            <a:r>
              <a:rPr kumimoji="0" lang="en-US" altLang="ko-KR" b="1" dirty="0" smtClean="0">
                <a:latin typeface="+mn-ea"/>
                <a:ea typeface="+mn-ea"/>
              </a:rPr>
              <a:t>: </a:t>
            </a:r>
            <a:r>
              <a:rPr kumimoji="0" lang="ko-KR" altLang="en-US" b="1" dirty="0" err="1" smtClean="0">
                <a:latin typeface="+mn-ea"/>
                <a:ea typeface="+mn-ea"/>
              </a:rPr>
              <a:t>메뉴바</a:t>
            </a:r>
            <a:r>
              <a:rPr kumimoji="0" lang="en-US" altLang="ko-KR" b="1" dirty="0" smtClean="0">
                <a:latin typeface="+mn-ea"/>
                <a:ea typeface="+mn-ea"/>
              </a:rPr>
              <a:t>, </a:t>
            </a:r>
            <a:r>
              <a:rPr kumimoji="0" lang="ko-KR" altLang="en-US" b="1" dirty="0" smtClean="0">
                <a:latin typeface="+mn-ea"/>
                <a:ea typeface="+mn-ea"/>
              </a:rPr>
              <a:t>사이트와 내외부적으로 </a:t>
            </a:r>
            <a:r>
              <a:rPr kumimoji="0" lang="ko-KR" altLang="en-US" b="1" dirty="0" err="1" smtClean="0">
                <a:latin typeface="+mn-ea"/>
                <a:ea typeface="+mn-ea"/>
              </a:rPr>
              <a:t>연결해줌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Grid </a:t>
            </a:r>
            <a:r>
              <a:rPr kumimoji="0" lang="ko-KR" altLang="en-US" b="1" dirty="0" smtClean="0">
                <a:latin typeface="+mn-ea"/>
                <a:ea typeface="+mn-ea"/>
              </a:rPr>
              <a:t>시스템 </a:t>
            </a:r>
            <a:r>
              <a:rPr kumimoji="0" lang="en-US" altLang="ko-KR" b="1" dirty="0" smtClean="0">
                <a:latin typeface="+mn-ea"/>
                <a:ea typeface="+mn-ea"/>
              </a:rPr>
              <a:t>: </a:t>
            </a:r>
            <a:r>
              <a:rPr kumimoji="0" lang="ko-KR" altLang="en-US" b="1" dirty="0" smtClean="0">
                <a:latin typeface="+mn-ea"/>
                <a:ea typeface="+mn-ea"/>
              </a:rPr>
              <a:t>한 줄을 </a:t>
            </a:r>
            <a:r>
              <a:rPr kumimoji="0" lang="en-US" altLang="ko-KR" b="1" dirty="0" smtClean="0">
                <a:latin typeface="+mn-ea"/>
                <a:ea typeface="+mn-ea"/>
              </a:rPr>
              <a:t>12</a:t>
            </a:r>
            <a:r>
              <a:rPr kumimoji="0" lang="ko-KR" altLang="en-US" b="1" dirty="0" smtClean="0">
                <a:latin typeface="+mn-ea"/>
                <a:ea typeface="+mn-ea"/>
              </a:rPr>
              <a:t>개의 열로 나눔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12</a:t>
            </a:r>
            <a:r>
              <a:rPr kumimoji="0" lang="ko-KR" altLang="en-US" b="1" dirty="0" smtClean="0">
                <a:latin typeface="+mn-ea"/>
                <a:ea typeface="+mn-ea"/>
              </a:rPr>
              <a:t>로 나눈 이유 </a:t>
            </a:r>
            <a:r>
              <a:rPr kumimoji="0" lang="en-US" altLang="ko-KR" b="1" dirty="0" smtClean="0">
                <a:latin typeface="+mn-ea"/>
                <a:ea typeface="+mn-ea"/>
              </a:rPr>
              <a:t>: </a:t>
            </a:r>
            <a:r>
              <a:rPr kumimoji="0" lang="ko-KR" altLang="en-US" b="1" dirty="0" smtClean="0">
                <a:latin typeface="+mn-ea"/>
                <a:ea typeface="+mn-ea"/>
              </a:rPr>
              <a:t>약수가 많음</a:t>
            </a:r>
            <a:endParaRPr kumimoji="0" lang="en-US" altLang="ko-KR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319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 smtClean="0"/>
              <a:t>BootStrap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4480677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err="1">
                <a:latin typeface="+mn-ea"/>
                <a:ea typeface="+mn-ea"/>
              </a:rPr>
              <a:t>BootStrap</a:t>
            </a:r>
            <a:r>
              <a:rPr kumimoji="0" lang="en-US" altLang="ko-KR" sz="2200" b="1" dirty="0">
                <a:latin typeface="+mn-ea"/>
                <a:ea typeface="+mn-ea"/>
              </a:rPr>
              <a:t> </a:t>
            </a:r>
            <a:r>
              <a:rPr kumimoji="0" lang="ko-KR" altLang="en-US" sz="2200" b="1" dirty="0">
                <a:latin typeface="+mn-ea"/>
                <a:ea typeface="+mn-ea"/>
              </a:rPr>
              <a:t>템플릿 모음 사이트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6255643" cy="176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  <a:hlinkClick r:id="rId2"/>
              </a:rPr>
              <a:t>https://startbootstrap.com</a:t>
            </a:r>
            <a:r>
              <a:rPr kumimoji="0" lang="en-US" altLang="ko-KR" b="1" dirty="0" smtClean="0">
                <a:latin typeface="+mn-ea"/>
                <a:ea typeface="+mn-ea"/>
                <a:hlinkClick r:id="rId2"/>
              </a:rPr>
              <a:t>/</a:t>
            </a:r>
            <a:r>
              <a:rPr kumimoji="0" lang="en-US" altLang="ko-KR" b="1" dirty="0" smtClean="0">
                <a:latin typeface="+mn-ea"/>
                <a:ea typeface="+mn-ea"/>
              </a:rPr>
              <a:t> </a:t>
            </a:r>
            <a:endParaRPr kumimoji="0" lang="en-US" altLang="ko-KR" b="1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  <a:hlinkClick r:id="rId3"/>
              </a:rPr>
              <a:t>https://www.codeply.com</a:t>
            </a:r>
            <a:r>
              <a:rPr kumimoji="0" lang="en-US" altLang="ko-KR" b="1" dirty="0" smtClean="0">
                <a:latin typeface="+mn-ea"/>
                <a:ea typeface="+mn-ea"/>
                <a:hlinkClick r:id="rId3"/>
              </a:rPr>
              <a:t>/</a:t>
            </a:r>
            <a:r>
              <a:rPr kumimoji="0" lang="en-US" altLang="ko-KR" b="1" dirty="0" smtClean="0">
                <a:latin typeface="+mn-ea"/>
                <a:ea typeface="+mn-ea"/>
              </a:rPr>
              <a:t> </a:t>
            </a:r>
            <a:endParaRPr kumimoji="0" lang="en-US" altLang="ko-KR" b="1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기타 참고 템플릿</a:t>
            </a: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  <a:hlinkClick r:id="rId4"/>
              </a:rPr>
              <a:t>https://w3layouts.com</a:t>
            </a:r>
            <a:r>
              <a:rPr kumimoji="0" lang="en-US" altLang="ko-KR" b="1" dirty="0" smtClean="0">
                <a:latin typeface="+mn-ea"/>
                <a:ea typeface="+mn-ea"/>
                <a:hlinkClick r:id="rId4"/>
              </a:rPr>
              <a:t>/</a:t>
            </a:r>
            <a:r>
              <a:rPr kumimoji="0" lang="en-US" altLang="ko-KR" b="1" dirty="0" smtClean="0">
                <a:latin typeface="+mn-ea"/>
                <a:ea typeface="+mn-ea"/>
              </a:rPr>
              <a:t> </a:t>
            </a:r>
            <a:endParaRPr kumimoji="0"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240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브라우저 통합 </a:t>
            </a:r>
            <a:r>
              <a:rPr lang="en-US" altLang="ko-KR" dirty="0" smtClean="0"/>
              <a:t>CSS(4)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2928971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>
                <a:latin typeface="+mn-ea"/>
                <a:ea typeface="+mn-ea"/>
              </a:rPr>
              <a:t>v</a:t>
            </a:r>
            <a:r>
              <a:rPr kumimoji="0" lang="en-US" altLang="ko-KR" sz="2200" b="1" dirty="0" smtClean="0">
                <a:latin typeface="+mn-ea"/>
                <a:ea typeface="+mn-ea"/>
              </a:rPr>
              <a:t>ideo.js </a:t>
            </a:r>
            <a:r>
              <a:rPr kumimoji="0" lang="ko-KR" altLang="en-US" sz="2200" b="1" dirty="0" smtClean="0">
                <a:latin typeface="+mn-ea"/>
                <a:ea typeface="+mn-ea"/>
              </a:rPr>
              <a:t>플러그인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6255643" cy="85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웹브라우저별로 동영상 플레이어 형태가 다름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이를 통일 시켜주는 </a:t>
            </a:r>
            <a:r>
              <a:rPr kumimoji="0" lang="ko-KR" altLang="en-US" b="1" dirty="0" smtClean="0">
                <a:latin typeface="+mn-ea"/>
                <a:ea typeface="+mn-ea"/>
              </a:rPr>
              <a:t>추가 기능들 </a:t>
            </a:r>
            <a:r>
              <a:rPr kumimoji="0" lang="ko-KR" altLang="en-US" b="1" dirty="0">
                <a:latin typeface="+mn-ea"/>
                <a:ea typeface="+mn-ea"/>
              </a:rPr>
              <a:t>중 하나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E74FAA-5ACA-46E0-AC90-AB45198954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10" r="4631" b="3145"/>
          <a:stretch/>
        </p:blipFill>
        <p:spPr>
          <a:xfrm>
            <a:off x="2735044" y="2012775"/>
            <a:ext cx="3960440" cy="223224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57458" y="4371950"/>
            <a:ext cx="4313874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latin typeface="+mn-ea"/>
                <a:ea typeface="+mn-ea"/>
              </a:rPr>
              <a:t>video.js</a:t>
            </a:r>
            <a:r>
              <a:rPr lang="ko-KR" altLang="en-US" b="1" dirty="0" smtClean="0">
                <a:latin typeface="+mn-ea"/>
                <a:ea typeface="+mn-ea"/>
              </a:rPr>
              <a:t>로 만들어진 </a:t>
            </a:r>
            <a:r>
              <a:rPr lang="en-US" altLang="ko-KR" b="1" dirty="0" smtClean="0">
                <a:latin typeface="+mn-ea"/>
                <a:ea typeface="+mn-ea"/>
              </a:rPr>
              <a:t>video </a:t>
            </a:r>
            <a:r>
              <a:rPr lang="ko-KR" altLang="en-US" b="1" dirty="0" smtClean="0">
                <a:latin typeface="+mn-ea"/>
                <a:ea typeface="+mn-ea"/>
              </a:rPr>
              <a:t>태그 결과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66" y="3161081"/>
            <a:ext cx="2244167" cy="1187237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395967" y="1942860"/>
            <a:ext cx="2244167" cy="1176908"/>
            <a:chOff x="455625" y="2030508"/>
            <a:chExt cx="2924583" cy="1533739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625" y="2030508"/>
              <a:ext cx="2924583" cy="1533739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/>
            <a:srcRect l="32008" t="24178" r="13825" b="38262"/>
            <a:stretch/>
          </p:blipFill>
          <p:spPr>
            <a:xfrm>
              <a:off x="1164056" y="2838211"/>
              <a:ext cx="1584176" cy="576064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-503508" y="4262307"/>
            <a:ext cx="4313874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smtClean="0">
                <a:latin typeface="+mn-ea"/>
                <a:ea typeface="+mn-ea"/>
              </a:rPr>
              <a:t>웹브라우저별로 </a:t>
            </a:r>
            <a:endParaRPr lang="en-US" altLang="ko-KR" b="1" dirty="0" smtClean="0">
              <a:latin typeface="+mn-ea"/>
              <a:ea typeface="+mn-ea"/>
            </a:endParaRPr>
          </a:p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smtClean="0">
                <a:latin typeface="+mn-ea"/>
                <a:ea typeface="+mn-ea"/>
              </a:rPr>
              <a:t>다른 </a:t>
            </a:r>
            <a:r>
              <a:rPr lang="en-US" altLang="ko-KR" b="1" dirty="0" smtClean="0">
                <a:latin typeface="+mn-ea"/>
                <a:ea typeface="+mn-ea"/>
              </a:rPr>
              <a:t>video </a:t>
            </a:r>
            <a:r>
              <a:rPr lang="ko-KR" altLang="en-US" b="1" dirty="0" smtClean="0">
                <a:latin typeface="+mn-ea"/>
                <a:ea typeface="+mn-ea"/>
              </a:rPr>
              <a:t>태그 결과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468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웹 표준 레이아웃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3070035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위치 정렬의 필요성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6255643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err="1" smtClean="0">
                <a:latin typeface="+mn-ea"/>
                <a:ea typeface="+mn-ea"/>
              </a:rPr>
              <a:t>Position:absolute</a:t>
            </a:r>
            <a:r>
              <a:rPr kumimoji="0" lang="ko-KR" altLang="en-US" b="1" dirty="0" smtClean="0">
                <a:latin typeface="+mn-ea"/>
                <a:ea typeface="+mn-ea"/>
              </a:rPr>
              <a:t>로 인하여 부모 태그와 자식 태그의 위치가 겹칠 때 사용함</a:t>
            </a:r>
            <a:endParaRPr kumimoji="0" lang="en-US" altLang="ko-KR" b="1" dirty="0" smtClean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707654"/>
            <a:ext cx="2667372" cy="26102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141662"/>
            <a:ext cx="2686425" cy="1886213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>
          <a:xfrm rot="16200000">
            <a:off x="3229346" y="2580961"/>
            <a:ext cx="519112" cy="86360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ko-KR" altLang="en-US" b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43608" y="4443611"/>
            <a:ext cx="4313874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smtClean="0">
                <a:latin typeface="+mn-ea"/>
                <a:ea typeface="+mn-ea"/>
              </a:rPr>
              <a:t>위치 정렬 전과 후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906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웹 표준 레이아웃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2505778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위치 정렬 공식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6255643" cy="85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자손이 </a:t>
            </a:r>
            <a:r>
              <a:rPr kumimoji="0" lang="en-US" altLang="ko-KR" b="1" dirty="0" smtClean="0">
                <a:latin typeface="+mn-ea"/>
                <a:ea typeface="+mn-ea"/>
              </a:rPr>
              <a:t>absolute</a:t>
            </a:r>
            <a:r>
              <a:rPr kumimoji="0" lang="ko-KR" altLang="en-US" b="1" dirty="0" smtClean="0">
                <a:latin typeface="+mn-ea"/>
                <a:ea typeface="+mn-ea"/>
              </a:rPr>
              <a:t>라면 부모 태그의 </a:t>
            </a:r>
            <a:r>
              <a:rPr kumimoji="0" lang="en-US" altLang="ko-KR" b="1" dirty="0" smtClean="0">
                <a:latin typeface="+mn-ea"/>
                <a:ea typeface="+mn-ea"/>
              </a:rPr>
              <a:t>position </a:t>
            </a:r>
            <a:r>
              <a:rPr kumimoji="0" lang="ko-KR" altLang="en-US" b="1" dirty="0" smtClean="0">
                <a:latin typeface="+mn-ea"/>
                <a:ea typeface="+mn-ea"/>
              </a:rPr>
              <a:t>변경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부모 태그의 높이 지정 및 </a:t>
            </a:r>
            <a:r>
              <a:rPr kumimoji="0" lang="en-US" altLang="ko-KR" b="1" dirty="0" err="1" smtClean="0">
                <a:latin typeface="+mn-ea"/>
                <a:ea typeface="+mn-ea"/>
              </a:rPr>
              <a:t>overflow:hidden</a:t>
            </a:r>
            <a:r>
              <a:rPr kumimoji="0" lang="en-US" altLang="ko-KR" b="1" dirty="0" smtClean="0">
                <a:latin typeface="+mn-ea"/>
                <a:ea typeface="+mn-ea"/>
              </a:rPr>
              <a:t> </a:t>
            </a:r>
            <a:r>
              <a:rPr kumimoji="0" lang="ko-KR" altLang="en-US" b="1" dirty="0" smtClean="0">
                <a:latin typeface="+mn-ea"/>
                <a:ea typeface="+mn-ea"/>
              </a:rPr>
              <a:t>설정</a:t>
            </a:r>
            <a:endParaRPr kumimoji="0" lang="en-US" altLang="ko-KR" b="1" dirty="0" smtClean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995686"/>
            <a:ext cx="2853045" cy="240018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43608" y="4436415"/>
            <a:ext cx="4313874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smtClean="0">
                <a:latin typeface="+mn-ea"/>
                <a:ea typeface="+mn-ea"/>
              </a:rPr>
              <a:t>부모 태그의 </a:t>
            </a:r>
            <a:r>
              <a:rPr lang="en-US" altLang="ko-KR" b="1" dirty="0" smtClean="0">
                <a:latin typeface="+mn-ea"/>
                <a:ea typeface="+mn-ea"/>
              </a:rPr>
              <a:t>position</a:t>
            </a:r>
            <a:r>
              <a:rPr lang="ko-KR" altLang="en-US" b="1" dirty="0" smtClean="0">
                <a:latin typeface="+mn-ea"/>
                <a:ea typeface="+mn-ea"/>
              </a:rPr>
              <a:t>은 </a:t>
            </a:r>
            <a:r>
              <a:rPr lang="en-US" altLang="ko-KR" b="1" dirty="0" smtClean="0">
                <a:latin typeface="+mn-ea"/>
                <a:ea typeface="+mn-ea"/>
              </a:rPr>
              <a:t>static</a:t>
            </a:r>
            <a:r>
              <a:rPr lang="ko-KR" altLang="en-US" b="1" dirty="0" smtClean="0">
                <a:latin typeface="+mn-ea"/>
                <a:ea typeface="+mn-ea"/>
              </a:rPr>
              <a:t>만 아니면 됨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67238" y="2211710"/>
            <a:ext cx="2132754" cy="792088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>
              <a:solidFill>
                <a:srgbClr val="26262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577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표준 레이아웃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2505778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중앙 정렬 공식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6255643" cy="417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width </a:t>
            </a:r>
            <a:r>
              <a:rPr kumimoji="0" lang="ko-KR" altLang="en-US" b="1" dirty="0" smtClean="0">
                <a:latin typeface="+mn-ea"/>
                <a:ea typeface="+mn-ea"/>
              </a:rPr>
              <a:t>값 지정 후 </a:t>
            </a:r>
            <a:r>
              <a:rPr kumimoji="0" lang="en-US" altLang="ko-KR" b="1" dirty="0" smtClean="0">
                <a:latin typeface="+mn-ea"/>
                <a:ea typeface="+mn-ea"/>
              </a:rPr>
              <a:t>margin : 0 auto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40" y="1601197"/>
            <a:ext cx="6491683" cy="7876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562000"/>
            <a:ext cx="4048690" cy="151468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43608" y="4436415"/>
            <a:ext cx="4313874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smtClean="0">
                <a:latin typeface="+mn-ea"/>
                <a:ea typeface="+mn-ea"/>
              </a:rPr>
              <a:t>너비 지정 후 </a:t>
            </a:r>
            <a:r>
              <a:rPr lang="en-US" altLang="ko-KR" b="1" dirty="0" smtClean="0">
                <a:latin typeface="+mn-ea"/>
                <a:ea typeface="+mn-ea"/>
              </a:rPr>
              <a:t>margin </a:t>
            </a:r>
            <a:r>
              <a:rPr lang="ko-KR" altLang="en-US" b="1" dirty="0" smtClean="0">
                <a:latin typeface="+mn-ea"/>
                <a:ea typeface="+mn-ea"/>
              </a:rPr>
              <a:t>지정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30092" y="2830644"/>
            <a:ext cx="2132754" cy="67721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>
              <a:solidFill>
                <a:srgbClr val="26262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7648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표준 레이아웃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3493228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웹 표준 레이아웃 구성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6831707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</a:rPr>
              <a:t>f</a:t>
            </a:r>
            <a:r>
              <a:rPr kumimoji="0" lang="en-US" altLang="ko-KR" b="1" dirty="0" smtClean="0">
                <a:latin typeface="+mn-ea"/>
                <a:ea typeface="+mn-ea"/>
              </a:rPr>
              <a:t>loat </a:t>
            </a:r>
            <a:r>
              <a:rPr kumimoji="0" lang="ko-KR" altLang="en-US" b="1" dirty="0" smtClean="0">
                <a:latin typeface="+mn-ea"/>
                <a:ea typeface="+mn-ea"/>
              </a:rPr>
              <a:t>속성을 활용하여 웹 표준 레이아웃을 구성할 수 있음</a:t>
            </a:r>
            <a:endParaRPr kumimoji="0" lang="en-US" altLang="ko-KR" b="1" dirty="0" smtClean="0">
              <a:latin typeface="+mn-ea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642C0E-5745-40A3-8FCF-47500DD6B0C2}"/>
              </a:ext>
            </a:extLst>
          </p:cNvPr>
          <p:cNvSpPr/>
          <p:nvPr/>
        </p:nvSpPr>
        <p:spPr>
          <a:xfrm>
            <a:off x="683568" y="1755788"/>
            <a:ext cx="59046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  <a:latin typeface="+mn-ea"/>
              </a:rPr>
              <a:t>Header</a:t>
            </a:r>
            <a:endParaRPr lang="ko-KR" altLang="en-US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106523-86B3-435E-90EC-D236111A0F33}"/>
              </a:ext>
            </a:extLst>
          </p:cNvPr>
          <p:cNvSpPr/>
          <p:nvPr/>
        </p:nvSpPr>
        <p:spPr>
          <a:xfrm>
            <a:off x="683568" y="2187836"/>
            <a:ext cx="59046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  <a:latin typeface="+mn-ea"/>
              </a:rPr>
              <a:t>Navigation</a:t>
            </a:r>
            <a:endParaRPr lang="ko-KR" altLang="en-US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9FECE2-79C6-4661-A04C-1A78836DEDE4}"/>
              </a:ext>
            </a:extLst>
          </p:cNvPr>
          <p:cNvSpPr/>
          <p:nvPr/>
        </p:nvSpPr>
        <p:spPr>
          <a:xfrm>
            <a:off x="683568" y="2626652"/>
            <a:ext cx="5904656" cy="143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  <a:latin typeface="+mn-ea"/>
              </a:rPr>
              <a:t>Contents</a:t>
            </a:r>
          </a:p>
          <a:p>
            <a:pPr algn="ctr"/>
            <a:endParaRPr lang="en-US" altLang="ko-KR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ko-KR" altLang="en-US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4007D9-6C5A-40CE-897D-C787C84FB060}"/>
              </a:ext>
            </a:extLst>
          </p:cNvPr>
          <p:cNvSpPr/>
          <p:nvPr/>
        </p:nvSpPr>
        <p:spPr>
          <a:xfrm>
            <a:off x="683568" y="4203407"/>
            <a:ext cx="5904655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  <a:latin typeface="+mn-ea"/>
              </a:rPr>
              <a:t>Footer</a:t>
            </a:r>
            <a:endParaRPr lang="ko-KR" altLang="en-US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1C30F9-E12D-49F8-97C8-4BCF9A9321EC}"/>
              </a:ext>
            </a:extLst>
          </p:cNvPr>
          <p:cNvSpPr/>
          <p:nvPr/>
        </p:nvSpPr>
        <p:spPr>
          <a:xfrm>
            <a:off x="1011197" y="3113792"/>
            <a:ext cx="1328555" cy="9049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Aside</a:t>
            </a:r>
            <a:endParaRPr lang="ko-KR" altLang="en-US" b="1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0F6F7B-786D-4C4B-BFE5-B722E6B0583A}"/>
              </a:ext>
            </a:extLst>
          </p:cNvPr>
          <p:cNvSpPr/>
          <p:nvPr/>
        </p:nvSpPr>
        <p:spPr>
          <a:xfrm>
            <a:off x="2411760" y="3113792"/>
            <a:ext cx="3928247" cy="9049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Section</a:t>
            </a:r>
            <a:endParaRPr lang="ko-KR" altLang="en-US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82262" y="4562269"/>
            <a:ext cx="4313874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smtClean="0">
                <a:latin typeface="+mn-ea"/>
                <a:ea typeface="+mn-ea"/>
              </a:rPr>
              <a:t>웹 표준 레이아웃 형태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2187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표준 레이아웃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3493228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웹 표준 레이아웃 공식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6255643" cy="1214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자손 태그에 </a:t>
            </a:r>
            <a:r>
              <a:rPr kumimoji="0" lang="en-US" altLang="ko-KR" b="1" dirty="0" smtClean="0">
                <a:latin typeface="+mn-ea"/>
                <a:ea typeface="+mn-ea"/>
              </a:rPr>
              <a:t>float </a:t>
            </a:r>
            <a:r>
              <a:rPr kumimoji="0" lang="ko-KR" altLang="en-US" b="1" dirty="0" smtClean="0">
                <a:latin typeface="+mn-ea"/>
                <a:ea typeface="+mn-ea"/>
              </a:rPr>
              <a:t>속성 적용 시 </a:t>
            </a:r>
            <a:r>
              <a:rPr kumimoji="0" lang="ko-KR" altLang="en-US" b="1" dirty="0" err="1" smtClean="0">
                <a:latin typeface="+mn-ea"/>
                <a:ea typeface="+mn-ea"/>
              </a:rPr>
              <a:t>부모태그에</a:t>
            </a:r>
            <a:r>
              <a:rPr kumimoji="0" lang="ko-KR" altLang="en-US" b="1" dirty="0" smtClean="0">
                <a:latin typeface="+mn-ea"/>
                <a:ea typeface="+mn-ea"/>
              </a:rPr>
              <a:t> </a:t>
            </a:r>
            <a:r>
              <a:rPr kumimoji="0" lang="en-US" altLang="ko-KR" b="1" dirty="0" err="1" smtClean="0">
                <a:latin typeface="+mn-ea"/>
                <a:ea typeface="+mn-ea"/>
              </a:rPr>
              <a:t>overflow:hidden</a:t>
            </a:r>
            <a:r>
              <a:rPr kumimoji="0" lang="ko-KR" altLang="en-US" b="1" dirty="0" smtClean="0">
                <a:latin typeface="+mn-ea"/>
                <a:ea typeface="+mn-ea"/>
              </a:rPr>
              <a:t>을 추가함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전체가 중앙에 </a:t>
            </a:r>
            <a:r>
              <a:rPr kumimoji="0" lang="ko-KR" altLang="en-US" b="1" dirty="0" err="1" smtClean="0">
                <a:latin typeface="+mn-ea"/>
                <a:ea typeface="+mn-ea"/>
              </a:rPr>
              <a:t>와야하므로</a:t>
            </a:r>
            <a:r>
              <a:rPr kumimoji="0" lang="ko-KR" altLang="en-US" b="1" dirty="0" smtClean="0">
                <a:latin typeface="+mn-ea"/>
                <a:ea typeface="+mn-ea"/>
              </a:rPr>
              <a:t> 중앙 정렬 공식 적용</a:t>
            </a:r>
            <a:endParaRPr kumimoji="0" lang="en-US" altLang="ko-KR" b="1" dirty="0" smtClean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81" y="2364813"/>
            <a:ext cx="2833883" cy="18673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2355591"/>
            <a:ext cx="3055814" cy="183348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64545" y="2574364"/>
            <a:ext cx="1547215" cy="429434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>
              <a:solidFill>
                <a:srgbClr val="262626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23928" y="3723878"/>
            <a:ext cx="1872208" cy="288032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>
              <a:solidFill>
                <a:srgbClr val="262626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9912" y="2574364"/>
            <a:ext cx="1872208" cy="429434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>
              <a:solidFill>
                <a:srgbClr val="262626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7564" y="3389536"/>
            <a:ext cx="1872208" cy="429434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>
              <a:solidFill>
                <a:srgbClr val="262626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3608" y="4436415"/>
            <a:ext cx="557609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latin typeface="+mn-ea"/>
                <a:ea typeface="+mn-ea"/>
              </a:rPr>
              <a:t>#aside</a:t>
            </a:r>
            <a:r>
              <a:rPr lang="ko-KR" altLang="en-US" b="1" dirty="0" smtClean="0">
                <a:latin typeface="+mn-ea"/>
                <a:ea typeface="+mn-ea"/>
              </a:rPr>
              <a:t>와 </a:t>
            </a:r>
            <a:r>
              <a:rPr lang="en-US" altLang="ko-KR" b="1" dirty="0" smtClean="0">
                <a:latin typeface="+mn-ea"/>
                <a:ea typeface="+mn-ea"/>
              </a:rPr>
              <a:t>#section </a:t>
            </a:r>
            <a:r>
              <a:rPr lang="ko-KR" altLang="en-US" b="1" dirty="0" smtClean="0">
                <a:latin typeface="+mn-ea"/>
                <a:ea typeface="+mn-ea"/>
              </a:rPr>
              <a:t>사이의 </a:t>
            </a:r>
            <a:r>
              <a:rPr lang="en-US" altLang="ko-KR" b="1" dirty="0" smtClean="0">
                <a:latin typeface="+mn-ea"/>
                <a:ea typeface="+mn-ea"/>
              </a:rPr>
              <a:t>10px</a:t>
            </a:r>
            <a:r>
              <a:rPr lang="ko-KR" altLang="en-US" b="1" dirty="0" smtClean="0">
                <a:latin typeface="+mn-ea"/>
                <a:ea typeface="+mn-ea"/>
              </a:rPr>
              <a:t>은 여백을 의미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0988299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D2Coding"/>
        <a:ea typeface="D2Coding"/>
        <a:cs typeface=""/>
      </a:majorFont>
      <a:minorFont>
        <a:latin typeface="D2Coding"/>
        <a:ea typeface="D2Coding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14735</TotalTime>
  <Words>1200</Words>
  <Application>Microsoft Office PowerPoint</Application>
  <PresentationFormat>화면 슬라이드 쇼(16:9)</PresentationFormat>
  <Paragraphs>205</Paragraphs>
  <Slides>37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7" baseType="lpstr">
      <vt:lpstr>나눔고딕 ExtraBold</vt:lpstr>
      <vt:lpstr>나눔스퀘어 Bold</vt:lpstr>
      <vt:lpstr>Arial</vt:lpstr>
      <vt:lpstr>굴림</vt:lpstr>
      <vt:lpstr>JetBrains Mono NL ExtraBold</vt:lpstr>
      <vt:lpstr>Wingdings</vt:lpstr>
      <vt:lpstr>나눔고딕</vt:lpstr>
      <vt:lpstr>맑은 고딕</vt:lpstr>
      <vt:lpstr>D2Coding</vt:lpstr>
      <vt:lpstr>메인</vt:lpstr>
      <vt:lpstr>1. 브라우저 통합 CSS(1)</vt:lpstr>
      <vt:lpstr>1. 브라우저 통합 CSS(2)</vt:lpstr>
      <vt:lpstr>1. 브라우저 통합 CSS(3)</vt:lpstr>
      <vt:lpstr>1. 브라우저 통합 CSS(4)</vt:lpstr>
      <vt:lpstr>2. 웹 표준 레이아웃(1)</vt:lpstr>
      <vt:lpstr>2. 웹 표준 레이아웃(2)</vt:lpstr>
      <vt:lpstr>2. 웹 표준 레이아웃(3)</vt:lpstr>
      <vt:lpstr>2. 웹 표준 레이아웃(4)</vt:lpstr>
      <vt:lpstr>2. 웹 표준 레이아웃(5)</vt:lpstr>
      <vt:lpstr>2. 웹 표준 레이아웃(6)</vt:lpstr>
      <vt:lpstr>2. 웹 표준 레이아웃(7)</vt:lpstr>
      <vt:lpstr>2. 웹 표준 레이아웃(8)</vt:lpstr>
      <vt:lpstr>2. 웹 표준 레이아웃(9)</vt:lpstr>
      <vt:lpstr>2. 웹 표준 레이아웃(10)</vt:lpstr>
      <vt:lpstr>2. 웹 표준 레이아웃(11)</vt:lpstr>
      <vt:lpstr>2. 웹 표준 레이아웃(12)</vt:lpstr>
      <vt:lpstr>2. 웹 표준 레이아웃(13)</vt:lpstr>
      <vt:lpstr>3. 반응형 웹(1)</vt:lpstr>
      <vt:lpstr>3. 반응형 웹(2)</vt:lpstr>
      <vt:lpstr>3. 반응형 웹(3)</vt:lpstr>
      <vt:lpstr>3. 반응형 웹(4)</vt:lpstr>
      <vt:lpstr>3. 반응형 웹(5)</vt:lpstr>
      <vt:lpstr>3. 반응형 웹(6)</vt:lpstr>
      <vt:lpstr>3. 반응형 웹(7)</vt:lpstr>
      <vt:lpstr>3. 반응형 웹(8)</vt:lpstr>
      <vt:lpstr>3. 반응형 웹(9)</vt:lpstr>
      <vt:lpstr>3. 반응형 웹(10)</vt:lpstr>
      <vt:lpstr>3. 반응형 웹(11)</vt:lpstr>
      <vt:lpstr>3. 반응형 웹(12)</vt:lpstr>
      <vt:lpstr>4. BootStrap(1)</vt:lpstr>
      <vt:lpstr>4. BootStrap(2)</vt:lpstr>
      <vt:lpstr>4. BootStrap(3)</vt:lpstr>
      <vt:lpstr>4. BootStrap(4)</vt:lpstr>
      <vt:lpstr>4. BootStrap(5)</vt:lpstr>
      <vt:lpstr>4. BootStrap(6)</vt:lpstr>
      <vt:lpstr>4. BootStrap(7)</vt:lpstr>
      <vt:lpstr>4. BootStrap(8)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영진사이버대학교</dc:creator>
  <cp:lastModifiedBy>KB</cp:lastModifiedBy>
  <cp:revision>3734</cp:revision>
  <dcterms:created xsi:type="dcterms:W3CDTF">2012-11-20T07:56:03Z</dcterms:created>
  <dcterms:modified xsi:type="dcterms:W3CDTF">2024-09-10T06:58:34Z</dcterms:modified>
</cp:coreProperties>
</file>