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05" r:id="rId2"/>
    <p:sldId id="503" r:id="rId3"/>
    <p:sldId id="504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7" r:id="rId14"/>
    <p:sldId id="519" r:id="rId15"/>
    <p:sldId id="536" r:id="rId16"/>
    <p:sldId id="533" r:id="rId17"/>
    <p:sldId id="534" r:id="rId18"/>
    <p:sldId id="520" r:id="rId19"/>
    <p:sldId id="521" r:id="rId20"/>
    <p:sldId id="523" r:id="rId21"/>
    <p:sldId id="524" r:id="rId22"/>
    <p:sldId id="525" r:id="rId23"/>
    <p:sldId id="526" r:id="rId24"/>
    <p:sldId id="527" r:id="rId25"/>
    <p:sldId id="535" r:id="rId26"/>
    <p:sldId id="522" r:id="rId27"/>
    <p:sldId id="529" r:id="rId28"/>
    <p:sldId id="530" r:id="rId29"/>
    <p:sldId id="541" r:id="rId30"/>
    <p:sldId id="542" r:id="rId31"/>
    <p:sldId id="543" r:id="rId32"/>
    <p:sldId id="532" r:id="rId33"/>
    <p:sldId id="544" r:id="rId34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37"/>
    </p:embeddedFont>
    <p:embeddedFont>
      <p:font typeface="D2Coding" panose="020B0609020101020101" pitchFamily="49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고딕 ExtraBold" panose="020D0904000000000000" pitchFamily="50" charset="-127"/>
      <p:bold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JetBrains Mono NL ExtraBold" panose="020B0600000101010101" charset="0"/>
      <p:bold r:id="rId4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D0D"/>
    <a:srgbClr val="77933C"/>
    <a:srgbClr val="E46C0A"/>
    <a:srgbClr val="FF0000"/>
    <a:srgbClr val="F79646"/>
    <a:srgbClr val="00FF00"/>
    <a:srgbClr val="93CDDD"/>
    <a:srgbClr val="385D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1667" autoAdjust="0"/>
  </p:normalViewPr>
  <p:slideViewPr>
    <p:cSldViewPr>
      <p:cViewPr varScale="1">
        <p:scale>
          <a:sx n="152" d="100"/>
          <a:sy n="152" d="100"/>
        </p:scale>
        <p:origin x="312" y="126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5A7936-52CE-42A4-A398-425541C98D95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16ECE10-6295-42C7-B300-EF60CB505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E73E6E7-2A32-4202-BB2D-8244B0546D54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DA408E-5C55-4E02-9FA1-9AFAF73D61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316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6620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3732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704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922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1492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165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77089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53150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80799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9718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658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0914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0900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2063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6280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0013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637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2635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4491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961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694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제공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>
            <a:spLocks noChangeArrowheads="1"/>
          </p:cNvSpPr>
          <p:nvPr userDrawn="1"/>
        </p:nvSpPr>
        <p:spPr bwMode="auto">
          <a:xfrm>
            <a:off x="0" y="4757738"/>
            <a:ext cx="9144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나눔고딕" panose="020D0604000000000000" pitchFamily="50" charset="-127"/>
              <a:buChar char="※"/>
              <a:defRPr/>
            </a:pP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영진사이버대학교에서 수업 자료로 사용되는 (동영상, 교안) 저작물은 『저작권법 제25조 학교교육 목적 등에의 이용』 의거하여, 적법하게 이용하고 있습니다.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수업목적 이외의 사용은 저작권법에 저촉될 수 있으므로 수업자료(동영상, 교안)의 대중 공개 · 공유 · 복제 · 전송 등 수업목적 외의 사용을 금지합니다.</a:t>
            </a:r>
          </a:p>
        </p:txBody>
      </p:sp>
      <p:sp>
        <p:nvSpPr>
          <p:cNvPr id="5" name="제목 9"/>
          <p:cNvSpPr txBox="1">
            <a:spLocks/>
          </p:cNvSpPr>
          <p:nvPr userDrawn="1"/>
        </p:nvSpPr>
        <p:spPr>
          <a:xfrm>
            <a:off x="355798" y="629382"/>
            <a:ext cx="1818308" cy="396875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latinLnBrk="1">
              <a:defRPr kumimoji="0" sz="6000" b="1">
                <a:solidFill>
                  <a:srgbClr val="01477B"/>
                </a:solidFill>
                <a:latin typeface="+mn-ea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8" name="제목 9"/>
          <p:cNvSpPr txBox="1">
            <a:spLocks/>
          </p:cNvSpPr>
          <p:nvPr userDrawn="1"/>
        </p:nvSpPr>
        <p:spPr>
          <a:xfrm>
            <a:off x="323528" y="915566"/>
            <a:ext cx="5543550" cy="973137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kumimoji="0" lang="en-US" altLang="ko-KR" sz="5000" b="1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</a:t>
            </a:r>
            <a:r>
              <a:rPr kumimoji="0" lang="ko-KR" altLang="en-US" sz="5000" b="1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실무사례</a:t>
            </a:r>
            <a:endParaRPr kumimoji="0" lang="ko-KR" altLang="en-US" sz="5000" b="1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9"/>
          <p:cNvSpPr>
            <a:spLocks noGrp="1"/>
          </p:cNvSpPr>
          <p:nvPr>
            <p:ph type="title"/>
          </p:nvPr>
        </p:nvSpPr>
        <p:spPr>
          <a:xfrm>
            <a:off x="355799" y="1712411"/>
            <a:ext cx="4913784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55798" y="2137825"/>
            <a:ext cx="4913785" cy="4222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/>
          <p:cNvSpPr txBox="1">
            <a:spLocks noChangeArrowheads="1"/>
          </p:cNvSpPr>
          <p:nvPr userDrawn="1"/>
        </p:nvSpPr>
        <p:spPr bwMode="auto">
          <a:xfrm>
            <a:off x="0" y="1203598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기말고사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3423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4095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00200"/>
            <a:ext cx="9144000" cy="1943100"/>
          </a:xfrm>
          <a:prstGeom prst="rect">
            <a:avLst/>
          </a:prstGeom>
          <a:solidFill>
            <a:srgbClr val="704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6000" algn="ctr">
              <a:lnSpc>
                <a:spcPct val="150000"/>
              </a:lnSpc>
              <a:defRPr/>
            </a:pPr>
            <a:endParaRPr lang="ko-KR" altLang="en-US" sz="2600" b="1" dirty="0">
              <a:latin typeface="+mn-ea"/>
            </a:endParaRPr>
          </a:p>
        </p:txBody>
      </p:sp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188138" y="1183413"/>
            <a:ext cx="8704342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704B22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8568952" cy="72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들어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539750" y="788988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539750" y="3270250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11188" y="4191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238" y="2909888"/>
            <a:ext cx="105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179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작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2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공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 userDrawn="1"/>
        </p:nvSpPr>
        <p:spPr>
          <a:xfrm>
            <a:off x="6948488" y="4884738"/>
            <a:ext cx="2189162" cy="258762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ts val="2400"/>
              </a:spcBef>
              <a:defRPr/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&lt;S/W</a:t>
            </a:r>
            <a:r>
              <a:rPr kumimoji="0"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실무사례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6948488" y="684213"/>
            <a:ext cx="2087562" cy="4194175"/>
            <a:chOff x="6948264" y="684213"/>
            <a:chExt cx="2088232" cy="419384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6948264" y="1052484"/>
              <a:ext cx="20882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7"/>
            <p:cNvGrpSpPr>
              <a:grpSpLocks/>
            </p:cNvGrpSpPr>
            <p:nvPr userDrawn="1"/>
          </p:nvGrpSpPr>
          <p:grpSpPr bwMode="auto">
            <a:xfrm>
              <a:off x="6948264" y="684213"/>
              <a:ext cx="1894111" cy="4193844"/>
              <a:chOff x="6948264" y="684213"/>
              <a:chExt cx="1894111" cy="4193844"/>
            </a:xfrm>
          </p:grpSpPr>
          <p:sp>
            <p:nvSpPr>
              <p:cNvPr id="7" name="대각선 방향의 모서리가 둥근 사각형 6"/>
              <p:cNvSpPr/>
              <p:nvPr userDrawn="1"/>
            </p:nvSpPr>
            <p:spPr>
              <a:xfrm>
                <a:off x="7186465" y="684213"/>
                <a:ext cx="1656294" cy="368271"/>
              </a:xfrm>
              <a:prstGeom prst="round2Diag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메모</a:t>
                </a:r>
              </a:p>
            </p:txBody>
          </p:sp>
          <p:cxnSp>
            <p:nvCxnSpPr>
              <p:cNvPr id="8" name="직선 연결선 7"/>
              <p:cNvCxnSpPr/>
              <p:nvPr userDrawn="1"/>
            </p:nvCxnSpPr>
            <p:spPr>
              <a:xfrm>
                <a:off x="6948264" y="1049309"/>
                <a:ext cx="0" cy="3828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5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104" y="4883150"/>
            <a:ext cx="798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fld id="{A4D56CDA-A518-4AF9-8B60-406AA0514141}" type="slidenum">
              <a:rPr kumimoji="0"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pPr algn="r" eaLnBrk="1" hangingPunct="1">
                <a:defRPr/>
              </a:pPr>
              <a:t>‹#›</a:t>
            </a:fld>
            <a:r>
              <a:rPr kumimoji="0"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t>/ 33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33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평가 및 정리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제작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ㅋ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8313" y="411163"/>
            <a:ext cx="169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다음시간에는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856288" y="2201863"/>
            <a:ext cx="28924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에 대해 학습해 보겠습니다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7221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중간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 userDrawn="1"/>
        </p:nvSpPr>
        <p:spPr bwMode="auto">
          <a:xfrm>
            <a:off x="0" y="120332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중간고사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  <a:solidFill>
            <a:srgbClr val="704B22"/>
          </a:solidFill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grpFill/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grpFill/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8743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19112"/>
            <a:ext cx="9144000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299" r:id="rId7"/>
    <p:sldLayoutId id="2147485306" r:id="rId8"/>
    <p:sldLayoutId id="2147485307" r:id="rId9"/>
    <p:sldLayoutId id="2147485308" r:id="rId10"/>
    <p:sldLayoutId id="214748530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고딕 ExtraBold" panose="020D0904000000000000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 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623795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Hyper Text Markup Language</a:t>
            </a:r>
            <a:r>
              <a:rPr kumimoji="0" lang="ko-KR" altLang="en-US" b="1" dirty="0" smtClean="0">
                <a:latin typeface="+mn-ea"/>
                <a:ea typeface="+mn-ea"/>
              </a:rPr>
              <a:t>의 약자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웹에 기재된 논문을 원활히 작성하기 위하여 탄생됨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웹사이트에서 사용하는 문서 양식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u="sng" dirty="0" smtClean="0">
                <a:solidFill>
                  <a:srgbClr val="0000FF"/>
                </a:solidFill>
                <a:latin typeface="+mn-ea"/>
                <a:ea typeface="+mn-ea"/>
              </a:rPr>
              <a:t>하이퍼텍스트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링크를 클릭하여 다른 문서로 이동함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마크업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태그를 사용해서 문서의 일부분들을 서로 구분함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태그 </a:t>
            </a:r>
            <a:r>
              <a:rPr kumimoji="0" lang="en-US" altLang="ko-KR" b="1" dirty="0" smtClean="0">
                <a:latin typeface="+mn-ea"/>
                <a:ea typeface="+mn-ea"/>
              </a:rPr>
              <a:t>: &lt;h1&gt;Hello&lt;/h1&gt;</a:t>
            </a:r>
            <a:r>
              <a:rPr kumimoji="0" lang="ko-KR" altLang="en-US" b="1" dirty="0" smtClean="0">
                <a:latin typeface="+mn-ea"/>
                <a:ea typeface="+mn-ea"/>
              </a:rPr>
              <a:t>처럼 객체들을 화살표 모양의 괄호</a:t>
            </a:r>
            <a:r>
              <a:rPr kumimoji="0" lang="en-US" altLang="ko-KR" b="1" dirty="0" smtClean="0">
                <a:latin typeface="+mn-ea"/>
                <a:ea typeface="+mn-ea"/>
              </a:rPr>
              <a:t>(&lt;, &gt;)</a:t>
            </a:r>
            <a:r>
              <a:rPr kumimoji="0" lang="ko-KR" altLang="en-US" b="1" dirty="0" smtClean="0">
                <a:latin typeface="+mn-ea"/>
                <a:ea typeface="+mn-ea"/>
              </a:rPr>
              <a:t>로 구분 짓는 형식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2968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의 정의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50937" y="1725022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&lt;h1 style=“</a:t>
            </a:r>
            <a:r>
              <a:rPr lang="en-US" altLang="ko-KR" sz="2000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color:red</a:t>
            </a:r>
            <a:r>
              <a:rPr lang="en-US" altLang="ko-KR" sz="2000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”&gt;Hello&lt;/h1&gt;</a:t>
            </a:r>
            <a:endParaRPr lang="ko-KR" altLang="en-US" sz="2000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6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속성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태그에 </a:t>
            </a:r>
            <a:r>
              <a:rPr kumimoji="0" lang="ko-KR" altLang="en-US" b="1" dirty="0">
                <a:latin typeface="+mn-ea"/>
                <a:ea typeface="+mn-ea"/>
              </a:rPr>
              <a:t>부여된 추가 </a:t>
            </a:r>
            <a:r>
              <a:rPr kumimoji="0" lang="ko-KR" altLang="en-US" b="1" dirty="0" smtClean="0">
                <a:latin typeface="+mn-ea"/>
                <a:ea typeface="+mn-ea"/>
              </a:rPr>
              <a:t>정보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주석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개발자가 읽는 문서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속성과 주석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547664" y="1683780"/>
            <a:ext cx="2016224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1562572" y="1735651"/>
            <a:ext cx="559850" cy="369440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2310409" y="1691406"/>
            <a:ext cx="1223763" cy="42442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2065" y="25032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  <a:cs typeface="JetBrains Mono NL ExtraBold" panose="02000009000000000000" pitchFamily="49" charset="0"/>
              </a:rPr>
              <a:t>속성명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7070" y="2524762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속성값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17" name="직선 화살표 연결선 16"/>
          <p:cNvCxnSpPr>
            <a:stCxn id="11" idx="4"/>
            <a:endCxn id="14" idx="0"/>
          </p:cNvCxnSpPr>
          <p:nvPr/>
        </p:nvCxnSpPr>
        <p:spPr>
          <a:xfrm flipH="1">
            <a:off x="1434113" y="2105091"/>
            <a:ext cx="408384" cy="398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4"/>
            <a:endCxn id="15" idx="0"/>
          </p:cNvCxnSpPr>
          <p:nvPr/>
        </p:nvCxnSpPr>
        <p:spPr>
          <a:xfrm>
            <a:off x="2922291" y="2115828"/>
            <a:ext cx="256827" cy="408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8" y="3715791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7" y="1582688"/>
            <a:ext cx="2067213" cy="32294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기본 </a:t>
            </a:r>
            <a:r>
              <a:rPr kumimoji="0" lang="en-US" altLang="ko-KR" b="1" dirty="0" smtClean="0">
                <a:latin typeface="+mn-ea"/>
                <a:ea typeface="+mn-ea"/>
              </a:rPr>
              <a:t>HTML </a:t>
            </a:r>
            <a:r>
              <a:rPr kumimoji="0" lang="ko-KR" altLang="en-US" b="1" dirty="0" smtClean="0">
                <a:latin typeface="+mn-ea"/>
                <a:ea typeface="+mn-ea"/>
              </a:rPr>
              <a:t>태그 구조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1985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기본적인 </a:t>
            </a:r>
            <a:r>
              <a:rPr kumimoji="0" lang="en-US" altLang="ko-KR" sz="2200" b="1" dirty="0" smtClean="0">
                <a:latin typeface="+mn-ea"/>
                <a:ea typeface="+mn-ea"/>
              </a:rPr>
              <a:t>HTML5 </a:t>
            </a:r>
            <a:r>
              <a:rPr kumimoji="0" lang="ko-KR" altLang="en-US" sz="2200" b="1" dirty="0" smtClean="0">
                <a:latin typeface="+mn-ea"/>
                <a:ea typeface="+mn-ea"/>
              </a:rPr>
              <a:t>페이지 구조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81621" y="1584254"/>
            <a:ext cx="2016224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9182" y="1554346"/>
            <a:ext cx="445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HTML5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문서임을 표시함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43808" y="1753966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00671" y="1952253"/>
            <a:ext cx="838051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6672" y="1923678"/>
            <a:ext cx="445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모든 내용은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안에서 모두 작성함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61298" y="212329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84009" y="2315448"/>
            <a:ext cx="1004062" cy="10289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81070" y="2427734"/>
            <a:ext cx="4451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화면 구상에 필요한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부가적인 것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들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/>
            </a:r>
            <a:b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</a:b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무대의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뒷편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,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의상 및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분장실에 해당됨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907704" y="3630082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31634" y="3388708"/>
            <a:ext cx="1004062" cy="1037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848622" y="260565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26263" y="3435846"/>
            <a:ext cx="4451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화면 구상에 필요한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직접적인 것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들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/>
            </a:r>
            <a:b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</a:b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본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무대에 해당됨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83897" y="4190021"/>
            <a:ext cx="3898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※ head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에 넣을 것을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body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에 넣어도 자동으로 인식함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meta </a:t>
            </a:r>
            <a:r>
              <a:rPr kumimoji="0" lang="ko-KR" altLang="en-US" b="1" dirty="0" smtClean="0">
                <a:latin typeface="+mn-ea"/>
                <a:ea typeface="+mn-ea"/>
              </a:rPr>
              <a:t>태그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추가적인 정보 제공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83920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HTML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 추가 정보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88800"/>
            <a:ext cx="4439270" cy="28960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259632" y="1728270"/>
            <a:ext cx="1224136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72370" y="1558450"/>
            <a:ext cx="279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Lang :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웹 검색 엔진이 인식하는 언어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64463" y="1897982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043608" y="2477580"/>
            <a:ext cx="648072" cy="6670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86095" y="3899252"/>
            <a:ext cx="111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탭 제목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211960" y="408391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99591" y="3914727"/>
            <a:ext cx="3261079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81" y="4334418"/>
            <a:ext cx="3342311" cy="45956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3131840" y="4394490"/>
            <a:ext cx="2744171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h1</a:t>
            </a:r>
            <a:r>
              <a:rPr kumimoji="0" lang="ko-KR" altLang="en-US" b="1" dirty="0" smtClean="0">
                <a:latin typeface="+mn-ea"/>
                <a:ea typeface="+mn-ea"/>
              </a:rPr>
              <a:t>부터 </a:t>
            </a:r>
            <a:r>
              <a:rPr kumimoji="0" lang="en-US" altLang="ko-KR" b="1" dirty="0" smtClean="0">
                <a:latin typeface="+mn-ea"/>
                <a:ea typeface="+mn-ea"/>
              </a:rPr>
              <a:t>h6</a:t>
            </a:r>
            <a:r>
              <a:rPr kumimoji="0" lang="ko-KR" altLang="en-US" b="1" dirty="0" smtClean="0">
                <a:latin typeface="+mn-ea"/>
                <a:ea typeface="+mn-ea"/>
              </a:rPr>
              <a:t>까지 있고 </a:t>
            </a:r>
            <a:r>
              <a:rPr kumimoji="0" lang="en-US" altLang="ko-KR" b="1" dirty="0" smtClean="0">
                <a:latin typeface="+mn-ea"/>
                <a:ea typeface="+mn-ea"/>
              </a:rPr>
              <a:t>h1</a:t>
            </a:r>
            <a:r>
              <a:rPr kumimoji="0" lang="ko-KR" altLang="en-US" b="1" dirty="0" smtClean="0">
                <a:latin typeface="+mn-ea"/>
                <a:ea typeface="+mn-ea"/>
              </a:rPr>
              <a:t>의 글자 크기가 가장 큼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76519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제목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 태그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3678"/>
            <a:ext cx="1686160" cy="2181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5776" y="4602407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제목 태그와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563638"/>
            <a:ext cx="89547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556066"/>
            <a:ext cx="1532025" cy="193990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p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본문 글자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 err="1">
                <a:latin typeface="+mn-ea"/>
                <a:ea typeface="+mn-ea"/>
              </a:rPr>
              <a:t>줄바꿈</a:t>
            </a:r>
            <a:r>
              <a:rPr kumimoji="0" lang="ko-KR" altLang="en-US" b="1" dirty="0">
                <a:latin typeface="+mn-ea"/>
                <a:ea typeface="+mn-ea"/>
              </a:rPr>
              <a:t>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hr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 err="1">
                <a:latin typeface="+mn-ea"/>
                <a:ea typeface="+mn-ea"/>
              </a:rPr>
              <a:t>수평줄</a:t>
            </a:r>
            <a:r>
              <a:rPr kumimoji="0" lang="ko-KR" altLang="en-US" b="1" dirty="0">
                <a:latin typeface="+mn-ea"/>
                <a:ea typeface="+mn-ea"/>
              </a:rPr>
              <a:t> 태그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본문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571750"/>
            <a:ext cx="2592288" cy="18809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93308" y="2552832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865516" y="2696848"/>
            <a:ext cx="1274436" cy="56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139952" y="2615246"/>
            <a:ext cx="1872208" cy="27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82128" y="2876374"/>
            <a:ext cx="1883387" cy="19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65516" y="3003798"/>
            <a:ext cx="1274436" cy="245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2" y="2989912"/>
            <a:ext cx="1872208" cy="51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71600" y="3129276"/>
            <a:ext cx="2520280" cy="738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2" y="3540987"/>
            <a:ext cx="1872208" cy="25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491880" y="3651870"/>
            <a:ext cx="648072" cy="165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62363" y="3921364"/>
            <a:ext cx="513293" cy="23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 flipV="1">
            <a:off x="1484893" y="4046135"/>
            <a:ext cx="3040275" cy="105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499992" y="3867894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99592" y="4183215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 flipV="1">
            <a:off x="3124802" y="4276734"/>
            <a:ext cx="1375190" cy="26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520524" y="4192167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92551" y="450667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본문 태그와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&amp;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nbsp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r>
              <a:rPr kumimoji="0" lang="ko-KR" altLang="en-US" b="1" dirty="0" smtClean="0">
                <a:latin typeface="+mn-ea"/>
                <a:ea typeface="+mn-ea"/>
              </a:rPr>
              <a:t>을 해야 띄어쓰기로 인식함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Space bar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를 많이 입력해도 소용 없음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65939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띄어쓰기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5776" y="354006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띄어쓰기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671520"/>
            <a:ext cx="5020376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38204"/>
            <a:ext cx="131463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11827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b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굵은 </a:t>
            </a:r>
            <a:r>
              <a:rPr kumimoji="0" lang="ko-KR" altLang="en-US" b="1" dirty="0" smtClean="0">
                <a:latin typeface="+mn-ea"/>
                <a:ea typeface="+mn-ea"/>
              </a:rPr>
              <a:t>글자 태그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i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i="1" dirty="0" err="1">
                <a:latin typeface="+mn-ea"/>
                <a:ea typeface="+mn-ea"/>
              </a:rPr>
              <a:t>이탤릭체</a:t>
            </a:r>
            <a:r>
              <a:rPr kumimoji="0" lang="ko-KR" altLang="en-US" b="1" i="1" dirty="0">
                <a:latin typeface="+mn-ea"/>
                <a:ea typeface="+mn-ea"/>
              </a:rPr>
              <a:t> </a:t>
            </a:r>
            <a:r>
              <a:rPr kumimoji="0" lang="ko-KR" altLang="en-US" b="1" i="1" dirty="0" smtClean="0">
                <a:latin typeface="+mn-ea"/>
                <a:ea typeface="+mn-ea"/>
              </a:rPr>
              <a:t>태그</a:t>
            </a:r>
            <a:endParaRPr kumimoji="0" lang="ko-KR" altLang="en-US" b="1" i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</a:t>
            </a:r>
            <a:r>
              <a:rPr kumimoji="0" lang="ko-KR" altLang="en-US" b="1" dirty="0">
                <a:latin typeface="+mn-ea"/>
                <a:ea typeface="+mn-ea"/>
              </a:rPr>
              <a:t>은 논문을 작성하기 위한 </a:t>
            </a:r>
            <a:r>
              <a:rPr kumimoji="0" lang="ko-KR" altLang="en-US" b="1" dirty="0" err="1">
                <a:latin typeface="+mn-ea"/>
                <a:ea typeface="+mn-ea"/>
              </a:rPr>
              <a:t>언어였으므로</a:t>
            </a:r>
            <a:r>
              <a:rPr kumimoji="0" lang="ko-KR" altLang="en-US" b="1" dirty="0">
                <a:latin typeface="+mn-ea"/>
                <a:ea typeface="+mn-ea"/>
              </a:rPr>
              <a:t> 위의 </a:t>
            </a:r>
            <a:r>
              <a:rPr kumimoji="0" lang="ko-KR" altLang="en-US" b="1" dirty="0" smtClean="0">
                <a:latin typeface="+mn-ea"/>
                <a:ea typeface="+mn-ea"/>
              </a:rPr>
              <a:t>태그들이 예전에는 </a:t>
            </a:r>
            <a:r>
              <a:rPr kumimoji="0" lang="ko-KR" altLang="en-US" b="1" dirty="0">
                <a:latin typeface="+mn-ea"/>
                <a:ea typeface="+mn-ea"/>
              </a:rPr>
              <a:t>많이 사용되었음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이 외에도 여러가지 태그들이 있었으나 </a:t>
            </a:r>
            <a:r>
              <a:rPr kumimoji="0" lang="ko-KR" altLang="en-US" b="1" dirty="0" smtClean="0">
                <a:latin typeface="+mn-ea"/>
                <a:ea typeface="+mn-ea"/>
              </a:rPr>
              <a:t>이젠 </a:t>
            </a:r>
            <a:r>
              <a:rPr kumimoji="0" lang="ko-KR" altLang="en-US" b="1" dirty="0">
                <a:latin typeface="+mn-ea"/>
                <a:ea typeface="+mn-ea"/>
              </a:rPr>
              <a:t>잘 쓰이지 않음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통하여 스타일을 주는 경우가 많음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태그는 아이콘을 의미하는 경우가 더 많음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기타 본문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존재하지 않는 태그를 삽입해도 웹 페이지 동작은 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오타 등으로 태그를 잘못 적은 경우 디버깅하기가 어려움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07003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존재하지 않는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66"/>
            <a:ext cx="3162741" cy="676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839607"/>
            <a:ext cx="704948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3362281"/>
            <a:ext cx="303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  <a:cs typeface="JetBrains Mono NL ExtraBold" panose="02000009000000000000" pitchFamily="49" charset="0"/>
              </a:rPr>
              <a:t>존재하지 않는 태그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9" y="1994239"/>
            <a:ext cx="2142330" cy="237084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r="17724"/>
          <a:stretch/>
        </p:blipFill>
        <p:spPr>
          <a:xfrm>
            <a:off x="3275856" y="2350870"/>
            <a:ext cx="3168352" cy="18770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86050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제목 태그와 본문 태그를 통하여 뉴스 기사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ko-KR" altLang="en-US" b="1" dirty="0" smtClean="0">
                <a:latin typeface="+mn-ea"/>
                <a:ea typeface="+mn-ea"/>
              </a:rPr>
              <a:t>논문 등 다양한 글들을 작성할 수 있음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제목과 본문 예시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19672" y="4270344"/>
            <a:ext cx="4499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제목과 본문으로 된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페이지</a:t>
            </a:r>
            <a:endParaRPr lang="en-US" altLang="ko-KR" b="1" dirty="0" smtClean="0">
              <a:latin typeface="+mn-ea"/>
              <a:ea typeface="+mn-ea"/>
              <a:cs typeface="JetBrains Mono NL ExtraBold" panose="02000009000000000000" pitchFamily="49" charset="0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※HTML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문서 혹은 웹 페이지라고도 부름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15616" y="258293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2987824" y="2510551"/>
            <a:ext cx="334380" cy="216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322204" y="2372815"/>
            <a:ext cx="1872208" cy="27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09018" y="3274925"/>
            <a:ext cx="1872208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2981226" y="3393947"/>
            <a:ext cx="353442" cy="89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334668" y="3289401"/>
            <a:ext cx="2533476" cy="38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09018" y="3565631"/>
            <a:ext cx="1866011" cy="42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975029" y="3779936"/>
            <a:ext cx="321267" cy="226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296296" y="3966190"/>
            <a:ext cx="3219920" cy="204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a </a:t>
            </a:r>
            <a:r>
              <a:rPr kumimoji="0" lang="ko-KR" altLang="en-US" b="1" dirty="0" err="1" smtClean="0">
                <a:latin typeface="+mn-ea"/>
                <a:ea typeface="+mn-ea"/>
              </a:rPr>
              <a:t>태그라고도</a:t>
            </a:r>
            <a:r>
              <a:rPr kumimoji="0" lang="ko-KR" altLang="en-US" b="1" dirty="0" smtClean="0">
                <a:latin typeface="+mn-ea"/>
                <a:ea typeface="+mn-ea"/>
              </a:rPr>
              <a:t> 불리며 </a:t>
            </a:r>
            <a:r>
              <a:rPr kumimoji="0" lang="ko-KR" altLang="en-US" b="1" u="sng" dirty="0" smtClean="0">
                <a:solidFill>
                  <a:srgbClr val="0000FF"/>
                </a:solidFill>
                <a:latin typeface="+mn-ea"/>
                <a:ea typeface="+mn-ea"/>
              </a:rPr>
              <a:t>하이퍼링크</a:t>
            </a:r>
            <a:r>
              <a:rPr kumimoji="0" lang="ko-KR" altLang="en-US" b="1" dirty="0" smtClean="0">
                <a:latin typeface="+mn-ea"/>
                <a:ea typeface="+mn-ea"/>
              </a:rPr>
              <a:t> 태그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클릭하면 특정 페이지로 이동함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 smtClean="0">
                <a:latin typeface="+mn-ea"/>
                <a:ea typeface="+mn-ea"/>
              </a:rPr>
              <a:t>(1)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7814"/>
            <a:ext cx="724001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85904"/>
            <a:ext cx="5915851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980229"/>
            <a:ext cx="3486637" cy="69542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51880" y="3327940"/>
            <a:ext cx="1147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84383" y="3773708"/>
            <a:ext cx="449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글자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클릭시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해당 사이트 접속됨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271867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현재 보편적으로 사용되는 </a:t>
            </a:r>
            <a:r>
              <a:rPr kumimoji="0" lang="en-US" altLang="ko-KR" b="1" dirty="0" smtClean="0">
                <a:latin typeface="+mn-ea"/>
                <a:ea typeface="+mn-ea"/>
              </a:rPr>
              <a:t>HTML</a:t>
            </a:r>
            <a:r>
              <a:rPr kumimoji="0" lang="ko-KR" altLang="en-US" b="1" dirty="0" smtClean="0">
                <a:latin typeface="+mn-ea"/>
                <a:ea typeface="+mn-ea"/>
              </a:rPr>
              <a:t>의 버전은 </a:t>
            </a:r>
            <a:r>
              <a:rPr kumimoji="0" lang="en-US" altLang="ko-KR" b="1" dirty="0" smtClean="0">
                <a:latin typeface="+mn-ea"/>
                <a:ea typeface="+mn-ea"/>
              </a:rPr>
              <a:t>HTML5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2014</a:t>
            </a:r>
            <a:r>
              <a:rPr kumimoji="0" lang="ko-KR" altLang="en-US" b="1" dirty="0" smtClean="0">
                <a:latin typeface="+mn-ea"/>
                <a:ea typeface="+mn-ea"/>
              </a:rPr>
              <a:t>년 </a:t>
            </a:r>
            <a:r>
              <a:rPr kumimoji="0" lang="en-US" altLang="ko-KR" b="1" dirty="0" smtClean="0">
                <a:latin typeface="+mn-ea"/>
                <a:ea typeface="+mn-ea"/>
              </a:rPr>
              <a:t>10</a:t>
            </a:r>
            <a:r>
              <a:rPr kumimoji="0" lang="ko-KR" altLang="en-US" b="1" dirty="0" smtClean="0">
                <a:latin typeface="+mn-ea"/>
                <a:ea typeface="+mn-ea"/>
              </a:rPr>
              <a:t>월 </a:t>
            </a:r>
            <a:r>
              <a:rPr kumimoji="0" lang="en-US" altLang="ko-KR" b="1" dirty="0" smtClean="0">
                <a:latin typeface="+mn-ea"/>
                <a:ea typeface="+mn-ea"/>
              </a:rPr>
              <a:t>28</a:t>
            </a:r>
            <a:r>
              <a:rPr kumimoji="0" lang="ko-KR" altLang="en-US" b="1" dirty="0" smtClean="0">
                <a:latin typeface="+mn-ea"/>
                <a:ea typeface="+mn-ea"/>
              </a:rPr>
              <a:t>일에 </a:t>
            </a:r>
            <a:r>
              <a:rPr kumimoji="0"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HTML5 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버전</a:t>
            </a:r>
            <a:r>
              <a:rPr kumimoji="0" lang="ko-KR" altLang="en-US" b="1" dirty="0" smtClean="0">
                <a:latin typeface="+mn-ea"/>
                <a:ea typeface="+mn-ea"/>
              </a:rPr>
              <a:t>이 발표됨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HTML </a:t>
            </a:r>
            <a:r>
              <a:rPr kumimoji="0" lang="en-US" altLang="ko-KR" b="1" dirty="0">
                <a:latin typeface="+mn-ea"/>
                <a:ea typeface="+mn-ea"/>
              </a:rPr>
              <a:t>4.01, XHTML 1.0, DOM </a:t>
            </a:r>
            <a:r>
              <a:rPr kumimoji="0" lang="ko-KR" altLang="en-US" b="1" dirty="0">
                <a:latin typeface="+mn-ea"/>
                <a:ea typeface="+mn-ea"/>
              </a:rPr>
              <a:t>레벨 </a:t>
            </a:r>
            <a:r>
              <a:rPr kumimoji="0" lang="en-US" altLang="ko-KR" b="1" dirty="0">
                <a:latin typeface="+mn-ea"/>
                <a:ea typeface="+mn-ea"/>
              </a:rPr>
              <a:t>2 HTML</a:t>
            </a:r>
            <a:r>
              <a:rPr kumimoji="0" lang="ko-KR" altLang="en-US" b="1" dirty="0">
                <a:latin typeface="+mn-ea"/>
                <a:ea typeface="+mn-ea"/>
              </a:rPr>
              <a:t>에 대한 차기 표준 제안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76519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 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버전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806698"/>
            <a:ext cx="3474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&lt;!DOCTYPE HTML PUBLIC "-//W3C//DTD HTML 4.01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Frameset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//EN"</a:t>
            </a:r>
          </a:p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"http://www.w3.org/TR/html4/frameset.dtd"&gt;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6511" y="4371950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HTML4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버전 시작 부분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1593" y="3219822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&lt;!DOCTYPE </a:t>
            </a:r>
            <a:r>
              <a:rPr lang="en-US" altLang="ko-KR" b="1" i="1" dirty="0">
                <a:solidFill>
                  <a:srgbClr val="0000FF"/>
                </a:solidFill>
                <a:latin typeface="+mn-ea"/>
                <a:ea typeface="+mn-ea"/>
              </a:rPr>
              <a:t>html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  <a:endParaRPr lang="en-US" altLang="ko-KR" b="1" dirty="0">
              <a:solidFill>
                <a:srgbClr val="0000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39952" y="365187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HTML5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버전 시작 부분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접속 된 이후에는 </a:t>
            </a:r>
            <a:r>
              <a:rPr kumimoji="0" lang="ko-KR" altLang="en-US" b="1" u="sng" dirty="0" smtClean="0">
                <a:solidFill>
                  <a:srgbClr val="7030A0"/>
                </a:solidFill>
                <a:latin typeface="+mn-ea"/>
                <a:ea typeface="+mn-ea"/>
              </a:rPr>
              <a:t>보라색</a:t>
            </a:r>
            <a:r>
              <a:rPr kumimoji="0" lang="ko-KR" altLang="en-US" b="1" dirty="0" smtClean="0">
                <a:latin typeface="+mn-ea"/>
                <a:ea typeface="+mn-ea"/>
              </a:rPr>
              <a:t>으로 변함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색 설정 가능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 smtClean="0">
                <a:latin typeface="+mn-ea"/>
                <a:ea typeface="+mn-ea"/>
              </a:rPr>
              <a:t>(2)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01406"/>
            <a:ext cx="762106" cy="5144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03648" y="1601406"/>
            <a:ext cx="183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  <a:cs typeface="JetBrains Mono NL ExtraBold" panose="02000009000000000000" pitchFamily="49" charset="0"/>
              </a:rPr>
              <a:t>보라색 글자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본문 안에서 원하는 위치로 이동 가능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#id</a:t>
            </a:r>
            <a:r>
              <a:rPr kumimoji="0" lang="ko-KR" altLang="en-US" b="1" dirty="0" smtClean="0">
                <a:latin typeface="+mn-ea"/>
                <a:ea typeface="+mn-ea"/>
              </a:rPr>
              <a:t>를 붙여서 이동하며 해당 태그에 </a:t>
            </a:r>
            <a:r>
              <a:rPr kumimoji="0" lang="en-US" altLang="ko-KR" b="1" dirty="0" smtClean="0">
                <a:latin typeface="+mn-ea"/>
                <a:ea typeface="+mn-ea"/>
              </a:rPr>
              <a:t>id</a:t>
            </a:r>
            <a:r>
              <a:rPr kumimoji="0" lang="ko-KR" altLang="en-US" b="1" dirty="0" smtClean="0">
                <a:latin typeface="+mn-ea"/>
                <a:ea typeface="+mn-ea"/>
              </a:rPr>
              <a:t>값 지정해줘야 함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 smtClean="0">
                <a:latin typeface="+mn-ea"/>
                <a:ea typeface="+mn-ea"/>
              </a:rPr>
              <a:t>(3)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9" y="2123439"/>
            <a:ext cx="3312368" cy="2062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890" b="60510"/>
          <a:stretch/>
        </p:blipFill>
        <p:spPr>
          <a:xfrm>
            <a:off x="3628360" y="2987535"/>
            <a:ext cx="911757" cy="530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9" y="2186557"/>
            <a:ext cx="2038635" cy="9335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3620491"/>
            <a:ext cx="1991003" cy="895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601406" y="2198849"/>
            <a:ext cx="1842802" cy="42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716016" y="3620491"/>
            <a:ext cx="1656184" cy="38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643468" y="2987535"/>
            <a:ext cx="896649" cy="20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540117" y="2413172"/>
            <a:ext cx="61289" cy="678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643468" y="3255824"/>
            <a:ext cx="896649" cy="20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4540117" y="3360187"/>
            <a:ext cx="175899" cy="454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202623" y="2139218"/>
            <a:ext cx="2929217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>
            <a:off x="3137031" y="2380497"/>
            <a:ext cx="786897" cy="579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240702" y="2413172"/>
            <a:ext cx="2929217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7031" y="2634320"/>
            <a:ext cx="506437" cy="725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164333" y="2139218"/>
            <a:ext cx="426381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a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본문 내 이동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15)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표를 그려주는 태그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과거에는 테이블 태그로 화면의 레이아웃을 잡았음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테이블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7694"/>
            <a:ext cx="2380583" cy="2525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06" y="2643759"/>
            <a:ext cx="2261871" cy="13022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테이블 태그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438163" y="2066737"/>
            <a:ext cx="1045606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695639" y="2844560"/>
            <a:ext cx="1766792" cy="37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672554" y="3330503"/>
            <a:ext cx="1766792" cy="37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40596" y="2274427"/>
            <a:ext cx="2267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order :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표의 테두리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248396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tr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: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테이블의 행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8064" y="2613764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th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: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열 제목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3752862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td :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열 내용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7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16)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79662"/>
            <a:ext cx="2596499" cy="2026057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tbody</a:t>
            </a:r>
            <a:r>
              <a:rPr kumimoji="0" lang="ko-KR" altLang="en-US" b="1" dirty="0" smtClean="0">
                <a:latin typeface="+mn-ea"/>
                <a:ea typeface="+mn-ea"/>
              </a:rPr>
              <a:t>를 적지 않아도 브라우저에서 자동으로 생성함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700553"/>
            <a:ext cx="194152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tbody</a:t>
            </a:r>
            <a:r>
              <a:rPr kumimoji="0" lang="en-US" altLang="ko-KR" sz="2200" b="1" dirty="0" smtClean="0">
                <a:latin typeface="+mn-ea"/>
                <a:ea typeface="+mn-ea"/>
              </a:rPr>
              <a:t> </a:t>
            </a:r>
            <a:r>
              <a:rPr kumimoji="0" lang="ko-KR" altLang="en-US" sz="2200" b="1" dirty="0" smtClean="0">
                <a:latin typeface="+mn-ea"/>
                <a:ea typeface="+mn-ea"/>
              </a:rPr>
              <a:t>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7654"/>
            <a:ext cx="2380583" cy="25256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3" y="213970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3" y="317934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tbody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자동 삽입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8929" y="4146239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코드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6647" y="4146239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개발자 도구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(Brave)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17)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img</a:t>
            </a:r>
            <a:r>
              <a:rPr kumimoji="0" lang="ko-KR" altLang="en-US" b="1" dirty="0" smtClean="0">
                <a:latin typeface="+mn-ea"/>
                <a:ea typeface="+mn-ea"/>
              </a:rPr>
              <a:t>태그이며 닫는 태그가 없음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&lt;</a:t>
            </a:r>
            <a:r>
              <a:rPr kumimoji="0" lang="en-US" altLang="ko-KR" b="1" dirty="0" err="1" smtClean="0">
                <a:latin typeface="+mn-ea"/>
                <a:ea typeface="+mn-ea"/>
              </a:rPr>
              <a:t>img</a:t>
            </a:r>
            <a:r>
              <a:rPr kumimoji="0" lang="en-US" altLang="ko-KR" b="1" dirty="0" smtClean="0">
                <a:latin typeface="+mn-ea"/>
                <a:ea typeface="+mn-ea"/>
              </a:rPr>
              <a:t>&gt; </a:t>
            </a:r>
            <a:r>
              <a:rPr kumimoji="0" lang="ko-KR" altLang="en-US" b="1" dirty="0" smtClean="0">
                <a:latin typeface="+mn-ea"/>
                <a:ea typeface="+mn-ea"/>
              </a:rPr>
              <a:t>단독 태그로 동작함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s</a:t>
            </a:r>
            <a:r>
              <a:rPr kumimoji="0" lang="en-US" altLang="ko-KR" b="1" dirty="0" err="1" smtClean="0">
                <a:latin typeface="+mn-ea"/>
                <a:ea typeface="+mn-ea"/>
              </a:rPr>
              <a:t>rc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속성에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이미지의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url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이나 이미지 파일 경로 </a:t>
            </a:r>
            <a:r>
              <a:rPr kumimoji="0" lang="ko-KR" altLang="en-US" b="1" dirty="0" smtClean="0">
                <a:latin typeface="+mn-ea"/>
                <a:ea typeface="+mn-ea"/>
              </a:rPr>
              <a:t>적기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alt : 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이미지 출력 </a:t>
            </a:r>
            <a:r>
              <a:rPr kumimoji="0" lang="ko-KR" altLang="en-US" b="1" dirty="0" err="1" smtClean="0">
                <a:solidFill>
                  <a:srgbClr val="0000FF"/>
                </a:solidFill>
                <a:latin typeface="+mn-ea"/>
                <a:ea typeface="+mn-ea"/>
              </a:rPr>
              <a:t>실패시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 메시지</a:t>
            </a:r>
            <a:endParaRPr kumimoji="0" lang="en-US" altLang="ko-KR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w</a:t>
            </a:r>
            <a:r>
              <a:rPr kumimoji="0" lang="en-US" altLang="ko-KR" b="1" dirty="0" smtClean="0">
                <a:latin typeface="+mn-ea"/>
                <a:ea typeface="+mn-ea"/>
              </a:rPr>
              <a:t>idth, height : </a:t>
            </a:r>
            <a:r>
              <a:rPr kumimoji="0" lang="ko-KR" altLang="en-US" b="1" dirty="0" smtClean="0">
                <a:latin typeface="+mn-ea"/>
                <a:ea typeface="+mn-ea"/>
              </a:rPr>
              <a:t>넓이 및 높이 지정 가능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단위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en-US" altLang="ko-KR" b="1" dirty="0" err="1" smtClean="0">
                <a:latin typeface="+mn-ea"/>
                <a:ea typeface="+mn-ea"/>
              </a:rPr>
              <a:t>px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이미지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9712" y="4594151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이미지 태그 </a:t>
            </a:r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src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alt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748652"/>
            <a:ext cx="4343161" cy="55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86" y="3507854"/>
            <a:ext cx="2116406" cy="10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18)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./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같은 폴더 경로를 의미함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../ : </a:t>
            </a:r>
            <a:r>
              <a:rPr kumimoji="0" lang="ko-KR" altLang="en-US" b="1" dirty="0" smtClean="0">
                <a:latin typeface="+mn-ea"/>
                <a:ea typeface="+mn-ea"/>
              </a:rPr>
              <a:t>상위 폴더 경로를 의미함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절대 경로를 사용할 수 있으나 웹 호스팅 등을 할 때 이미지 적용이 안 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77535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src</a:t>
            </a:r>
            <a:r>
              <a:rPr kumimoji="0" lang="en-US" altLang="ko-KR" sz="2200" b="1" dirty="0" smtClean="0">
                <a:latin typeface="+mn-ea"/>
                <a:ea typeface="+mn-ea"/>
              </a:rPr>
              <a:t> </a:t>
            </a:r>
            <a:r>
              <a:rPr kumimoji="0" lang="ko-KR" altLang="en-US" sz="2200" b="1" dirty="0" smtClean="0">
                <a:latin typeface="+mn-ea"/>
                <a:ea typeface="+mn-ea"/>
              </a:rPr>
              <a:t>속성 파일 경로 지정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7774"/>
            <a:ext cx="4763165" cy="11622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67413" y="4012896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경로별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src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 지정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en-US" altLang="ko-KR" dirty="0" smtClean="0"/>
              <a:t>19)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83835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img</a:t>
            </a:r>
            <a:r>
              <a:rPr kumimoji="0" lang="ko-KR" altLang="en-US" b="1" dirty="0" smtClean="0">
                <a:latin typeface="+mn-ea"/>
                <a:ea typeface="+mn-ea"/>
              </a:rPr>
              <a:t>태그처럼 </a:t>
            </a:r>
            <a:r>
              <a:rPr kumimoji="0" lang="en-US" altLang="ko-KR" b="1" dirty="0" err="1" smtClean="0">
                <a:latin typeface="+mn-ea"/>
                <a:ea typeface="+mn-ea"/>
              </a:rPr>
              <a:t>src</a:t>
            </a:r>
            <a:r>
              <a:rPr kumimoji="0" lang="ko-KR" altLang="en-US" b="1" dirty="0" err="1" smtClean="0">
                <a:latin typeface="+mn-ea"/>
                <a:ea typeface="+mn-ea"/>
              </a:rPr>
              <a:t>값등을</a:t>
            </a:r>
            <a:r>
              <a:rPr kumimoji="0" lang="ko-KR" altLang="en-US" b="1" dirty="0" smtClean="0">
                <a:latin typeface="+mn-ea"/>
                <a:ea typeface="+mn-ea"/>
              </a:rPr>
              <a:t> 지정하여 미디어 출력 가능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유튜브의 경우 지정된 태그를 가져와야 출력 가능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퍼가기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546812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오디오 태그 및 비디오 태그와 유튜브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319" b="2235"/>
          <a:stretch/>
        </p:blipFill>
        <p:spPr>
          <a:xfrm>
            <a:off x="4258308" y="1995686"/>
            <a:ext cx="240394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72" y="2225726"/>
            <a:ext cx="3767636" cy="236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979712" y="4594151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유튜브 퍼가기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input</a:t>
            </a:r>
            <a:r>
              <a:rPr kumimoji="0" lang="ko-KR" altLang="en-US" b="1" dirty="0" smtClean="0">
                <a:latin typeface="+mn-ea"/>
                <a:ea typeface="+mn-ea"/>
              </a:rPr>
              <a:t>태그의 종류에 따라서 모양이 다름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form </a:t>
            </a:r>
            <a:r>
              <a:rPr kumimoji="0" lang="ko-KR" altLang="en-US" b="1" dirty="0" smtClean="0">
                <a:latin typeface="+mn-ea"/>
                <a:ea typeface="+mn-ea"/>
              </a:rPr>
              <a:t>태그 안에 작성함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입력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4594151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입력 태그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6" y="2736502"/>
            <a:ext cx="2191056" cy="12003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95686"/>
            <a:ext cx="3672408" cy="26819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0100" y="2211710"/>
            <a:ext cx="1753667" cy="25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33336" y="2754129"/>
            <a:ext cx="2376264" cy="25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101" y="2476381"/>
            <a:ext cx="2113707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32900" y="3018800"/>
            <a:ext cx="2376264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32900" y="3274250"/>
            <a:ext cx="483116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6366" y="2710256"/>
            <a:ext cx="3269570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4212" y="3204620"/>
            <a:ext cx="2593652" cy="7321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37727" y="3539185"/>
            <a:ext cx="801553" cy="2459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4212" y="3994177"/>
            <a:ext cx="1873572" cy="44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40614" y="3796791"/>
            <a:ext cx="547410" cy="197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335763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공간을 분할할 수 있어야 원하는 </a:t>
            </a:r>
            <a:r>
              <a:rPr kumimoji="0" lang="ko-KR" altLang="en-US" b="1" dirty="0" smtClean="0">
                <a:latin typeface="+mn-ea"/>
                <a:ea typeface="+mn-ea"/>
              </a:rPr>
              <a:t>레이아웃 </a:t>
            </a:r>
            <a:r>
              <a:rPr kumimoji="0" lang="ko-KR" altLang="en-US" b="1" dirty="0">
                <a:latin typeface="+mn-ea"/>
                <a:ea typeface="+mn-ea"/>
              </a:rPr>
              <a:t>구상할 수 </a:t>
            </a:r>
            <a:r>
              <a:rPr kumimoji="0" lang="ko-KR" altLang="en-US" b="1" dirty="0" smtClean="0">
                <a:latin typeface="+mn-ea"/>
                <a:ea typeface="+mn-ea"/>
              </a:rPr>
              <a:t>있음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과거에는 테이블 태그로 공간을 분할해왔음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div</a:t>
            </a:r>
            <a:r>
              <a:rPr kumimoji="0" lang="ko-KR" altLang="en-US" b="1" dirty="0">
                <a:latin typeface="+mn-ea"/>
                <a:ea typeface="+mn-ea"/>
              </a:rPr>
              <a:t>태그와 </a:t>
            </a:r>
            <a:r>
              <a:rPr kumimoji="0" lang="en-US" altLang="ko-KR" b="1" dirty="0">
                <a:latin typeface="+mn-ea"/>
                <a:ea typeface="+mn-ea"/>
              </a:rPr>
              <a:t>span </a:t>
            </a:r>
            <a:r>
              <a:rPr kumimoji="0" lang="ko-KR" altLang="en-US" b="1" dirty="0">
                <a:latin typeface="+mn-ea"/>
                <a:ea typeface="+mn-ea"/>
              </a:rPr>
              <a:t>태그가 대표적인 공간 분할 </a:t>
            </a:r>
            <a:r>
              <a:rPr kumimoji="0" lang="ko-KR" altLang="en-US" b="1" dirty="0" smtClean="0">
                <a:latin typeface="+mn-ea"/>
                <a:ea typeface="+mn-ea"/>
              </a:rPr>
              <a:t>태그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공간 분할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7" y="3003798"/>
            <a:ext cx="6354062" cy="752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9207" y="2971257"/>
            <a:ext cx="1375699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" y="3756378"/>
            <a:ext cx="3524742" cy="2476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2159" y="3780516"/>
            <a:ext cx="626346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207" y="3777691"/>
            <a:ext cx="2527827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843" y="4139626"/>
            <a:ext cx="408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네이버의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div, span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사용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2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352163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display </a:t>
            </a:r>
            <a:r>
              <a:rPr kumimoji="0" lang="ko-KR" altLang="en-US" sz="2200" b="1" dirty="0" smtClean="0">
                <a:latin typeface="+mn-ea"/>
                <a:ea typeface="+mn-ea"/>
              </a:rPr>
              <a:t>속성</a:t>
            </a:r>
            <a:r>
              <a:rPr kumimoji="0" lang="en-US" altLang="ko-KR" sz="2200" b="1" dirty="0" smtClean="0">
                <a:latin typeface="+mn-ea"/>
                <a:ea typeface="+mn-ea"/>
              </a:rPr>
              <a:t>(inline)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여백 값을 좌우 밖에 </a:t>
            </a:r>
            <a:r>
              <a:rPr kumimoji="0" lang="ko-KR" altLang="en-US" b="1" dirty="0">
                <a:latin typeface="+mn-ea"/>
                <a:ea typeface="+mn-ea"/>
              </a:rPr>
              <a:t>줄 수 없음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내용의 길이 만큼만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칸을 차지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7" y="2489694"/>
            <a:ext cx="2838846" cy="18290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77" y="2211710"/>
            <a:ext cx="3410426" cy="210531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23586" y="4317029"/>
            <a:ext cx="542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대표적인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inline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중 하나인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span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52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수많은 종류의 기기들이 웹과 연결되어 있고 각 기기들의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는 </a:t>
            </a:r>
            <a:r>
              <a:rPr kumimoji="0" lang="ko-KR" altLang="en-US" b="1" dirty="0" smtClean="0">
                <a:latin typeface="+mn-ea"/>
                <a:ea typeface="+mn-ea"/>
              </a:rPr>
              <a:t>다름</a:t>
            </a:r>
            <a:r>
              <a:rPr kumimoji="0" lang="en-US" altLang="ko-KR" b="1" dirty="0" smtClean="0">
                <a:latin typeface="+mn-ea"/>
                <a:ea typeface="+mn-ea"/>
              </a:rPr>
              <a:t>(Android, Windows, iOS </a:t>
            </a:r>
            <a:r>
              <a:rPr kumimoji="0" lang="ko-KR" altLang="en-US" b="1" dirty="0" smtClean="0">
                <a:latin typeface="+mn-ea"/>
                <a:ea typeface="+mn-ea"/>
              </a:rPr>
              <a:t>등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각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에 맞춰서 개발을 해야 할 수도 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안드로이드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en-US" altLang="ko-KR" b="1" dirty="0">
                <a:latin typeface="+mn-ea"/>
                <a:ea typeface="+mn-ea"/>
              </a:rPr>
              <a:t>Java, </a:t>
            </a:r>
            <a:r>
              <a:rPr kumimoji="0" lang="en-US" altLang="ko-KR" b="1" dirty="0" err="1">
                <a:latin typeface="+mn-ea"/>
                <a:ea typeface="+mn-ea"/>
              </a:rPr>
              <a:t>Kotlin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애플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en-US" altLang="ko-KR" b="1" dirty="0">
                <a:latin typeface="+mn-ea"/>
                <a:ea typeface="+mn-ea"/>
              </a:rPr>
              <a:t>Objective C, Swift + </a:t>
            </a:r>
            <a:r>
              <a:rPr kumimoji="0" lang="ko-KR" altLang="en-US" b="1" dirty="0">
                <a:latin typeface="+mn-ea"/>
                <a:ea typeface="+mn-ea"/>
              </a:rPr>
              <a:t>맥북 </a:t>
            </a:r>
            <a:r>
              <a:rPr kumimoji="0" lang="en-US" altLang="ko-KR" b="1" dirty="0">
                <a:latin typeface="+mn-ea"/>
                <a:ea typeface="+mn-ea"/>
              </a:rPr>
              <a:t>+ X Code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모든 </a:t>
            </a: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디바이스는 모두 웹에 접속할 수 있음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9418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의 호환성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21109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display </a:t>
            </a:r>
            <a:r>
              <a:rPr kumimoji="0" lang="ko-KR" altLang="en-US" sz="2200" b="1" dirty="0" smtClean="0">
                <a:latin typeface="+mn-ea"/>
                <a:ea typeface="+mn-ea"/>
              </a:rPr>
              <a:t>속성</a:t>
            </a:r>
            <a:r>
              <a:rPr kumimoji="0" lang="en-US" altLang="ko-KR" sz="2200" b="1" dirty="0" smtClean="0">
                <a:latin typeface="+mn-ea"/>
                <a:ea typeface="+mn-ea"/>
              </a:rPr>
              <a:t>(block)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무조건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한 줄을 차지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86" y="4506674"/>
            <a:ext cx="487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Display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속성이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block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값인 태그들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2" y="3057869"/>
            <a:ext cx="3534268" cy="1333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771550"/>
            <a:ext cx="209579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4163283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display </a:t>
            </a:r>
            <a:r>
              <a:rPr kumimoji="0" lang="ko-KR" altLang="en-US" sz="2200" b="1" dirty="0" smtClean="0">
                <a:latin typeface="+mn-ea"/>
                <a:ea typeface="+mn-ea"/>
              </a:rPr>
              <a:t>속성</a:t>
            </a:r>
            <a:r>
              <a:rPr kumimoji="0" lang="en-US" altLang="ko-KR" sz="2200" b="1" dirty="0" smtClean="0">
                <a:latin typeface="+mn-ea"/>
                <a:ea typeface="+mn-ea"/>
              </a:rPr>
              <a:t>(inline-block)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여백 값을 상하좌우 다 줄 수 있음</a:t>
            </a:r>
            <a:endParaRPr kumimoji="0" lang="en-US" altLang="ko-KR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한 칸을 차지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inline</a:t>
            </a:r>
            <a:r>
              <a:rPr kumimoji="0" lang="ko-KR" altLang="en-US" b="1" dirty="0" smtClean="0">
                <a:latin typeface="+mn-ea"/>
                <a:ea typeface="+mn-ea"/>
              </a:rPr>
              <a:t>과 </a:t>
            </a:r>
            <a:r>
              <a:rPr kumimoji="0" lang="en-US" altLang="ko-KR" b="1" dirty="0" smtClean="0">
                <a:latin typeface="+mn-ea"/>
                <a:ea typeface="+mn-ea"/>
              </a:rPr>
              <a:t>block</a:t>
            </a:r>
            <a:r>
              <a:rPr kumimoji="0" lang="ko-KR" altLang="en-US" b="1" dirty="0" smtClean="0">
                <a:latin typeface="+mn-ea"/>
                <a:ea typeface="+mn-ea"/>
              </a:rPr>
              <a:t>의 특성을 합쳐놓은 듯 함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86" y="4578682"/>
            <a:ext cx="549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Inline-block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속성을 갖는 </a:t>
            </a:r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img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video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5" y="2543302"/>
            <a:ext cx="2520280" cy="2035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051331"/>
            <a:ext cx="3456384" cy="11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semantic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의미론적인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검색엔진 및 프로그래머 모두에게 </a:t>
            </a:r>
            <a:r>
              <a:rPr kumimoji="0" lang="ko-KR" altLang="en-US" b="1" dirty="0" err="1">
                <a:latin typeface="+mn-ea"/>
                <a:ea typeface="+mn-ea"/>
              </a:rPr>
              <a:t>가독성을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ko-KR" altLang="en-US" b="1" dirty="0" err="1" smtClean="0">
                <a:latin typeface="+mn-ea"/>
                <a:ea typeface="+mn-ea"/>
              </a:rPr>
              <a:t>향상시켜줌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err="1" smtClean="0">
                <a:latin typeface="+mn-ea"/>
                <a:ea typeface="+mn-ea"/>
              </a:rPr>
              <a:t>시멘틱</a:t>
            </a:r>
            <a:r>
              <a:rPr kumimoji="0" lang="ko-KR" altLang="en-US" sz="2200" b="1" dirty="0" smtClean="0">
                <a:latin typeface="+mn-ea"/>
                <a:ea typeface="+mn-ea"/>
              </a:rPr>
              <a:t> 구조 태그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1288"/>
              </p:ext>
            </p:extLst>
          </p:nvPr>
        </p:nvGraphicFramePr>
        <p:xfrm>
          <a:off x="1691680" y="2139702"/>
          <a:ext cx="5720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88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753822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59120" y="4722698"/>
            <a:ext cx="4988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Semantic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정리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Visual Studio Code </a:t>
            </a:r>
            <a:r>
              <a:rPr kumimoji="0" lang="ko-KR" altLang="en-US" b="1" dirty="0" smtClean="0">
                <a:latin typeface="+mn-ea"/>
                <a:ea typeface="+mn-ea"/>
              </a:rPr>
              <a:t>등을 추천함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자동 완성 및 </a:t>
            </a:r>
            <a:r>
              <a:rPr kumimoji="0" lang="en-US" altLang="ko-KR" b="1" dirty="0" smtClean="0">
                <a:latin typeface="+mn-ea"/>
                <a:ea typeface="+mn-ea"/>
              </a:rPr>
              <a:t>Emmet </a:t>
            </a:r>
            <a:r>
              <a:rPr kumimoji="0" lang="ko-KR" altLang="en-US" b="1" dirty="0" smtClean="0">
                <a:latin typeface="+mn-ea"/>
                <a:ea typeface="+mn-ea"/>
              </a:rPr>
              <a:t>등 다양한 확장 기능들이 제공됨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Emmet(</a:t>
            </a:r>
            <a:r>
              <a:rPr kumimoji="0" lang="ko-KR" altLang="en-US" b="1" dirty="0" err="1" smtClean="0">
                <a:latin typeface="+mn-ea"/>
                <a:ea typeface="+mn-ea"/>
              </a:rPr>
              <a:t>에밋</a:t>
            </a:r>
            <a:r>
              <a:rPr kumimoji="0" lang="en-US" altLang="ko-KR" b="1" dirty="0" smtClean="0">
                <a:latin typeface="+mn-ea"/>
                <a:ea typeface="+mn-ea"/>
              </a:rPr>
              <a:t>) </a:t>
            </a:r>
            <a:r>
              <a:rPr kumimoji="0" lang="ko-KR" altLang="en-US" b="1" dirty="0" smtClean="0">
                <a:latin typeface="+mn-ea"/>
                <a:ea typeface="+mn-ea"/>
              </a:rPr>
              <a:t>약어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빠른 코딩을 위한 기능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젠코딩</a:t>
            </a:r>
            <a:r>
              <a:rPr kumimoji="0" lang="en-US" altLang="ko-KR" b="1" dirty="0" smtClean="0">
                <a:latin typeface="+mn-ea"/>
                <a:ea typeface="+mn-ea"/>
              </a:rPr>
              <a:t>(Zen Coding)</a:t>
            </a:r>
            <a:r>
              <a:rPr kumimoji="0" lang="ko-KR" altLang="en-US" b="1" dirty="0" smtClean="0">
                <a:latin typeface="+mn-ea"/>
                <a:ea typeface="+mn-ea"/>
              </a:rPr>
              <a:t>의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현재 명칭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192388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IDE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와 </a:t>
            </a: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34073"/>
            <a:ext cx="5363323" cy="781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3" y="3930610"/>
            <a:ext cx="1295581" cy="4858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6115" y="4362658"/>
            <a:ext cx="4988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Visual Studio Emmet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약어 활용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199859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HTML</a:t>
            </a:r>
            <a:r>
              <a:rPr kumimoji="0" lang="ko-KR" altLang="en-US" b="1" dirty="0" smtClean="0">
                <a:latin typeface="+mn-ea"/>
                <a:ea typeface="+mn-ea"/>
              </a:rPr>
              <a:t>로 앱 </a:t>
            </a:r>
            <a:r>
              <a:rPr kumimoji="0" lang="ko-KR" altLang="en-US" b="1" dirty="0">
                <a:latin typeface="+mn-ea"/>
                <a:ea typeface="+mn-ea"/>
              </a:rPr>
              <a:t>수준의 웹 </a:t>
            </a:r>
            <a:r>
              <a:rPr kumimoji="0" lang="ko-KR" altLang="en-US" b="1" dirty="0" smtClean="0">
                <a:latin typeface="+mn-ea"/>
                <a:ea typeface="+mn-ea"/>
              </a:rPr>
              <a:t>페이지 작성 가능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예시</a:t>
            </a:r>
            <a:r>
              <a:rPr kumimoji="0" lang="en-US" altLang="ko-KR" b="1" dirty="0">
                <a:latin typeface="+mn-ea"/>
                <a:ea typeface="+mn-ea"/>
              </a:rPr>
              <a:t>) </a:t>
            </a:r>
            <a:r>
              <a:rPr kumimoji="0" lang="ko-KR" altLang="en-US" b="1" dirty="0" err="1">
                <a:latin typeface="+mn-ea"/>
                <a:ea typeface="+mn-ea"/>
              </a:rPr>
              <a:t>네이버앱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다음앱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HTML5</a:t>
            </a:r>
            <a:r>
              <a:rPr kumimoji="0" lang="ko-KR" altLang="en-US" b="1" dirty="0">
                <a:latin typeface="+mn-ea"/>
                <a:ea typeface="+mn-ea"/>
              </a:rPr>
              <a:t>로 웹 페이지를 만들면 모든 환경에서 동작하는 </a:t>
            </a:r>
            <a:r>
              <a:rPr kumimoji="0" lang="ko-KR" altLang="en-US" b="1" dirty="0" smtClean="0">
                <a:latin typeface="+mn-ea"/>
                <a:ea typeface="+mn-ea"/>
              </a:rPr>
              <a:t>페이지 제작 </a:t>
            </a:r>
            <a:r>
              <a:rPr kumimoji="0" lang="ko-KR" altLang="en-US" b="1" dirty="0">
                <a:latin typeface="+mn-ea"/>
                <a:ea typeface="+mn-ea"/>
              </a:rPr>
              <a:t>가능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02515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애플리케이션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7774"/>
            <a:ext cx="1296144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778" y="2787918"/>
            <a:ext cx="1296000" cy="1296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576" y="450667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모바일과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PC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에서 접근할 수 있는 네이버와 다음 앱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6496" y="4126762"/>
            <a:ext cx="1422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네이버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8730" y="4083635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다음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2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HTML5 </a:t>
            </a:r>
            <a:r>
              <a:rPr kumimoji="0" lang="ko-KR" altLang="en-US" b="1" dirty="0">
                <a:latin typeface="+mn-ea"/>
                <a:ea typeface="+mn-ea"/>
              </a:rPr>
              <a:t>기반의 데스크톱 애플리케이션 개발 엔진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GitHub Desktop, Slack, Visual Studio Code, WordPress.com, Skype, Atom</a:t>
            </a:r>
            <a:r>
              <a:rPr kumimoji="0" lang="ko-KR" altLang="en-US" b="1" dirty="0">
                <a:latin typeface="+mn-ea"/>
                <a:ea typeface="+mn-ea"/>
              </a:rPr>
              <a:t>등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10236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엔진</a:t>
            </a:r>
            <a:r>
              <a:rPr kumimoji="0"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일렉트론</a:t>
            </a:r>
            <a:r>
              <a:rPr kumimoji="0"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57868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일렉트론으로 만든 응용 프로그램들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1" y="2489665"/>
            <a:ext cx="1728000" cy="1707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38" y="2496402"/>
            <a:ext cx="1804338" cy="172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2876" y="4182442"/>
            <a:ext cx="193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GitHub Desktop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5164" y="4178432"/>
            <a:ext cx="929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Skype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3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81" y="2695781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278880" y="4178432"/>
            <a:ext cx="446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Visual Studio Code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 </a:t>
            </a:r>
            <a:r>
              <a:rPr lang="ko-KR" altLang="en-US" dirty="0"/>
              <a:t>정의와 활용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HTML5 </a:t>
            </a:r>
            <a:r>
              <a:rPr kumimoji="0" lang="ko-KR" altLang="en-US" b="1" dirty="0">
                <a:latin typeface="+mn-ea"/>
                <a:ea typeface="+mn-ea"/>
              </a:rPr>
              <a:t>기반의 </a:t>
            </a:r>
            <a:r>
              <a:rPr kumimoji="0" lang="ko-KR" altLang="en-US" b="1" dirty="0" smtClean="0">
                <a:latin typeface="+mn-ea"/>
                <a:ea typeface="+mn-ea"/>
              </a:rPr>
              <a:t>모바일 앱 개발 </a:t>
            </a:r>
            <a:r>
              <a:rPr kumimoji="0" lang="ko-KR" altLang="en-US" b="1" dirty="0">
                <a:latin typeface="+mn-ea"/>
                <a:ea typeface="+mn-ea"/>
              </a:rPr>
              <a:t>엔진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페이스북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인스타그램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우버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핀터레스트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97440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엔진</a:t>
            </a:r>
            <a:r>
              <a:rPr kumimoji="0"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리액트</a:t>
            </a:r>
            <a:r>
              <a:rPr kumimoji="0"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kumimoji="0"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57868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리액트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네이티브로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만든 모바일 앱들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182442"/>
            <a:ext cx="193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Facebook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6310" y="4182442"/>
            <a:ext cx="126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Instagram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02" y="2507754"/>
            <a:ext cx="1800000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" y="2507754"/>
            <a:ext cx="1800000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63" y="2499742"/>
            <a:ext cx="1800000" cy="180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8024" y="4182442"/>
            <a:ext cx="126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Pinterest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24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해당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에 맞는 언어로 개발한 것보다는 조금 느릴 수 </a:t>
            </a:r>
            <a:r>
              <a:rPr kumimoji="0" lang="ko-KR" altLang="en-US" b="1" dirty="0" smtClean="0">
                <a:latin typeface="+mn-ea"/>
                <a:ea typeface="+mn-ea"/>
              </a:rPr>
              <a:t>밖에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없고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기기의 일부내부적인 부분들에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 err="1">
                <a:latin typeface="+mn-ea"/>
                <a:ea typeface="+mn-ea"/>
              </a:rPr>
              <a:t>자이로센서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  <a:r>
              <a:rPr kumimoji="0" lang="en-US" altLang="ko-KR" b="1" dirty="0">
                <a:latin typeface="+mn-ea"/>
                <a:ea typeface="+mn-ea"/>
              </a:rPr>
              <a:t>) </a:t>
            </a:r>
            <a:r>
              <a:rPr kumimoji="0" lang="ko-KR" altLang="en-US" b="1" dirty="0">
                <a:latin typeface="+mn-ea"/>
                <a:ea typeface="+mn-ea"/>
              </a:rPr>
              <a:t>접근 </a:t>
            </a:r>
            <a:r>
              <a:rPr kumimoji="0" lang="ko-KR" altLang="en-US" b="1" dirty="0" smtClean="0">
                <a:latin typeface="+mn-ea"/>
                <a:ea typeface="+mn-ea"/>
              </a:rPr>
              <a:t>제한됨 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HTML, CSS, </a:t>
            </a:r>
            <a:r>
              <a:rPr kumimoji="0" lang="en-US" altLang="ko-KR" b="1" dirty="0" err="1" smtClean="0">
                <a:latin typeface="+mn-ea"/>
                <a:ea typeface="+mn-ea"/>
              </a:rPr>
              <a:t>javaScript</a:t>
            </a:r>
            <a:r>
              <a:rPr kumimoji="0" lang="ko-KR" altLang="en-US" b="1" dirty="0" smtClean="0">
                <a:latin typeface="+mn-ea"/>
                <a:ea typeface="+mn-ea"/>
              </a:rPr>
              <a:t>만 </a:t>
            </a:r>
            <a:r>
              <a:rPr kumimoji="0" lang="ko-KR" altLang="en-US" b="1" dirty="0">
                <a:latin typeface="+mn-ea"/>
                <a:ea typeface="+mn-ea"/>
              </a:rPr>
              <a:t>잘 알면 안드로이드와 </a:t>
            </a:r>
            <a:r>
              <a:rPr kumimoji="0" lang="en-US" altLang="ko-KR" b="1" dirty="0">
                <a:latin typeface="+mn-ea"/>
                <a:ea typeface="+mn-ea"/>
              </a:rPr>
              <a:t>iOS</a:t>
            </a:r>
            <a:r>
              <a:rPr kumimoji="0" lang="ko-KR" altLang="en-US" b="1" dirty="0">
                <a:latin typeface="+mn-ea"/>
                <a:ea typeface="+mn-ea"/>
              </a:rPr>
              <a:t>에 모두 </a:t>
            </a:r>
            <a:r>
              <a:rPr kumimoji="0" lang="ko-KR" altLang="en-US" b="1" dirty="0" smtClean="0">
                <a:latin typeface="+mn-ea"/>
                <a:ea typeface="+mn-ea"/>
              </a:rPr>
              <a:t>대응되는 앱을 </a:t>
            </a:r>
            <a:r>
              <a:rPr kumimoji="0" lang="ko-KR" altLang="en-US" b="1" dirty="0">
                <a:latin typeface="+mn-ea"/>
                <a:ea typeface="+mn-ea"/>
              </a:rPr>
              <a:t>만들 수 있다는 </a:t>
            </a:r>
            <a:r>
              <a:rPr kumimoji="0" lang="ko-KR" altLang="en-US" b="1" dirty="0" err="1">
                <a:latin typeface="+mn-ea"/>
                <a:ea typeface="+mn-ea"/>
              </a:rPr>
              <a:t>메리트가</a:t>
            </a:r>
            <a:r>
              <a:rPr kumimoji="0" lang="ko-KR" altLang="en-US" b="1" dirty="0">
                <a:latin typeface="+mn-ea"/>
                <a:ea typeface="+mn-ea"/>
              </a:rPr>
              <a:t> 있음</a:t>
            </a: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ko-KR" altLang="en-US" b="1" dirty="0">
                <a:latin typeface="+mn-ea"/>
                <a:ea typeface="+mn-ea"/>
              </a:rPr>
              <a:t>카메라 정도까지는 제어할 수 </a:t>
            </a:r>
            <a:r>
              <a:rPr kumimoji="0" lang="ko-KR" altLang="en-US" b="1" dirty="0" smtClean="0">
                <a:latin typeface="+mn-ea"/>
                <a:ea typeface="+mn-ea"/>
              </a:rPr>
              <a:t>있음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65192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 smtClean="0">
                <a:latin typeface="+mj-lt"/>
                <a:ea typeface="나눔고딕" panose="020D0604000000000000" pitchFamily="50" charset="-127"/>
              </a:rPr>
              <a:t>을 활용 엔진의 단점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2. HTML5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667403" cy="26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요소 </a:t>
            </a:r>
            <a:r>
              <a:rPr kumimoji="0" lang="ko-KR" altLang="en-US" b="1" dirty="0">
                <a:latin typeface="+mn-ea"/>
                <a:ea typeface="+mn-ea"/>
              </a:rPr>
              <a:t>이름을 </a:t>
            </a:r>
            <a:r>
              <a:rPr kumimoji="0" lang="en-US" altLang="ko-KR" b="1" dirty="0">
                <a:latin typeface="+mn-ea"/>
                <a:ea typeface="+mn-ea"/>
              </a:rPr>
              <a:t>&lt;&gt;</a:t>
            </a:r>
            <a:r>
              <a:rPr kumimoji="0" lang="ko-KR" altLang="en-US" b="1" dirty="0">
                <a:latin typeface="+mn-ea"/>
                <a:ea typeface="+mn-ea"/>
              </a:rPr>
              <a:t>로 감싼 것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예</a:t>
            </a:r>
            <a:r>
              <a:rPr kumimoji="0" lang="en-US" altLang="ko-KR" b="1" dirty="0">
                <a:latin typeface="+mn-ea"/>
                <a:ea typeface="+mn-ea"/>
              </a:rPr>
              <a:t>) &lt;h1&gt;&lt;/h1&gt;</a:t>
            </a:r>
            <a:r>
              <a:rPr kumimoji="0" lang="ko-KR" altLang="en-US" b="1" dirty="0">
                <a:latin typeface="+mn-ea"/>
                <a:ea typeface="+mn-ea"/>
              </a:rPr>
              <a:t>는 </a:t>
            </a:r>
            <a:r>
              <a:rPr kumimoji="0" lang="en-US" altLang="ko-KR" b="1" dirty="0">
                <a:latin typeface="+mn-ea"/>
                <a:ea typeface="+mn-ea"/>
              </a:rPr>
              <a:t>html </a:t>
            </a:r>
            <a:r>
              <a:rPr kumimoji="0" lang="ko-KR" altLang="en-US" b="1" dirty="0">
                <a:latin typeface="+mn-ea"/>
                <a:ea typeface="+mn-ea"/>
              </a:rPr>
              <a:t>문서의 한 요소이다</a:t>
            </a:r>
            <a:r>
              <a:rPr kumimoji="0" lang="en-US" altLang="ko-KR" b="1" dirty="0">
                <a:latin typeface="+mn-ea"/>
                <a:ea typeface="+mn-ea"/>
              </a:rPr>
              <a:t>.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시작태그와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끝태그로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되어 있으나 그렇지 않은 경우도 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예</a:t>
            </a:r>
            <a:r>
              <a:rPr kumimoji="0" lang="en-US" altLang="ko-KR" b="1" dirty="0" smtClean="0">
                <a:latin typeface="+mn-ea"/>
                <a:ea typeface="+mn-ea"/>
              </a:rPr>
              <a:t>1)&lt;h1</a:t>
            </a:r>
            <a:r>
              <a:rPr kumimoji="0" lang="en-US" altLang="ko-KR" b="1" dirty="0">
                <a:latin typeface="+mn-ea"/>
                <a:ea typeface="+mn-ea"/>
              </a:rPr>
              <a:t>&gt;(</a:t>
            </a:r>
            <a:r>
              <a:rPr kumimoji="0" lang="ko-KR" altLang="en-US" b="1" dirty="0" err="1">
                <a:latin typeface="+mn-ea"/>
                <a:ea typeface="+mn-ea"/>
              </a:rPr>
              <a:t>시작태그</a:t>
            </a:r>
            <a:r>
              <a:rPr kumimoji="0" lang="en-US" altLang="ko-KR" b="1" dirty="0">
                <a:latin typeface="+mn-ea"/>
                <a:ea typeface="+mn-ea"/>
              </a:rPr>
              <a:t>),  &lt;/h1&gt;(</a:t>
            </a:r>
            <a:r>
              <a:rPr kumimoji="0" lang="ko-KR" altLang="en-US" b="1" dirty="0" err="1">
                <a:latin typeface="+mn-ea"/>
                <a:ea typeface="+mn-ea"/>
              </a:rPr>
              <a:t>끝태그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예</a:t>
            </a:r>
            <a:r>
              <a:rPr kumimoji="0" lang="en-US" altLang="ko-KR" b="1" dirty="0" smtClean="0">
                <a:latin typeface="+mn-ea"/>
                <a:ea typeface="+mn-ea"/>
              </a:rPr>
              <a:t>2) &lt;</a:t>
            </a:r>
            <a:r>
              <a:rPr kumimoji="0" lang="en-US" altLang="ko-KR" b="1" dirty="0" err="1" smtClean="0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&gt;(</a:t>
            </a:r>
            <a:r>
              <a:rPr kumimoji="0" lang="ko-KR" altLang="en-US" b="1" dirty="0" err="1">
                <a:latin typeface="+mn-ea"/>
                <a:ea typeface="+mn-ea"/>
              </a:rPr>
              <a:t>끝태그가</a:t>
            </a:r>
            <a:r>
              <a:rPr kumimoji="0" lang="ko-KR" altLang="en-US" b="1" dirty="0">
                <a:latin typeface="+mn-ea"/>
                <a:ea typeface="+mn-ea"/>
              </a:rPr>
              <a:t> 없는 태그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b</a:t>
            </a:r>
            <a:r>
              <a:rPr kumimoji="0" lang="en-US" altLang="ko-KR" b="1" dirty="0" err="1" smtClean="0">
                <a:latin typeface="+mn-ea"/>
                <a:ea typeface="+mn-ea"/>
              </a:rPr>
              <a:t>r</a:t>
            </a:r>
            <a:r>
              <a:rPr kumimoji="0" lang="ko-KR" altLang="en-US" b="1" dirty="0" smtClean="0">
                <a:latin typeface="+mn-ea"/>
                <a:ea typeface="+mn-ea"/>
              </a:rPr>
              <a:t>태그처럼 끝 태그가 없는 태그의 경우 </a:t>
            </a:r>
            <a:r>
              <a:rPr kumimoji="0" lang="en-US" altLang="ko-KR" b="1" dirty="0" smtClean="0">
                <a:latin typeface="+mn-ea"/>
                <a:ea typeface="+mn-ea"/>
              </a:rPr>
              <a:t>HTML5, XHTML5 </a:t>
            </a:r>
            <a:r>
              <a:rPr kumimoji="0" lang="ko-KR" altLang="en-US" b="1" dirty="0" smtClean="0">
                <a:latin typeface="+mn-ea"/>
                <a:ea typeface="+mn-ea"/>
              </a:rPr>
              <a:t>표기법이 존재함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태그</a:t>
            </a:r>
            <a:r>
              <a:rPr kumimoji="0" lang="en-US" altLang="ko-KR" sz="2200" b="1" dirty="0" smtClean="0">
                <a:latin typeface="+mn-ea"/>
                <a:ea typeface="+mn-ea"/>
              </a:rPr>
              <a:t>(=</a:t>
            </a:r>
            <a:r>
              <a:rPr kumimoji="0" lang="ko-KR" altLang="en-US" sz="2200" b="1" dirty="0" smtClean="0">
                <a:latin typeface="+mn-ea"/>
                <a:ea typeface="+mn-ea"/>
              </a:rPr>
              <a:t>요소</a:t>
            </a:r>
            <a:r>
              <a:rPr kumimoji="0" lang="en-US" altLang="ko-KR" sz="2200" b="1" dirty="0" smtClean="0">
                <a:latin typeface="+mn-ea"/>
                <a:ea typeface="+mn-ea"/>
              </a:rPr>
              <a:t>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&lt;</a:t>
            </a: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&gt; HTML5 </a:t>
            </a:r>
            <a:r>
              <a:rPr kumimoji="0" lang="ko-KR" altLang="en-US" b="1" dirty="0" smtClean="0">
                <a:latin typeface="+mn-ea"/>
                <a:ea typeface="+mn-ea"/>
              </a:rPr>
              <a:t>표기법 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일반적인 표기법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&lt;</a:t>
            </a:r>
            <a:r>
              <a:rPr kumimoji="0" lang="en-US" altLang="ko-KR" b="1" dirty="0" err="1" smtClean="0">
                <a:latin typeface="+mn-ea"/>
                <a:ea typeface="+mn-ea"/>
              </a:rPr>
              <a:t>br</a:t>
            </a:r>
            <a:r>
              <a:rPr kumimoji="0" lang="en-US" altLang="ko-KR" b="1" dirty="0" smtClean="0">
                <a:latin typeface="+mn-ea"/>
                <a:ea typeface="+mn-ea"/>
              </a:rPr>
              <a:t> /&gt; </a:t>
            </a:r>
            <a:r>
              <a:rPr kumimoji="0" lang="en-US" altLang="ko-KR" b="1" dirty="0">
                <a:latin typeface="+mn-ea"/>
                <a:ea typeface="+mn-ea"/>
              </a:rPr>
              <a:t>XHTML5 </a:t>
            </a:r>
            <a:r>
              <a:rPr kumimoji="0" lang="ko-KR" altLang="en-US" b="1" dirty="0">
                <a:latin typeface="+mn-ea"/>
                <a:ea typeface="+mn-ea"/>
              </a:rPr>
              <a:t>표기법 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끝에 </a:t>
            </a:r>
            <a:r>
              <a:rPr kumimoji="0" lang="en-US" altLang="ko-KR" b="1" dirty="0" smtClean="0">
                <a:latin typeface="+mn-ea"/>
                <a:ea typeface="+mn-ea"/>
              </a:rPr>
              <a:t>/</a:t>
            </a:r>
            <a:r>
              <a:rPr kumimoji="0" lang="ko-KR" altLang="en-US" b="1" dirty="0" smtClean="0">
                <a:latin typeface="+mn-ea"/>
                <a:ea typeface="+mn-ea"/>
              </a:rPr>
              <a:t>가 붙음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태그 안에 태그를 삽입할 수도 </a:t>
            </a:r>
            <a:r>
              <a:rPr kumimoji="0" lang="ko-KR" altLang="en-US" b="1" dirty="0" smtClean="0">
                <a:latin typeface="+mn-ea"/>
                <a:ea typeface="+mn-ea"/>
              </a:rPr>
              <a:t>있음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태그 표기법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71750"/>
            <a:ext cx="3024336" cy="1874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447374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Article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 안에 삽입된 다른 태그들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13975</TotalTime>
  <Words>1343</Words>
  <Application>Microsoft Office PowerPoint</Application>
  <PresentationFormat>화면 슬라이드 쇼(16:9)</PresentationFormat>
  <Paragraphs>247</Paragraphs>
  <Slides>33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나눔스퀘어 Bold</vt:lpstr>
      <vt:lpstr>D2Coding</vt:lpstr>
      <vt:lpstr>맑은 고딕</vt:lpstr>
      <vt:lpstr>나눔고딕 ExtraBold</vt:lpstr>
      <vt:lpstr>나눔고딕</vt:lpstr>
      <vt:lpstr>Arial</vt:lpstr>
      <vt:lpstr>굴림</vt:lpstr>
      <vt:lpstr>JetBrains Mono NL ExtraBold</vt:lpstr>
      <vt:lpstr>Wingdings</vt:lpstr>
      <vt:lpstr>메인</vt:lpstr>
      <vt:lpstr>1. HTML5 정의와 활용(1)</vt:lpstr>
      <vt:lpstr>1. HTML5 정의와 활용(2)</vt:lpstr>
      <vt:lpstr>1. HTML5 정의와 활용(3)</vt:lpstr>
      <vt:lpstr>1. HTML5 정의와 활용(4)</vt:lpstr>
      <vt:lpstr>1. HTML5 정의와 활용(5)</vt:lpstr>
      <vt:lpstr>1. HTML5 정의와 활용(6)</vt:lpstr>
      <vt:lpstr>1. HTML5 정의와 활용(7)</vt:lpstr>
      <vt:lpstr>2. HTML5 태그(1)</vt:lpstr>
      <vt:lpstr>2. HTML5 태그(2)</vt:lpstr>
      <vt:lpstr>2. HTML5 태그(3)</vt:lpstr>
      <vt:lpstr>2. HTML5 태그(4)</vt:lpstr>
      <vt:lpstr>2. HTML5 태그(5)</vt:lpstr>
      <vt:lpstr>2. HTML5 태그(6)</vt:lpstr>
      <vt:lpstr>2. HTML5 태그(7)</vt:lpstr>
      <vt:lpstr>2. HTML5 태그(8)</vt:lpstr>
      <vt:lpstr>2. HTML5 태그(9)</vt:lpstr>
      <vt:lpstr>2. HTML5 태그(10)</vt:lpstr>
      <vt:lpstr>2. HTML5 태그(11)</vt:lpstr>
      <vt:lpstr>2. HTML5 태그(12)</vt:lpstr>
      <vt:lpstr>2. HTML5 태그(13)</vt:lpstr>
      <vt:lpstr>2. HTML5 태그(14)</vt:lpstr>
      <vt:lpstr>2. HTML5 태그(15)</vt:lpstr>
      <vt:lpstr>2. HTML5 태그(16)</vt:lpstr>
      <vt:lpstr>2. HTML5 태그(17)</vt:lpstr>
      <vt:lpstr>2. HTML5 태그(18)</vt:lpstr>
      <vt:lpstr>2. HTML5 태그(19)</vt:lpstr>
      <vt:lpstr>2. HTML5 태그(20)</vt:lpstr>
      <vt:lpstr>2. HTML5 태그(21)</vt:lpstr>
      <vt:lpstr>2. HTML5 태그(22)</vt:lpstr>
      <vt:lpstr>2. HTML5 태그(23)</vt:lpstr>
      <vt:lpstr>2. HTML5 태그(24)</vt:lpstr>
      <vt:lpstr>2. HTML5 태그(25)</vt:lpstr>
      <vt:lpstr>2. HTML5 태그(26)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영진사이버대학교</dc:creator>
  <cp:lastModifiedBy>KB</cp:lastModifiedBy>
  <cp:revision>3524</cp:revision>
  <dcterms:created xsi:type="dcterms:W3CDTF">2012-11-20T07:56:03Z</dcterms:created>
  <dcterms:modified xsi:type="dcterms:W3CDTF">2024-09-10T06:56:00Z</dcterms:modified>
</cp:coreProperties>
</file>