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319" r:id="rId2"/>
    <p:sldId id="259" r:id="rId3"/>
    <p:sldId id="268" r:id="rId4"/>
    <p:sldId id="26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4C6136-63B3-4FFC-9D1D-B91E0EB49B48}">
          <p14:sldIdLst>
            <p14:sldId id="319"/>
            <p14:sldId id="259"/>
            <p14:sldId id="268"/>
            <p14:sldId id="269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20201214" id="{670B438C-159F-4E1E-817E-4DDC2001322C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Title </a:t>
            </a:r>
            <a:r>
              <a:rPr lang="ko-KR" altLang="en-US" dirty="0"/>
              <a:t>속성도 같이 </a:t>
            </a:r>
            <a:r>
              <a:rPr lang="ko-KR" altLang="en-US" dirty="0" err="1"/>
              <a:t>설명드리기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300x200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pixabay.com/video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07A4E1-0FC9-4478-89EE-9ADEFEFDE351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HTML 1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1305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2FEE387-332E-4860-999C-1BBCFF2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" y="2488337"/>
            <a:ext cx="4383130" cy="3748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HTML5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71092-58A5-444B-811F-53411E1640ED}"/>
              </a:ext>
            </a:extLst>
          </p:cNvPr>
          <p:cNvSpPr/>
          <p:nvPr/>
        </p:nvSpPr>
        <p:spPr>
          <a:xfrm>
            <a:off x="179512" y="248833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C009F-9684-4E7D-AD88-D53A3DAA786F}"/>
              </a:ext>
            </a:extLst>
          </p:cNvPr>
          <p:cNvSpPr/>
          <p:nvPr/>
        </p:nvSpPr>
        <p:spPr>
          <a:xfrm>
            <a:off x="179512" y="281491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BBB7E-1CB4-4BA5-8B8B-F051FD6CEA65}"/>
              </a:ext>
            </a:extLst>
          </p:cNvPr>
          <p:cNvSpPr/>
          <p:nvPr/>
        </p:nvSpPr>
        <p:spPr>
          <a:xfrm>
            <a:off x="179512" y="3212975"/>
            <a:ext cx="936104" cy="970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B31A3-BCAB-4347-8ADC-2B22D0B0990B}"/>
              </a:ext>
            </a:extLst>
          </p:cNvPr>
          <p:cNvSpPr/>
          <p:nvPr/>
        </p:nvSpPr>
        <p:spPr>
          <a:xfrm>
            <a:off x="179512" y="4293095"/>
            <a:ext cx="936104" cy="136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33558F-72A6-457B-9DBA-2492ECB6C4B9}"/>
              </a:ext>
            </a:extLst>
          </p:cNvPr>
          <p:cNvCxnSpPr>
            <a:stCxn id="13" idx="3"/>
          </p:cNvCxnSpPr>
          <p:nvPr/>
        </p:nvCxnSpPr>
        <p:spPr>
          <a:xfrm>
            <a:off x="2195736" y="2632348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EEBE09-3CD1-4C16-B989-DF4F0D3A81BA}"/>
              </a:ext>
            </a:extLst>
          </p:cNvPr>
          <p:cNvCxnSpPr/>
          <p:nvPr/>
        </p:nvCxnSpPr>
        <p:spPr>
          <a:xfrm>
            <a:off x="1115616" y="299695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5D97AA-D35A-4EE5-B2FB-9D6DA5EDD833}"/>
              </a:ext>
            </a:extLst>
          </p:cNvPr>
          <p:cNvCxnSpPr/>
          <p:nvPr/>
        </p:nvCxnSpPr>
        <p:spPr>
          <a:xfrm>
            <a:off x="1115616" y="335699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216C6F-50F8-437F-A75E-19547A028E46}"/>
              </a:ext>
            </a:extLst>
          </p:cNvPr>
          <p:cNvCxnSpPr/>
          <p:nvPr/>
        </p:nvCxnSpPr>
        <p:spPr>
          <a:xfrm>
            <a:off x="1115616" y="443711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5A12F-AB8F-4F03-B17F-3ADF26213135}"/>
              </a:ext>
            </a:extLst>
          </p:cNvPr>
          <p:cNvSpPr txBox="1"/>
          <p:nvPr/>
        </p:nvSpPr>
        <p:spPr>
          <a:xfrm>
            <a:off x="4572000" y="2494494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문서가 </a:t>
            </a:r>
            <a:r>
              <a:rPr lang="en-US" altLang="ko-KR" sz="1400" dirty="0"/>
              <a:t>HTML5 </a:t>
            </a:r>
            <a:r>
              <a:rPr lang="ko-KR" altLang="en-US" sz="1400" dirty="0"/>
              <a:t>문서임을 인식하게 </a:t>
            </a:r>
            <a:r>
              <a:rPr lang="ko-KR" altLang="en-US" sz="1400" dirty="0" err="1"/>
              <a:t>해줌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DF54D-AF4A-4E74-AF86-DE63E5FA76A6}"/>
              </a:ext>
            </a:extLst>
          </p:cNvPr>
          <p:cNvSpPr txBox="1"/>
          <p:nvPr/>
        </p:nvSpPr>
        <p:spPr>
          <a:xfrm>
            <a:off x="3491880" y="2866551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 안에서 모두 작성되어야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D219E-EC48-4192-9E56-E96546913089}"/>
              </a:ext>
            </a:extLst>
          </p:cNvPr>
          <p:cNvSpPr txBox="1"/>
          <p:nvPr/>
        </p:nvSpPr>
        <p:spPr>
          <a:xfrm>
            <a:off x="3491880" y="317073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구상함에</a:t>
            </a:r>
            <a:endParaRPr lang="en-US" altLang="ko-KR" sz="1400" dirty="0"/>
          </a:p>
          <a:p>
            <a:r>
              <a:rPr lang="ko-KR" altLang="en-US" sz="1400" dirty="0"/>
              <a:t>있어 필요한 설정들이 들어가 있음</a:t>
            </a:r>
            <a:r>
              <a:rPr lang="en-US" altLang="ko-KR" sz="1400" dirty="0"/>
              <a:t>(</a:t>
            </a:r>
            <a:r>
              <a:rPr lang="ko-KR" altLang="en-US" sz="1400" dirty="0"/>
              <a:t>무대의 </a:t>
            </a:r>
            <a:r>
              <a:rPr lang="ko-KR" altLang="en-US" sz="1400" dirty="0" err="1"/>
              <a:t>뒷편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8F253-0F51-4520-8D6E-D533DF4F17FE}"/>
              </a:ext>
            </a:extLst>
          </p:cNvPr>
          <p:cNvSpPr txBox="1"/>
          <p:nvPr/>
        </p:nvSpPr>
        <p:spPr>
          <a:xfrm>
            <a:off x="3571726" y="4291115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극장으로 치면 </a:t>
            </a:r>
            <a:r>
              <a:rPr lang="en-US" altLang="ko-KR" sz="1400" dirty="0"/>
              <a:t>body</a:t>
            </a:r>
            <a:r>
              <a:rPr lang="ko-KR" altLang="en-US" sz="1400" dirty="0"/>
              <a:t>가 무대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head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소품실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8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기타적인</a:t>
            </a:r>
            <a:r>
              <a:rPr lang="ko-KR" altLang="en-US" dirty="0"/>
              <a:t> 부분들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7F5123-0693-45D7-966A-F062B59D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57425"/>
            <a:ext cx="5705475" cy="23431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A97E9B-63F7-4FBA-BF45-C19F91795C6E}"/>
              </a:ext>
            </a:extLst>
          </p:cNvPr>
          <p:cNvSpPr/>
          <p:nvPr/>
        </p:nvSpPr>
        <p:spPr>
          <a:xfrm>
            <a:off x="201203" y="2420888"/>
            <a:ext cx="12744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29C36C-A961-44E6-808F-47E93EF43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5656" y="256490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4BEDD-6FBD-47AC-BFDD-80437925EA45}"/>
              </a:ext>
            </a:extLst>
          </p:cNvPr>
          <p:cNvSpPr txBox="1"/>
          <p:nvPr/>
        </p:nvSpPr>
        <p:spPr>
          <a:xfrm>
            <a:off x="2195736" y="2428036"/>
            <a:ext cx="397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lang : </a:t>
            </a:r>
            <a:r>
              <a:rPr lang="ko-KR" altLang="en-US" sz="1400" dirty="0"/>
              <a:t>웹 검색 엔진이 인식하는 언어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한국어는 </a:t>
            </a:r>
            <a:r>
              <a:rPr lang="en-US" altLang="ko-KR" sz="1400" dirty="0"/>
              <a:t>ko)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43F020-BB82-4FDB-B110-A9FD944F91BA}"/>
              </a:ext>
            </a:extLst>
          </p:cNvPr>
          <p:cNvSpPr/>
          <p:nvPr/>
        </p:nvSpPr>
        <p:spPr>
          <a:xfrm>
            <a:off x="474945" y="2793346"/>
            <a:ext cx="424647" cy="41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37EA11-C455-4829-B1C4-6E81C10295D5}"/>
              </a:ext>
            </a:extLst>
          </p:cNvPr>
          <p:cNvCxnSpPr>
            <a:cxnSpLocks/>
          </p:cNvCxnSpPr>
          <p:nvPr/>
        </p:nvCxnSpPr>
        <p:spPr>
          <a:xfrm flipV="1">
            <a:off x="910432" y="3016399"/>
            <a:ext cx="1573336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B6EBEB-22C1-459C-B8D0-E2D3157F1E7E}"/>
              </a:ext>
            </a:extLst>
          </p:cNvPr>
          <p:cNvSpPr txBox="1"/>
          <p:nvPr/>
        </p:nvSpPr>
        <p:spPr>
          <a:xfrm>
            <a:off x="2494608" y="2794428"/>
            <a:ext cx="318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meta : </a:t>
            </a:r>
            <a:r>
              <a:rPr lang="ko-KR" altLang="en-US" sz="1400" dirty="0"/>
              <a:t>웹 페이지에 전달할 추가 정보들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5C09-AB6E-4B71-8D45-D67B923A70EC}"/>
              </a:ext>
            </a:extLst>
          </p:cNvPr>
          <p:cNvSpPr/>
          <p:nvPr/>
        </p:nvSpPr>
        <p:spPr>
          <a:xfrm>
            <a:off x="495034" y="3244840"/>
            <a:ext cx="1844718" cy="12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0FB8B-D1D9-4BE3-BF77-042B42289FE4}"/>
              </a:ext>
            </a:extLst>
          </p:cNvPr>
          <p:cNvSpPr txBox="1"/>
          <p:nvPr/>
        </p:nvSpPr>
        <p:spPr>
          <a:xfrm>
            <a:off x="2654283" y="331873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 : </a:t>
            </a:r>
            <a:r>
              <a:rPr lang="ko-KR" altLang="en-US" sz="1400" dirty="0"/>
              <a:t>웹페이지의 제목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A39377D-5021-4850-8FE0-C79D3E60A9DB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1982600" y="2800938"/>
            <a:ext cx="106477" cy="12368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9C4BA4C-FC0B-4A67-BB18-5D632D6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54" y="3722695"/>
            <a:ext cx="27527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HTML4 </a:t>
            </a:r>
            <a:r>
              <a:rPr lang="ko-KR" altLang="en-US" dirty="0"/>
              <a:t>문서 형식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EAF29-0365-4A8C-9FC6-0D8605D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70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제목태그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있고 </a:t>
            </a:r>
            <a:r>
              <a:rPr lang="en-US" altLang="ko-KR" dirty="0"/>
              <a:t>h1</a:t>
            </a:r>
            <a:r>
              <a:rPr lang="ko-KR" altLang="en-US" dirty="0"/>
              <a:t>이 글자 크기가 가장 큼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F3678-8047-4C18-BF5D-902F019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11239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99D2C-9DD3-46FC-B72E-14EB5629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76500"/>
            <a:ext cx="112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본문태그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본문 글자 태그</a:t>
            </a:r>
            <a:endParaRPr lang="en-US" altLang="ko-KR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수평줄</a:t>
            </a:r>
            <a:r>
              <a:rPr lang="ko-KR" altLang="en-US" dirty="0"/>
              <a:t> 태그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2E3C8-0A77-43FC-8425-12A05DC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793033"/>
            <a:ext cx="2315727" cy="1464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26AC2-7DF9-4E1D-8EA5-DE920F59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3883402"/>
            <a:ext cx="1962150" cy="1543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27584" y="386104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99792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514AC-B67B-4826-AAB8-5CEC0494FCD2}"/>
              </a:ext>
            </a:extLst>
          </p:cNvPr>
          <p:cNvSpPr/>
          <p:nvPr/>
        </p:nvSpPr>
        <p:spPr>
          <a:xfrm>
            <a:off x="827584" y="4179644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0EE1B-8A8D-45FA-903D-603B4F4BEDE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9792" y="4270378"/>
            <a:ext cx="1008112" cy="42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E8270-9560-4A02-9FA8-6565FE63CE10}"/>
              </a:ext>
            </a:extLst>
          </p:cNvPr>
          <p:cNvSpPr/>
          <p:nvPr/>
        </p:nvSpPr>
        <p:spPr>
          <a:xfrm>
            <a:off x="813765" y="466079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7CAAB-D571-45A9-801C-CF05BC33788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85973" y="4804814"/>
            <a:ext cx="1031785" cy="1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821519" y="4206653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B2A90-7DA5-4CBE-815C-DC2AAF6BB586}"/>
              </a:ext>
            </a:extLst>
          </p:cNvPr>
          <p:cNvSpPr/>
          <p:nvPr/>
        </p:nvSpPr>
        <p:spPr>
          <a:xfrm>
            <a:off x="3741431" y="4816552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B663D06-5215-4CE5-8E34-AFC62850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2" y="4813027"/>
            <a:ext cx="4791075" cy="1685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(=</a:t>
            </a:r>
            <a:r>
              <a:rPr lang="ko-KR" altLang="en-US" dirty="0"/>
              <a:t>앵커태그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하이퍼링크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해당하는 사이트로 이동</a:t>
            </a:r>
            <a:endParaRPr lang="en-US" altLang="ko-KR" dirty="0"/>
          </a:p>
          <a:p>
            <a:pPr lvl="1"/>
            <a:r>
              <a:rPr lang="ko-KR" altLang="en-US" dirty="0"/>
              <a:t>해당 페이지의 가장 첫 부분으로 이동</a:t>
            </a:r>
            <a:r>
              <a:rPr lang="en-US" altLang="ko-KR" dirty="0"/>
              <a:t>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속성값이 있는 위치로 이동</a:t>
            </a:r>
            <a:r>
              <a:rPr lang="en-US" altLang="ko-KR" dirty="0"/>
              <a:t> 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53B41-288B-4240-B395-1A5A4C2E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348880"/>
            <a:ext cx="314325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110068-ED00-4062-85AE-91827F4C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40460"/>
            <a:ext cx="3990975" cy="419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952413-CFD6-47A5-A566-185C9F07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5" y="4199949"/>
            <a:ext cx="4486275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909DB0-C43E-4CBF-95AA-2DEB38A01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12" y="4928294"/>
            <a:ext cx="1914525" cy="276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008A56-6DA2-4EE4-BEB3-217040DB7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7" y="4516013"/>
            <a:ext cx="2762250" cy="5429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99CC66-4F53-4BC6-BF67-FCD08D3CFACF}"/>
              </a:ext>
            </a:extLst>
          </p:cNvPr>
          <p:cNvSpPr/>
          <p:nvPr/>
        </p:nvSpPr>
        <p:spPr>
          <a:xfrm>
            <a:off x="147626" y="4770906"/>
            <a:ext cx="27622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04908B-AF79-4D4D-9882-E7A81E777FA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09876" y="4914922"/>
            <a:ext cx="589338" cy="243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80FC7-3780-4CAF-A82E-4E983BED4828}"/>
              </a:ext>
            </a:extLst>
          </p:cNvPr>
          <p:cNvSpPr/>
          <p:nvPr/>
        </p:nvSpPr>
        <p:spPr>
          <a:xfrm>
            <a:off x="3499214" y="4944486"/>
            <a:ext cx="899416" cy="42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94A8E-0595-4BF0-AB8E-E19D84BA333E}"/>
              </a:ext>
            </a:extLst>
          </p:cNvPr>
          <p:cNvSpPr txBox="1"/>
          <p:nvPr/>
        </p:nvSpPr>
        <p:spPr>
          <a:xfrm>
            <a:off x="1262147" y="505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1B14CE-9A8E-43A6-B45A-56054AF06484}"/>
              </a:ext>
            </a:extLst>
          </p:cNvPr>
          <p:cNvSpPr txBox="1"/>
          <p:nvPr/>
        </p:nvSpPr>
        <p:spPr>
          <a:xfrm>
            <a:off x="4588074" y="523583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태그가 있는 위치로 이동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위키같은</a:t>
            </a:r>
            <a:r>
              <a:rPr lang="ko-KR" altLang="en-US" dirty="0"/>
              <a:t> 곳에서 많이 쓰임</a:t>
            </a:r>
          </a:p>
        </p:txBody>
      </p:sp>
    </p:spTree>
    <p:extLst>
      <p:ext uri="{BB962C8B-B14F-4D97-AF65-F5344CB8AC3E}">
        <p14:creationId xmlns:p14="http://schemas.microsoft.com/office/powerpoint/2010/main" val="721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굵은 글자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이탤릭체 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논문을 작성하기 위한 언어였으므로 위의 태그들이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예전에는 많이 사용되었음</a:t>
            </a:r>
            <a:endParaRPr lang="en-US" altLang="ko-KR" dirty="0"/>
          </a:p>
          <a:p>
            <a:pPr lvl="1"/>
            <a:r>
              <a:rPr lang="ko-KR" altLang="en-US" dirty="0"/>
              <a:t>이 외에도 여러가지 태그들이 있었으나 최근에는 잘 쓰이지 않음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통하여 스타일을 주는 경우가 많음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아이콘을 의미하는 경우가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루비 문자</a:t>
            </a:r>
            <a:endParaRPr lang="en-US" altLang="ko-KR" dirty="0"/>
          </a:p>
          <a:p>
            <a:pPr lvl="1"/>
            <a:r>
              <a:rPr lang="ko-KR" altLang="en-US" dirty="0"/>
              <a:t>한자 위에 표시되는 글자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지원되지 않는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위한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8E372-0E6C-4825-BA64-406495C8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4" y="2420888"/>
            <a:ext cx="207645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828BD-0F32-47C2-B280-12C2872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11" y="2509267"/>
            <a:ext cx="1288578" cy="69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53A67-22CF-42DE-A3DD-43BF1D02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07" y="4224024"/>
            <a:ext cx="205740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D7A58-F941-4B8B-815B-16F4A553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534156"/>
            <a:ext cx="2217089" cy="5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태그</a:t>
            </a:r>
            <a:endParaRPr lang="en-US" altLang="ko-KR" dirty="0"/>
          </a:p>
          <a:p>
            <a:pPr lvl="1"/>
            <a:r>
              <a:rPr lang="ko-KR" altLang="en-US" dirty="0"/>
              <a:t>실제로 존재하지 않는 태그여도 동작은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573E8-0487-406A-A366-0229A9D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0" y="2492896"/>
            <a:ext cx="6252673" cy="96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CD6F8-A23F-4829-99AF-CB03B897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0368"/>
            <a:ext cx="3719944" cy="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네비게이션 메뉴에 주로 사용 됨</a:t>
            </a:r>
            <a:endParaRPr lang="en-US" altLang="ko-KR" dirty="0"/>
          </a:p>
          <a:p>
            <a:pPr lvl="1"/>
            <a:r>
              <a:rPr lang="ko-KR" altLang="en-US" dirty="0"/>
              <a:t>네비게이션 메뉴 </a:t>
            </a:r>
            <a:r>
              <a:rPr lang="en-US" altLang="ko-KR" dirty="0"/>
              <a:t>: </a:t>
            </a:r>
            <a:r>
              <a:rPr lang="ko-KR" altLang="en-US" dirty="0"/>
              <a:t>페이지 이동에 사용되는 메뉴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9CBD5-422C-4339-8AFC-DEF4A566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6" y="2420888"/>
            <a:ext cx="6804248" cy="4085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34B53-37E2-4AA3-BDE1-B361EDC69626}"/>
              </a:ext>
            </a:extLst>
          </p:cNvPr>
          <p:cNvSpPr/>
          <p:nvPr/>
        </p:nvSpPr>
        <p:spPr>
          <a:xfrm>
            <a:off x="5940152" y="5661248"/>
            <a:ext cx="1584176" cy="84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HTML5 </a:t>
            </a:r>
            <a:r>
              <a:rPr lang="ko-KR" altLang="en-US" sz="2000" dirty="0" smtClean="0">
                <a:latin typeface="+mn-ea"/>
              </a:rPr>
              <a:t>개요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HTML5</a:t>
            </a:r>
            <a:r>
              <a:rPr lang="ko-KR" altLang="en-US" sz="1800" dirty="0" smtClean="0">
                <a:latin typeface="+mn-ea"/>
              </a:rPr>
              <a:t>의 활용방안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크롬 </a:t>
            </a:r>
            <a:r>
              <a:rPr lang="ko-KR" altLang="en-US" sz="1800" dirty="0">
                <a:latin typeface="+mn-ea"/>
              </a:rPr>
              <a:t>및 </a:t>
            </a:r>
            <a:r>
              <a:rPr lang="en-US" altLang="ko-KR" sz="1800" dirty="0" err="1">
                <a:latin typeface="+mn-ea"/>
              </a:rPr>
              <a:t>VSCode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설치</a:t>
            </a:r>
            <a:endParaRPr lang="en-US" altLang="ko-KR" sz="1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HTML5 </a:t>
            </a:r>
            <a:r>
              <a:rPr lang="ko-KR" altLang="en-US" sz="2000" dirty="0">
                <a:latin typeface="+mn-ea"/>
              </a:rPr>
              <a:t>기본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기본 용어 정리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HTML5 </a:t>
            </a:r>
            <a:r>
              <a:rPr lang="ko-KR" altLang="en-US" sz="1800" dirty="0">
                <a:latin typeface="+mn-ea"/>
              </a:rPr>
              <a:t>페이지 구조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글자 태그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목록 태그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테이블 태그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이미지 태그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오디오 태그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비디오 태그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입력양식 태그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공간분할태그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ul : </a:t>
            </a:r>
            <a:r>
              <a:rPr lang="ko-KR" altLang="en-US" dirty="0">
                <a:latin typeface="Consolas" panose="020B0609020204030204" pitchFamily="49" charset="0"/>
              </a:rPr>
              <a:t>순서가 없는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순서가 있는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li :</a:t>
            </a:r>
            <a:r>
              <a:rPr lang="ko-KR" altLang="en-US" dirty="0">
                <a:latin typeface="Consolas" panose="020B0609020204030204" pitchFamily="49" charset="0"/>
              </a:rPr>
              <a:t>목록 요소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C258D-A5FD-4512-BC7C-E050186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2038350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1292F-E5BF-465F-94C3-DD0CDE3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05" y="3290316"/>
            <a:ext cx="169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중첩도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AB97A-9ABF-413C-B4C3-C1266A3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47950"/>
            <a:ext cx="1905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9C51-1E5F-4934-9E9A-3989382D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01"/>
            <a:ext cx="270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정의 목록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특정 용어의 정의와 설명 나타낼 때 사용 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dl : </a:t>
            </a:r>
            <a:r>
              <a:rPr lang="ko-KR" altLang="en-US" dirty="0">
                <a:latin typeface="Consolas" panose="020B0609020204030204" pitchFamily="49" charset="0"/>
              </a:rPr>
              <a:t>정의 목록 태그 </a:t>
            </a:r>
            <a:r>
              <a:rPr lang="en-US" altLang="ko-KR" dirty="0">
                <a:latin typeface="Consolas" panose="020B0609020204030204" pitchFamily="49" charset="0"/>
              </a:rPr>
              <a:t>(definition list)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dt : </a:t>
            </a:r>
            <a:r>
              <a:rPr lang="ko-KR" altLang="en-US" dirty="0">
                <a:latin typeface="Consolas" panose="020B0609020204030204" pitchFamily="49" charset="0"/>
              </a:rPr>
              <a:t>정의 용어 태그 </a:t>
            </a:r>
            <a:r>
              <a:rPr lang="en-US" altLang="ko-KR" dirty="0">
                <a:latin typeface="Consolas" panose="020B0609020204030204" pitchFamily="49" charset="0"/>
              </a:rPr>
              <a:t>(definition term)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dd : </a:t>
            </a:r>
            <a:r>
              <a:rPr lang="ko-KR" altLang="en-US" dirty="0">
                <a:latin typeface="Consolas" panose="020B0609020204030204" pitchFamily="49" charset="0"/>
              </a:rPr>
              <a:t>정의 설명 태그 </a:t>
            </a:r>
            <a:r>
              <a:rPr lang="en-US" altLang="ko-KR" dirty="0">
                <a:latin typeface="Consolas" panose="020B0609020204030204" pitchFamily="49" charset="0"/>
              </a:rPr>
              <a:t>(definition description)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BF60-46F9-4034-9336-0B24F53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18148"/>
            <a:ext cx="7803004" cy="964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F700E-6C46-4E2F-A38A-C99BE6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" y="4649886"/>
            <a:ext cx="78962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D79ED-CC32-4FB0-8614-E8F1021B8CB5}"/>
              </a:ext>
            </a:extLst>
          </p:cNvPr>
          <p:cNvSpPr txBox="1"/>
          <p:nvPr/>
        </p:nvSpPr>
        <p:spPr>
          <a:xfrm>
            <a:off x="611560" y="5372351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실제로는 목록태그와 정의목록태그를 구분없이 쓰는 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되도록이면 구분해서 쓰려고 하자</a:t>
            </a:r>
            <a:r>
              <a:rPr lang="en-US" altLang="ko-KR" dirty="0"/>
              <a:t>(</a:t>
            </a:r>
            <a:r>
              <a:rPr lang="ko-KR" altLang="en-US" dirty="0" err="1"/>
              <a:t>웹표준이니까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A8F12-41C8-4B35-95FF-79821E68D617}"/>
              </a:ext>
            </a:extLst>
          </p:cNvPr>
          <p:cNvSpPr txBox="1"/>
          <p:nvPr/>
        </p:nvSpPr>
        <p:spPr>
          <a:xfrm>
            <a:off x="617471" y="6036297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참고로 네이버사전에서도 저 태그 안 씀</a:t>
            </a:r>
          </a:p>
        </p:txBody>
      </p:sp>
    </p:spTree>
    <p:extLst>
      <p:ext uri="{BB962C8B-B14F-4D97-AF65-F5344CB8AC3E}">
        <p14:creationId xmlns:p14="http://schemas.microsoft.com/office/powerpoint/2010/main" val="16270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예전에는 테이블 태그를 이용하여 화면도 구성함</a:t>
            </a:r>
            <a:r>
              <a:rPr lang="en-US" altLang="ko-KR" dirty="0"/>
              <a:t>(=</a:t>
            </a:r>
            <a:r>
              <a:rPr lang="ko-KR" altLang="en-US" dirty="0"/>
              <a:t>레이아웃을 잡음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div </a:t>
            </a:r>
            <a:r>
              <a:rPr lang="ko-KR" altLang="en-US" dirty="0"/>
              <a:t>태그를 사용해서 레이아웃을 잡으므로 빈도가 많이 줄었음</a:t>
            </a:r>
            <a:endParaRPr lang="en-US" altLang="ko-KR" dirty="0"/>
          </a:p>
          <a:p>
            <a:pPr lvl="1"/>
            <a:r>
              <a:rPr lang="en-US" altLang="ko-KR" dirty="0"/>
              <a:t>tr : </a:t>
            </a:r>
            <a:r>
              <a:rPr lang="ko-KR" altLang="en-US" dirty="0"/>
              <a:t>표 내부의 행 태그</a:t>
            </a:r>
            <a:endParaRPr lang="en-US" altLang="ko-KR" dirty="0"/>
          </a:p>
          <a:p>
            <a:pPr lvl="1"/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제목 셀 태그</a:t>
            </a:r>
            <a:endParaRPr lang="en-US" altLang="ko-KR" dirty="0"/>
          </a:p>
          <a:p>
            <a:pPr lvl="1"/>
            <a:r>
              <a:rPr lang="en-US" altLang="ko-KR" dirty="0"/>
              <a:t>td : </a:t>
            </a:r>
            <a:r>
              <a:rPr lang="ko-KR" altLang="en-US" dirty="0"/>
              <a:t>행 내부의 일반 셀 태그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DB502-06DD-4B5B-87AE-302A642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40968"/>
            <a:ext cx="1238538" cy="8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D8813-0EA4-4AC3-9079-F3D720DC5870}"/>
              </a:ext>
            </a:extLst>
          </p:cNvPr>
          <p:cNvSpPr txBox="1"/>
          <p:nvPr/>
        </p:nvSpPr>
        <p:spPr>
          <a:xfrm>
            <a:off x="6631950" y="4048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115E49-B1A0-4ED5-A0D7-FF6B6E1E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01" y="2931673"/>
            <a:ext cx="2575039" cy="297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6AC56D-49C6-4EE5-8DEF-C42F99784115}"/>
              </a:ext>
            </a:extLst>
          </p:cNvPr>
          <p:cNvSpPr txBox="1"/>
          <p:nvPr/>
        </p:nvSpPr>
        <p:spPr>
          <a:xfrm>
            <a:off x="4267200" y="603146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 예시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E6161D-279D-43E7-B7FF-73AD19BF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04559"/>
            <a:ext cx="1600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188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0337"/>
            <a:ext cx="1885950" cy="2600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01204B-7F0C-41E2-A8F9-3EB900975644}"/>
              </a:ext>
            </a:extLst>
          </p:cNvPr>
          <p:cNvSpPr/>
          <p:nvPr/>
        </p:nvSpPr>
        <p:spPr>
          <a:xfrm>
            <a:off x="978471" y="2852936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4CB55-5B8C-49E1-93EC-65F719B1B1AF}"/>
              </a:ext>
            </a:extLst>
          </p:cNvPr>
          <p:cNvSpPr/>
          <p:nvPr/>
        </p:nvSpPr>
        <p:spPr>
          <a:xfrm>
            <a:off x="1066800" y="4941168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CEB861-71DB-4140-97C8-D5FB745E938E}"/>
              </a:ext>
            </a:extLst>
          </p:cNvPr>
          <p:cNvCxnSpPr>
            <a:cxnSpLocks/>
          </p:cNvCxnSpPr>
          <p:nvPr/>
        </p:nvCxnSpPr>
        <p:spPr>
          <a:xfrm>
            <a:off x="1619672" y="2932095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A5E0F-2C9C-4300-8F50-CE7D705A15B5}"/>
              </a:ext>
            </a:extLst>
          </p:cNvPr>
          <p:cNvSpPr txBox="1"/>
          <p:nvPr/>
        </p:nvSpPr>
        <p:spPr>
          <a:xfrm>
            <a:off x="3275856" y="274027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tbody</a:t>
            </a:r>
            <a:r>
              <a:rPr lang="ko-KR" altLang="en-US" dirty="0"/>
              <a:t>태그는 자동으로 생성된 태그임</a:t>
            </a:r>
          </a:p>
        </p:txBody>
      </p:sp>
    </p:spTree>
    <p:extLst>
      <p:ext uri="{BB962C8B-B14F-4D97-AF65-F5344CB8AC3E}">
        <p14:creationId xmlns:p14="http://schemas.microsoft.com/office/powerpoint/2010/main" val="37131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Table </a:t>
            </a:r>
            <a:r>
              <a:rPr lang="ko-KR" altLang="en-US" sz="1800" dirty="0"/>
              <a:t>태그 내부에 다른 태그를 넣을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Caption, </a:t>
            </a:r>
            <a:r>
              <a:rPr lang="en-US" altLang="ko-KR" sz="1600" dirty="0" err="1"/>
              <a:t>colgroup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tfoot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ECBEE-994F-4132-8DE7-899F4D6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145341" cy="559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D8965B-6F6C-4A4A-816F-B956A331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6629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테이블 태그의 속성</a:t>
            </a:r>
            <a:endParaRPr lang="en-US" altLang="ko-KR" sz="1600" dirty="0"/>
          </a:p>
          <a:p>
            <a:pPr lvl="1"/>
            <a:r>
              <a:rPr lang="en-US" altLang="ko-KR" sz="1400" dirty="0"/>
              <a:t>Border</a:t>
            </a:r>
          </a:p>
          <a:p>
            <a:pPr lvl="1"/>
            <a:r>
              <a:rPr lang="en-US" altLang="ko-KR" sz="1400" dirty="0" err="1"/>
              <a:t>rowspan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높이 지정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colspan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너비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2356C-8D9C-4D90-A16A-43142DA9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68960"/>
            <a:ext cx="30956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BF2A5-C17C-4BF6-BBE3-C4E556D4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861048"/>
            <a:ext cx="284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이미지 태그 기본 구조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경로 불러오는 법</a:t>
            </a:r>
            <a:endParaRPr lang="en-US" altLang="ko-KR" sz="1400" dirty="0"/>
          </a:p>
          <a:p>
            <a:pPr lvl="1">
              <a:buAutoNum type="arabicPeriod"/>
            </a:pPr>
            <a:r>
              <a:rPr lang="en-US" altLang="ko-KR" sz="1200" dirty="0" err="1"/>
              <a:t>src</a:t>
            </a:r>
            <a:r>
              <a:rPr lang="en-US" altLang="ko-KR" sz="1200" dirty="0"/>
              <a:t>=“”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쌍따옴표</a:t>
            </a:r>
            <a:r>
              <a:rPr lang="ko-KR" altLang="en-US" sz="1200" dirty="0"/>
              <a:t> 사이에 커서를 두고 </a:t>
            </a:r>
            <a:r>
              <a:rPr lang="en-US" altLang="ko-KR" sz="1200" dirty="0" err="1"/>
              <a:t>ctrl+space</a:t>
            </a: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./ 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파일이 속한 폴더를 가리킴</a:t>
            </a: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../: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파일의 상위 폴더를 가리킴</a:t>
            </a:r>
            <a:endParaRPr lang="en-US" altLang="ko-KR" sz="1200" dirty="0"/>
          </a:p>
          <a:p>
            <a:r>
              <a:rPr lang="ko-KR" altLang="en-US" sz="1400" dirty="0" err="1"/>
              <a:t>화면구현폴더의</a:t>
            </a:r>
            <a:r>
              <a:rPr lang="ko-KR" altLang="en-US" sz="1400" dirty="0"/>
              <a:t> </a:t>
            </a:r>
            <a:r>
              <a:rPr lang="en-US" altLang="ko-KR" sz="1400" dirty="0"/>
              <a:t>20201210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Html</a:t>
            </a:r>
            <a:r>
              <a:rPr lang="ko-KR" altLang="en-US" sz="1400" dirty="0"/>
              <a:t> 파일이 들어있는 경우임 </a:t>
            </a: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BD15A-4912-406E-829A-5062BDE8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4695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36D75-1922-4D1C-9155-8167025BC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40682"/>
            <a:ext cx="271462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B1AFC1-91FB-4D15-89FD-E3CDFB26A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63" t="59800" r="58137" b="32304"/>
          <a:stretch/>
        </p:blipFill>
        <p:spPr>
          <a:xfrm>
            <a:off x="4644008" y="2728764"/>
            <a:ext cx="3694178" cy="781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3AE135-C151-4446-990A-0EA63719C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3612021"/>
            <a:ext cx="166687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A7797-F092-41A9-B44D-079B8B2C3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982" y="4479659"/>
            <a:ext cx="4817711" cy="23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웹에서 이미지 불러오는 법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https://pixabay.com/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http://placehold.it/300x200</a:t>
            </a:r>
            <a:endParaRPr lang="en-US" altLang="ko-KR" sz="2400" dirty="0"/>
          </a:p>
          <a:p>
            <a:pPr lvl="1"/>
            <a:r>
              <a:rPr lang="en-US" altLang="ko-KR" sz="1600" dirty="0"/>
              <a:t>Visual Studio Code</a:t>
            </a:r>
            <a:r>
              <a:rPr lang="ko-KR" altLang="en-US" sz="1600" dirty="0"/>
              <a:t>의 확장 기능 이용</a:t>
            </a: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0926B-F055-470E-87A2-FC32CD2B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" y="3411493"/>
            <a:ext cx="7558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로 할 수 있는 것들</a:t>
            </a:r>
            <a:endParaRPr lang="en-US" altLang="ko-KR" dirty="0"/>
          </a:p>
          <a:p>
            <a:pPr lvl="1"/>
            <a:r>
              <a:rPr lang="ko-KR" altLang="en-US" dirty="0"/>
              <a:t>뛰어난 호환성</a:t>
            </a:r>
            <a:endParaRPr lang="en-US" altLang="ko-KR" dirty="0"/>
          </a:p>
          <a:p>
            <a:pPr lvl="2"/>
            <a:r>
              <a:rPr lang="ko-KR" altLang="en-US" dirty="0"/>
              <a:t>수많은 종류의 기기들이 웹과 연결되어 있고 각 기기들의 </a:t>
            </a:r>
            <a:r>
              <a:rPr lang="en-US" altLang="ko-KR" dirty="0"/>
              <a:t>OS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ko-KR" altLang="en-US" dirty="0"/>
              <a:t>따라서 각 </a:t>
            </a:r>
            <a:r>
              <a:rPr lang="en-US" altLang="ko-KR" dirty="0"/>
              <a:t>OS</a:t>
            </a:r>
            <a:r>
              <a:rPr lang="ko-KR" altLang="en-US" dirty="0"/>
              <a:t>에 맞춰서 개발을 해야 할 수도 있음</a:t>
            </a:r>
            <a:endParaRPr lang="en-US" altLang="ko-KR" dirty="0"/>
          </a:p>
          <a:p>
            <a:pPr lvl="3"/>
            <a:r>
              <a:rPr lang="ko-KR" altLang="en-US" dirty="0"/>
              <a:t>안드로이드 </a:t>
            </a:r>
            <a:r>
              <a:rPr lang="en-US" altLang="ko-KR" dirty="0"/>
              <a:t>-&gt; Java, Kotlin</a:t>
            </a:r>
          </a:p>
          <a:p>
            <a:pPr lvl="3"/>
            <a:r>
              <a:rPr lang="ko-KR" altLang="en-US" dirty="0"/>
              <a:t>애플 </a:t>
            </a:r>
            <a:r>
              <a:rPr lang="en-US" altLang="ko-KR" dirty="0"/>
              <a:t>-&gt; Objective C, Swift + </a:t>
            </a:r>
            <a:r>
              <a:rPr lang="ko-KR" altLang="en-US" dirty="0"/>
              <a:t>맥북 </a:t>
            </a:r>
            <a:r>
              <a:rPr lang="en-US" altLang="ko-KR" dirty="0"/>
              <a:t>+ X Code</a:t>
            </a:r>
          </a:p>
          <a:p>
            <a:pPr lvl="2"/>
            <a:r>
              <a:rPr lang="ko-KR" altLang="en-US" dirty="0"/>
              <a:t>그런데 모든 디바이스는 모두 웹에 접속할 수 있음</a:t>
            </a:r>
            <a:endParaRPr lang="en-US" altLang="ko-KR" dirty="0"/>
          </a:p>
          <a:p>
            <a:pPr lvl="1"/>
            <a:r>
              <a:rPr lang="ko-KR" altLang="en-US" dirty="0"/>
              <a:t>애플리케이션 수준의 웹 페이지</a:t>
            </a:r>
            <a:endParaRPr lang="en-US" altLang="ko-KR" dirty="0"/>
          </a:p>
          <a:p>
            <a:pPr lvl="2"/>
            <a:r>
              <a:rPr lang="ko-KR" altLang="en-US" dirty="0"/>
              <a:t>요즘 웹은 어플리케이션 수준으로 동작이 가능함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 err="1"/>
              <a:t>네이버앱</a:t>
            </a:r>
            <a:r>
              <a:rPr lang="en-US" altLang="ko-KR" dirty="0"/>
              <a:t>, </a:t>
            </a:r>
            <a:r>
              <a:rPr lang="ko-KR" altLang="en-US" dirty="0" err="1"/>
              <a:t>다음앱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로 웹 페이지를 만들면 모든 환경에서 동작하는 페이지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제작 가능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 예시</a:t>
            </a:r>
            <a:endParaRPr lang="en-US" altLang="ko-KR" sz="2000" dirty="0"/>
          </a:p>
          <a:p>
            <a:r>
              <a:rPr lang="ko-KR" altLang="en-US" sz="2000" dirty="0"/>
              <a:t>너비 </a:t>
            </a:r>
            <a:r>
              <a:rPr lang="en-US" altLang="ko-KR" sz="2000" dirty="0"/>
              <a:t>100px,</a:t>
            </a:r>
            <a:r>
              <a:rPr lang="ko-KR" altLang="en-US" sz="2000" dirty="0"/>
              <a:t> 높이 </a:t>
            </a:r>
            <a:r>
              <a:rPr lang="en-US" altLang="ko-KR" sz="2000" dirty="0"/>
              <a:t>100px </a:t>
            </a:r>
            <a:r>
              <a:rPr lang="ko-KR" altLang="en-US" sz="2000" dirty="0"/>
              <a:t>크기의 이미지 출력</a:t>
            </a: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A5E342-578E-43EE-90E7-0FC774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64198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8E976-4959-420C-94E4-033674CE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9" y="3009404"/>
            <a:ext cx="1152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부터는 별도의 플러그인 설치 없이 음악 재생이 가능</a:t>
            </a:r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자동 재생 기능은 웹 표준상 지원하지 않음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웹페이지를 켰는데 바로 비명소리가 나도록 재생된다면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src</a:t>
            </a:r>
            <a:r>
              <a:rPr lang="en-US" altLang="ko-KR" sz="1800" dirty="0"/>
              <a:t> : </a:t>
            </a:r>
            <a:r>
              <a:rPr lang="ko-KR" altLang="en-US" sz="1800" dirty="0"/>
              <a:t>음악 파일 경로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loop:</a:t>
            </a:r>
            <a:r>
              <a:rPr lang="ko-KR" altLang="en-US" sz="1800" dirty="0"/>
              <a:t>음악 반복 여부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controls : </a:t>
            </a:r>
            <a:r>
              <a:rPr lang="ko-KR" altLang="en-US" sz="1800" dirty="0"/>
              <a:t>음악 재생 도구 출력 여부 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49902-E7D7-4C5C-8A2E-D2D3A994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4" y="2852936"/>
            <a:ext cx="39814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6EABE-321A-4760-B931-CD28A722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31432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C07FB-1265-452D-A375-C13E5E9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94" y="3146425"/>
            <a:ext cx="32480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F8E4C-D4EC-4262-A4D0-13885E61A9C7}"/>
              </a:ext>
            </a:extLst>
          </p:cNvPr>
          <p:cNvSpPr txBox="1"/>
          <p:nvPr/>
        </p:nvSpPr>
        <p:spPr>
          <a:xfrm>
            <a:off x="4746518" y="3100586"/>
            <a:ext cx="3225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Controls </a:t>
            </a:r>
            <a:r>
              <a:rPr lang="ko-KR" altLang="en-US" sz="1050" dirty="0"/>
              <a:t>속성은 속성값 생략 가능</a:t>
            </a:r>
            <a:endParaRPr lang="en-US" altLang="ko-KR" sz="1050" dirty="0"/>
          </a:p>
          <a:p>
            <a:r>
              <a:rPr lang="ko-KR" altLang="en-US" sz="1050" dirty="0"/>
              <a:t>이처럼 속성값을 생략할 수 있는 일부 속성들이 있음</a:t>
            </a:r>
          </a:p>
        </p:txBody>
      </p:sp>
    </p:spTree>
    <p:extLst>
      <p:ext uri="{BB962C8B-B14F-4D97-AF65-F5344CB8AC3E}">
        <p14:creationId xmlns:p14="http://schemas.microsoft.com/office/powerpoint/2010/main" val="4094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source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웹브라우저마다</a:t>
            </a:r>
            <a:r>
              <a:rPr lang="ko-KR" altLang="en-US" sz="1600" dirty="0"/>
              <a:t> 지원하는 음악형식이 다르므로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대응하고자 나온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type</a:t>
            </a:r>
            <a:r>
              <a:rPr lang="ko-KR" altLang="en-US" sz="1600" dirty="0"/>
              <a:t>속성을 표기해줘야 </a:t>
            </a:r>
            <a:r>
              <a:rPr lang="ko-KR" altLang="en-US" sz="1600" dirty="0" err="1"/>
              <a:t>웹브라우저를</a:t>
            </a:r>
            <a:r>
              <a:rPr lang="ko-KR" altLang="en-US" sz="1600" dirty="0"/>
              <a:t> 읽는 시간이 줄어듦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E887B-BE26-4C52-B5FD-7D0F7FA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6050"/>
            <a:ext cx="3876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오디오태그와 마찬가지로 </a:t>
            </a:r>
            <a:r>
              <a:rPr lang="en-US" altLang="ko-KR" sz="1800" dirty="0"/>
              <a:t>HTML5</a:t>
            </a:r>
            <a:r>
              <a:rPr lang="ko-KR" altLang="en-US" sz="1800" dirty="0"/>
              <a:t>가 되면서 별도 플러그인 없이 바로 동영상 재생이 가능</a:t>
            </a:r>
            <a:endParaRPr lang="en-US" altLang="ko-KR" sz="1800" dirty="0"/>
          </a:p>
          <a:p>
            <a:pPr lvl="1"/>
            <a:r>
              <a:rPr lang="en-US" altLang="ko-KR" sz="1600" dirty="0"/>
              <a:t>NCS </a:t>
            </a:r>
            <a:r>
              <a:rPr lang="ko-KR" altLang="en-US" sz="1600" dirty="0"/>
              <a:t>사이트는 지금도 별도 플러그인을 설치해야 동영상 재생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114300" indent="0">
              <a:buNone/>
            </a:pPr>
            <a:endParaRPr lang="en-US" altLang="ko-KR" sz="2800" dirty="0"/>
          </a:p>
          <a:p>
            <a:pPr lvl="1"/>
            <a:r>
              <a:rPr lang="en-US" altLang="ko-KR" sz="1600" dirty="0">
                <a:hlinkClick r:id="rId2"/>
              </a:rPr>
              <a:t>https://pixabay.com/videos</a:t>
            </a:r>
            <a:endParaRPr lang="en-US" altLang="ko-KR" sz="1600" dirty="0"/>
          </a:p>
          <a:p>
            <a:pPr lvl="1"/>
            <a:r>
              <a:rPr lang="en-US" altLang="ko-KR" sz="1600" dirty="0"/>
              <a:t>poster : </a:t>
            </a:r>
            <a:r>
              <a:rPr lang="ko-KR" altLang="en-US" sz="1600" dirty="0"/>
              <a:t>동영상 재생전에 미리 불러올 이미지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2A354-4665-4383-883C-A8474A9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6525"/>
            <a:ext cx="6715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 err="1"/>
              <a:t>웹브라우저별로</a:t>
            </a:r>
            <a:r>
              <a:rPr lang="ko-KR" altLang="en-US" dirty="0"/>
              <a:t> 동영상 플레이어 형태가 다름</a:t>
            </a:r>
            <a:endParaRPr lang="en-US" altLang="ko-KR" dirty="0"/>
          </a:p>
          <a:p>
            <a:pPr lvl="1"/>
            <a:r>
              <a:rPr lang="ko-KR" altLang="en-US" dirty="0"/>
              <a:t>이를 통일 시켜주는 플러그인들 중 하나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93239-84CA-45D7-A9D4-4821C14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52936"/>
            <a:ext cx="6877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아래는 크롬과 </a:t>
            </a:r>
            <a:r>
              <a:rPr lang="en-US" altLang="ko-KR" dirty="0"/>
              <a:t>Edge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똑같은 디자인이 적용된 걸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DDB29-3BAB-4D62-A766-B89A3E3A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6" y="3140968"/>
            <a:ext cx="3900860" cy="272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E74FAA-5ACA-46E0-AC90-AB451989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" y="3152069"/>
            <a:ext cx="4152764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</a:t>
            </a:r>
            <a:r>
              <a:rPr lang="en-US" altLang="ko-KR" dirty="0"/>
              <a:t>: </a:t>
            </a:r>
            <a:r>
              <a:rPr lang="ko-KR" altLang="en-US" dirty="0"/>
              <a:t>사용자에게 입력을 받는 공간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 안에 삽입함</a:t>
            </a:r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 err="1"/>
              <a:t>jsp</a:t>
            </a:r>
            <a:r>
              <a:rPr lang="ko-KR" altLang="en-US" dirty="0"/>
              <a:t>를 할 때 더 자세히 다룰 예정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66E1BA-86CB-4E04-A8FD-A349EFBC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305752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DA39A-ADCE-44B9-A259-6351A834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0681"/>
            <a:ext cx="2419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주소에 </a:t>
            </a:r>
            <a:r>
              <a:rPr lang="en-US" altLang="ko-KR" dirty="0"/>
              <a:t>Data </a:t>
            </a:r>
            <a:r>
              <a:rPr lang="ko-KR" altLang="en-US" dirty="0"/>
              <a:t>입력해서 보내는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Body</a:t>
            </a:r>
            <a:r>
              <a:rPr lang="ko-KR" altLang="en-US" dirty="0"/>
              <a:t>에 담아서 보냄</a:t>
            </a:r>
            <a:r>
              <a:rPr lang="en-US" altLang="ko-KR" dirty="0"/>
              <a:t>(</a:t>
            </a:r>
            <a:r>
              <a:rPr lang="ko-KR" altLang="en-US" dirty="0"/>
              <a:t>주소에 데이터 안 보임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F7521-5965-4207-A7AE-BAA1A19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0575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D527-4B46-438C-BCA0-F03617B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52" y="3356992"/>
            <a:ext cx="303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</a:p>
          <a:p>
            <a:pPr lvl="1"/>
            <a:r>
              <a:rPr lang="en-US" altLang="ko-KR" dirty="0"/>
              <a:t>Checkbox</a:t>
            </a:r>
            <a:r>
              <a:rPr lang="ko-KR" altLang="en-US" dirty="0"/>
              <a:t>는 </a:t>
            </a:r>
            <a:r>
              <a:rPr lang="ko-KR" altLang="en-US" dirty="0" err="1"/>
              <a:t>복수개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는 하나만 선택 가능</a:t>
            </a:r>
            <a:endParaRPr lang="en-US" altLang="ko-KR" dirty="0"/>
          </a:p>
          <a:p>
            <a:pPr lvl="2"/>
            <a:r>
              <a:rPr lang="ko-KR" altLang="en-US" dirty="0"/>
              <a:t>같은 이름 내에서 하나만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gender</a:t>
            </a:r>
            <a:r>
              <a:rPr lang="ko-KR" altLang="en-US" dirty="0"/>
              <a:t>인 태그 중 하나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grade</a:t>
            </a:r>
            <a:r>
              <a:rPr lang="ko-KR" altLang="en-US" dirty="0"/>
              <a:t>인 태그 중 하나 선택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8B77F-2E3E-4C00-ADB2-2383B06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" y="3789040"/>
            <a:ext cx="392430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E0F7D6-299A-420C-AA3A-410A2CA6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15557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일렉트론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기반의 데스크톱 애플리케이션 개발 엔진</a:t>
            </a:r>
            <a:endParaRPr lang="en-US" altLang="ko-KR" dirty="0"/>
          </a:p>
          <a:p>
            <a:pPr lvl="1"/>
            <a:r>
              <a:rPr lang="en-US" altLang="ko-KR" dirty="0"/>
              <a:t>GitHub Desktop, Slack, Visual Studio Code, WordPress.com, Skype, Atom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lvl="1"/>
            <a:r>
              <a:rPr lang="en-US" altLang="ko-KR" dirty="0"/>
              <a:t>HTML5(</a:t>
            </a:r>
            <a:r>
              <a:rPr lang="ko-KR" altLang="en-US" dirty="0"/>
              <a:t>정확히 말하자면 </a:t>
            </a:r>
            <a:r>
              <a:rPr lang="ko-KR" altLang="en-US" dirty="0" err="1"/>
              <a:t>리액트라는</a:t>
            </a:r>
            <a:r>
              <a:rPr lang="ko-KR" altLang="en-US" dirty="0"/>
              <a:t> 라이브러리</a:t>
            </a:r>
            <a:r>
              <a:rPr lang="en-US" altLang="ko-KR" dirty="0"/>
              <a:t>) </a:t>
            </a:r>
            <a:r>
              <a:rPr lang="ko-KR" altLang="en-US" dirty="0"/>
              <a:t>기반의 모바일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애플리케이션 개발 엔진</a:t>
            </a:r>
            <a:endParaRPr lang="en-US" altLang="ko-KR" dirty="0"/>
          </a:p>
          <a:p>
            <a:pPr lvl="1"/>
            <a:r>
              <a:rPr lang="ko-KR" altLang="en-US" dirty="0" err="1"/>
              <a:t>페이스북에서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/>
              <a:t>내부적으로 안드로이드와 아이폰에 맞는 코드로 변환을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 err="1"/>
              <a:t>핀터레스트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태그를 설명하는 용도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input </a:t>
            </a:r>
            <a:r>
              <a:rPr lang="ko-KR" altLang="en-US" dirty="0"/>
              <a:t>태그에</a:t>
            </a:r>
            <a:r>
              <a:rPr lang="en-US" altLang="ko-KR" dirty="0"/>
              <a:t> focus</a:t>
            </a:r>
            <a:r>
              <a:rPr lang="ko-KR" altLang="en-US" dirty="0"/>
              <a:t>를 맞추는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C7E62-08FE-4CA5-AF46-29A3B0B9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3" y="2780928"/>
            <a:ext cx="28194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0E79C-5FC2-4185-8FEE-595FA2C4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3933056"/>
            <a:ext cx="25622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098BD-8788-4A90-B875-45F9C1FB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65" y="3951874"/>
            <a:ext cx="2152650" cy="457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A006AB-DD6A-438E-8EB4-93A62DC3BEED}"/>
              </a:ext>
            </a:extLst>
          </p:cNvPr>
          <p:cNvSpPr/>
          <p:nvPr/>
        </p:nvSpPr>
        <p:spPr>
          <a:xfrm>
            <a:off x="1066800" y="3933056"/>
            <a:ext cx="3368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5C37B-116C-4BA9-B54D-EC18A489EF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03648" y="4077072"/>
            <a:ext cx="3960440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6ED5E-31BB-4BC2-B1BD-075D96FB3F2F}"/>
              </a:ext>
            </a:extLst>
          </p:cNvPr>
          <p:cNvSpPr txBox="1"/>
          <p:nvPr/>
        </p:nvSpPr>
        <p:spPr>
          <a:xfrm>
            <a:off x="1066800" y="4509120"/>
            <a:ext cx="464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글자를 클릭하자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focus</a:t>
            </a:r>
            <a:r>
              <a:rPr lang="ko-KR" altLang="en-US" dirty="0"/>
              <a:t>가 생김</a:t>
            </a:r>
          </a:p>
        </p:txBody>
      </p:sp>
    </p:spTree>
    <p:extLst>
      <p:ext uri="{BB962C8B-B14F-4D97-AF65-F5344CB8AC3E}">
        <p14:creationId xmlns:p14="http://schemas.microsoft.com/office/powerpoint/2010/main" val="3659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넘기기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0E5AA-F9CE-486C-B229-EA888336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4" y="2708920"/>
            <a:ext cx="3152775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EC558F-B374-43D0-81F6-D80E16FB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3" y="2636912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너비와 높이 지정 가능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 안에서는 띄어쓰기를 주의해야 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7DF5B-2915-4324-BEB2-0E2241B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7" y="3568402"/>
            <a:ext cx="242887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3DEB4-D761-4070-A43D-B836C8D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70" y="3311227"/>
            <a:ext cx="34766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CC89-93E4-4F07-A886-0E17776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50" y="4774604"/>
            <a:ext cx="22860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FDA14C-3103-454C-984B-082F729E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2" y="4847331"/>
            <a:ext cx="1533525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A60119-5B5F-4EF2-BBA4-AF8DB453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5925377"/>
            <a:ext cx="2295525" cy="438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71E689-4EE9-4253-A760-85152F39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275" y="5887484"/>
            <a:ext cx="1971675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684AF2-5B31-464D-BC8E-8CC79AFB3491}"/>
              </a:ext>
            </a:extLst>
          </p:cNvPr>
          <p:cNvSpPr txBox="1"/>
          <p:nvPr/>
        </p:nvSpPr>
        <p:spPr>
          <a:xfrm>
            <a:off x="4224936" y="3811974"/>
            <a:ext cx="420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태그 안에서는 한 칸의</a:t>
            </a:r>
            <a:endParaRPr lang="en-US" altLang="ko-KR" dirty="0"/>
          </a:p>
          <a:p>
            <a:r>
              <a:rPr lang="ko-KR" altLang="en-US" dirty="0"/>
              <a:t>띄어쓰기나 </a:t>
            </a:r>
            <a:r>
              <a:rPr lang="ko-KR" altLang="en-US" dirty="0" err="1"/>
              <a:t>개행도</a:t>
            </a:r>
            <a:r>
              <a:rPr lang="ko-KR" altLang="en-US" dirty="0"/>
              <a:t> 모두 그대로 반영됨</a:t>
            </a:r>
            <a:endParaRPr lang="en-US" altLang="ko-KR" dirty="0"/>
          </a:p>
          <a:p>
            <a:r>
              <a:rPr lang="en-US" altLang="ko-KR" dirty="0"/>
              <a:t>※p</a:t>
            </a:r>
            <a:r>
              <a:rPr lang="ko-KR" altLang="en-US" dirty="0" err="1"/>
              <a:t>태그랑</a:t>
            </a:r>
            <a:r>
              <a:rPr lang="ko-KR" altLang="en-US" dirty="0"/>
              <a:t>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204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태그와 마찬가지로 </a:t>
            </a:r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여러 개의 목록에서 여러 가지 선택 가능</a:t>
            </a:r>
            <a:endParaRPr lang="en-US" altLang="ko-KR" dirty="0"/>
          </a:p>
          <a:p>
            <a:pPr lvl="2"/>
            <a:r>
              <a:rPr lang="en-US" altLang="ko-KR" dirty="0"/>
              <a:t>select : </a:t>
            </a:r>
            <a:r>
              <a:rPr lang="ko-KR" altLang="en-US" dirty="0"/>
              <a:t>선택 양식 생성</a:t>
            </a:r>
            <a:endParaRPr lang="en-US" altLang="ko-KR" dirty="0"/>
          </a:p>
          <a:p>
            <a:pPr lvl="2"/>
            <a:r>
              <a:rPr lang="en-US" altLang="ko-KR" dirty="0" err="1"/>
              <a:t>optgroup</a:t>
            </a:r>
            <a:r>
              <a:rPr lang="en-US" altLang="ko-KR" dirty="0"/>
              <a:t> : </a:t>
            </a:r>
            <a:r>
              <a:rPr lang="ko-KR" altLang="en-US" dirty="0"/>
              <a:t>옵션을 그룹화</a:t>
            </a:r>
            <a:endParaRPr lang="en-US" altLang="ko-KR" dirty="0"/>
          </a:p>
          <a:p>
            <a:pPr lvl="2"/>
            <a:r>
              <a:rPr lang="en-US" altLang="ko-KR" dirty="0"/>
              <a:t>option : </a:t>
            </a:r>
            <a:r>
              <a:rPr lang="ko-KR" altLang="en-US" dirty="0"/>
              <a:t>옵션을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FDEB6-0A03-4D9B-9D0F-6763D3DE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18" y="4122619"/>
            <a:ext cx="22479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9339E-A314-49CF-AE0A-44B770D9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5430"/>
            <a:ext cx="2343150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AFA05E-0C11-49AF-B0F2-CBB409A1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1" y="3645024"/>
            <a:ext cx="819150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CA0A5A-8068-4F21-B637-A6068C33821E}"/>
              </a:ext>
            </a:extLst>
          </p:cNvPr>
          <p:cNvSpPr txBox="1"/>
          <p:nvPr/>
        </p:nvSpPr>
        <p:spPr>
          <a:xfrm>
            <a:off x="4114800" y="4574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 개만 선택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7AA36C-14BD-400D-9CB7-E5ABBBA0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162580"/>
            <a:ext cx="866775" cy="1019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2D9E79-BCE6-4267-9D99-1097B14237A3}"/>
              </a:ext>
            </a:extLst>
          </p:cNvPr>
          <p:cNvSpPr txBox="1"/>
          <p:nvPr/>
        </p:nvSpPr>
        <p:spPr>
          <a:xfrm>
            <a:off x="4057652" y="62161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Ctrl</a:t>
            </a:r>
            <a:r>
              <a:rPr lang="ko-KR" altLang="en-US" dirty="0"/>
              <a:t>키 누르면 여러 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949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그룹화하는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DA471-C4C1-40C8-956D-1EBED71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" y="2392977"/>
            <a:ext cx="3219450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7FE4CA-6C6C-4359-809C-7DC5231C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150495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F03E7-527A-48EA-AD4D-E6E7AB6EA045}"/>
              </a:ext>
            </a:extLst>
          </p:cNvPr>
          <p:cNvSpPr txBox="1"/>
          <p:nvPr/>
        </p:nvSpPr>
        <p:spPr>
          <a:xfrm>
            <a:off x="611490" y="4799150"/>
            <a:ext cx="731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옵션 선택자는 별도로 만들어서 쓰는 경우가 많음</a:t>
            </a:r>
            <a:r>
              <a:rPr lang="en-US" altLang="ko-KR" dirty="0"/>
              <a:t>(</a:t>
            </a:r>
            <a:r>
              <a:rPr lang="ko-KR" altLang="en-US" dirty="0"/>
              <a:t>디자인이 안 좋아서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공간을 분할할 수 있어야 원하는 레이아웃을 구상할 수 있음</a:t>
            </a:r>
            <a:endParaRPr lang="en-US" altLang="ko-KR" dirty="0"/>
          </a:p>
          <a:p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태그가 대표적인 공간 분할 태그</a:t>
            </a:r>
            <a:endParaRPr lang="en-US" altLang="ko-KR" dirty="0"/>
          </a:p>
          <a:p>
            <a:r>
              <a:rPr lang="ko-KR" altLang="en-US" dirty="0"/>
              <a:t>네이버 사이트 같이 살펴보기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좌우밖에 줄 수 없음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Inline-block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상하좌우 다 줄 수 있음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한 줄을 차지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CE7C0-ADD3-408E-8920-9F90AC0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13176"/>
            <a:ext cx="47815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44274C-FFBB-49CB-85D9-DF1A3DB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4" y="707852"/>
            <a:ext cx="21526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92C7A-6B91-4919-9E8D-AE3B291D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8"/>
          <a:stretch/>
        </p:blipFill>
        <p:spPr>
          <a:xfrm>
            <a:off x="3203848" y="3886547"/>
            <a:ext cx="5184576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1C064C-BFD8-4E53-9391-8BFA6497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531" y="2676525"/>
            <a:ext cx="1457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7D9751-E552-4041-BA90-8B2FFADB3DD3}"/>
              </a:ext>
            </a:extLst>
          </p:cNvPr>
          <p:cNvCxnSpPr>
            <a:cxnSpLocks/>
          </p:cNvCxnSpPr>
          <p:nvPr/>
        </p:nvCxnSpPr>
        <p:spPr>
          <a:xfrm flipV="1">
            <a:off x="2442592" y="1844824"/>
            <a:ext cx="2129408" cy="33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0E6CA3-4A21-4138-AC2F-5C0050F0D38F}"/>
              </a:ext>
            </a:extLst>
          </p:cNvPr>
          <p:cNvCxnSpPr>
            <a:cxnSpLocks/>
          </p:cNvCxnSpPr>
          <p:nvPr/>
        </p:nvCxnSpPr>
        <p:spPr>
          <a:xfrm>
            <a:off x="3079739" y="3211198"/>
            <a:ext cx="2960792" cy="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028BD-BECE-4BEA-817F-BDF2D46E5715}"/>
              </a:ext>
            </a:extLst>
          </p:cNvPr>
          <p:cNvCxnSpPr>
            <a:cxnSpLocks/>
          </p:cNvCxnSpPr>
          <p:nvPr/>
        </p:nvCxnSpPr>
        <p:spPr>
          <a:xfrm>
            <a:off x="2418242" y="4249684"/>
            <a:ext cx="661497" cy="96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94EE72B-EDE9-4029-ADBF-DDF71292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48"/>
              </p:ext>
            </p:extLst>
          </p:nvPr>
        </p:nvGraphicFramePr>
        <p:xfrm>
          <a:off x="104360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h1~h6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형식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F4C889-EC8D-4705-9F46-131301CE8545}"/>
              </a:ext>
            </a:extLst>
          </p:cNvPr>
          <p:cNvSpPr txBox="1"/>
          <p:nvPr/>
        </p:nvSpPr>
        <p:spPr>
          <a:xfrm>
            <a:off x="1008093" y="49824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Inline-block :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ko-KR" altLang="en-US" dirty="0"/>
              <a:t>멀티미디어 태그들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79D13A-31AE-4F69-B520-F7A39F0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5" y="5622938"/>
            <a:ext cx="211455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8D750D-C25E-4AFE-B5BA-E511A5EA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152415"/>
            <a:ext cx="25241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6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태그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의미론적인</a:t>
            </a:r>
            <a:endParaRPr lang="en-US" altLang="ko-KR" dirty="0"/>
          </a:p>
          <a:p>
            <a:pPr lvl="1"/>
            <a:r>
              <a:rPr lang="ko-KR" altLang="en-US" dirty="0"/>
              <a:t>검색엔진 및 프로그래머 모두에게 가독성을 </a:t>
            </a:r>
            <a:r>
              <a:rPr lang="ko-KR" altLang="en-US" dirty="0" err="1"/>
              <a:t>향상시켜줌</a:t>
            </a:r>
            <a:endParaRPr lang="en-US" altLang="ko-KR" dirty="0"/>
          </a:p>
          <a:p>
            <a:pPr lvl="2"/>
            <a:r>
              <a:rPr lang="ko-KR" altLang="en-US" dirty="0"/>
              <a:t>근데 </a:t>
            </a:r>
            <a:r>
              <a:rPr lang="ko-KR" altLang="en-US" dirty="0" err="1"/>
              <a:t>아직까진</a:t>
            </a:r>
            <a:r>
              <a:rPr lang="ko-KR" altLang="en-US" dirty="0"/>
              <a:t> 잘 안 쓰임</a:t>
            </a:r>
            <a:r>
              <a:rPr lang="en-US" altLang="ko-KR" dirty="0"/>
              <a:t>(</a:t>
            </a:r>
            <a:r>
              <a:rPr lang="ko-KR" altLang="en-US" dirty="0"/>
              <a:t>네이버 등 보기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285"/>
              </p:ext>
            </p:extLst>
          </p:nvPr>
        </p:nvGraphicFramePr>
        <p:xfrm>
          <a:off x="1219200" y="3501008"/>
          <a:ext cx="6521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76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260576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en-US" altLang="ko-KR" dirty="0"/>
              <a:t>OS</a:t>
            </a:r>
            <a:r>
              <a:rPr lang="ko-KR" altLang="en-US" dirty="0"/>
              <a:t>에 맞는 언어로 개발한 것보다는 조금 느릴 수 밖에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기기의 일부내부적인 부분들에</a:t>
            </a:r>
            <a:r>
              <a:rPr lang="en-US" altLang="ko-KR" dirty="0"/>
              <a:t>(</a:t>
            </a:r>
            <a:r>
              <a:rPr lang="ko-KR" altLang="en-US" dirty="0" err="1"/>
              <a:t>자이로센서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접근 제한됨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카메라 정도까지는 제어할 수 있음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HTML, CSS, JS</a:t>
            </a:r>
            <a:r>
              <a:rPr lang="ko-KR" altLang="en-US" dirty="0"/>
              <a:t>만 잘 알면 안드로이드와 </a:t>
            </a:r>
            <a:r>
              <a:rPr lang="en-US" altLang="ko-KR" dirty="0"/>
              <a:t>iOS</a:t>
            </a:r>
            <a:r>
              <a:rPr lang="ko-KR" altLang="en-US" dirty="0"/>
              <a:t>에 모두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대응되는 앱을 </a:t>
            </a:r>
            <a:r>
              <a:rPr lang="ko-KR" altLang="en-US" dirty="0"/>
              <a:t>만들 수 있다는 메리트가 있음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크롬뿐만</a:t>
            </a:r>
            <a:r>
              <a:rPr lang="ko-KR" altLang="en-US" dirty="0"/>
              <a:t> 아니라 다양한 </a:t>
            </a:r>
            <a:r>
              <a:rPr lang="ko-KR" altLang="en-US" dirty="0" err="1"/>
              <a:t>웹브라우저들을</a:t>
            </a:r>
            <a:r>
              <a:rPr lang="ko-KR" altLang="en-US" dirty="0"/>
              <a:t> 설치해 볼 것</a:t>
            </a:r>
            <a:endParaRPr lang="en-US" altLang="ko-KR" dirty="0"/>
          </a:p>
          <a:p>
            <a:pPr lvl="1"/>
            <a:r>
              <a:rPr lang="ko-KR" altLang="en-US" dirty="0"/>
              <a:t>익스플로러</a:t>
            </a:r>
            <a:r>
              <a:rPr lang="en-US" altLang="ko-KR" dirty="0"/>
              <a:t>, Edge,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pPr lvl="1"/>
            <a:r>
              <a:rPr lang="ko-KR" altLang="en-US" dirty="0"/>
              <a:t>플러그인들 설치해야 함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, html preview, live server, lorem ipsum, open in browser, beautify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과 연동되는 부분 확인하기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Clone</a:t>
            </a:r>
            <a:r>
              <a:rPr lang="ko-KR" altLang="en-US" dirty="0"/>
              <a:t>한 폴더에서 </a:t>
            </a:r>
            <a:r>
              <a:rPr lang="en-US" altLang="ko-KR" dirty="0"/>
              <a:t>Visual Studio Code</a:t>
            </a:r>
            <a:r>
              <a:rPr lang="ko-KR" altLang="en-US" dirty="0"/>
              <a:t>를 열 것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크롬 및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HTML(Hyper Text Markup Language)</a:t>
            </a:r>
          </a:p>
          <a:p>
            <a:pPr lvl="1"/>
            <a:r>
              <a:rPr lang="ko-KR" altLang="en-US" dirty="0"/>
              <a:t>인터넷 상에서 논문을 더 원활하게 공유하기 위해 탄생됨</a:t>
            </a:r>
            <a:endParaRPr lang="en-US" altLang="ko-KR" dirty="0"/>
          </a:p>
          <a:p>
            <a:pPr lvl="1"/>
            <a:r>
              <a:rPr lang="ko-KR" altLang="en-US" dirty="0"/>
              <a:t>웹사이트에서</a:t>
            </a:r>
            <a:r>
              <a:rPr lang="en-US" altLang="ko-KR" dirty="0"/>
              <a:t> </a:t>
            </a:r>
            <a:r>
              <a:rPr lang="ko-KR" altLang="en-US" dirty="0"/>
              <a:t>사용하는 문서 양식</a:t>
            </a:r>
            <a:endParaRPr lang="en-US" altLang="ko-KR" dirty="0"/>
          </a:p>
          <a:p>
            <a:pPr lvl="1"/>
            <a:r>
              <a:rPr lang="ko-KR" altLang="en-US" dirty="0"/>
              <a:t>하이퍼텍스트 </a:t>
            </a:r>
            <a:r>
              <a:rPr lang="en-US" altLang="ko-KR" dirty="0"/>
              <a:t>: </a:t>
            </a:r>
            <a:r>
              <a:rPr lang="ko-KR" altLang="en-US" dirty="0"/>
              <a:t>링크를 클릭해서 다른 문서</a:t>
            </a:r>
            <a:r>
              <a:rPr lang="en-US" altLang="ko-KR" dirty="0"/>
              <a:t>(=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마크업 </a:t>
            </a:r>
            <a:r>
              <a:rPr lang="en-US" altLang="ko-KR" dirty="0"/>
              <a:t>: </a:t>
            </a:r>
            <a:r>
              <a:rPr lang="ko-KR" altLang="en-US" dirty="0"/>
              <a:t>태그를 사용해서 문서의 일부분들을 서로 구분하는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</a:t>
            </a:r>
            <a:r>
              <a:rPr lang="ko-KR" altLang="en-US" dirty="0"/>
              <a:t>제목</a:t>
            </a:r>
            <a:r>
              <a:rPr lang="en-US" altLang="ko-KR" dirty="0"/>
              <a:t>&lt;/h1&gt;, &lt;p&gt;</a:t>
            </a:r>
            <a:r>
              <a:rPr lang="ko-KR" altLang="en-US" dirty="0"/>
              <a:t>본문</a:t>
            </a:r>
            <a:r>
              <a:rPr lang="en-US" altLang="ko-KR" dirty="0"/>
              <a:t>&lt;/p&gt;</a:t>
            </a:r>
            <a:r>
              <a:rPr lang="ko-KR" altLang="en-US" dirty="0"/>
              <a:t>처럼 </a:t>
            </a:r>
            <a:r>
              <a:rPr lang="en-US" altLang="ko-KR" dirty="0"/>
              <a:t>h1</a:t>
            </a:r>
            <a:r>
              <a:rPr lang="ko-KR" altLang="en-US" dirty="0"/>
              <a:t>태그는 제목</a:t>
            </a:r>
            <a:r>
              <a:rPr lang="en-US" altLang="ko-KR" dirty="0"/>
              <a:t>, p</a:t>
            </a:r>
            <a:r>
              <a:rPr lang="ko-KR" altLang="en-US" dirty="0"/>
              <a:t>태그는 본문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≒요소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요소 이름을 </a:t>
            </a:r>
            <a:r>
              <a:rPr lang="en-US" altLang="ko-KR" dirty="0"/>
              <a:t>&lt;&gt;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&lt;h1&gt;&lt;/h1&gt;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한 요소이다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시작태그와 끝태그로 되어 있으나 그렇지 않은 경우도 있음</a:t>
            </a:r>
            <a:endParaRPr lang="en-US" altLang="ko-KR" dirty="0"/>
          </a:p>
          <a:p>
            <a:pPr lvl="2"/>
            <a:r>
              <a:rPr lang="en-US" altLang="ko-KR" dirty="0"/>
              <a:t>&lt;h1&gt;(</a:t>
            </a:r>
            <a:r>
              <a:rPr lang="ko-KR" altLang="en-US" dirty="0"/>
              <a:t>시작태그</a:t>
            </a:r>
            <a:r>
              <a:rPr lang="en-US" altLang="ko-KR" dirty="0"/>
              <a:t>),  &lt;/h1&gt;(</a:t>
            </a:r>
            <a:r>
              <a:rPr lang="ko-KR" altLang="en-US" dirty="0" err="1"/>
              <a:t>끝태그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끝태그가 없는 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HTML5 </a:t>
            </a:r>
            <a:r>
              <a:rPr lang="ko-KR" altLang="en-US" dirty="0"/>
              <a:t>표기법</a:t>
            </a:r>
            <a:r>
              <a:rPr lang="en-US" altLang="ko-KR" dirty="0"/>
              <a:t>, &lt;</a:t>
            </a:r>
            <a:r>
              <a:rPr lang="en-US" altLang="ko-KR" dirty="0" err="1"/>
              <a:t>br</a:t>
            </a:r>
            <a:r>
              <a:rPr lang="en-US" altLang="ko-KR" dirty="0"/>
              <a:t>/&gt; XHTML5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태그 안에 태그를 삽입할 수도 있음</a:t>
            </a:r>
            <a:r>
              <a:rPr lang="en-US" altLang="ko-KR" dirty="0"/>
              <a:t>(= </a:t>
            </a:r>
            <a:r>
              <a:rPr lang="ko-KR" altLang="en-US" dirty="0"/>
              <a:t>일부태그는 태그 안에 태그를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삽입할 수 없음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4E79C-3B8C-4125-B12E-8D232A8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93543"/>
            <a:ext cx="3612910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태그에 부여된 추가 정보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&lt;h1 title=“header”&gt;Hello&lt;/h1&gt;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ko-KR" altLang="en-US" dirty="0">
                <a:solidFill>
                  <a:srgbClr val="00B050"/>
                </a:solidFill>
              </a:rPr>
              <a:t>여기에 적는 건 실제로 문서에서 안 읽힘 </a:t>
            </a:r>
            <a:r>
              <a:rPr lang="en-US" altLang="ko-KR" dirty="0">
                <a:solidFill>
                  <a:srgbClr val="00B050"/>
                </a:solidFill>
              </a:rPr>
              <a:t>--&gt;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605349" y="2751782"/>
            <a:ext cx="2172191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FEBA-64C3-4761-82D0-EA22AE44D28B}"/>
              </a:ext>
            </a:extLst>
          </p:cNvPr>
          <p:cNvSpPr txBox="1"/>
          <p:nvPr/>
        </p:nvSpPr>
        <p:spPr>
          <a:xfrm>
            <a:off x="605349" y="3566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속성명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C5816-7FD1-4FB4-B377-664B68D522DF}"/>
              </a:ext>
            </a:extLst>
          </p:cNvPr>
          <p:cNvSpPr txBox="1"/>
          <p:nvPr/>
        </p:nvSpPr>
        <p:spPr>
          <a:xfrm>
            <a:off x="1891377" y="3502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B3AC-DA1A-4F56-9705-84ED6213B6E2}"/>
              </a:ext>
            </a:extLst>
          </p:cNvPr>
          <p:cNvSpPr txBox="1"/>
          <p:nvPr/>
        </p:nvSpPr>
        <p:spPr>
          <a:xfrm>
            <a:off x="683568" y="25066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 블록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561224" y="2782511"/>
            <a:ext cx="899719" cy="3853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1712310" y="2806421"/>
            <a:ext cx="106523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ADF6E3-43A1-4BC0-80B4-F9438B893C0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2244925" y="3175861"/>
            <a:ext cx="8090" cy="32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129A78-3AF8-40FF-B1F5-7B5797E806DD}"/>
              </a:ext>
            </a:extLst>
          </p:cNvPr>
          <p:cNvCxnSpPr>
            <a:cxnSpLocks/>
          </p:cNvCxnSpPr>
          <p:nvPr/>
        </p:nvCxnSpPr>
        <p:spPr>
          <a:xfrm flipH="1">
            <a:off x="797982" y="3175861"/>
            <a:ext cx="271186" cy="422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에스코어 드림 7 ExtraBold"/>
        <a:ea typeface="에스코어 드림 7 ExtraBold"/>
        <a:cs typeface=""/>
      </a:majorFont>
      <a:minorFont>
        <a:latin typeface="에스코어 드림 7 ExtraBold"/>
        <a:ea typeface="에스코어 드림 7 ExtraBold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1418</TotalTime>
  <Words>1465</Words>
  <Application>Microsoft Office PowerPoint</Application>
  <PresentationFormat>화면 슬라이드 쇼(4:3)</PresentationFormat>
  <Paragraphs>344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에스코어 드림 7 ExtraBold</vt:lpstr>
      <vt:lpstr>Arial</vt:lpstr>
      <vt:lpstr>Consolas</vt:lpstr>
      <vt:lpstr>근접</vt:lpstr>
      <vt:lpstr>PowerPoint 프레젠테이션</vt:lpstr>
      <vt:lpstr>목차</vt:lpstr>
      <vt:lpstr>HTML5 개요          HTML5의 활용방안</vt:lpstr>
      <vt:lpstr>HTML5 개요          HTML5의 활용방안</vt:lpstr>
      <vt:lpstr>HTML5 개요          HTML5의 활용방안</vt:lpstr>
      <vt:lpstr>HTML5 개요          크롬 및 VSCode 설치</vt:lpstr>
      <vt:lpstr>HTML5 기본          기본 용어 정리</vt:lpstr>
      <vt:lpstr>HTML5 기본          기본 용어 정리</vt:lpstr>
      <vt:lpstr>HTML5 기본          기본 용어 정리</vt:lpstr>
      <vt:lpstr>HTML5 기본          HTML5 페이지 구조</vt:lpstr>
      <vt:lpstr>HTML5 기본          HTML5 페이지 구조</vt:lpstr>
      <vt:lpstr>HTML5 기본          HTML5 페이지 구조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목록태그</vt:lpstr>
      <vt:lpstr>HTML5 기본         목록태그</vt:lpstr>
      <vt:lpstr>HTML5 기본         목록태그</vt:lpstr>
      <vt:lpstr>HTML5 기본         목록태그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이미지 태그</vt:lpstr>
      <vt:lpstr>HTML5 기본         이미지 태그</vt:lpstr>
      <vt:lpstr>HTML5 기본         이미지 태그</vt:lpstr>
      <vt:lpstr>HTML5 기본         오디오 태그</vt:lpstr>
      <vt:lpstr>HTML5 기본         오디오 태그</vt:lpstr>
      <vt:lpstr>HTML5 기본         비디오 태그</vt:lpstr>
      <vt:lpstr>HTML5 기본         비디오 태그</vt:lpstr>
      <vt:lpstr>HTML5 기본         비디오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공간 분할 태그</vt:lpstr>
      <vt:lpstr>HTML5 기본         공간 분할 태그</vt:lpstr>
      <vt:lpstr>HTML5 기본         공간 분할 태그</vt:lpstr>
      <vt:lpstr>HTML5 기본         공간 분할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300</cp:revision>
  <dcterms:created xsi:type="dcterms:W3CDTF">2020-12-09T05:16:10Z</dcterms:created>
  <dcterms:modified xsi:type="dcterms:W3CDTF">2024-09-10T07:19:18Z</dcterms:modified>
</cp:coreProperties>
</file>