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8" r:id="rId4"/>
    <p:sldId id="259" r:id="rId5"/>
    <p:sldId id="262" r:id="rId6"/>
    <p:sldId id="260" r:id="rId7"/>
    <p:sldId id="281" r:id="rId8"/>
    <p:sldId id="263" r:id="rId9"/>
    <p:sldId id="272" r:id="rId10"/>
    <p:sldId id="261" r:id="rId11"/>
    <p:sldId id="264" r:id="rId12"/>
    <p:sldId id="265" r:id="rId13"/>
    <p:sldId id="271" r:id="rId14"/>
    <p:sldId id="267" r:id="rId15"/>
  </p:sldIdLst>
  <p:sldSz cx="9144000" cy="5143500" type="screen16x9"/>
  <p:notesSz cx="6858000" cy="9144000"/>
  <p:embeddedFontLst>
    <p:embeddedFont>
      <p:font typeface="Bebas Neue" panose="020B0606020202050201" pitchFamily="34" charset="0"/>
      <p:regular r:id="rId17"/>
    </p:embeddedFont>
    <p:embeddedFont>
      <p:font typeface="Karla" pitchFamily="2" charset="0"/>
      <p:regular r:id="rId18"/>
      <p:bold r:id="rId19"/>
      <p:italic r:id="rId20"/>
      <p:boldItalic r:id="rId21"/>
    </p:embeddedFont>
    <p:embeddedFont>
      <p:font typeface="Rubik Black" panose="020B0604020202020204" charset="-79"/>
      <p:bold r:id="rId22"/>
      <p:boldItalic r:id="rId23"/>
    </p:embeddedFon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F755D1-34D7-4673-A019-2F5E0069894E}">
  <a:tblStyle styleId="{0AF755D1-34D7-4673-A019-2F5E00698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45DBC2E-983D-4E17-8AF4-8458B351F3B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4e0c60b85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4e0c60b8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14e1613f9b3_1_3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14e1613f9b3_1_3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3" name="Google Shape;73;p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74" name="Google Shape;74;p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76" name="Google Shape;76;p5"/>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59" r:id="rId9"/>
    <p:sldLayoutId id="2147483661" r:id="rId10"/>
    <p:sldLayoutId id="2147483664" r:id="rId11"/>
    <p:sldLayoutId id="2147483665" r:id="rId12"/>
    <p:sldLayoutId id="2147483666"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bit.ly/3A1uf1Q" TargetMode="External"/><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booking.com/index.en-gb.html?ws=;gclid=Cj0KCQjw7aqkBhDPARIsAKGa0oJkQdj_1OETrR-eFzV7LDCRNxy46RtmCsjmH8bs4_hxT5wBZAMlYoEaAmleEALw_wcB;label=en-il-booking-desktop-Hc7lLD87bTa7KWOKDJGMegS652796016630%3Apl%3Ata%3Ap1%3Ap2%3Aac%3Aap%3Aneg%3Afi%3Atikwd-334108349%3Alp1008002%3Ali%3Adec%3Adm;aid=2311236"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4000" dirty="0"/>
              <a:t>מבוא למדעי הנתונים- פרויקט גמר</a:t>
            </a:r>
            <a:br>
              <a:rPr lang="en-US" sz="4000" dirty="0"/>
            </a:br>
            <a:r>
              <a:rPr lang="en-US" sz="4000" dirty="0"/>
              <a:t>Text analysis</a:t>
            </a:r>
            <a:endParaRPr sz="4000"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By Ido Dohan &amp; Lihi Shemesh</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3. ניתוח ראשוני וטיוב נתונים</a:t>
            </a:r>
            <a:endParaRPr dirty="0"/>
          </a:p>
        </p:txBody>
      </p:sp>
      <p:sp>
        <p:nvSpPr>
          <p:cNvPr id="603" name="Google Shape;603;p34"/>
          <p:cNvSpPr/>
          <p:nvPr/>
        </p:nvSpPr>
        <p:spPr>
          <a:xfrm>
            <a:off x="1884516"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review</a:t>
            </a:r>
            <a:endParaRPr sz="2400" dirty="0">
              <a:solidFill>
                <a:schemeClr val="dk1"/>
              </a:solidFill>
              <a:latin typeface="Rubik Black"/>
              <a:ea typeface="Rubik Black"/>
              <a:cs typeface="Rubik Black"/>
              <a:sym typeface="Rubik Black"/>
            </a:endParaRPr>
          </a:p>
        </p:txBody>
      </p:sp>
      <p:sp>
        <p:nvSpPr>
          <p:cNvPr id="604" name="Google Shape;604;p34"/>
          <p:cNvSpPr/>
          <p:nvPr/>
        </p:nvSpPr>
        <p:spPr>
          <a:xfrm>
            <a:off x="3693791"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text</a:t>
            </a:r>
            <a:endParaRPr sz="2400" dirty="0">
              <a:solidFill>
                <a:schemeClr val="dk1"/>
              </a:solidFill>
              <a:latin typeface="Rubik Black"/>
              <a:ea typeface="Rubik Black"/>
              <a:cs typeface="Rubik Black"/>
              <a:sym typeface="Rubik Black"/>
            </a:endParaRPr>
          </a:p>
        </p:txBody>
      </p:sp>
      <p:sp>
        <p:nvSpPr>
          <p:cNvPr id="605" name="Google Shape;605;p34"/>
          <p:cNvSpPr/>
          <p:nvPr/>
        </p:nvSpPr>
        <p:spPr>
          <a:xfrm>
            <a:off x="5503066"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grade</a:t>
            </a:r>
            <a:endParaRPr sz="2400" dirty="0">
              <a:solidFill>
                <a:schemeClr val="dk1"/>
              </a:solidFill>
              <a:latin typeface="Rubik Black"/>
              <a:ea typeface="Rubik Black"/>
              <a:cs typeface="Rubik Black"/>
              <a:sym typeface="Rubik Black"/>
            </a:endParaRPr>
          </a:p>
        </p:txBody>
      </p:sp>
      <p:sp>
        <p:nvSpPr>
          <p:cNvPr id="607" name="Google Shape;607;p34"/>
          <p:cNvSpPr txBox="1"/>
          <p:nvPr/>
        </p:nvSpPr>
        <p:spPr>
          <a:xfrm flipH="1">
            <a:off x="672197" y="1764938"/>
            <a:ext cx="2618525" cy="457200"/>
          </a:xfrm>
          <a:prstGeom prst="rect">
            <a:avLst/>
          </a:prstGeom>
          <a:noFill/>
          <a:ln>
            <a:noFill/>
          </a:ln>
        </p:spPr>
        <p:txBody>
          <a:bodyPr spcFirstLastPara="1" wrap="square" lIns="91425" tIns="0" rIns="91425" bIns="0" anchor="b" anchorCtr="0">
            <a:noAutofit/>
          </a:bodyPr>
          <a:lstStyle/>
          <a:p>
            <a:pPr marL="0" lvl="0" indent="0" algn="l" rtl="1">
              <a:spcBef>
                <a:spcPts val="0"/>
              </a:spcBef>
              <a:spcAft>
                <a:spcPts val="0"/>
              </a:spcAft>
              <a:buNone/>
            </a:pPr>
            <a:r>
              <a:rPr lang="he-IL" sz="2000" dirty="0">
                <a:solidFill>
                  <a:schemeClr val="dk1"/>
                </a:solidFill>
                <a:latin typeface="Rubik Black"/>
                <a:ea typeface="Rubik Black"/>
                <a:cs typeface="Rubik Black"/>
                <a:sym typeface="Rubik Black"/>
              </a:rPr>
              <a:t>יצירת  </a:t>
            </a:r>
            <a:r>
              <a:rPr lang="en-US" sz="2000" dirty="0" err="1">
                <a:solidFill>
                  <a:schemeClr val="dk1"/>
                </a:solidFill>
                <a:latin typeface="Rubik Black"/>
                <a:ea typeface="Rubik Black"/>
                <a:cs typeface="Rubik Black"/>
                <a:sym typeface="Rubik Black"/>
              </a:rPr>
              <a:t>DataFrame</a:t>
            </a:r>
            <a:endParaRPr sz="2000" dirty="0">
              <a:solidFill>
                <a:schemeClr val="dk1"/>
              </a:solidFill>
              <a:latin typeface="Rubik Black"/>
              <a:ea typeface="Rubik Black"/>
              <a:cs typeface="Rubik Black"/>
              <a:sym typeface="Rubik Black"/>
            </a:endParaRPr>
          </a:p>
        </p:txBody>
      </p:sp>
      <p:sp>
        <p:nvSpPr>
          <p:cNvPr id="608" name="Google Shape;608;p34"/>
          <p:cNvSpPr txBox="1"/>
          <p:nvPr/>
        </p:nvSpPr>
        <p:spPr>
          <a:xfrm flipH="1">
            <a:off x="715074" y="2155720"/>
            <a:ext cx="2286000"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he-IL" dirty="0">
                <a:solidFill>
                  <a:schemeClr val="dk1"/>
                </a:solidFill>
                <a:latin typeface="Karla"/>
                <a:ea typeface="Karla"/>
                <a:cs typeface="Karla"/>
                <a:sym typeface="Karla"/>
              </a:rPr>
              <a:t>כל שורה מייצגת ביקורת</a:t>
            </a:r>
            <a:endParaRPr dirty="0">
              <a:solidFill>
                <a:schemeClr val="dk1"/>
              </a:solidFill>
              <a:latin typeface="Karla"/>
              <a:ea typeface="Karla"/>
              <a:cs typeface="Karla"/>
              <a:sym typeface="Karla"/>
            </a:endParaRPr>
          </a:p>
        </p:txBody>
      </p:sp>
      <p:sp>
        <p:nvSpPr>
          <p:cNvPr id="609" name="Google Shape;609;p34"/>
          <p:cNvSpPr txBox="1"/>
          <p:nvPr/>
        </p:nvSpPr>
        <p:spPr>
          <a:xfrm flipH="1">
            <a:off x="2524348" y="3408061"/>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he-IL" sz="2400" dirty="0">
                <a:solidFill>
                  <a:schemeClr val="dk1"/>
                </a:solidFill>
                <a:latin typeface="Rubik Black"/>
                <a:ea typeface="Rubik Black"/>
                <a:cs typeface="Rubik Black"/>
                <a:sym typeface="Rubik Black"/>
              </a:rPr>
              <a:t>כפילויות</a:t>
            </a:r>
            <a:endParaRPr sz="2400" dirty="0">
              <a:solidFill>
                <a:schemeClr val="dk1"/>
              </a:solidFill>
              <a:latin typeface="Rubik Black"/>
              <a:ea typeface="Rubik Black"/>
              <a:cs typeface="Rubik Black"/>
              <a:sym typeface="Rubik Black"/>
            </a:endParaRPr>
          </a:p>
        </p:txBody>
      </p:sp>
      <p:sp>
        <p:nvSpPr>
          <p:cNvPr id="610" name="Google Shape;610;p34"/>
          <p:cNvSpPr txBox="1"/>
          <p:nvPr/>
        </p:nvSpPr>
        <p:spPr>
          <a:xfrm flipH="1">
            <a:off x="1951201" y="3830797"/>
            <a:ext cx="2859149"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he-IL" dirty="0">
                <a:solidFill>
                  <a:schemeClr val="dk1"/>
                </a:solidFill>
                <a:latin typeface="Karla"/>
                <a:ea typeface="Karla"/>
                <a:cs typeface="Karla"/>
                <a:sym typeface="Karla"/>
              </a:rPr>
              <a:t>משום שאין חשיבות לכפילות של מידע, כל הביקורות בעלי טקסט זהה ימחקו</a:t>
            </a:r>
            <a:endParaRPr dirty="0">
              <a:solidFill>
                <a:schemeClr val="dk1"/>
              </a:solidFill>
              <a:latin typeface="Karla"/>
              <a:ea typeface="Karla"/>
              <a:cs typeface="Karla"/>
              <a:sym typeface="Karla"/>
            </a:endParaRPr>
          </a:p>
        </p:txBody>
      </p:sp>
      <p:sp>
        <p:nvSpPr>
          <p:cNvPr id="611" name="Google Shape;611;p34"/>
          <p:cNvSpPr txBox="1"/>
          <p:nvPr/>
        </p:nvSpPr>
        <p:spPr>
          <a:xfrm flipH="1">
            <a:off x="4333625" y="1600314"/>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he-IL" sz="2000" dirty="0">
                <a:solidFill>
                  <a:schemeClr val="dk1"/>
                </a:solidFill>
                <a:latin typeface="Rubik Black"/>
                <a:ea typeface="Rubik Black"/>
                <a:cs typeface="Rubik Black"/>
                <a:sym typeface="Rubik Black"/>
              </a:rPr>
              <a:t>ביקורת ללא טקסט</a:t>
            </a:r>
            <a:endParaRPr sz="2000" dirty="0">
              <a:solidFill>
                <a:schemeClr val="dk1"/>
              </a:solidFill>
              <a:latin typeface="Rubik Black"/>
              <a:ea typeface="Rubik Black"/>
              <a:cs typeface="Rubik Black"/>
              <a:sym typeface="Rubik Black"/>
            </a:endParaRPr>
          </a:p>
        </p:txBody>
      </p:sp>
      <p:sp>
        <p:nvSpPr>
          <p:cNvPr id="612" name="Google Shape;612;p34"/>
          <p:cNvSpPr txBox="1"/>
          <p:nvPr/>
        </p:nvSpPr>
        <p:spPr>
          <a:xfrm flipH="1">
            <a:off x="3333599" y="2023038"/>
            <a:ext cx="3887206"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he-IL" dirty="0">
                <a:solidFill>
                  <a:schemeClr val="dk1"/>
                </a:solidFill>
                <a:latin typeface="Karla"/>
                <a:ea typeface="Karla"/>
                <a:cs typeface="Karla"/>
                <a:sym typeface="Karla"/>
              </a:rPr>
              <a:t>במידה והביקורת נכתבה ללא טקסט ורק ציון הוזן, יכנס בצמוד לציון ערך טקסטואלי </a:t>
            </a:r>
            <a:r>
              <a:rPr lang="he-IL" dirty="0" err="1">
                <a:solidFill>
                  <a:schemeClr val="dk1"/>
                </a:solidFill>
                <a:latin typeface="Karla"/>
                <a:ea typeface="Karla"/>
                <a:cs typeface="Karla"/>
                <a:sym typeface="Karla"/>
              </a:rPr>
              <a:t>דיפולטי</a:t>
            </a:r>
            <a:r>
              <a:rPr lang="he-IL" dirty="0">
                <a:solidFill>
                  <a:schemeClr val="dk1"/>
                </a:solidFill>
                <a:latin typeface="Karla"/>
                <a:ea typeface="Karla"/>
                <a:cs typeface="Karla"/>
                <a:sym typeface="Karla"/>
              </a:rPr>
              <a:t> המתאים לציון</a:t>
            </a:r>
            <a:endParaRPr dirty="0">
              <a:solidFill>
                <a:schemeClr val="dk1"/>
              </a:solidFill>
              <a:latin typeface="Karla"/>
              <a:ea typeface="Karla"/>
              <a:cs typeface="Karla"/>
              <a:sym typeface="Karla"/>
            </a:endParaRPr>
          </a:p>
        </p:txBody>
      </p:sp>
      <p:cxnSp>
        <p:nvCxnSpPr>
          <p:cNvPr id="619" name="Google Shape;619;p34"/>
          <p:cNvCxnSpPr>
            <a:stCxn id="603" idx="3"/>
            <a:endCxn id="604" idx="1"/>
          </p:cNvCxnSpPr>
          <p:nvPr/>
        </p:nvCxnSpPr>
        <p:spPr>
          <a:xfrm>
            <a:off x="3530316"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0" name="Google Shape;620;p34"/>
          <p:cNvCxnSpPr>
            <a:stCxn id="604" idx="3"/>
            <a:endCxn id="605" idx="1"/>
          </p:cNvCxnSpPr>
          <p:nvPr/>
        </p:nvCxnSpPr>
        <p:spPr>
          <a:xfrm>
            <a:off x="5339591"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1" name="Google Shape;621;p34"/>
          <p:cNvCxnSpPr>
            <a:cxnSpLocks/>
            <a:stCxn id="605" idx="3"/>
          </p:cNvCxnSpPr>
          <p:nvPr/>
        </p:nvCxnSpPr>
        <p:spPr>
          <a:xfrm>
            <a:off x="7148866"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2" name="Google Shape;622;p34"/>
          <p:cNvCxnSpPr>
            <a:cxnSpLocks/>
          </p:cNvCxnSpPr>
          <p:nvPr/>
        </p:nvCxnSpPr>
        <p:spPr>
          <a:xfrm>
            <a:off x="7162766" y="3012706"/>
            <a:ext cx="321000" cy="0"/>
          </a:xfrm>
          <a:prstGeom prst="straightConnector1">
            <a:avLst/>
          </a:prstGeom>
          <a:noFill/>
          <a:ln w="28575" cap="flat" cmpd="sng">
            <a:solidFill>
              <a:schemeClr val="dk1"/>
            </a:solidFill>
            <a:prstDash val="solid"/>
            <a:round/>
            <a:headEnd type="none" w="med" len="med"/>
            <a:tailEnd type="oval" w="med" len="med"/>
          </a:ln>
        </p:spPr>
      </p:cxnSp>
      <p:cxnSp>
        <p:nvCxnSpPr>
          <p:cNvPr id="623" name="Google Shape;623;p34"/>
          <p:cNvCxnSpPr>
            <a:cxnSpLocks/>
            <a:stCxn id="603" idx="1"/>
          </p:cNvCxnSpPr>
          <p:nvPr/>
        </p:nvCxnSpPr>
        <p:spPr>
          <a:xfrm flipH="1">
            <a:off x="1555200" y="3012706"/>
            <a:ext cx="329316" cy="0"/>
          </a:xfrm>
          <a:prstGeom prst="straightConnector1">
            <a:avLst/>
          </a:prstGeom>
          <a:noFill/>
          <a:ln w="28575" cap="flat" cmpd="sng">
            <a:solidFill>
              <a:schemeClr val="dk1"/>
            </a:solidFill>
            <a:prstDash val="solid"/>
            <a:round/>
            <a:headEnd type="none" w="med" len="med"/>
            <a:tailEnd type="oval" w="med" len="med"/>
          </a:ln>
        </p:spPr>
      </p:cxnSp>
      <p:grpSp>
        <p:nvGrpSpPr>
          <p:cNvPr id="624" name="Google Shape;624;p34"/>
          <p:cNvGrpSpPr/>
          <p:nvPr/>
        </p:nvGrpSpPr>
        <p:grpSpPr>
          <a:xfrm>
            <a:off x="716262" y="4020798"/>
            <a:ext cx="682628" cy="31323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4"/>
          <p:cNvSpPr/>
          <p:nvPr/>
        </p:nvSpPr>
        <p:spPr>
          <a:xfrm rot="-2700000">
            <a:off x="7544708" y="319520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715075" y="10446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4"/>
          <p:cNvGrpSpPr/>
          <p:nvPr/>
        </p:nvGrpSpPr>
        <p:grpSpPr>
          <a:xfrm>
            <a:off x="7266943" y="1417337"/>
            <a:ext cx="1827475" cy="105135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34" name="Google Shape;734;p37"/>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he-IL" dirty="0"/>
              <a:t>4. ויזואליזציה ו-</a:t>
            </a:r>
            <a:r>
              <a:rPr lang="en-US" dirty="0"/>
              <a:t>EDA</a:t>
            </a:r>
            <a:endParaRPr dirty="0"/>
          </a:p>
        </p:txBody>
      </p:sp>
      <p:grpSp>
        <p:nvGrpSpPr>
          <p:cNvPr id="739" name="Google Shape;739;p37"/>
          <p:cNvGrpSpPr/>
          <p:nvPr/>
        </p:nvGrpSpPr>
        <p:grpSpPr>
          <a:xfrm>
            <a:off x="1045556" y="1443997"/>
            <a:ext cx="502899" cy="502899"/>
            <a:chOff x="858700" y="1967475"/>
            <a:chExt cx="605100" cy="605100"/>
          </a:xfrm>
        </p:grpSpPr>
        <p:sp>
          <p:nvSpPr>
            <p:cNvPr id="740" name="Google Shape;740;p37"/>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7"/>
          <p:cNvGrpSpPr/>
          <p:nvPr/>
        </p:nvGrpSpPr>
        <p:grpSpPr>
          <a:xfrm>
            <a:off x="1045556" y="2963254"/>
            <a:ext cx="502800" cy="502800"/>
            <a:chOff x="7014301" y="2017350"/>
            <a:chExt cx="502800" cy="502800"/>
          </a:xfrm>
        </p:grpSpPr>
        <p:sp>
          <p:nvSpPr>
            <p:cNvPr id="743" name="Google Shape;743;p37"/>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1045556" y="3694821"/>
            <a:ext cx="502800" cy="502800"/>
            <a:chOff x="1627550" y="2017350"/>
            <a:chExt cx="502800" cy="502800"/>
          </a:xfrm>
        </p:grpSpPr>
        <p:sp>
          <p:nvSpPr>
            <p:cNvPr id="746" name="Google Shape;746;p37"/>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p:cNvGrpSpPr/>
          <p:nvPr/>
        </p:nvGrpSpPr>
        <p:grpSpPr>
          <a:xfrm>
            <a:off x="1045556" y="2203737"/>
            <a:ext cx="502800" cy="502800"/>
            <a:chOff x="463701" y="2307675"/>
            <a:chExt cx="502800" cy="502800"/>
          </a:xfrm>
        </p:grpSpPr>
        <p:sp>
          <p:nvSpPr>
            <p:cNvPr id="749" name="Google Shape;749;p37"/>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תמונה 16">
            <a:extLst>
              <a:ext uri="{FF2B5EF4-FFF2-40B4-BE49-F238E27FC236}">
                <a16:creationId xmlns:a16="http://schemas.microsoft.com/office/drawing/2014/main" id="{0EC4CC61-AF32-A799-09E7-0F2CDF8FC1B0}"/>
              </a:ext>
            </a:extLst>
          </p:cNvPr>
          <p:cNvPicPr>
            <a:picLocks noChangeAspect="1"/>
          </p:cNvPicPr>
          <p:nvPr/>
        </p:nvPicPr>
        <p:blipFill>
          <a:blip r:embed="rId3"/>
          <a:stretch>
            <a:fillRect/>
          </a:stretch>
        </p:blipFill>
        <p:spPr>
          <a:xfrm>
            <a:off x="1682868" y="1268240"/>
            <a:ext cx="3265132" cy="3390028"/>
          </a:xfrm>
          <a:prstGeom prst="rect">
            <a:avLst/>
          </a:prstGeom>
        </p:spPr>
      </p:pic>
      <p:pic>
        <p:nvPicPr>
          <p:cNvPr id="19" name="תמונה 18">
            <a:extLst>
              <a:ext uri="{FF2B5EF4-FFF2-40B4-BE49-F238E27FC236}">
                <a16:creationId xmlns:a16="http://schemas.microsoft.com/office/drawing/2014/main" id="{3B65CD4B-0C97-DCBC-45A4-9A980C58C643}"/>
              </a:ext>
            </a:extLst>
          </p:cNvPr>
          <p:cNvPicPr>
            <a:picLocks noChangeAspect="1"/>
          </p:cNvPicPr>
          <p:nvPr/>
        </p:nvPicPr>
        <p:blipFill>
          <a:blip r:embed="rId4"/>
          <a:stretch>
            <a:fillRect/>
          </a:stretch>
        </p:blipFill>
        <p:spPr>
          <a:xfrm>
            <a:off x="4959544" y="413745"/>
            <a:ext cx="3701856" cy="3783876"/>
          </a:xfrm>
          <a:prstGeom prst="rect">
            <a:avLst/>
          </a:prstGeom>
        </p:spPr>
      </p:pic>
      <p:pic>
        <p:nvPicPr>
          <p:cNvPr id="25" name="תמונה 24">
            <a:extLst>
              <a:ext uri="{FF2B5EF4-FFF2-40B4-BE49-F238E27FC236}">
                <a16:creationId xmlns:a16="http://schemas.microsoft.com/office/drawing/2014/main" id="{2126389A-E497-55D3-6BBE-7533141043CC}"/>
              </a:ext>
            </a:extLst>
          </p:cNvPr>
          <p:cNvPicPr>
            <a:picLocks noChangeAspect="1"/>
          </p:cNvPicPr>
          <p:nvPr/>
        </p:nvPicPr>
        <p:blipFill>
          <a:blip r:embed="rId5"/>
          <a:stretch>
            <a:fillRect/>
          </a:stretch>
        </p:blipFill>
        <p:spPr>
          <a:xfrm>
            <a:off x="4511867" y="754971"/>
            <a:ext cx="3635410" cy="3974784"/>
          </a:xfrm>
          <a:prstGeom prst="rect">
            <a:avLst/>
          </a:prstGeom>
        </p:spPr>
      </p:pic>
      <p:pic>
        <p:nvPicPr>
          <p:cNvPr id="27" name="תמונה 26">
            <a:extLst>
              <a:ext uri="{FF2B5EF4-FFF2-40B4-BE49-F238E27FC236}">
                <a16:creationId xmlns:a16="http://schemas.microsoft.com/office/drawing/2014/main" id="{74B16DBD-BEAB-C8C6-2B0B-8D10B4A200AC}"/>
              </a:ext>
            </a:extLst>
          </p:cNvPr>
          <p:cNvPicPr>
            <a:picLocks noChangeAspect="1"/>
          </p:cNvPicPr>
          <p:nvPr/>
        </p:nvPicPr>
        <p:blipFill>
          <a:blip r:embed="rId6"/>
          <a:stretch>
            <a:fillRect/>
          </a:stretch>
        </p:blipFill>
        <p:spPr>
          <a:xfrm>
            <a:off x="648654" y="291787"/>
            <a:ext cx="3796767" cy="41011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0" name="Google Shape;760;p38"/>
          <p:cNvSpPr txBox="1">
            <a:spLocks noGrp="1"/>
          </p:cNvSpPr>
          <p:nvPr>
            <p:ph type="title"/>
          </p:nvPr>
        </p:nvSpPr>
        <p:spPr>
          <a:xfrm>
            <a:off x="129600" y="594473"/>
            <a:ext cx="869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3000" dirty="0"/>
              <a:t>5. ניתוח נתונים מתקדם- בחירת שיטות ואלגוריתמים מתאימים</a:t>
            </a:r>
            <a:endParaRPr sz="3000" dirty="0"/>
          </a:p>
        </p:txBody>
      </p:sp>
      <p:sp>
        <p:nvSpPr>
          <p:cNvPr id="775" name="Google Shape;775;p38"/>
          <p:cNvSpPr/>
          <p:nvPr/>
        </p:nvSpPr>
        <p:spPr>
          <a:xfrm>
            <a:off x="655441" y="422054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406725" y="4037766"/>
            <a:ext cx="457196" cy="4571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715148" y="141733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תיבת טקסט 1">
            <a:extLst>
              <a:ext uri="{FF2B5EF4-FFF2-40B4-BE49-F238E27FC236}">
                <a16:creationId xmlns:a16="http://schemas.microsoft.com/office/drawing/2014/main" id="{67D1DFF6-3331-FA5B-7D1A-0C17D7D336DE}"/>
              </a:ext>
            </a:extLst>
          </p:cNvPr>
          <p:cNvSpPr txBox="1"/>
          <p:nvPr/>
        </p:nvSpPr>
        <p:spPr>
          <a:xfrm>
            <a:off x="316800" y="1740013"/>
            <a:ext cx="5592677" cy="3093154"/>
          </a:xfrm>
          <a:prstGeom prst="rect">
            <a:avLst/>
          </a:prstGeom>
          <a:noFill/>
        </p:spPr>
        <p:txBody>
          <a:bodyPr wrap="square" rtlCol="1">
            <a:spAutoFit/>
          </a:bodyPr>
          <a:lstStyle/>
          <a:p>
            <a:pPr marL="285750" indent="-285750" algn="r" rtl="1">
              <a:buFont typeface="Wingdings" panose="05000000000000000000" pitchFamily="2" charset="2"/>
              <a:buChar char="v"/>
            </a:pPr>
            <a:r>
              <a:rPr lang="he-IL" sz="1500" dirty="0">
                <a:latin typeface="Karla" pitchFamily="2" charset="0"/>
              </a:rPr>
              <a:t>בחרנו להשתמש ב</a:t>
            </a:r>
            <a:r>
              <a:rPr lang="en-US" sz="1500" dirty="0">
                <a:latin typeface="Karla" pitchFamily="2" charset="0"/>
              </a:rPr>
              <a:t>naive base  </a:t>
            </a:r>
            <a:r>
              <a:rPr lang="he-IL" sz="1500" dirty="0">
                <a:latin typeface="Karla" pitchFamily="2" charset="0"/>
              </a:rPr>
              <a:t> לצורך פתרון הבעיה. מה שהאלגוריתם עושה זה, הוא מצמיד לכל מילה מהטקסט את ההסתברות שהיא שייכת ל</a:t>
            </a:r>
            <a:r>
              <a:rPr lang="en-US" sz="1500" dirty="0">
                <a:latin typeface="Karla" pitchFamily="2" charset="0"/>
              </a:rPr>
              <a:t>class </a:t>
            </a:r>
            <a:r>
              <a:rPr lang="he-IL" sz="1500" dirty="0">
                <a:latin typeface="Karla" pitchFamily="2" charset="0"/>
              </a:rPr>
              <a:t> מסוים, כלומר אם היא חיובית או שלילית</a:t>
            </a:r>
          </a:p>
          <a:p>
            <a:pPr marL="285750" indent="-285750" algn="r" rtl="1">
              <a:buFont typeface="Wingdings" panose="05000000000000000000" pitchFamily="2" charset="2"/>
              <a:buChar char="v"/>
            </a:pPr>
            <a:r>
              <a:rPr lang="he-IL" sz="1500" dirty="0">
                <a:latin typeface="Karla" pitchFamily="2" charset="0"/>
              </a:rPr>
              <a:t>יש לנו </a:t>
            </a:r>
            <a:r>
              <a:rPr lang="en-US" sz="1500" dirty="0">
                <a:latin typeface="Karla" pitchFamily="2" charset="0"/>
              </a:rPr>
              <a:t>classes </a:t>
            </a:r>
            <a:r>
              <a:rPr lang="he-IL" sz="1500" dirty="0">
                <a:latin typeface="Karla" pitchFamily="2" charset="0"/>
              </a:rPr>
              <a:t> מ1 עד 10. כל </a:t>
            </a:r>
            <a:r>
              <a:rPr lang="en-US" sz="1500" dirty="0">
                <a:latin typeface="Karla" pitchFamily="2" charset="0"/>
              </a:rPr>
              <a:t>class</a:t>
            </a:r>
            <a:r>
              <a:rPr lang="he-IL" sz="1500" dirty="0">
                <a:latin typeface="Karla" pitchFamily="2" charset="0"/>
              </a:rPr>
              <a:t> מייצג ציון אשר מייצג חיוביות או שליליות</a:t>
            </a:r>
          </a:p>
          <a:p>
            <a:pPr marL="285750" indent="-285750" algn="r" rtl="1">
              <a:buFont typeface="Wingdings" panose="05000000000000000000" pitchFamily="2" charset="2"/>
              <a:buChar char="v"/>
            </a:pPr>
            <a:r>
              <a:rPr lang="he-IL" sz="1500" dirty="0">
                <a:latin typeface="Karla" pitchFamily="2" charset="0"/>
              </a:rPr>
              <a:t>בהינתן טקסט חדש, יש את האפשרות לסכום את ההסתברויות ולהבין לאיזה </a:t>
            </a:r>
            <a:r>
              <a:rPr lang="en-US" sz="1500" dirty="0">
                <a:latin typeface="Karla" pitchFamily="2" charset="0"/>
              </a:rPr>
              <a:t>class</a:t>
            </a:r>
            <a:r>
              <a:rPr lang="he-IL" sz="1500" dirty="0">
                <a:latin typeface="Karla" pitchFamily="2" charset="0"/>
              </a:rPr>
              <a:t> אנחנו מתאימים מבחינת ההסתברויות.</a:t>
            </a:r>
          </a:p>
          <a:p>
            <a:pPr marL="285750" indent="-285750" algn="r" rtl="1">
              <a:buFont typeface="Wingdings" panose="05000000000000000000" pitchFamily="2" charset="2"/>
              <a:buChar char="v"/>
            </a:pPr>
            <a:r>
              <a:rPr lang="he-IL" sz="1500" dirty="0">
                <a:latin typeface="Karla" pitchFamily="2" charset="0"/>
              </a:rPr>
              <a:t>מכיוון ש</a:t>
            </a:r>
            <a:r>
              <a:rPr lang="en-US" sz="1500" dirty="0">
                <a:latin typeface="Karla" pitchFamily="2" charset="0"/>
              </a:rPr>
              <a:t>naive base </a:t>
            </a:r>
            <a:r>
              <a:rPr lang="he-IL" sz="1500" dirty="0">
                <a:latin typeface="Karla" pitchFamily="2" charset="0"/>
              </a:rPr>
              <a:t> הוא אלגוריתם סטטיסטי בלבד ואין לו </a:t>
            </a:r>
            <a:r>
              <a:rPr lang="en-US" sz="1500" dirty="0">
                <a:latin typeface="Karla" pitchFamily="2" charset="0"/>
              </a:rPr>
              <a:t>labeling</a:t>
            </a:r>
            <a:r>
              <a:rPr lang="he-IL" sz="1500" dirty="0">
                <a:latin typeface="Karla" pitchFamily="2" charset="0"/>
              </a:rPr>
              <a:t>, הוא לא יודע מה המשמעות וההקשר שלו, אנחנו נפספס צימודי מילים כמו </a:t>
            </a:r>
            <a:r>
              <a:rPr lang="en-US" sz="1500" dirty="0">
                <a:latin typeface="Karla" pitchFamily="2" charset="0"/>
              </a:rPr>
              <a:t>“not good”</a:t>
            </a:r>
            <a:endParaRPr lang="he-IL" sz="1500" dirty="0">
              <a:latin typeface="Karla" pitchFamily="2" charset="0"/>
            </a:endParaRPr>
          </a:p>
          <a:p>
            <a:pPr marL="285750" indent="-285750" algn="r" rtl="1">
              <a:buFont typeface="Wingdings" panose="05000000000000000000" pitchFamily="2" charset="2"/>
              <a:buChar char="v"/>
            </a:pPr>
            <a:r>
              <a:rPr lang="he-IL" sz="1500" dirty="0">
                <a:latin typeface="Karla" pitchFamily="2" charset="0"/>
              </a:rPr>
              <a:t>שימוש באלגוריתם </a:t>
            </a:r>
            <a:r>
              <a:rPr lang="en-US" sz="1500" dirty="0">
                <a:latin typeface="Karla" pitchFamily="2" charset="0"/>
              </a:rPr>
              <a:t>NLP</a:t>
            </a:r>
            <a:r>
              <a:rPr lang="he-IL" sz="1500" dirty="0">
                <a:latin typeface="Karla" pitchFamily="2" charset="0"/>
              </a:rPr>
              <a:t> היה פתרון אופטימלי לבעיה זו אך לפי המלצת המתרגל נשארנו עם </a:t>
            </a:r>
            <a:r>
              <a:rPr lang="en-US" sz="1500" dirty="0">
                <a:latin typeface="Karla" pitchFamily="2" charset="0"/>
              </a:rPr>
              <a:t>naïve base</a:t>
            </a:r>
            <a:endParaRPr lang="he-IL" sz="1500" dirty="0">
              <a:latin typeface="Karla" pitchFamily="2" charset="0"/>
            </a:endParaRPr>
          </a:p>
        </p:txBody>
      </p:sp>
      <p:pic>
        <p:nvPicPr>
          <p:cNvPr id="6" name="תמונה 5">
            <a:extLst>
              <a:ext uri="{FF2B5EF4-FFF2-40B4-BE49-F238E27FC236}">
                <a16:creationId xmlns:a16="http://schemas.microsoft.com/office/drawing/2014/main" id="{2BAF6BFD-6EF7-0710-C739-C88F6417A10C}"/>
              </a:ext>
            </a:extLst>
          </p:cNvPr>
          <p:cNvPicPr>
            <a:picLocks noChangeAspect="1"/>
          </p:cNvPicPr>
          <p:nvPr/>
        </p:nvPicPr>
        <p:blipFill>
          <a:blip r:embed="rId3"/>
          <a:stretch>
            <a:fillRect/>
          </a:stretch>
        </p:blipFill>
        <p:spPr>
          <a:xfrm>
            <a:off x="5909478" y="1739584"/>
            <a:ext cx="3118775" cy="30935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44"/>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he-IL" sz="3000" dirty="0"/>
              <a:t>6. יישום הפתרון ובדיקה של השיטות שיושמו</a:t>
            </a:r>
            <a:endParaRPr sz="3000" dirty="0"/>
          </a:p>
        </p:txBody>
      </p:sp>
      <p:grpSp>
        <p:nvGrpSpPr>
          <p:cNvPr id="942" name="Google Shape;942;p44"/>
          <p:cNvGrpSpPr/>
          <p:nvPr/>
        </p:nvGrpSpPr>
        <p:grpSpPr>
          <a:xfrm>
            <a:off x="4754842" y="1601102"/>
            <a:ext cx="3763405" cy="2916165"/>
            <a:chOff x="4754842" y="1601102"/>
            <a:chExt cx="3763405" cy="2916165"/>
          </a:xfrm>
        </p:grpSpPr>
        <p:sp>
          <p:nvSpPr>
            <p:cNvPr id="943"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4"/>
            <p:cNvGrpSpPr/>
            <p:nvPr/>
          </p:nvGrpSpPr>
          <p:grpSpPr>
            <a:xfrm>
              <a:off x="4754842" y="1601102"/>
              <a:ext cx="3674345" cy="2824800"/>
              <a:chOff x="715067" y="1600275"/>
              <a:chExt cx="3674345" cy="2824800"/>
            </a:xfrm>
          </p:grpSpPr>
          <p:grpSp>
            <p:nvGrpSpPr>
              <p:cNvPr id="945" name="Google Shape;945;p44"/>
              <p:cNvGrpSpPr/>
              <p:nvPr/>
            </p:nvGrpSpPr>
            <p:grpSpPr>
              <a:xfrm>
                <a:off x="715067" y="1600275"/>
                <a:ext cx="3674345" cy="2824800"/>
                <a:chOff x="715100" y="1600339"/>
                <a:chExt cx="3674713" cy="2824800"/>
              </a:xfrm>
            </p:grpSpPr>
            <p:sp>
              <p:nvSpPr>
                <p:cNvPr id="94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48" name="Google Shape;948;p44"/>
              <p:cNvGrpSpPr/>
              <p:nvPr/>
            </p:nvGrpSpPr>
            <p:grpSpPr>
              <a:xfrm>
                <a:off x="3452549" y="1691675"/>
                <a:ext cx="845101" cy="183000"/>
                <a:chOff x="1605849" y="363963"/>
                <a:chExt cx="845101" cy="183000"/>
              </a:xfrm>
            </p:grpSpPr>
            <p:sp>
              <p:nvSpPr>
                <p:cNvPr id="949"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4"/>
                <p:cNvGrpSpPr/>
                <p:nvPr/>
              </p:nvGrpSpPr>
              <p:grpSpPr>
                <a:xfrm>
                  <a:off x="2267950" y="363963"/>
                  <a:ext cx="183000" cy="183000"/>
                  <a:chOff x="8225400" y="367488"/>
                  <a:chExt cx="183000" cy="183000"/>
                </a:xfrm>
              </p:grpSpPr>
              <p:cxnSp>
                <p:nvCxnSpPr>
                  <p:cNvPr id="951"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5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954" name="Google Shape;954;p44"/>
          <p:cNvGrpSpPr/>
          <p:nvPr/>
        </p:nvGrpSpPr>
        <p:grpSpPr>
          <a:xfrm>
            <a:off x="715067" y="1600275"/>
            <a:ext cx="3763405" cy="2916165"/>
            <a:chOff x="715067" y="1600275"/>
            <a:chExt cx="3763405" cy="2916165"/>
          </a:xfrm>
        </p:grpSpPr>
        <p:sp>
          <p:nvSpPr>
            <p:cNvPr id="955" name="Google Shape;955;p44"/>
            <p:cNvSpPr/>
            <p:nvPr/>
          </p:nvSpPr>
          <p:spPr>
            <a:xfrm>
              <a:off x="804672" y="1691640"/>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44"/>
            <p:cNvGrpSpPr/>
            <p:nvPr/>
          </p:nvGrpSpPr>
          <p:grpSpPr>
            <a:xfrm>
              <a:off x="715067" y="1600275"/>
              <a:ext cx="3674345" cy="2824800"/>
              <a:chOff x="715067" y="1600275"/>
              <a:chExt cx="3674345" cy="2824800"/>
            </a:xfrm>
          </p:grpSpPr>
          <p:grpSp>
            <p:nvGrpSpPr>
              <p:cNvPr id="957" name="Google Shape;957;p44"/>
              <p:cNvGrpSpPr/>
              <p:nvPr/>
            </p:nvGrpSpPr>
            <p:grpSpPr>
              <a:xfrm>
                <a:off x="715067" y="1600275"/>
                <a:ext cx="3674345" cy="2824800"/>
                <a:chOff x="715100" y="1600339"/>
                <a:chExt cx="3674713" cy="2824800"/>
              </a:xfrm>
            </p:grpSpPr>
            <p:sp>
              <p:nvSpPr>
                <p:cNvPr id="958" name="Google Shape;958;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60" name="Google Shape;960;p44"/>
              <p:cNvGrpSpPr/>
              <p:nvPr/>
            </p:nvGrpSpPr>
            <p:grpSpPr>
              <a:xfrm>
                <a:off x="3452549" y="1691675"/>
                <a:ext cx="845101" cy="183000"/>
                <a:chOff x="1605849" y="363963"/>
                <a:chExt cx="845101" cy="183000"/>
              </a:xfrm>
            </p:grpSpPr>
            <p:sp>
              <p:nvSpPr>
                <p:cNvPr id="961" name="Google Shape;961;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4"/>
                <p:cNvGrpSpPr/>
                <p:nvPr/>
              </p:nvGrpSpPr>
              <p:grpSpPr>
                <a:xfrm>
                  <a:off x="2267950" y="363963"/>
                  <a:ext cx="183000" cy="183000"/>
                  <a:chOff x="8225400" y="367488"/>
                  <a:chExt cx="183000" cy="183000"/>
                </a:xfrm>
              </p:grpSpPr>
              <p:cxnSp>
                <p:nvCxnSpPr>
                  <p:cNvPr id="963" name="Google Shape;963;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64" name="Google Shape;964;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65" name="Google Shape;965;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976" name="Google Shape;976;p44"/>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715160" y="10241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תמונה 1">
            <a:extLst>
              <a:ext uri="{FF2B5EF4-FFF2-40B4-BE49-F238E27FC236}">
                <a16:creationId xmlns:a16="http://schemas.microsoft.com/office/drawing/2014/main" id="{ECBFCEC0-0BB2-6E65-296D-9AE644B5113E}"/>
              </a:ext>
            </a:extLst>
          </p:cNvPr>
          <p:cNvPicPr>
            <a:picLocks noChangeAspect="1"/>
          </p:cNvPicPr>
          <p:nvPr/>
        </p:nvPicPr>
        <p:blipFill>
          <a:blip r:embed="rId3"/>
          <a:stretch>
            <a:fillRect/>
          </a:stretch>
        </p:blipFill>
        <p:spPr>
          <a:xfrm>
            <a:off x="4754228" y="1975773"/>
            <a:ext cx="3651927" cy="2436205"/>
          </a:xfrm>
          <a:prstGeom prst="rect">
            <a:avLst/>
          </a:prstGeom>
        </p:spPr>
      </p:pic>
      <p:pic>
        <p:nvPicPr>
          <p:cNvPr id="15" name="תמונה 14">
            <a:extLst>
              <a:ext uri="{FF2B5EF4-FFF2-40B4-BE49-F238E27FC236}">
                <a16:creationId xmlns:a16="http://schemas.microsoft.com/office/drawing/2014/main" id="{C49CD06F-C1AF-4802-BE2F-1033DA8590CB}"/>
              </a:ext>
            </a:extLst>
          </p:cNvPr>
          <p:cNvPicPr>
            <a:picLocks noChangeAspect="1"/>
          </p:cNvPicPr>
          <p:nvPr/>
        </p:nvPicPr>
        <p:blipFill>
          <a:blip r:embed="rId4"/>
          <a:stretch>
            <a:fillRect/>
          </a:stretch>
        </p:blipFill>
        <p:spPr>
          <a:xfrm>
            <a:off x="737845" y="1941509"/>
            <a:ext cx="3673732" cy="25047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5" name="Google Shape;835;p40"/>
          <p:cNvSpPr txBox="1">
            <a:spLocks noGrp="1"/>
          </p:cNvSpPr>
          <p:nvPr>
            <p:ph type="subTitle" idx="4"/>
          </p:nvPr>
        </p:nvSpPr>
        <p:spPr>
          <a:xfrm>
            <a:off x="3872977" y="1622007"/>
            <a:ext cx="4552587" cy="96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dirty="0">
                <a:latin typeface="Rubik Black" panose="020B0604020202020204" charset="-79"/>
                <a:cs typeface="Rubik Black" panose="020B0604020202020204" charset="-79"/>
              </a:rPr>
              <a:t>ברעיון המחקר שלנו, ניסינו לדעת האם אפשר לחזות את ציון הביקורת בהתאם לטקסט שלה וגילינו שניתן לחזות באחוזי הצלחה של לפחות :   89 %</a:t>
            </a:r>
            <a:endParaRPr dirty="0">
              <a:latin typeface="Rubik Black" panose="020B0604020202020204" charset="-79"/>
              <a:cs typeface="Rubik Black" panose="020B0604020202020204" charset="-79"/>
            </a:endParaRPr>
          </a:p>
        </p:txBody>
      </p:sp>
      <p:sp>
        <p:nvSpPr>
          <p:cNvPr id="836" name="Google Shape;836;p40"/>
          <p:cNvSpPr txBox="1">
            <a:spLocks noGrp="1"/>
          </p:cNvSpPr>
          <p:nvPr>
            <p:ph type="subTitle" idx="5"/>
          </p:nvPr>
        </p:nvSpPr>
        <p:spPr>
          <a:xfrm>
            <a:off x="4109012" y="2520068"/>
            <a:ext cx="4319687" cy="5943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he-IL" dirty="0">
                <a:latin typeface="Rubik Black" panose="020B0604020202020204" charset="-79"/>
                <a:cs typeface="Rubik Black" panose="020B0604020202020204" charset="-79"/>
              </a:rPr>
              <a:t>לאחר שחזינו את ציון הביקורת, ניתן לחשב את ההפרש בין הציון שנקלט על-ידי המבקר והציון שגילינו באמצעות המודל ובמידת הצורך להתריע על חוסר התאמה</a:t>
            </a:r>
            <a:endParaRPr dirty="0">
              <a:latin typeface="Rubik Black" panose="020B0604020202020204" charset="-79"/>
              <a:cs typeface="Rubik Black" panose="020B0604020202020204" charset="-79"/>
            </a:endParaRPr>
          </a:p>
        </p:txBody>
      </p:sp>
      <p:sp>
        <p:nvSpPr>
          <p:cNvPr id="837" name="Google Shape;837;p40"/>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הסקת מסקנות</a:t>
            </a:r>
            <a:endParaRPr dirty="0"/>
          </a:p>
        </p:txBody>
      </p:sp>
      <p:sp>
        <p:nvSpPr>
          <p:cNvPr id="838" name="Google Shape;838;p40"/>
          <p:cNvSpPr txBox="1">
            <a:spLocks noGrp="1"/>
          </p:cNvSpPr>
          <p:nvPr>
            <p:ph type="subTitle" idx="6"/>
          </p:nvPr>
        </p:nvSpPr>
        <p:spPr>
          <a:xfrm>
            <a:off x="4109012" y="3602149"/>
            <a:ext cx="4319988" cy="5943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latin typeface="Rubik Black" panose="020B0604020202020204" charset="-79"/>
                <a:cs typeface="Rubik Black" panose="020B0604020202020204" charset="-79"/>
              </a:rPr>
              <a:t>הגענו למסקנה ששיטות שמבוססות על </a:t>
            </a:r>
            <a:r>
              <a:rPr lang="en-US" dirty="0">
                <a:latin typeface="Rubik Black" panose="020B0604020202020204" charset="-79"/>
                <a:cs typeface="Rubik Black" panose="020B0604020202020204" charset="-79"/>
              </a:rPr>
              <a:t>naïve base </a:t>
            </a:r>
            <a:r>
              <a:rPr lang="he-IL" dirty="0">
                <a:latin typeface="Rubik Black" panose="020B0604020202020204" charset="-79"/>
                <a:cs typeface="Rubik Black" panose="020B0604020202020204" charset="-79"/>
              </a:rPr>
              <a:t> לא נותנות פתרון מדויק ויעיל לבעיה</a:t>
            </a:r>
            <a:endParaRPr dirty="0">
              <a:latin typeface="Rubik Black" panose="020B0604020202020204" charset="-79"/>
              <a:cs typeface="Rubik Black" panose="020B0604020202020204" charset="-79"/>
            </a:endParaRPr>
          </a:p>
        </p:txBody>
      </p:sp>
      <p:grpSp>
        <p:nvGrpSpPr>
          <p:cNvPr id="839" name="Google Shape;839;p40"/>
          <p:cNvGrpSpPr/>
          <p:nvPr/>
        </p:nvGrpSpPr>
        <p:grpSpPr>
          <a:xfrm>
            <a:off x="2552352" y="1646026"/>
            <a:ext cx="502899" cy="502899"/>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0"/>
          <p:cNvGrpSpPr/>
          <p:nvPr/>
        </p:nvGrpSpPr>
        <p:grpSpPr>
          <a:xfrm>
            <a:off x="2552352" y="3647899"/>
            <a:ext cx="502800" cy="502800"/>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2552351" y="2647083"/>
            <a:ext cx="502800" cy="502800"/>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36938" y="3232371"/>
            <a:ext cx="1371600" cy="1375875"/>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1" name="Google Shape;861;p40"/>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7736017" y="440113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715160" y="14173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40"/>
          <p:cNvGrpSpPr/>
          <p:nvPr/>
        </p:nvGrpSpPr>
        <p:grpSpPr>
          <a:xfrm>
            <a:off x="136938" y="1998008"/>
            <a:ext cx="1827475" cy="1051350"/>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590;p33">
            <a:extLst>
              <a:ext uri="{FF2B5EF4-FFF2-40B4-BE49-F238E27FC236}">
                <a16:creationId xmlns:a16="http://schemas.microsoft.com/office/drawing/2014/main" id="{DFDEE48E-0462-3536-3CEE-A42D5B56AAAB}"/>
              </a:ext>
            </a:extLst>
          </p:cNvPr>
          <p:cNvSpPr txBox="1"/>
          <p:nvPr/>
        </p:nvSpPr>
        <p:spPr>
          <a:xfrm>
            <a:off x="1650341" y="4439181"/>
            <a:ext cx="4157124" cy="340131"/>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b="1" dirty="0">
              <a:solidFill>
                <a:schemeClr val="dk1"/>
              </a:solidFill>
              <a:latin typeface="Karla"/>
              <a:ea typeface="Karla"/>
              <a:cs typeface="Karla"/>
              <a:sym typeface="Karla"/>
            </a:endParaRPr>
          </a:p>
        </p:txBody>
      </p:sp>
      <p:sp>
        <p:nvSpPr>
          <p:cNvPr id="11" name="Google Shape;591;p33">
            <a:extLst>
              <a:ext uri="{FF2B5EF4-FFF2-40B4-BE49-F238E27FC236}">
                <a16:creationId xmlns:a16="http://schemas.microsoft.com/office/drawing/2014/main" id="{17E88804-E030-54F1-5610-CD6FB890922B}"/>
              </a:ext>
            </a:extLst>
          </p:cNvPr>
          <p:cNvSpPr/>
          <p:nvPr/>
        </p:nvSpPr>
        <p:spPr>
          <a:xfrm rot="-2700000">
            <a:off x="5686467" y="4691690"/>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תיבת טקסט 11">
            <a:extLst>
              <a:ext uri="{FF2B5EF4-FFF2-40B4-BE49-F238E27FC236}">
                <a16:creationId xmlns:a16="http://schemas.microsoft.com/office/drawing/2014/main" id="{09AD8D4E-BAD0-63AC-2BE0-11B152DCCF82}"/>
              </a:ext>
            </a:extLst>
          </p:cNvPr>
          <p:cNvSpPr txBox="1"/>
          <p:nvPr/>
        </p:nvSpPr>
        <p:spPr>
          <a:xfrm>
            <a:off x="1588877" y="4439116"/>
            <a:ext cx="4218588" cy="523220"/>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dk1"/>
                </a:solidFill>
                <a:latin typeface="Karla"/>
                <a:ea typeface="Karla"/>
                <a:cs typeface="Karla"/>
                <a:sym typeface="Karla"/>
              </a:rPr>
              <a:t>https://github.com/idodohan/SentimentAnalysis</a:t>
            </a:r>
            <a:br>
              <a:rPr lang="en-US" sz="1400" dirty="0">
                <a:solidFill>
                  <a:schemeClr val="dk1"/>
                </a:solidFill>
                <a:latin typeface="Karla"/>
                <a:ea typeface="Karla"/>
                <a:cs typeface="Karla"/>
                <a:sym typeface="Karla"/>
              </a:rPr>
            </a:br>
            <a:endParaRPr lang="en-US" sz="1400" b="1" dirty="0">
              <a:solidFill>
                <a:schemeClr val="dk1"/>
              </a:solidFill>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הקדמה</a:t>
            </a:r>
            <a:endParaRPr dirty="0"/>
          </a:p>
        </p:txBody>
      </p:sp>
      <p:sp>
        <p:nvSpPr>
          <p:cNvPr id="468" name="Google Shape;468;p30"/>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קיבלנו מוטיבציה לרעיון המחקר שלנו כאשר ראינו את הבעיה הבאה ורצינו לפתור אותה:</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69" name="Google Shape;469;p30"/>
          <p:cNvSpPr txBox="1"/>
          <p:nvPr/>
        </p:nvSpPr>
        <p:spPr>
          <a:xfrm>
            <a:off x="715100" y="4151183"/>
            <a:ext cx="3674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Karla"/>
                <a:ea typeface="Karla"/>
                <a:cs typeface="Karla"/>
                <a:sym typeface="Karla"/>
              </a:rPr>
              <a:t>For more info:</a:t>
            </a:r>
            <a:br>
              <a:rPr lang="en" sz="1100" dirty="0">
                <a:solidFill>
                  <a:schemeClr val="dk1"/>
                </a:solidFill>
                <a:latin typeface="Karla"/>
                <a:ea typeface="Karla"/>
                <a:cs typeface="Karla"/>
                <a:sym typeface="Karla"/>
              </a:rPr>
            </a:br>
            <a:r>
              <a:rPr lang="en" sz="1100" b="1" u="sng" dirty="0">
                <a:solidFill>
                  <a:schemeClr val="dk1"/>
                </a:solidFill>
                <a:latin typeface="Karla"/>
                <a:ea typeface="Karla"/>
                <a:cs typeface="Karla"/>
                <a:sym typeface="Karla"/>
                <a:hlinkClick r:id="rId3">
                  <a:extLst>
                    <a:ext uri="{A12FA001-AC4F-418D-AE19-62706E023703}">
                      <ahyp:hlinkClr xmlns:ahyp="http://schemas.microsoft.com/office/drawing/2018/hyperlinkcolor" val="tx"/>
                    </a:ext>
                  </a:extLst>
                </a:hlinkClick>
              </a:rPr>
              <a:t>HIT</a:t>
            </a:r>
            <a:r>
              <a:rPr lang="en" sz="1100" b="1" dirty="0">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 </a:t>
            </a:r>
            <a:r>
              <a:rPr lang="en" sz="1100" b="1" dirty="0">
                <a:solidFill>
                  <a:schemeClr val="dk1"/>
                </a:solidFill>
                <a:latin typeface="Karla"/>
                <a:ea typeface="Karla"/>
                <a:cs typeface="Karla"/>
                <a:sym typeface="Karla"/>
              </a:rPr>
              <a:t>| </a:t>
            </a:r>
            <a:r>
              <a:rPr lang="en" sz="1100" b="1" u="sng" dirty="0">
                <a:solidFill>
                  <a:schemeClr val="hlink"/>
                </a:solidFill>
                <a:latin typeface="Karla"/>
                <a:ea typeface="Karla"/>
                <a:cs typeface="Karla"/>
                <a:sym typeface="Karla"/>
              </a:rPr>
              <a:t>Ido</a:t>
            </a:r>
            <a:r>
              <a:rPr lang="en" sz="1100" b="1" dirty="0">
                <a:solidFill>
                  <a:schemeClr val="dk1"/>
                </a:solidFill>
                <a:latin typeface="Karla"/>
                <a:ea typeface="Karla"/>
                <a:cs typeface="Karla"/>
                <a:sym typeface="Karla"/>
              </a:rPr>
              <a:t> |</a:t>
            </a:r>
            <a:r>
              <a:rPr lang="en-US" sz="1100" b="1" dirty="0">
                <a:solidFill>
                  <a:schemeClr val="dk1"/>
                </a:solidFill>
                <a:latin typeface="Karla"/>
                <a:ea typeface="Karla"/>
                <a:cs typeface="Karla"/>
                <a:sym typeface="Karla"/>
              </a:rPr>
              <a:t>Lihi</a:t>
            </a:r>
            <a:endParaRPr sz="1100" b="1" u="sng" dirty="0">
              <a:solidFill>
                <a:schemeClr val="dk1"/>
              </a:solidFill>
              <a:latin typeface="Karla"/>
              <a:ea typeface="Karla"/>
              <a:cs typeface="Karla"/>
              <a:sym typeface="Karla"/>
            </a:endParaRPr>
          </a:p>
        </p:txBody>
      </p:sp>
      <p:sp>
        <p:nvSpPr>
          <p:cNvPr id="470" name="Google Shape;470;p30"/>
          <p:cNvSpPr txBox="1"/>
          <p:nvPr/>
        </p:nvSpPr>
        <p:spPr>
          <a:xfrm>
            <a:off x="4754850" y="4151183"/>
            <a:ext cx="3674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Karla"/>
                <a:ea typeface="Karla"/>
                <a:cs typeface="Karla"/>
                <a:sym typeface="Karla"/>
              </a:rPr>
              <a:t>You can visit our GitHub page:</a:t>
            </a:r>
          </a:p>
          <a:p>
            <a:pPr marL="0" lvl="0" indent="0" algn="ctr" rtl="0">
              <a:spcBef>
                <a:spcPts val="0"/>
              </a:spcBef>
              <a:spcAft>
                <a:spcPts val="0"/>
              </a:spcAft>
              <a:buNone/>
            </a:pPr>
            <a:r>
              <a:rPr lang="en-US" sz="1100" dirty="0">
                <a:solidFill>
                  <a:schemeClr val="dk1"/>
                </a:solidFill>
                <a:latin typeface="Karla"/>
                <a:ea typeface="Karla"/>
                <a:cs typeface="Karla"/>
                <a:sym typeface="Karla"/>
              </a:rPr>
              <a:t>https://github.com/idodohan/SentimentAnalysis</a:t>
            </a:r>
            <a:br>
              <a:rPr lang="en" sz="1100" dirty="0">
                <a:solidFill>
                  <a:schemeClr val="dk1"/>
                </a:solidFill>
                <a:latin typeface="Karla"/>
                <a:ea typeface="Karla"/>
                <a:cs typeface="Karla"/>
                <a:sym typeface="Karla"/>
              </a:rPr>
            </a:br>
            <a:endParaRPr sz="1100" b="1" dirty="0">
              <a:solidFill>
                <a:schemeClr val="dk1"/>
              </a:solidFill>
              <a:latin typeface="Karla"/>
              <a:ea typeface="Karla"/>
              <a:cs typeface="Karla"/>
              <a:sym typeface="Karla"/>
            </a:endParaRPr>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descr="תמונה שמכילה טקסט, צילום מסך, גופן&#10;&#10;התיאור נוצר באופן אוטומטי">
            <a:extLst>
              <a:ext uri="{FF2B5EF4-FFF2-40B4-BE49-F238E27FC236}">
                <a16:creationId xmlns:a16="http://schemas.microsoft.com/office/drawing/2014/main" id="{D676ED49-0600-177A-94E5-F65C2EEC324F}"/>
              </a:ext>
            </a:extLst>
          </p:cNvPr>
          <p:cNvPicPr>
            <a:picLocks noChangeAspect="1"/>
          </p:cNvPicPr>
          <p:nvPr/>
        </p:nvPicPr>
        <p:blipFill>
          <a:blip r:embed="rId4"/>
          <a:stretch>
            <a:fillRect/>
          </a:stretch>
        </p:blipFill>
        <p:spPr>
          <a:xfrm>
            <a:off x="2778622" y="1782900"/>
            <a:ext cx="3586755" cy="2295297"/>
          </a:xfrm>
          <a:prstGeom prst="rect">
            <a:avLst/>
          </a:prstGeom>
        </p:spPr>
      </p:pic>
      <p:pic>
        <p:nvPicPr>
          <p:cNvPr id="5" name="תמונה 4" descr="תמונה שמכילה טקסט, צילום מסך&#10;&#10;התיאור נוצר באופן אוטומטי">
            <a:extLst>
              <a:ext uri="{FF2B5EF4-FFF2-40B4-BE49-F238E27FC236}">
                <a16:creationId xmlns:a16="http://schemas.microsoft.com/office/drawing/2014/main" id="{2DB971A3-F21E-E21B-8B86-22D74344A537}"/>
              </a:ext>
            </a:extLst>
          </p:cNvPr>
          <p:cNvPicPr>
            <a:picLocks noChangeAspect="1"/>
          </p:cNvPicPr>
          <p:nvPr/>
        </p:nvPicPr>
        <p:blipFill>
          <a:blip r:embed="rId5"/>
          <a:stretch>
            <a:fillRect/>
          </a:stretch>
        </p:blipFill>
        <p:spPr>
          <a:xfrm>
            <a:off x="405196" y="402707"/>
            <a:ext cx="2798804" cy="3037000"/>
          </a:xfrm>
          <a:prstGeom prst="rect">
            <a:avLst/>
          </a:prstGeom>
        </p:spPr>
      </p:pic>
      <p:pic>
        <p:nvPicPr>
          <p:cNvPr id="7" name="תמונה 6" descr="תמונה שמכילה טקסט, צילום מסך, תוכנה, דף אינטרנט&#10;&#10;התיאור נוצר באופן אוטומטי">
            <a:extLst>
              <a:ext uri="{FF2B5EF4-FFF2-40B4-BE49-F238E27FC236}">
                <a16:creationId xmlns:a16="http://schemas.microsoft.com/office/drawing/2014/main" id="{7CBE5859-7661-2F60-E71F-955C68A789F1}"/>
              </a:ext>
            </a:extLst>
          </p:cNvPr>
          <p:cNvPicPr>
            <a:picLocks noChangeAspect="1"/>
          </p:cNvPicPr>
          <p:nvPr/>
        </p:nvPicPr>
        <p:blipFill>
          <a:blip r:embed="rId6"/>
          <a:stretch>
            <a:fillRect/>
          </a:stretch>
        </p:blipFill>
        <p:spPr>
          <a:xfrm>
            <a:off x="3243064" y="187200"/>
            <a:ext cx="2292366" cy="4536792"/>
          </a:xfrm>
          <a:prstGeom prst="rect">
            <a:avLst/>
          </a:prstGeom>
        </p:spPr>
      </p:pic>
      <p:pic>
        <p:nvPicPr>
          <p:cNvPr id="9" name="תמונה 8" descr="תמונה שמכילה טקסט, צילום מסך, גופן, עיצוב&#10;&#10;התיאור נוצר באופן אוטומטי">
            <a:extLst>
              <a:ext uri="{FF2B5EF4-FFF2-40B4-BE49-F238E27FC236}">
                <a16:creationId xmlns:a16="http://schemas.microsoft.com/office/drawing/2014/main" id="{CA5B2562-743C-7583-FD4F-2B107D403585}"/>
              </a:ext>
            </a:extLst>
          </p:cNvPr>
          <p:cNvPicPr>
            <a:picLocks noChangeAspect="1"/>
          </p:cNvPicPr>
          <p:nvPr/>
        </p:nvPicPr>
        <p:blipFill rotWithShape="1">
          <a:blip r:embed="rId7"/>
          <a:srcRect l="1" t="75741" r="-10047"/>
          <a:stretch/>
        </p:blipFill>
        <p:spPr>
          <a:xfrm>
            <a:off x="5247028" y="2529422"/>
            <a:ext cx="3896972" cy="1247782"/>
          </a:xfrm>
          <a:prstGeom prst="rect">
            <a:avLst/>
          </a:prstGeom>
        </p:spPr>
      </p:pic>
      <p:pic>
        <p:nvPicPr>
          <p:cNvPr id="11" name="תמונה 10" descr="תמונה שמכילה טקסט, צילום מסך, גופן&#10;&#10;התיאור נוצר באופן אוטומטי">
            <a:extLst>
              <a:ext uri="{FF2B5EF4-FFF2-40B4-BE49-F238E27FC236}">
                <a16:creationId xmlns:a16="http://schemas.microsoft.com/office/drawing/2014/main" id="{7DDB25C7-1B0E-86BA-C9FF-CB175594D491}"/>
              </a:ext>
            </a:extLst>
          </p:cNvPr>
          <p:cNvPicPr>
            <a:picLocks noChangeAspect="1"/>
          </p:cNvPicPr>
          <p:nvPr/>
        </p:nvPicPr>
        <p:blipFill rotWithShape="1">
          <a:blip r:embed="rId8"/>
          <a:srcRect t="46335" r="3180" b="16570"/>
          <a:stretch/>
        </p:blipFill>
        <p:spPr>
          <a:xfrm>
            <a:off x="4024800" y="1168598"/>
            <a:ext cx="4752070" cy="1403151"/>
          </a:xfrm>
          <a:prstGeom prst="rect">
            <a:avLst/>
          </a:prstGeom>
        </p:spPr>
      </p:pic>
      <p:pic>
        <p:nvPicPr>
          <p:cNvPr id="13" name="תמונה 12" descr="תמונה שמכילה טקסט, צילום מסך, גופן&#10;&#10;התיאור נוצר באופן אוטומטי">
            <a:extLst>
              <a:ext uri="{FF2B5EF4-FFF2-40B4-BE49-F238E27FC236}">
                <a16:creationId xmlns:a16="http://schemas.microsoft.com/office/drawing/2014/main" id="{13EA08FF-9423-427D-3C0C-8D08364B3082}"/>
              </a:ext>
            </a:extLst>
          </p:cNvPr>
          <p:cNvPicPr>
            <a:picLocks noChangeAspect="1"/>
          </p:cNvPicPr>
          <p:nvPr/>
        </p:nvPicPr>
        <p:blipFill rotWithShape="1">
          <a:blip r:embed="rId9"/>
          <a:srcRect l="4500" b="14220"/>
          <a:stretch/>
        </p:blipFill>
        <p:spPr>
          <a:xfrm>
            <a:off x="4626328" y="616413"/>
            <a:ext cx="2961514" cy="2609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87" name="Google Shape;487;p31"/>
          <p:cNvGrpSpPr/>
          <p:nvPr/>
        </p:nvGrpSpPr>
        <p:grpSpPr>
          <a:xfrm>
            <a:off x="715099" y="1600314"/>
            <a:ext cx="7865629" cy="901222"/>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684300" y="2665326"/>
            <a:ext cx="7896428" cy="955359"/>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752420" y="1802876"/>
            <a:ext cx="6335557" cy="5014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he-IL" sz="1200" dirty="0"/>
              <a:t>ברצוננו לפתור את בעיית חוסר התאימות בין הביקורת הטקסטואלית שנכתבה על ידי המבקר לדירוג ("הכוכבים") שנתן לדבר שעליו נכתבה הביקורת</a:t>
            </a:r>
            <a:endParaRPr sz="1200" dirty="0"/>
          </a:p>
        </p:txBody>
      </p:sp>
      <p:sp>
        <p:nvSpPr>
          <p:cNvPr id="497" name="Google Shape;497;p31"/>
          <p:cNvSpPr txBox="1">
            <a:spLocks noGrp="1"/>
          </p:cNvSpPr>
          <p:nvPr>
            <p:ph type="subTitle" idx="3"/>
          </p:nvPr>
        </p:nvSpPr>
        <p:spPr>
          <a:xfrm>
            <a:off x="2081399" y="2896556"/>
            <a:ext cx="6006576" cy="66924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he-IL" sz="1200" dirty="0"/>
              <a:t>אנשים שהם בעלי ידע טכנולוגי מועט או אשר לא מבינים את המשמעות של דירוג הכוכבים בהתאם לטקסט שכתבו יכולים לפגוע בעסקים משום שהם לא יודעים לדרג כראוי את הביקורת הטקסטואלית שלהם  </a:t>
            </a:r>
            <a:endParaRPr sz="1200" dirty="0"/>
          </a:p>
        </p:txBody>
      </p:sp>
      <p:sp>
        <p:nvSpPr>
          <p:cNvPr id="498" name="Google Shape;498;p31"/>
          <p:cNvSpPr txBox="1">
            <a:spLocks noGrp="1"/>
          </p:cNvSpPr>
          <p:nvPr>
            <p:ph type="title"/>
          </p:nvPr>
        </p:nvSpPr>
        <p:spPr>
          <a:xfrm>
            <a:off x="684301" y="1732642"/>
            <a:ext cx="705299"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t> </a:t>
            </a:r>
            <a:r>
              <a:rPr lang="en" dirty="0"/>
              <a:t>1</a:t>
            </a:r>
            <a:endParaRPr dirty="0"/>
          </a:p>
        </p:txBody>
      </p:sp>
      <p:sp>
        <p:nvSpPr>
          <p:cNvPr id="500" name="Google Shape;500;p31"/>
          <p:cNvSpPr txBox="1">
            <a:spLocks noGrp="1"/>
          </p:cNvSpPr>
          <p:nvPr>
            <p:ph type="title" idx="6"/>
          </p:nvPr>
        </p:nvSpPr>
        <p:spPr>
          <a:xfrm>
            <a:off x="868205" y="2850880"/>
            <a:ext cx="697708" cy="669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t>2</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1. הגדרת הבעיה</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כוכב: 5 פינות 2">
            <a:extLst>
              <a:ext uri="{FF2B5EF4-FFF2-40B4-BE49-F238E27FC236}">
                <a16:creationId xmlns:a16="http://schemas.microsoft.com/office/drawing/2014/main" id="{D902FEE4-17BF-2F5A-15DF-277F869275F5}"/>
              </a:ext>
            </a:extLst>
          </p:cNvPr>
          <p:cNvSpPr/>
          <p:nvPr/>
        </p:nvSpPr>
        <p:spPr>
          <a:xfrm>
            <a:off x="8104933" y="1920993"/>
            <a:ext cx="151200" cy="17198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8" name="כוכב: 5 פינות 7">
            <a:extLst>
              <a:ext uri="{FF2B5EF4-FFF2-40B4-BE49-F238E27FC236}">
                <a16:creationId xmlns:a16="http://schemas.microsoft.com/office/drawing/2014/main" id="{44DDA465-3346-F859-C4CF-D2D3293CC853}"/>
              </a:ext>
            </a:extLst>
          </p:cNvPr>
          <p:cNvSpPr/>
          <p:nvPr/>
        </p:nvSpPr>
        <p:spPr>
          <a:xfrm>
            <a:off x="8103831" y="3075050"/>
            <a:ext cx="187200" cy="18312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dirty="0"/>
          </a:p>
        </p:txBody>
      </p:sp>
      <p:grpSp>
        <p:nvGrpSpPr>
          <p:cNvPr id="49" name="Google Shape;491;p31">
            <a:extLst>
              <a:ext uri="{FF2B5EF4-FFF2-40B4-BE49-F238E27FC236}">
                <a16:creationId xmlns:a16="http://schemas.microsoft.com/office/drawing/2014/main" id="{DB265235-A6E6-DA99-FD7E-B5B785FD09B9}"/>
              </a:ext>
            </a:extLst>
          </p:cNvPr>
          <p:cNvGrpSpPr/>
          <p:nvPr/>
        </p:nvGrpSpPr>
        <p:grpSpPr>
          <a:xfrm>
            <a:off x="684300" y="3729363"/>
            <a:ext cx="7896428" cy="955359"/>
            <a:chOff x="4754850" y="1600325"/>
            <a:chExt cx="3771900" cy="1412550"/>
          </a:xfrm>
        </p:grpSpPr>
        <p:sp>
          <p:nvSpPr>
            <p:cNvPr id="50" name="Google Shape;492;p31">
              <a:extLst>
                <a:ext uri="{FF2B5EF4-FFF2-40B4-BE49-F238E27FC236}">
                  <a16:creationId xmlns:a16="http://schemas.microsoft.com/office/drawing/2014/main" id="{8258E6CF-7A95-E246-1562-D1F275569CB0}"/>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3;p31">
              <a:extLst>
                <a:ext uri="{FF2B5EF4-FFF2-40B4-BE49-F238E27FC236}">
                  <a16:creationId xmlns:a16="http://schemas.microsoft.com/office/drawing/2014/main" id="{0AE596AB-7603-32C3-7C7A-B9F3CB274904}"/>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494;p31">
              <a:extLst>
                <a:ext uri="{FF2B5EF4-FFF2-40B4-BE49-F238E27FC236}">
                  <a16:creationId xmlns:a16="http://schemas.microsoft.com/office/drawing/2014/main" id="{ABD81211-B63C-F4F2-3026-52567C0B759F}"/>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53" name="Google Shape;497;p31">
            <a:extLst>
              <a:ext uri="{FF2B5EF4-FFF2-40B4-BE49-F238E27FC236}">
                <a16:creationId xmlns:a16="http://schemas.microsoft.com/office/drawing/2014/main" id="{3B75C9B9-8062-A708-6367-1DBCBA01080D}"/>
              </a:ext>
            </a:extLst>
          </p:cNvPr>
          <p:cNvSpPr txBox="1">
            <a:spLocks/>
          </p:cNvSpPr>
          <p:nvPr/>
        </p:nvSpPr>
        <p:spPr>
          <a:xfrm>
            <a:off x="2081399" y="3914024"/>
            <a:ext cx="6006576" cy="6692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r"/>
            <a:r>
              <a:rPr lang="he-IL" sz="1200" dirty="0"/>
              <a:t>ברצוננו לפתור את הבעיה הנ"ל.</a:t>
            </a:r>
          </a:p>
          <a:p>
            <a:pPr marL="0" indent="0" algn="r"/>
            <a:r>
              <a:rPr lang="he-IL" sz="1200" dirty="0"/>
              <a:t>לאחר חשיבה מרובה הבעיה הגענו למסקנה כי עלינו למצוא ולכתוב מנגנון/ מודל שמזהה את חוסר התאימות בין הביקורת הטקסטואלית לכוכבים</a:t>
            </a:r>
          </a:p>
        </p:txBody>
      </p:sp>
      <p:sp>
        <p:nvSpPr>
          <p:cNvPr id="54" name="Google Shape;500;p31">
            <a:extLst>
              <a:ext uri="{FF2B5EF4-FFF2-40B4-BE49-F238E27FC236}">
                <a16:creationId xmlns:a16="http://schemas.microsoft.com/office/drawing/2014/main" id="{6436275F-98E3-C654-0CC8-50C971DD88C4}"/>
              </a:ext>
            </a:extLst>
          </p:cNvPr>
          <p:cNvSpPr txBox="1">
            <a:spLocks/>
          </p:cNvSpPr>
          <p:nvPr/>
        </p:nvSpPr>
        <p:spPr>
          <a:xfrm>
            <a:off x="868205" y="3914917"/>
            <a:ext cx="697708" cy="669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Black"/>
              <a:buNone/>
              <a:defRPr sz="50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he-IL" dirty="0"/>
              <a:t>3</a:t>
            </a:r>
          </a:p>
        </p:txBody>
      </p:sp>
      <p:sp>
        <p:nvSpPr>
          <p:cNvPr id="55" name="כוכב: 5 פינות 54">
            <a:extLst>
              <a:ext uri="{FF2B5EF4-FFF2-40B4-BE49-F238E27FC236}">
                <a16:creationId xmlns:a16="http://schemas.microsoft.com/office/drawing/2014/main" id="{A0BC0E23-BB80-83F4-A258-2EC29827EB6D}"/>
              </a:ext>
            </a:extLst>
          </p:cNvPr>
          <p:cNvSpPr/>
          <p:nvPr/>
        </p:nvSpPr>
        <p:spPr>
          <a:xfrm>
            <a:off x="8103831" y="3914024"/>
            <a:ext cx="187200" cy="18312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2000" dirty="0"/>
              <a:t>מכאן עולה</a:t>
            </a:r>
            <a:r>
              <a:rPr lang="he-IL" dirty="0"/>
              <a:t> שאלת המחקר</a:t>
            </a: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122818" y="3738358"/>
            <a:ext cx="4944190" cy="457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he-IL" sz="2400" dirty="0">
                <a:latin typeface="Rubik Black" panose="020B0604020202020204" charset="-79"/>
                <a:cs typeface="Rubik Black" panose="020B0604020202020204" charset="-79"/>
              </a:rPr>
              <a:t>האם ניתן לסווג טקסטים כחיוביים או שליליים באמצעות למידת מכונה?</a:t>
            </a:r>
            <a:endParaRPr sz="2400" dirty="0">
              <a:latin typeface="Rubik Black" panose="020B0604020202020204" charset="-79"/>
              <a:cs typeface="Rubik Black" panose="020B0604020202020204" charset="-79"/>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46;p29">
            <a:extLst>
              <a:ext uri="{FF2B5EF4-FFF2-40B4-BE49-F238E27FC236}">
                <a16:creationId xmlns:a16="http://schemas.microsoft.com/office/drawing/2014/main" id="{3F9470F2-CA0A-D81F-125E-A69F11E85105}"/>
              </a:ext>
            </a:extLst>
          </p:cNvPr>
          <p:cNvSpPr/>
          <p:nvPr/>
        </p:nvSpPr>
        <p:spPr>
          <a:xfrm>
            <a:off x="1021247" y="833492"/>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29">
            <a:extLst>
              <a:ext uri="{FF2B5EF4-FFF2-40B4-BE49-F238E27FC236}">
                <a16:creationId xmlns:a16="http://schemas.microsoft.com/office/drawing/2014/main" id="{5F53578D-82E6-4D9A-7E1B-85A36B39F8B8}"/>
              </a:ext>
            </a:extLst>
          </p:cNvPr>
          <p:cNvSpPr/>
          <p:nvPr/>
        </p:nvSpPr>
        <p:spPr>
          <a:xfrm>
            <a:off x="1490760" y="833492"/>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8;p29">
            <a:extLst>
              <a:ext uri="{FF2B5EF4-FFF2-40B4-BE49-F238E27FC236}">
                <a16:creationId xmlns:a16="http://schemas.microsoft.com/office/drawing/2014/main" id="{F623386B-C285-36C6-664C-1011C7A1171B}"/>
              </a:ext>
            </a:extLst>
          </p:cNvPr>
          <p:cNvSpPr/>
          <p:nvPr/>
        </p:nvSpPr>
        <p:spPr>
          <a:xfrm>
            <a:off x="1960272" y="833492"/>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46;p29">
            <a:extLst>
              <a:ext uri="{FF2B5EF4-FFF2-40B4-BE49-F238E27FC236}">
                <a16:creationId xmlns:a16="http://schemas.microsoft.com/office/drawing/2014/main" id="{92161D1A-749A-EB14-8A8C-FD0A4C10709E}"/>
              </a:ext>
            </a:extLst>
          </p:cNvPr>
          <p:cNvSpPr/>
          <p:nvPr/>
        </p:nvSpPr>
        <p:spPr>
          <a:xfrm>
            <a:off x="1021247" y="1396475"/>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7;p29">
            <a:extLst>
              <a:ext uri="{FF2B5EF4-FFF2-40B4-BE49-F238E27FC236}">
                <a16:creationId xmlns:a16="http://schemas.microsoft.com/office/drawing/2014/main" id="{650E39B9-8595-CA8F-894B-13B42F603C7D}"/>
              </a:ext>
            </a:extLst>
          </p:cNvPr>
          <p:cNvSpPr/>
          <p:nvPr/>
        </p:nvSpPr>
        <p:spPr>
          <a:xfrm>
            <a:off x="1490760" y="1396475"/>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8;p29">
            <a:extLst>
              <a:ext uri="{FF2B5EF4-FFF2-40B4-BE49-F238E27FC236}">
                <a16:creationId xmlns:a16="http://schemas.microsoft.com/office/drawing/2014/main" id="{86DD4324-ADAC-54F8-1803-54E5A0C5CFA3}"/>
              </a:ext>
            </a:extLst>
          </p:cNvPr>
          <p:cNvSpPr/>
          <p:nvPr/>
        </p:nvSpPr>
        <p:spPr>
          <a:xfrm>
            <a:off x="1960272" y="1396475"/>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613746" y="747398"/>
            <a:ext cx="8098253"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3000" dirty="0"/>
              <a:t>2. זיהוי נתונים בקנה מידה משמעותי והרכשתם</a:t>
            </a:r>
            <a:endParaRPr sz="3000" dirty="0"/>
          </a:p>
        </p:txBody>
      </p:sp>
      <p:sp>
        <p:nvSpPr>
          <p:cNvPr id="664" name="Google Shape;664;p35"/>
          <p:cNvSpPr txBox="1">
            <a:spLocks noGrp="1"/>
          </p:cNvSpPr>
          <p:nvPr>
            <p:ph type="subTitle" idx="2"/>
          </p:nvPr>
        </p:nvSpPr>
        <p:spPr>
          <a:xfrm>
            <a:off x="781700" y="2571750"/>
            <a:ext cx="2194500" cy="16706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Rubik Black" panose="020B0604020202020204" charset="-79"/>
                <a:cs typeface="Rubik Black" panose="020B0604020202020204" charset="-79"/>
              </a:rPr>
              <a:t>חיפשנו באתר מלונות שמכילות הרבה ביקורות. עבור כל מלון נכנסנו לעמוד הביקורות שלו ומשם חילצנו את הטקסט ואת הציון (דירוג הכוכבים) המתאים </a:t>
            </a:r>
            <a:endParaRPr dirty="0">
              <a:latin typeface="Rubik Black" panose="020B0604020202020204" charset="-79"/>
              <a:cs typeface="Rubik Black" panose="020B0604020202020204" charset="-79"/>
            </a:endParaRPr>
          </a:p>
        </p:txBody>
      </p:sp>
      <p:sp>
        <p:nvSpPr>
          <p:cNvPr id="665" name="Google Shape;665;p35"/>
          <p:cNvSpPr txBox="1">
            <a:spLocks noGrp="1"/>
          </p:cNvSpPr>
          <p:nvPr>
            <p:ph type="subTitle" idx="3"/>
          </p:nvPr>
        </p:nvSpPr>
        <p:spPr>
          <a:xfrm>
            <a:off x="3475075" y="2714403"/>
            <a:ext cx="2194500" cy="1528022"/>
          </a:xfrm>
          <a:prstGeom prst="rect">
            <a:avLst/>
          </a:prstGeom>
        </p:spPr>
        <p:txBody>
          <a:bodyPr spcFirstLastPara="1" wrap="square" lIns="91425" tIns="91425" rIns="91425" bIns="91425" anchor="t" anchorCtr="0">
            <a:noAutofit/>
          </a:bodyPr>
          <a:lstStyle/>
          <a:p>
            <a:pPr marL="0" indent="0"/>
            <a:r>
              <a:rPr lang="he-IL" dirty="0">
                <a:latin typeface="Rubik Black" panose="020B0604020202020204" charset="-79"/>
                <a:cs typeface="Rubik Black" panose="020B0604020202020204" charset="-79"/>
              </a:rPr>
              <a:t>הגענו למסקנה ש </a:t>
            </a:r>
            <a:r>
              <a:rPr lang="en-US" dirty="0">
                <a:latin typeface="Rubik Black" panose="020B0604020202020204" charset="-79"/>
                <a:cs typeface="Rubik Black" panose="020B0604020202020204" charset="-79"/>
              </a:rPr>
              <a:t>Booking.com</a:t>
            </a:r>
          </a:p>
          <a:p>
            <a:pPr marL="0" indent="0"/>
            <a:r>
              <a:rPr lang="he-IL" dirty="0">
                <a:latin typeface="Rubik Black" panose="020B0604020202020204" charset="-79"/>
                <a:cs typeface="Rubik Black" panose="020B0604020202020204" charset="-79"/>
              </a:rPr>
              <a:t>זה אתר טוב כי הוא מכיל את הצרכים שלנו</a:t>
            </a:r>
            <a:endParaRPr lang="en-US" dirty="0">
              <a:latin typeface="Rubik Black" panose="020B0604020202020204" charset="-79"/>
              <a:cs typeface="Rubik Black" panose="020B0604020202020204" charset="-79"/>
            </a:endParaRPr>
          </a:p>
          <a:p>
            <a:pPr marL="0" lvl="0" indent="0" algn="ctr" rtl="0">
              <a:spcBef>
                <a:spcPts val="0"/>
              </a:spcBef>
              <a:spcAft>
                <a:spcPts val="0"/>
              </a:spcAft>
              <a:buNone/>
            </a:pPr>
            <a:r>
              <a:rPr lang="he-IL" dirty="0">
                <a:latin typeface="Rubik Black" panose="020B0604020202020204" charset="-79"/>
                <a:cs typeface="Rubik Black" panose="020B0604020202020204" charset="-79"/>
              </a:rPr>
              <a:t>ובחרנו להשתמש בו ובביקורות שנמצאות בו</a:t>
            </a:r>
            <a:endParaRPr lang="en-US" dirty="0">
              <a:latin typeface="Rubik Black" panose="020B0604020202020204" charset="-79"/>
              <a:cs typeface="Rubik Black" panose="020B0604020202020204" charset="-79"/>
            </a:endParaRPr>
          </a:p>
          <a:p>
            <a:pPr marL="0" lvl="0" indent="0" algn="ctr" rtl="0">
              <a:spcBef>
                <a:spcPts val="0"/>
              </a:spcBef>
              <a:spcAft>
                <a:spcPts val="0"/>
              </a:spcAft>
              <a:buNone/>
            </a:pPr>
            <a:endParaRPr lang="en-US" dirty="0">
              <a:latin typeface="Rubik Black" panose="020B0604020202020204" charset="-79"/>
              <a:cs typeface="Rubik Black" panose="020B0604020202020204" charset="-79"/>
            </a:endParaRPr>
          </a:p>
        </p:txBody>
      </p:sp>
      <p:sp>
        <p:nvSpPr>
          <p:cNvPr id="666" name="Google Shape;666;p35"/>
          <p:cNvSpPr txBox="1">
            <a:spLocks noGrp="1"/>
          </p:cNvSpPr>
          <p:nvPr>
            <p:ph type="subTitle" idx="4"/>
          </p:nvPr>
        </p:nvSpPr>
        <p:spPr>
          <a:xfrm>
            <a:off x="6167776" y="2597371"/>
            <a:ext cx="2194500" cy="1645062"/>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he-IL" dirty="0">
                <a:latin typeface="Rubik Black" panose="020B0604020202020204" charset="-79"/>
                <a:cs typeface="Rubik Black" panose="020B0604020202020204" charset="-79"/>
              </a:rPr>
              <a:t>חיפשנו אתר שמכיל ביקורות טקסטואליות עם דירוג כוכבים בכמות גדולה על מנת שנוכל להגיע ל  </a:t>
            </a:r>
            <a:r>
              <a:rPr lang="en-US" dirty="0">
                <a:latin typeface="Rubik Black" panose="020B0604020202020204" charset="-79"/>
                <a:cs typeface="Rubik Black" panose="020B0604020202020204" charset="-79"/>
              </a:rPr>
              <a:t>K</a:t>
            </a:r>
            <a:r>
              <a:rPr lang="he-IL" dirty="0">
                <a:latin typeface="Rubik Black" panose="020B0604020202020204" charset="-79"/>
                <a:cs typeface="Rubik Black" panose="020B0604020202020204" charset="-79"/>
              </a:rPr>
              <a:t>50 נתונים</a:t>
            </a:r>
            <a:r>
              <a:rPr lang="en-US" dirty="0">
                <a:latin typeface="Rubik Black" panose="020B0604020202020204" charset="-79"/>
                <a:cs typeface="Rubik Black" panose="020B0604020202020204" charset="-79"/>
              </a:rPr>
              <a:t> </a:t>
            </a:r>
            <a:endParaRPr dirty="0">
              <a:latin typeface="Rubik Black" panose="020B0604020202020204" charset="-79"/>
              <a:cs typeface="Rubik Black" panose="020B0604020202020204" charset="-79"/>
            </a:endParaRP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8133672" y="14059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Booking.com Promo Code: 15% Off in June 2023">
            <a:extLst>
              <a:ext uri="{FF2B5EF4-FFF2-40B4-BE49-F238E27FC236}">
                <a16:creationId xmlns:a16="http://schemas.microsoft.com/office/drawing/2014/main" id="{4F82EFFD-9DB7-98E0-FBEF-3BC8910674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18" r="-3302" b="17974"/>
          <a:stretch/>
        </p:blipFill>
        <p:spPr bwMode="auto">
          <a:xfrm>
            <a:off x="3898207" y="1874826"/>
            <a:ext cx="1356793" cy="897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426287" y="1461819"/>
            <a:ext cx="5029200" cy="6858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he-IL" sz="3000" dirty="0"/>
              <a:t>קישור לאתר </a:t>
            </a:r>
            <a:r>
              <a:rPr lang="en-US" sz="3000" dirty="0"/>
              <a:t>booking.com</a:t>
            </a:r>
            <a:endParaRPr sz="3000" dirty="0"/>
          </a:p>
        </p:txBody>
      </p:sp>
      <p:sp>
        <p:nvSpPr>
          <p:cNvPr id="576" name="Google Shape;576;p33"/>
          <p:cNvSpPr txBox="1">
            <a:spLocks noGrp="1"/>
          </p:cNvSpPr>
          <p:nvPr>
            <p:ph type="subTitle" idx="1"/>
          </p:nvPr>
        </p:nvSpPr>
        <p:spPr>
          <a:xfrm>
            <a:off x="2104133" y="2272392"/>
            <a:ext cx="50292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hlinkClick r:id="rId3"/>
              </a:rPr>
              <a:t>https://www.booking.com/index.en-gb.html?ws=;gclid=Cj0KCQjw7aqkBhDPARIsAKGa0oJkQdj_1OETrR-eFzV7LDCRNxy46RtmCsjmH8bs4_hxT5wBZAMlYoEaAmleEALw_wcB;label=en-il-booking-desktop-Hc7lLD87bTa7KWOKDJGMegS652796016630%3Apl%3Ata%3Ap1%3Ap2%3Aac%3Aap%3Aneg%3Afi%3Atikwd-334108349%3Alp1008002%3Ali%3Adec%3Adm;aid=2311236</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4" y="4529751"/>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Karla"/>
                <a:ea typeface="Karla"/>
                <a:cs typeface="Karla"/>
                <a:sym typeface="Karla"/>
              </a:rPr>
              <a:t>Reviews</a:t>
            </a:r>
          </a:p>
        </p:txBody>
      </p:sp>
      <p:sp>
        <p:nvSpPr>
          <p:cNvPr id="591" name="Google Shape;591;p33"/>
          <p:cNvSpPr/>
          <p:nvPr/>
        </p:nvSpPr>
        <p:spPr>
          <a:xfrm rot="-2700000">
            <a:off x="2587702" y="470204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ביקורות לדוגמא</a:t>
            </a:r>
            <a:endParaRPr dirty="0"/>
          </a:p>
        </p:txBody>
      </p:sp>
      <p:pic>
        <p:nvPicPr>
          <p:cNvPr id="3" name="תמונה 2">
            <a:extLst>
              <a:ext uri="{FF2B5EF4-FFF2-40B4-BE49-F238E27FC236}">
                <a16:creationId xmlns:a16="http://schemas.microsoft.com/office/drawing/2014/main" id="{BB248CB3-A9B7-52B8-F656-8A83F654E9A9}"/>
              </a:ext>
            </a:extLst>
          </p:cNvPr>
          <p:cNvPicPr>
            <a:picLocks noChangeAspect="1"/>
          </p:cNvPicPr>
          <p:nvPr/>
        </p:nvPicPr>
        <p:blipFill>
          <a:blip r:embed="rId3"/>
          <a:stretch>
            <a:fillRect/>
          </a:stretch>
        </p:blipFill>
        <p:spPr>
          <a:xfrm>
            <a:off x="2429653" y="1417325"/>
            <a:ext cx="4575948" cy="3401264"/>
          </a:xfrm>
          <a:prstGeom prst="rect">
            <a:avLst/>
          </a:prstGeom>
        </p:spPr>
      </p:pic>
      <p:grpSp>
        <p:nvGrpSpPr>
          <p:cNvPr id="2" name="Google Shape;897;p43">
            <a:extLst>
              <a:ext uri="{FF2B5EF4-FFF2-40B4-BE49-F238E27FC236}">
                <a16:creationId xmlns:a16="http://schemas.microsoft.com/office/drawing/2014/main" id="{DF4C732C-018E-23AF-62A3-B186AE6DA3FF}"/>
              </a:ext>
            </a:extLst>
          </p:cNvPr>
          <p:cNvGrpSpPr/>
          <p:nvPr/>
        </p:nvGrpSpPr>
        <p:grpSpPr>
          <a:xfrm>
            <a:off x="36022" y="3320657"/>
            <a:ext cx="1646100" cy="1188900"/>
            <a:chOff x="7403363" y="1047512"/>
            <a:chExt cx="1646100" cy="1188900"/>
          </a:xfrm>
        </p:grpSpPr>
        <p:sp>
          <p:nvSpPr>
            <p:cNvPr id="4" name="Google Shape;898;p43">
              <a:extLst>
                <a:ext uri="{FF2B5EF4-FFF2-40B4-BE49-F238E27FC236}">
                  <a16:creationId xmlns:a16="http://schemas.microsoft.com/office/drawing/2014/main" id="{E2F07B4A-0E29-1AC0-3623-AE54727B3D14}"/>
                </a:ext>
              </a:extLst>
            </p:cNvPr>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9;p43">
              <a:extLst>
                <a:ext uri="{FF2B5EF4-FFF2-40B4-BE49-F238E27FC236}">
                  <a16:creationId xmlns:a16="http://schemas.microsoft.com/office/drawing/2014/main" id="{E709AF9E-384D-CDE2-9BC1-1848322D9A15}"/>
                </a:ext>
              </a:extLst>
            </p:cNvPr>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900;p43">
              <a:extLst>
                <a:ext uri="{FF2B5EF4-FFF2-40B4-BE49-F238E27FC236}">
                  <a16:creationId xmlns:a16="http://schemas.microsoft.com/office/drawing/2014/main" id="{50809D53-CEFC-AF44-6AB4-303909FDD38F}"/>
                </a:ext>
              </a:extLst>
            </p:cNvPr>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7" name="Google Shape;901;p43">
              <a:extLst>
                <a:ext uri="{FF2B5EF4-FFF2-40B4-BE49-F238E27FC236}">
                  <a16:creationId xmlns:a16="http://schemas.microsoft.com/office/drawing/2014/main" id="{06B9C829-F23E-0932-67F0-AB8D7C7E7731}"/>
                </a:ext>
              </a:extLst>
            </p:cNvPr>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2;p43">
              <a:extLst>
                <a:ext uri="{FF2B5EF4-FFF2-40B4-BE49-F238E27FC236}">
                  <a16:creationId xmlns:a16="http://schemas.microsoft.com/office/drawing/2014/main" id="{9627E514-C3FF-E4F2-D85B-18B3C68BD2E5}"/>
                </a:ext>
              </a:extLst>
            </p:cNvPr>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3;p43">
              <a:extLst>
                <a:ext uri="{FF2B5EF4-FFF2-40B4-BE49-F238E27FC236}">
                  <a16:creationId xmlns:a16="http://schemas.microsoft.com/office/drawing/2014/main" id="{C653014D-5F50-5BF6-2B9F-00B81798B325}"/>
                </a:ext>
              </a:extLst>
            </p:cNvPr>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904;p43">
              <a:extLst>
                <a:ext uri="{FF2B5EF4-FFF2-40B4-BE49-F238E27FC236}">
                  <a16:creationId xmlns:a16="http://schemas.microsoft.com/office/drawing/2014/main" id="{D630F2B1-2B8D-C8D8-D1D8-3BAB9BFFDC2F}"/>
                </a:ext>
              </a:extLst>
            </p:cNvPr>
            <p:cNvGrpSpPr/>
            <p:nvPr/>
          </p:nvGrpSpPr>
          <p:grpSpPr>
            <a:xfrm>
              <a:off x="7770652" y="1367593"/>
              <a:ext cx="820034" cy="187786"/>
              <a:chOff x="4005100" y="3437025"/>
              <a:chExt cx="535375" cy="122600"/>
            </a:xfrm>
          </p:grpSpPr>
          <p:sp>
            <p:nvSpPr>
              <p:cNvPr id="11" name="Google Shape;905;p43">
                <a:extLst>
                  <a:ext uri="{FF2B5EF4-FFF2-40B4-BE49-F238E27FC236}">
                    <a16:creationId xmlns:a16="http://schemas.microsoft.com/office/drawing/2014/main" id="{B6567D05-9ACC-9156-178D-B523A39FF29F}"/>
                  </a:ext>
                </a:extLst>
              </p:cNvPr>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6;p43">
                <a:extLst>
                  <a:ext uri="{FF2B5EF4-FFF2-40B4-BE49-F238E27FC236}">
                    <a16:creationId xmlns:a16="http://schemas.microsoft.com/office/drawing/2014/main" id="{DB902B1C-D78C-FF92-5CEA-3EB13B9C857D}"/>
                  </a:ext>
                </a:extLst>
              </p:cNvPr>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920;p43">
            <a:extLst>
              <a:ext uri="{FF2B5EF4-FFF2-40B4-BE49-F238E27FC236}">
                <a16:creationId xmlns:a16="http://schemas.microsoft.com/office/drawing/2014/main" id="{30768D14-B36F-16C6-4D0E-78854DFA48C6}"/>
              </a:ext>
            </a:extLst>
          </p:cNvPr>
          <p:cNvGrpSpPr/>
          <p:nvPr/>
        </p:nvGrpSpPr>
        <p:grpSpPr>
          <a:xfrm>
            <a:off x="36001" y="2074744"/>
            <a:ext cx="1827475" cy="1051350"/>
            <a:chOff x="6161988" y="3104373"/>
            <a:chExt cx="1827475" cy="1051350"/>
          </a:xfrm>
        </p:grpSpPr>
        <p:grpSp>
          <p:nvGrpSpPr>
            <p:cNvPr id="14" name="Google Shape;921;p43">
              <a:extLst>
                <a:ext uri="{FF2B5EF4-FFF2-40B4-BE49-F238E27FC236}">
                  <a16:creationId xmlns:a16="http://schemas.microsoft.com/office/drawing/2014/main" id="{62735B60-C407-EB47-9020-8F6BF76F24E8}"/>
                </a:ext>
              </a:extLst>
            </p:cNvPr>
            <p:cNvGrpSpPr/>
            <p:nvPr/>
          </p:nvGrpSpPr>
          <p:grpSpPr>
            <a:xfrm>
              <a:off x="6161988" y="3104373"/>
              <a:ext cx="1827475" cy="1051350"/>
              <a:chOff x="274188" y="1278048"/>
              <a:chExt cx="1827475" cy="1051350"/>
            </a:xfrm>
          </p:grpSpPr>
          <p:sp>
            <p:nvSpPr>
              <p:cNvPr id="20" name="Google Shape;922;p43">
                <a:extLst>
                  <a:ext uri="{FF2B5EF4-FFF2-40B4-BE49-F238E27FC236}">
                    <a16:creationId xmlns:a16="http://schemas.microsoft.com/office/drawing/2014/main" id="{65851BE9-00F1-FB9F-2A48-647F10B4401B}"/>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923;p43">
                <a:extLst>
                  <a:ext uri="{FF2B5EF4-FFF2-40B4-BE49-F238E27FC236}">
                    <a16:creationId xmlns:a16="http://schemas.microsoft.com/office/drawing/2014/main" id="{1D9D56B7-B723-4F29-202C-3997F6EF65BF}"/>
                  </a:ext>
                </a:extLst>
              </p:cNvPr>
              <p:cNvGrpSpPr/>
              <p:nvPr/>
            </p:nvGrpSpPr>
            <p:grpSpPr>
              <a:xfrm>
                <a:off x="274188" y="1278048"/>
                <a:ext cx="1737300" cy="960000"/>
                <a:chOff x="7146475" y="2190661"/>
                <a:chExt cx="1737300" cy="960000"/>
              </a:xfrm>
            </p:grpSpPr>
            <p:sp>
              <p:nvSpPr>
                <p:cNvPr id="22" name="Google Shape;924;p43">
                  <a:extLst>
                    <a:ext uri="{FF2B5EF4-FFF2-40B4-BE49-F238E27FC236}">
                      <a16:creationId xmlns:a16="http://schemas.microsoft.com/office/drawing/2014/main" id="{26E41198-6A24-E79A-63FB-1EA1BDA8A3B2}"/>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925;p43">
                  <a:extLst>
                    <a:ext uri="{FF2B5EF4-FFF2-40B4-BE49-F238E27FC236}">
                      <a16:creationId xmlns:a16="http://schemas.microsoft.com/office/drawing/2014/main" id="{6B1A1B34-7A8C-4247-1E1A-3EC5F89FE08C}"/>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 name="Google Shape;926;p43">
              <a:extLst>
                <a:ext uri="{FF2B5EF4-FFF2-40B4-BE49-F238E27FC236}">
                  <a16:creationId xmlns:a16="http://schemas.microsoft.com/office/drawing/2014/main" id="{3FAADF9D-052C-C9F8-08E4-4C587FDE0E0B}"/>
                </a:ext>
              </a:extLst>
            </p:cNvPr>
            <p:cNvGrpSpPr/>
            <p:nvPr/>
          </p:nvGrpSpPr>
          <p:grpSpPr>
            <a:xfrm>
              <a:off x="6349239" y="3420925"/>
              <a:ext cx="1356472" cy="509050"/>
              <a:chOff x="6343699" y="3416675"/>
              <a:chExt cx="1356472" cy="509050"/>
            </a:xfrm>
          </p:grpSpPr>
          <p:sp>
            <p:nvSpPr>
              <p:cNvPr id="16" name="Google Shape;927;p43">
                <a:extLst>
                  <a:ext uri="{FF2B5EF4-FFF2-40B4-BE49-F238E27FC236}">
                    <a16:creationId xmlns:a16="http://schemas.microsoft.com/office/drawing/2014/main" id="{11C500C6-6036-9748-3F5A-BB63695CE453}"/>
                  </a:ext>
                </a:extLst>
              </p:cNvPr>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8;p43">
                <a:extLst>
                  <a:ext uri="{FF2B5EF4-FFF2-40B4-BE49-F238E27FC236}">
                    <a16:creationId xmlns:a16="http://schemas.microsoft.com/office/drawing/2014/main" id="{531F2A57-86F1-42B2-C7BE-067D64F8A0D2}"/>
                  </a:ext>
                </a:extLst>
              </p:cNvPr>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9;p43">
                <a:extLst>
                  <a:ext uri="{FF2B5EF4-FFF2-40B4-BE49-F238E27FC236}">
                    <a16:creationId xmlns:a16="http://schemas.microsoft.com/office/drawing/2014/main" id="{F8CF843F-846E-979C-4D03-2409C2353C0D}"/>
                  </a:ext>
                </a:extLst>
              </p:cNvPr>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0;p43">
                <a:extLst>
                  <a:ext uri="{FF2B5EF4-FFF2-40B4-BE49-F238E27FC236}">
                    <a16:creationId xmlns:a16="http://schemas.microsoft.com/office/drawing/2014/main" id="{5D202F73-9534-3618-DF1F-14C7E579B1CD}"/>
                  </a:ext>
                </a:extLst>
              </p:cNvPr>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6"/>
          <p:cNvGrpSpPr/>
          <p:nvPr/>
        </p:nvGrpSpPr>
        <p:grpSpPr>
          <a:xfrm>
            <a:off x="4101079" y="1618096"/>
            <a:ext cx="941841" cy="2789257"/>
            <a:chOff x="6592201" y="2061933"/>
            <a:chExt cx="941841" cy="2789257"/>
          </a:xfrm>
        </p:grpSpPr>
        <p:sp>
          <p:nvSpPr>
            <p:cNvPr id="684" name="Google Shape;684;p36"/>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t>מקורות הנתונים והרכשה</a:t>
            </a:r>
            <a:endParaRPr dirty="0"/>
          </a:p>
        </p:txBody>
      </p:sp>
      <p:sp>
        <p:nvSpPr>
          <p:cNvPr id="695" name="Google Shape;695;p36"/>
          <p:cNvSpPr txBox="1"/>
          <p:nvPr/>
        </p:nvSpPr>
        <p:spPr>
          <a:xfrm>
            <a:off x="6101500" y="1731550"/>
            <a:ext cx="2327400" cy="54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he-IL" sz="2000" dirty="0">
                <a:solidFill>
                  <a:schemeClr val="dk1"/>
                </a:solidFill>
                <a:latin typeface="Rubik Black"/>
                <a:ea typeface="Rubik Black"/>
                <a:cs typeface="Rubik Black"/>
                <a:sym typeface="Rubik Black"/>
              </a:rPr>
              <a:t>שימוש בספריית </a:t>
            </a:r>
            <a:r>
              <a:rPr lang="en-US" sz="2000" dirty="0" err="1">
                <a:solidFill>
                  <a:schemeClr val="dk1"/>
                </a:solidFill>
                <a:latin typeface="Rubik Black"/>
                <a:ea typeface="Rubik Black"/>
                <a:cs typeface="Rubik Black"/>
                <a:sym typeface="Rubik Black"/>
              </a:rPr>
              <a:t>BeautifulSoup</a:t>
            </a:r>
            <a:endParaRPr sz="2000" dirty="0">
              <a:solidFill>
                <a:schemeClr val="dk1"/>
              </a:solidFill>
              <a:latin typeface="Rubik Black"/>
              <a:ea typeface="Rubik Black"/>
              <a:cs typeface="Rubik Black"/>
              <a:sym typeface="Rubik Black"/>
            </a:endParaRPr>
          </a:p>
        </p:txBody>
      </p:sp>
      <p:sp>
        <p:nvSpPr>
          <p:cNvPr id="696" name="Google Shape;696;p36"/>
          <p:cNvSpPr txBox="1"/>
          <p:nvPr/>
        </p:nvSpPr>
        <p:spPr>
          <a:xfrm>
            <a:off x="12351100" y="1206369"/>
            <a:ext cx="45719" cy="141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Karla"/>
              <a:ea typeface="Karla"/>
              <a:cs typeface="Karla"/>
              <a:sym typeface="Karla"/>
            </a:endParaRPr>
          </a:p>
        </p:txBody>
      </p:sp>
      <p:sp>
        <p:nvSpPr>
          <p:cNvPr id="698" name="Google Shape;698;p36"/>
          <p:cNvSpPr txBox="1"/>
          <p:nvPr/>
        </p:nvSpPr>
        <p:spPr>
          <a:xfrm>
            <a:off x="715100" y="2190590"/>
            <a:ext cx="2327400" cy="82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he-IL" dirty="0">
                <a:solidFill>
                  <a:schemeClr val="dk1"/>
                </a:solidFill>
                <a:latin typeface="Karla"/>
                <a:ea typeface="Karla"/>
                <a:cs typeface="Karla"/>
                <a:sym typeface="Karla"/>
              </a:rPr>
              <a:t>בעיה בלחצן עבור לעמוד הבא </a:t>
            </a:r>
          </a:p>
          <a:p>
            <a:pPr marL="0" lvl="0" indent="0" algn="r" rtl="0">
              <a:spcBef>
                <a:spcPts val="0"/>
              </a:spcBef>
              <a:spcAft>
                <a:spcPts val="0"/>
              </a:spcAft>
              <a:buNone/>
            </a:pPr>
            <a:endParaRPr dirty="0">
              <a:solidFill>
                <a:schemeClr val="dk1"/>
              </a:solidFill>
              <a:latin typeface="Karla"/>
              <a:ea typeface="Karla"/>
              <a:cs typeface="Karla"/>
              <a:sym typeface="Karla"/>
            </a:endParaRPr>
          </a:p>
        </p:txBody>
      </p:sp>
      <p:sp>
        <p:nvSpPr>
          <p:cNvPr id="700" name="Google Shape;700;p36"/>
          <p:cNvSpPr txBox="1"/>
          <p:nvPr/>
        </p:nvSpPr>
        <p:spPr>
          <a:xfrm>
            <a:off x="6101500" y="3196475"/>
            <a:ext cx="2327400" cy="54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he-IL" sz="2400" dirty="0">
                <a:solidFill>
                  <a:schemeClr val="dk1"/>
                </a:solidFill>
                <a:latin typeface="Rubik Black"/>
                <a:ea typeface="Rubik Black"/>
                <a:cs typeface="Rubik Black"/>
                <a:sym typeface="Rubik Black"/>
              </a:rPr>
              <a:t>בעיה שנתקלנו:</a:t>
            </a:r>
            <a:endParaRPr sz="2400" dirty="0">
              <a:solidFill>
                <a:schemeClr val="dk1"/>
              </a:solidFill>
              <a:latin typeface="Rubik Black"/>
              <a:ea typeface="Rubik Black"/>
              <a:cs typeface="Rubik Black"/>
              <a:sym typeface="Rubik Black"/>
            </a:endParaRPr>
          </a:p>
        </p:txBody>
      </p:sp>
      <p:sp>
        <p:nvSpPr>
          <p:cNvPr id="701" name="Google Shape;701;p36"/>
          <p:cNvSpPr txBox="1"/>
          <p:nvPr/>
        </p:nvSpPr>
        <p:spPr>
          <a:xfrm>
            <a:off x="6101475" y="3655400"/>
            <a:ext cx="2327400" cy="8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e-IL" dirty="0">
                <a:solidFill>
                  <a:schemeClr val="dk1"/>
                </a:solidFill>
                <a:latin typeface="Karla"/>
                <a:ea typeface="Karla"/>
                <a:cs typeface="Karla"/>
                <a:sym typeface="Karla"/>
              </a:rPr>
              <a:t>חילוץ הנתונים בכפתור "לכל חוות הדעת" </a:t>
            </a:r>
            <a:r>
              <a:rPr lang="he-IL" dirty="0" err="1">
                <a:solidFill>
                  <a:schemeClr val="dk1"/>
                </a:solidFill>
                <a:latin typeface="Karla"/>
                <a:ea typeface="Karla"/>
                <a:cs typeface="Karla"/>
                <a:sym typeface="Karla"/>
              </a:rPr>
              <a:t>בבוקינג</a:t>
            </a:r>
            <a:endParaRPr lang="he-IL" dirty="0">
              <a:solidFill>
                <a:schemeClr val="dk1"/>
              </a:solidFill>
              <a:latin typeface="Karla"/>
              <a:ea typeface="Karla"/>
              <a:cs typeface="Karla"/>
              <a:sym typeface="Karla"/>
            </a:endParaRPr>
          </a:p>
          <a:p>
            <a:pPr marL="0" lvl="0" indent="0" algn="l" rtl="0">
              <a:spcBef>
                <a:spcPts val="0"/>
              </a:spcBef>
              <a:spcAft>
                <a:spcPts val="0"/>
              </a:spcAft>
              <a:buNone/>
            </a:pPr>
            <a:endParaRPr dirty="0">
              <a:solidFill>
                <a:schemeClr val="dk1"/>
              </a:solidFill>
              <a:latin typeface="Karla"/>
              <a:ea typeface="Karla"/>
              <a:cs typeface="Karla"/>
              <a:sym typeface="Karla"/>
            </a:endParaRPr>
          </a:p>
        </p:txBody>
      </p:sp>
      <p:sp>
        <p:nvSpPr>
          <p:cNvPr id="702" name="Google Shape;702;p36"/>
          <p:cNvSpPr txBox="1"/>
          <p:nvPr/>
        </p:nvSpPr>
        <p:spPr>
          <a:xfrm>
            <a:off x="715100" y="1731560"/>
            <a:ext cx="2327400" cy="54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he-IL" sz="2400" dirty="0">
                <a:solidFill>
                  <a:schemeClr val="dk1"/>
                </a:solidFill>
                <a:latin typeface="Rubik Black"/>
                <a:ea typeface="Rubik Black"/>
                <a:cs typeface="Rubik Black"/>
                <a:sym typeface="Rubik Black"/>
              </a:rPr>
              <a:t>בעיה שנתקלנו:</a:t>
            </a:r>
            <a:endParaRPr lang="en-US" sz="2400" dirty="0">
              <a:solidFill>
                <a:schemeClr val="dk1"/>
              </a:solidFill>
              <a:latin typeface="Rubik Black"/>
              <a:ea typeface="Rubik Black"/>
              <a:cs typeface="Rubik Black"/>
              <a:sym typeface="Rubik Black"/>
            </a:endParaRPr>
          </a:p>
        </p:txBody>
      </p:sp>
      <p:cxnSp>
        <p:nvCxnSpPr>
          <p:cNvPr id="703" name="Google Shape;703;p36"/>
          <p:cNvCxnSpPr>
            <a:stCxn id="702" idx="3"/>
          </p:cNvCxnSpPr>
          <p:nvPr/>
        </p:nvCxnSpPr>
        <p:spPr>
          <a:xfrm>
            <a:off x="3042500" y="2005910"/>
            <a:ext cx="1530000" cy="409800"/>
          </a:xfrm>
          <a:prstGeom prst="bentConnector3">
            <a:avLst>
              <a:gd name="adj1" fmla="val 23917"/>
            </a:avLst>
          </a:prstGeom>
          <a:noFill/>
          <a:ln w="28575" cap="flat" cmpd="sng">
            <a:solidFill>
              <a:schemeClr val="dk1"/>
            </a:solidFill>
            <a:prstDash val="solid"/>
            <a:round/>
            <a:headEnd type="none" w="med" len="med"/>
            <a:tailEnd type="oval" w="med" len="med"/>
          </a:ln>
        </p:spPr>
      </p:cxnSp>
      <p:cxnSp>
        <p:nvCxnSpPr>
          <p:cNvPr id="704" name="Google Shape;704;p36"/>
          <p:cNvCxnSpPr>
            <a:stCxn id="700" idx="1"/>
          </p:cNvCxnSpPr>
          <p:nvPr/>
        </p:nvCxnSpPr>
        <p:spPr>
          <a:xfrm flipH="1">
            <a:off x="4573300" y="3470825"/>
            <a:ext cx="1528200" cy="547800"/>
          </a:xfrm>
          <a:prstGeom prst="bentConnector3">
            <a:avLst>
              <a:gd name="adj1" fmla="val 23979"/>
            </a:avLst>
          </a:prstGeom>
          <a:noFill/>
          <a:ln w="28575" cap="flat" cmpd="sng">
            <a:solidFill>
              <a:schemeClr val="dk1"/>
            </a:solidFill>
            <a:prstDash val="solid"/>
            <a:round/>
            <a:headEnd type="none" w="med" len="med"/>
            <a:tailEnd type="oval" w="med" len="med"/>
          </a:ln>
        </p:spPr>
      </p:cxnSp>
      <p:cxnSp>
        <p:nvCxnSpPr>
          <p:cNvPr id="705" name="Google Shape;705;p36"/>
          <p:cNvCxnSpPr>
            <a:stCxn id="695" idx="1"/>
          </p:cNvCxnSpPr>
          <p:nvPr/>
        </p:nvCxnSpPr>
        <p:spPr>
          <a:xfrm flipH="1">
            <a:off x="4576900" y="2005900"/>
            <a:ext cx="1524600" cy="1046400"/>
          </a:xfrm>
          <a:prstGeom prst="bentConnector3">
            <a:avLst>
              <a:gd name="adj1" fmla="val 24185"/>
            </a:avLst>
          </a:prstGeom>
          <a:noFill/>
          <a:ln w="28575" cap="flat" cmpd="sng">
            <a:solidFill>
              <a:schemeClr val="dk1"/>
            </a:solidFill>
            <a:prstDash val="solid"/>
            <a:round/>
            <a:headEnd type="none" w="med" len="med"/>
            <a:tailEnd type="oval" w="med" len="med"/>
          </a:ln>
        </p:spPr>
      </p:cxnSp>
      <p:sp>
        <p:nvSpPr>
          <p:cNvPr id="707" name="Google Shape;707;p36"/>
          <p:cNvSpPr/>
          <p:nvPr/>
        </p:nvSpPr>
        <p:spPr>
          <a:xfrm>
            <a:off x="7746400"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7971832"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715100" y="13577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Beautiful Soup | Great Learning">
            <a:extLst>
              <a:ext uri="{FF2B5EF4-FFF2-40B4-BE49-F238E27FC236}">
                <a16:creationId xmlns:a16="http://schemas.microsoft.com/office/drawing/2014/main" id="{325835F8-70ED-0634-1C2F-84F294D45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600" y="2196522"/>
            <a:ext cx="1568701" cy="674596"/>
          </a:xfrm>
          <a:prstGeom prst="rect">
            <a:avLst/>
          </a:prstGeom>
          <a:noFill/>
          <a:extLst>
            <a:ext uri="{909E8E84-426E-40DD-AFC4-6F175D3DCCD1}">
              <a14:hiddenFill xmlns:a14="http://schemas.microsoft.com/office/drawing/2010/main">
                <a:solidFill>
                  <a:srgbClr val="FFFFFF"/>
                </a:solidFill>
              </a14:hiddenFill>
            </a:ext>
          </a:extLst>
        </p:spPr>
      </p:pic>
      <p:pic>
        <p:nvPicPr>
          <p:cNvPr id="3" name="תמונה 2">
            <a:extLst>
              <a:ext uri="{FF2B5EF4-FFF2-40B4-BE49-F238E27FC236}">
                <a16:creationId xmlns:a16="http://schemas.microsoft.com/office/drawing/2014/main" id="{850161EE-7975-D9F6-2E58-656754EFDE4D}"/>
              </a:ext>
            </a:extLst>
          </p:cNvPr>
          <p:cNvPicPr>
            <a:picLocks noChangeAspect="1"/>
          </p:cNvPicPr>
          <p:nvPr/>
        </p:nvPicPr>
        <p:blipFill>
          <a:blip r:embed="rId4"/>
          <a:stretch>
            <a:fillRect/>
          </a:stretch>
        </p:blipFill>
        <p:spPr>
          <a:xfrm>
            <a:off x="6132036" y="4152227"/>
            <a:ext cx="1234547" cy="510584"/>
          </a:xfrm>
          <a:prstGeom prst="rect">
            <a:avLst/>
          </a:prstGeom>
        </p:spPr>
      </p:pic>
      <p:pic>
        <p:nvPicPr>
          <p:cNvPr id="5" name="תמונה 4">
            <a:extLst>
              <a:ext uri="{FF2B5EF4-FFF2-40B4-BE49-F238E27FC236}">
                <a16:creationId xmlns:a16="http://schemas.microsoft.com/office/drawing/2014/main" id="{0CDB4C6D-DF6D-EBA8-0D10-0B550B7B7E6C}"/>
              </a:ext>
            </a:extLst>
          </p:cNvPr>
          <p:cNvPicPr>
            <a:picLocks noChangeAspect="1"/>
          </p:cNvPicPr>
          <p:nvPr/>
        </p:nvPicPr>
        <p:blipFill>
          <a:blip r:embed="rId5"/>
          <a:stretch>
            <a:fillRect/>
          </a:stretch>
        </p:blipFill>
        <p:spPr>
          <a:xfrm>
            <a:off x="802908" y="2537183"/>
            <a:ext cx="2338709" cy="253814"/>
          </a:xfrm>
          <a:prstGeom prst="rect">
            <a:avLst/>
          </a:prstGeom>
        </p:spPr>
      </p:pic>
      <p:sp>
        <p:nvSpPr>
          <p:cNvPr id="6" name="אליפסה 5">
            <a:extLst>
              <a:ext uri="{FF2B5EF4-FFF2-40B4-BE49-F238E27FC236}">
                <a16:creationId xmlns:a16="http://schemas.microsoft.com/office/drawing/2014/main" id="{54988C7B-A295-0F8F-7195-21B027FD3159}"/>
              </a:ext>
            </a:extLst>
          </p:cNvPr>
          <p:cNvSpPr/>
          <p:nvPr/>
        </p:nvSpPr>
        <p:spPr>
          <a:xfrm>
            <a:off x="715100" y="2506562"/>
            <a:ext cx="303378" cy="3566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4672" y="1015597"/>
            <a:ext cx="5486400" cy="162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2800" dirty="0"/>
              <a:t>פתרנו את הבעיות שהיו לנו בהרכשת הנתונים באמצעות  </a:t>
            </a:r>
            <a:r>
              <a:rPr lang="en-US" sz="2800" dirty="0"/>
              <a:t>selenium</a:t>
            </a:r>
            <a:endParaRPr sz="2800" dirty="0"/>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Different types of locators in the selenium framework - Knoldus Blogs">
            <a:extLst>
              <a:ext uri="{FF2B5EF4-FFF2-40B4-BE49-F238E27FC236}">
                <a16:creationId xmlns:a16="http://schemas.microsoft.com/office/drawing/2014/main" id="{0FFF34C0-5B4F-2891-414A-151FA8F2E2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68" b="14458"/>
          <a:stretch/>
        </p:blipFill>
        <p:spPr bwMode="auto">
          <a:xfrm>
            <a:off x="3123903" y="2457730"/>
            <a:ext cx="2887937" cy="777783"/>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C0822628-210D-DD36-6864-070AB5FB04A6}"/>
              </a:ext>
            </a:extLst>
          </p:cNvPr>
          <p:cNvSpPr txBox="1"/>
          <p:nvPr/>
        </p:nvSpPr>
        <p:spPr>
          <a:xfrm>
            <a:off x="2988000" y="3419112"/>
            <a:ext cx="3196800" cy="523220"/>
          </a:xfrm>
          <a:prstGeom prst="rect">
            <a:avLst/>
          </a:prstGeom>
          <a:noFill/>
        </p:spPr>
        <p:txBody>
          <a:bodyPr wrap="square" rtlCol="1">
            <a:spAutoFit/>
          </a:bodyPr>
          <a:lstStyle/>
          <a:p>
            <a:pPr algn="r" rtl="1"/>
            <a:r>
              <a:rPr lang="he-IL" dirty="0">
                <a:latin typeface="Rubik Black" panose="020B0604020202020204" charset="-79"/>
                <a:cs typeface="Rubik Black" panose="020B0604020202020204" charset="-79"/>
              </a:rPr>
              <a:t>מכל </a:t>
            </a:r>
            <a:r>
              <a:rPr lang="en-US" dirty="0">
                <a:latin typeface="Rubik Black" panose="020B0604020202020204" charset="-79"/>
                <a:cs typeface="Rubik Black" panose="020B0604020202020204" charset="-79"/>
              </a:rPr>
              <a:t> review </a:t>
            </a:r>
            <a:r>
              <a:rPr lang="he-IL" dirty="0">
                <a:latin typeface="Rubik Black" panose="020B0604020202020204" charset="-79"/>
                <a:cs typeface="Rubik Black" panose="020B0604020202020204" charset="-79"/>
              </a:rPr>
              <a:t>נחלץ את המאפיינים הנדרשים: טקסט וציון</a:t>
            </a:r>
          </a:p>
        </p:txBody>
      </p:sp>
    </p:spTree>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590</Words>
  <Application>Microsoft Office PowerPoint</Application>
  <PresentationFormat>‫הצגה על המסך (16:9)</PresentationFormat>
  <Paragraphs>58</Paragraphs>
  <Slides>14</Slides>
  <Notes>14</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14</vt:i4>
      </vt:variant>
    </vt:vector>
  </HeadingPairs>
  <TitlesOfParts>
    <vt:vector size="21" baseType="lpstr">
      <vt:lpstr>Rubik Black</vt:lpstr>
      <vt:lpstr>Tahoma</vt:lpstr>
      <vt:lpstr>Arial</vt:lpstr>
      <vt:lpstr>Wingdings</vt:lpstr>
      <vt:lpstr>Karla</vt:lpstr>
      <vt:lpstr>Bebas Neue</vt:lpstr>
      <vt:lpstr>Soft Colors UI Design for Agencies by Slidesgo</vt:lpstr>
      <vt:lpstr>מבוא למדעי הנתונים- פרויקט גמר Text analysis</vt:lpstr>
      <vt:lpstr>הקדמה</vt:lpstr>
      <vt:lpstr> 1</vt:lpstr>
      <vt:lpstr>מכאן עולה שאלת המחקר</vt:lpstr>
      <vt:lpstr>2. זיהוי נתונים בקנה מידה משמעותי והרכשתם</vt:lpstr>
      <vt:lpstr>קישור לאתר booking.com</vt:lpstr>
      <vt:lpstr>ביקורות לדוגמא</vt:lpstr>
      <vt:lpstr>מקורות הנתונים והרכשה</vt:lpstr>
      <vt:lpstr>פתרנו את הבעיות שהיו לנו בהרכשת הנתונים באמצעות  selenium</vt:lpstr>
      <vt:lpstr>3. ניתוח ראשוני וטיוב נתונים</vt:lpstr>
      <vt:lpstr>4. ויזואליזציה ו-EDA</vt:lpstr>
      <vt:lpstr>5. ניתוח נתונים מתקדם- בחירת שיטות ואלגוריתמים מתאימים</vt:lpstr>
      <vt:lpstr>6. יישום הפתרון ובדיקה של השיטות שיושמו</vt:lpstr>
      <vt:lpstr>הסקת מסקנות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Colors UI Design for Agencies</dc:title>
  <dc:creator>Lihi</dc:creator>
  <cp:lastModifiedBy>אריאל שמש</cp:lastModifiedBy>
  <cp:revision>77</cp:revision>
  <dcterms:modified xsi:type="dcterms:W3CDTF">2023-06-16T14:55:03Z</dcterms:modified>
</cp:coreProperties>
</file>