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72" r:id="rId7"/>
    <p:sldId id="261" r:id="rId8"/>
    <p:sldId id="263" r:id="rId9"/>
    <p:sldId id="264" r:id="rId10"/>
    <p:sldId id="267" r:id="rId11"/>
    <p:sldId id="268" r:id="rId12"/>
    <p:sldId id="270" r:id="rId13"/>
    <p:sldId id="278" r:id="rId14"/>
    <p:sldId id="269" r:id="rId15"/>
    <p:sldId id="279" r:id="rId16"/>
    <p:sldId id="277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39" autoAdjust="0"/>
  </p:normalViewPr>
  <p:slideViewPr>
    <p:cSldViewPr>
      <p:cViewPr>
        <p:scale>
          <a:sx n="100" d="100"/>
          <a:sy n="100" d="100"/>
        </p:scale>
        <p:origin x="-130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1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3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A7B5-0E0D-4416-AD03-A19BDB798B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A0E0-8182-439A-A881-0233E1E1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SketchFlow Print" panose="02000000000000000000" pitchFamily="2" charset="0"/>
              </a:rPr>
              <a:t>Welcome to ASP.NET:</a:t>
            </a:r>
            <a:br>
              <a:rPr lang="en-US" sz="6000" b="1" dirty="0" smtClean="0">
                <a:latin typeface="SketchFlow Print" panose="02000000000000000000" pitchFamily="2" charset="0"/>
              </a:rPr>
            </a:br>
            <a:r>
              <a:rPr lang="en-US" sz="7200" b="1" dirty="0" smtClean="0">
                <a:latin typeface="SketchFlow Print" panose="02000000000000000000" pitchFamily="2" charset="0"/>
              </a:rPr>
              <a:t>MVC</a:t>
            </a:r>
            <a:endParaRPr lang="en-US" sz="7200" b="1" dirty="0"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r>
              <a:rPr lang="en-US" dirty="0" smtClean="0"/>
              <a:t>Essentially an HTML file</a:t>
            </a:r>
          </a:p>
          <a:p>
            <a:pPr lvl="1"/>
            <a:r>
              <a:rPr lang="en-US" dirty="0" smtClean="0"/>
              <a:t>Can be .html, .</a:t>
            </a:r>
            <a:r>
              <a:rPr lang="en-US" dirty="0" err="1" smtClean="0"/>
              <a:t>aspx</a:t>
            </a:r>
            <a:r>
              <a:rPr lang="en-US" dirty="0" smtClean="0"/>
              <a:t>, .</a:t>
            </a:r>
            <a:r>
              <a:rPr lang="en-US" dirty="0" err="1" smtClean="0"/>
              <a:t>vbhtml</a:t>
            </a:r>
            <a:r>
              <a:rPr lang="en-US" dirty="0" smtClean="0"/>
              <a:t>, .</a:t>
            </a:r>
            <a:r>
              <a:rPr lang="en-US" dirty="0" err="1" smtClean="0"/>
              <a:t>cshtml</a:t>
            </a:r>
            <a:endParaRPr lang="en-US" dirty="0" smtClean="0"/>
          </a:p>
          <a:p>
            <a:r>
              <a:rPr lang="en-US" dirty="0" smtClean="0"/>
              <a:t>Commonly used is Razor syntax (.</a:t>
            </a:r>
            <a:r>
              <a:rPr lang="en-US" dirty="0" err="1" smtClean="0"/>
              <a:t>cshtml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what are known as Helper methods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Html.Label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Html.TextBox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Uses @ sign rather than &lt;% %&gt;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/>
          <a:lstStyle/>
          <a:p>
            <a:r>
              <a:rPr lang="en-US" dirty="0" smtClean="0"/>
              <a:t>Can be strongly-typed to a model</a:t>
            </a:r>
          </a:p>
          <a:p>
            <a:pPr lvl="1"/>
            <a:r>
              <a:rPr lang="en-US" dirty="0" smtClean="0"/>
              <a:t>Very useful for web forms</a:t>
            </a:r>
          </a:p>
          <a:p>
            <a:pPr lvl="1"/>
            <a:r>
              <a:rPr lang="en-US" dirty="0" smtClean="0"/>
              <a:t>Allows use of strongly-typed Helper methods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Html.TextBoxFor</a:t>
            </a:r>
            <a:r>
              <a:rPr lang="en-US" dirty="0" smtClean="0"/>
              <a:t>(x =&gt; </a:t>
            </a:r>
            <a:r>
              <a:rPr lang="en-US" dirty="0" err="1" smtClean="0"/>
              <a:t>x.FirstName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LINQ (</a:t>
            </a:r>
            <a:r>
              <a:rPr lang="en-US" b="1" dirty="0" smtClean="0"/>
              <a:t>L</a:t>
            </a:r>
            <a:r>
              <a:rPr lang="en-US" dirty="0" smtClean="0"/>
              <a:t>anguage </a:t>
            </a:r>
            <a:r>
              <a:rPr lang="en-US" b="1" dirty="0" err="1" smtClean="0"/>
              <a:t>I</a:t>
            </a:r>
            <a:r>
              <a:rPr lang="en-US" b="1" dirty="0" err="1"/>
              <a:t>N</a:t>
            </a:r>
            <a:r>
              <a:rPr lang="en-US" dirty="0" err="1" smtClean="0"/>
              <a:t>tegrated</a:t>
            </a:r>
            <a:r>
              <a:rPr lang="en-US" dirty="0" smtClean="0"/>
              <a:t> </a:t>
            </a:r>
            <a:r>
              <a:rPr lang="en-US" b="1" dirty="0" smtClean="0"/>
              <a:t>Q</a:t>
            </a:r>
            <a:r>
              <a:rPr lang="en-US" dirty="0" smtClean="0"/>
              <a:t>uery) expression</a:t>
            </a:r>
          </a:p>
          <a:p>
            <a:pPr lvl="3"/>
            <a:r>
              <a:rPr lang="en-US" dirty="0" smtClean="0"/>
              <a:t>Where “x” is an alias for the model (Person in this example)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323725" cy="6248400"/>
          </a:xfrm>
        </p:spPr>
      </p:pic>
      <p:sp>
        <p:nvSpPr>
          <p:cNvPr id="6" name="TextBox 5"/>
          <p:cNvSpPr txBox="1"/>
          <p:nvPr/>
        </p:nvSpPr>
        <p:spPr>
          <a:xfrm>
            <a:off x="457200" y="762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Example View: Register (using Razor syntax)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Register View in 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1647"/>
            <a:ext cx="8137909" cy="5791200"/>
          </a:xfrm>
        </p:spPr>
      </p:pic>
    </p:spTree>
    <p:extLst>
      <p:ext uri="{BB962C8B-B14F-4D97-AF65-F5344CB8AC3E}">
        <p14:creationId xmlns:p14="http://schemas.microsoft.com/office/powerpoint/2010/main" val="185038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Here’s where things get difficult…</a:t>
            </a:r>
          </a:p>
          <a:p>
            <a:r>
              <a:rPr lang="en-US" dirty="0" smtClean="0"/>
              <a:t>Most complex – where bulk of the work goes</a:t>
            </a:r>
          </a:p>
          <a:p>
            <a:r>
              <a:rPr lang="en-US" dirty="0" smtClean="0"/>
              <a:t>First to be hit on page request</a:t>
            </a:r>
          </a:p>
          <a:p>
            <a:r>
              <a:rPr lang="en-US" dirty="0" smtClean="0"/>
              <a:t>Creates any necessary class/model instances</a:t>
            </a:r>
          </a:p>
          <a:p>
            <a:pPr lvl="1"/>
            <a:r>
              <a:rPr lang="en-US" dirty="0" smtClean="0"/>
              <a:t>Possibly sent to corresponding View</a:t>
            </a:r>
          </a:p>
          <a:p>
            <a:r>
              <a:rPr lang="en-US" dirty="0" smtClean="0"/>
              <a:t>Usually returns an </a:t>
            </a:r>
            <a:r>
              <a:rPr lang="en-US" dirty="0" err="1" smtClean="0"/>
              <a:t>ActionResult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Sends HTML to </a:t>
            </a:r>
            <a:r>
              <a:rPr lang="en-US" dirty="0" smtClean="0"/>
              <a:t>browser</a:t>
            </a:r>
            <a:endParaRPr lang="en-US" dirty="0"/>
          </a:p>
          <a:p>
            <a:r>
              <a:rPr lang="en-US" dirty="0" smtClean="0"/>
              <a:t>Let’s look at the Register() method in the </a:t>
            </a:r>
            <a:r>
              <a:rPr lang="en-US" dirty="0" err="1" smtClean="0"/>
              <a:t>AccountController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18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lly Sears\Desktop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"/>
            <a:ext cx="658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4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MVC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“Software design pattern for implementing user interfaces.” </a:t>
            </a:r>
          </a:p>
          <a:p>
            <a:r>
              <a:rPr lang="en-US" dirty="0" smtClean="0"/>
              <a:t>“…adopted as an architecture for World Wide Web applications in all major programming languages.”</a:t>
            </a:r>
          </a:p>
          <a:p>
            <a:r>
              <a:rPr lang="en-US" dirty="0" smtClean="0"/>
              <a:t>Introduced in 1970’s, but was not recognized as a general concept until 1988.</a:t>
            </a:r>
          </a:p>
          <a:p>
            <a:r>
              <a:rPr lang="en-US" dirty="0" smtClean="0"/>
              <a:t>Microsoft released ASP.NET MVC 1.0 framework in April 2009</a:t>
            </a:r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sz="1000" dirty="0" smtClean="0"/>
              <a:t>Source:  http://en.wikipedia.org/wiki/Model%E2%80%93view%E2%80%93controller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90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Fight Night: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Forms vs. MVC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r>
              <a:rPr lang="en-US" dirty="0" smtClean="0"/>
              <a:t>Different project architectures</a:t>
            </a:r>
          </a:p>
          <a:p>
            <a:pPr lvl="1"/>
            <a:r>
              <a:rPr lang="en-US" dirty="0" smtClean="0"/>
              <a:t>Web Forms is very flexible; developer’s choice</a:t>
            </a:r>
          </a:p>
          <a:p>
            <a:pPr lvl="1"/>
            <a:r>
              <a:rPr lang="en-US" dirty="0" smtClean="0"/>
              <a:t>MVC adheres to a more strict structure</a:t>
            </a:r>
          </a:p>
          <a:p>
            <a:pPr lvl="2"/>
            <a:r>
              <a:rPr lang="en-US" dirty="0" smtClean="0"/>
              <a:t>Controllers must be in the “Controllers” folder, models must be in the “Models” folder, etc.</a:t>
            </a:r>
          </a:p>
          <a:p>
            <a:r>
              <a:rPr lang="en-US" dirty="0" smtClean="0"/>
              <a:t>MVC has no Page object, no Page life cycle</a:t>
            </a:r>
          </a:p>
          <a:p>
            <a:pPr lvl="1"/>
            <a:r>
              <a:rPr lang="en-US" dirty="0" smtClean="0"/>
              <a:t>Nothing like </a:t>
            </a:r>
            <a:r>
              <a:rPr lang="en-US" dirty="0" err="1" smtClean="0"/>
              <a:t>Page_Load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Page_Init</a:t>
            </a:r>
            <a:endParaRPr lang="en-US" dirty="0" smtClean="0"/>
          </a:p>
          <a:p>
            <a:pPr lvl="1"/>
            <a:r>
              <a:rPr lang="en-US" dirty="0" smtClean="0"/>
              <a:t>Unlike Web Forms, which goes through multiple stages when a page is requested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vs. MVC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sz="2800" dirty="0" smtClean="0"/>
              <a:t>MVC has no server controls or </a:t>
            </a:r>
            <a:r>
              <a:rPr lang="en-US" sz="2800" dirty="0" err="1" smtClean="0"/>
              <a:t>ViewState</a:t>
            </a:r>
            <a:endParaRPr lang="en-US" sz="2800" dirty="0" smtClean="0"/>
          </a:p>
          <a:p>
            <a:pPr lvl="1"/>
            <a:r>
              <a:rPr lang="en-US" sz="2400" dirty="0" smtClean="0"/>
              <a:t>No event handlers (i.e. Button1_Click)</a:t>
            </a:r>
          </a:p>
          <a:p>
            <a:pPr lvl="1"/>
            <a:r>
              <a:rPr lang="en-US" sz="2400" dirty="0" smtClean="0"/>
              <a:t>Removing </a:t>
            </a:r>
            <a:r>
              <a:rPr lang="en-US" sz="2400" dirty="0" err="1" smtClean="0"/>
              <a:t>ViewState</a:t>
            </a:r>
            <a:r>
              <a:rPr lang="en-US" sz="2400" dirty="0" smtClean="0"/>
              <a:t> increases performance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Postback</a:t>
            </a:r>
            <a:endParaRPr lang="en-US" sz="2400" dirty="0"/>
          </a:p>
          <a:p>
            <a:r>
              <a:rPr lang="en-US" sz="2800" dirty="0" smtClean="0"/>
              <a:t>Web Forms caters to VB/</a:t>
            </a:r>
            <a:r>
              <a:rPr lang="en-US" sz="2800" dirty="0" err="1" smtClean="0"/>
              <a:t>WinForm</a:t>
            </a:r>
            <a:r>
              <a:rPr lang="en-US" sz="2800" dirty="0" smtClean="0"/>
              <a:t> programmers</a:t>
            </a:r>
          </a:p>
          <a:p>
            <a:pPr lvl="1"/>
            <a:r>
              <a:rPr lang="en-US" sz="2400" b="1" dirty="0" smtClean="0"/>
              <a:t>R</a:t>
            </a:r>
            <a:r>
              <a:rPr lang="en-US" sz="2400" dirty="0" smtClean="0"/>
              <a:t>apid </a:t>
            </a:r>
            <a:r>
              <a:rPr lang="en-US" sz="2400" b="1" dirty="0" smtClean="0"/>
              <a:t>A</a:t>
            </a:r>
            <a:r>
              <a:rPr lang="en-US" sz="2400" dirty="0" smtClean="0"/>
              <a:t>pplication </a:t>
            </a:r>
            <a:r>
              <a:rPr lang="en-US" sz="2400" b="1" dirty="0" smtClean="0"/>
              <a:t>D</a:t>
            </a:r>
            <a:r>
              <a:rPr lang="en-US" sz="2400" dirty="0" smtClean="0"/>
              <a:t>evelopment (</a:t>
            </a:r>
            <a:r>
              <a:rPr lang="en-US" sz="2400" b="1" dirty="0" smtClean="0"/>
              <a:t>RAD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Abstracts out the WWW’s stateless nature</a:t>
            </a:r>
            <a:endParaRPr lang="en-US" sz="2400" dirty="0"/>
          </a:p>
          <a:p>
            <a:pPr lvl="1"/>
            <a:r>
              <a:rPr lang="en-US" sz="2400" dirty="0" smtClean="0"/>
              <a:t>Makes migrating to web development easier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39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Why care about ASP.NET MVC?</a:t>
            </a:r>
          </a:p>
          <a:p>
            <a:pPr lvl="1"/>
            <a:r>
              <a:rPr lang="en-US" dirty="0" smtClean="0"/>
              <a:t>Becoming increasingly popular</a:t>
            </a:r>
          </a:p>
          <a:p>
            <a:pPr lvl="1"/>
            <a:r>
              <a:rPr lang="en-US" dirty="0" smtClean="0"/>
              <a:t>Helps with aligning to development principles</a:t>
            </a:r>
          </a:p>
          <a:p>
            <a:pPr lvl="1"/>
            <a:r>
              <a:rPr lang="en-US" dirty="0" smtClean="0"/>
              <a:t>Reduces “spaghetti code”</a:t>
            </a:r>
          </a:p>
          <a:p>
            <a:r>
              <a:rPr lang="en-US" dirty="0" smtClean="0"/>
              <a:t>When to use it?</a:t>
            </a:r>
          </a:p>
          <a:p>
            <a:pPr lvl="1"/>
            <a:r>
              <a:rPr lang="en-US" dirty="0" smtClean="0"/>
              <a:t>Probably not for everything; takes up space</a:t>
            </a:r>
          </a:p>
          <a:p>
            <a:pPr lvl="1"/>
            <a:r>
              <a:rPr lang="en-US" dirty="0" smtClean="0"/>
              <a:t>Fast turnaround is not a priority</a:t>
            </a:r>
          </a:p>
          <a:p>
            <a:pPr lvl="1"/>
            <a:r>
              <a:rPr lang="en-US" dirty="0" smtClean="0"/>
              <a:t>When it feels comfortable to use (familiarity)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what we’ll cover…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ASP.NET MVC and why should I care?</a:t>
            </a:r>
          </a:p>
          <a:p>
            <a:r>
              <a:rPr lang="en-US" sz="3600" dirty="0" smtClean="0"/>
              <a:t>When would I ever use it in an application?</a:t>
            </a:r>
          </a:p>
          <a:p>
            <a:r>
              <a:rPr lang="en-US" sz="3600" dirty="0" smtClean="0"/>
              <a:t>ASP.NET: Web Forms vs. MVC</a:t>
            </a:r>
          </a:p>
          <a:p>
            <a:r>
              <a:rPr lang="en-US" sz="3600" dirty="0" smtClean="0"/>
              <a:t>Code Demo</a:t>
            </a:r>
          </a:p>
          <a:p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18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dirty="0" smtClean="0"/>
              <a:t>ASP.NET MVC is not in competition with Web Forms. Both will coexist for many years (in my opinion).</a:t>
            </a:r>
          </a:p>
          <a:p>
            <a:r>
              <a:rPr lang="en-US" dirty="0"/>
              <a:t>A</a:t>
            </a:r>
            <a:r>
              <a:rPr lang="en-US" dirty="0" smtClean="0"/>
              <a:t> matter of personal preference which one to use</a:t>
            </a:r>
          </a:p>
          <a:p>
            <a:r>
              <a:rPr lang="en-US" dirty="0" smtClean="0"/>
              <a:t>It’s all just a different approach to solving a similar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want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code management a breeze</a:t>
            </a:r>
          </a:p>
          <a:p>
            <a:pPr lvl="1"/>
            <a:r>
              <a:rPr lang="en-US" dirty="0" smtClean="0"/>
              <a:t>Easy to read/debug</a:t>
            </a:r>
          </a:p>
          <a:p>
            <a:pPr lvl="1"/>
            <a:r>
              <a:rPr lang="en-US" dirty="0" smtClean="0"/>
              <a:t>Organized structure</a:t>
            </a:r>
          </a:p>
          <a:p>
            <a:pPr lvl="1"/>
            <a:r>
              <a:rPr lang="en-US" dirty="0" smtClean="0"/>
              <a:t>Reuse</a:t>
            </a:r>
          </a:p>
          <a:p>
            <a:r>
              <a:rPr lang="en-US" dirty="0" smtClean="0"/>
              <a:t>Follows software development principles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Loose coupling</a:t>
            </a:r>
          </a:p>
          <a:p>
            <a:pPr lvl="1"/>
            <a:r>
              <a:rPr lang="en-US" b="1" dirty="0" smtClean="0"/>
              <a:t>DRY 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on’t </a:t>
            </a:r>
            <a:r>
              <a:rPr lang="en-US" b="1" dirty="0" smtClean="0"/>
              <a:t>R</a:t>
            </a:r>
            <a:r>
              <a:rPr lang="en-US" dirty="0" smtClean="0"/>
              <a:t>epeat </a:t>
            </a:r>
            <a:r>
              <a:rPr lang="en-US" b="1" dirty="0" smtClean="0"/>
              <a:t>Y</a:t>
            </a:r>
            <a:r>
              <a:rPr lang="en-US" dirty="0" smtClean="0"/>
              <a:t>ourself)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402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tell me what it is!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ln w="63500" cmpd="thickThin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600" dirty="0" smtClean="0">
                <a:latin typeface="Algerian" panose="04020705040A02060702" pitchFamily="82" charset="0"/>
              </a:rPr>
              <a:t>			</a:t>
            </a:r>
            <a:r>
              <a:rPr lang="en-US" sz="10400" dirty="0" smtClean="0">
                <a:latin typeface="Algerian" panose="04020705040A02060702" pitchFamily="82" charset="0"/>
              </a:rPr>
              <a:t>M</a:t>
            </a: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</a:p>
          <a:p>
            <a:pPr marL="0" indent="0">
              <a:buNone/>
            </a:pPr>
            <a:r>
              <a:rPr lang="en-US" sz="9600" dirty="0" smtClean="0">
                <a:latin typeface="Algerian" panose="04020705040A02060702" pitchFamily="82" charset="0"/>
              </a:rPr>
              <a:t>			</a:t>
            </a:r>
            <a:r>
              <a:rPr lang="en-US" sz="10400" dirty="0" smtClean="0">
                <a:latin typeface="Algerian" panose="04020705040A02060702" pitchFamily="82" charset="0"/>
              </a:rPr>
              <a:t>V</a:t>
            </a: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endParaRPr lang="en-US" sz="58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			</a:t>
            </a:r>
            <a:r>
              <a:rPr lang="en-US" sz="104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</a:t>
            </a: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</a:p>
          <a:p>
            <a:pPr marL="0" indent="0">
              <a:buNone/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endParaRPr lang="en-US" sz="5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64819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900" b="1" dirty="0" smtClean="0"/>
              <a:t>Model</a:t>
            </a:r>
            <a:r>
              <a:rPr lang="en-US" sz="3900" dirty="0" smtClean="0"/>
              <a:t> – Contains the business logic/rules </a:t>
            </a:r>
          </a:p>
          <a:p>
            <a:endParaRPr lang="en-US" dirty="0"/>
          </a:p>
          <a:p>
            <a:r>
              <a:rPr lang="en-US" sz="3900" b="1" dirty="0" smtClean="0"/>
              <a:t>View</a:t>
            </a:r>
            <a:r>
              <a:rPr lang="en-US" sz="3900" dirty="0" smtClean="0"/>
              <a:t> – The presentation; usually an HTML file</a:t>
            </a:r>
          </a:p>
          <a:p>
            <a:endParaRPr lang="en-US" dirty="0"/>
          </a:p>
          <a:p>
            <a:r>
              <a:rPr lang="en-US" sz="3900" b="1" dirty="0" smtClean="0"/>
              <a:t>Controller</a:t>
            </a:r>
            <a:r>
              <a:rPr lang="en-US" sz="3900" dirty="0" smtClean="0"/>
              <a:t> – Interface between Model &amp; View</a:t>
            </a:r>
            <a:endParaRPr lang="en-US" sz="3900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Flow of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724255" cy="5196681"/>
          </a:xfrm>
        </p:spPr>
      </p:pic>
    </p:spTree>
    <p:extLst>
      <p:ext uri="{BB962C8B-B14F-4D97-AF65-F5344CB8AC3E}">
        <p14:creationId xmlns:p14="http://schemas.microsoft.com/office/powerpoint/2010/main" val="20588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only it were that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Let’s take a closer look at</a:t>
            </a:r>
          </a:p>
          <a:p>
            <a:pPr marL="0" indent="0" algn="ctr">
              <a:buNone/>
            </a:pPr>
            <a:r>
              <a:rPr lang="en-US" sz="4000" dirty="0" smtClean="0"/>
              <a:t> the three components of an</a:t>
            </a:r>
          </a:p>
          <a:p>
            <a:pPr marL="0" indent="0" algn="ctr">
              <a:buNone/>
            </a:pPr>
            <a:r>
              <a:rPr lang="en-US" sz="4000" dirty="0" smtClean="0"/>
              <a:t> MVC application in the .NET framework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33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Model: Person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868094" cy="4572000"/>
          </a:xfrm>
        </p:spPr>
      </p:pic>
    </p:spTree>
    <p:extLst>
      <p:ext uri="{BB962C8B-B14F-4D97-AF65-F5344CB8AC3E}">
        <p14:creationId xmlns:p14="http://schemas.microsoft.com/office/powerpoint/2010/main" val="30995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What’s in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/>
          <a:lstStyle/>
          <a:p>
            <a:r>
              <a:rPr lang="en-US" dirty="0" smtClean="0"/>
              <a:t>Think of it as a class</a:t>
            </a:r>
          </a:p>
          <a:p>
            <a:r>
              <a:rPr lang="en-US" dirty="0" smtClean="0"/>
              <a:t>Contains different kinds of logic: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Business Logic = How objects behave and relate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Validation Logic = Valid values for objects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Data Logic = How objects are persisted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Session Logic = Tracking user state</a:t>
            </a:r>
          </a:p>
          <a:p>
            <a:pPr marL="571500" indent="-514350"/>
            <a:endParaRPr lang="en-US" dirty="0" smtClean="0"/>
          </a:p>
          <a:p>
            <a:pPr marL="571500" indent="-514350"/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6479484"/>
            <a:ext cx="487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http://blogs.msdn.com/b/aspnetue/archive/2010/09/17/second_2d00_post.aspx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08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625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Welcome to ASP.NET: MVC</vt:lpstr>
      <vt:lpstr>Here’s what we’ll cover…</vt:lpstr>
      <vt:lpstr>Why would I want to use it?</vt:lpstr>
      <vt:lpstr>Just tell me what it is!</vt:lpstr>
      <vt:lpstr>Model-View-Controller</vt:lpstr>
      <vt:lpstr>MVC Flow of Execution</vt:lpstr>
      <vt:lpstr>If only it were that easy!</vt:lpstr>
      <vt:lpstr>Example Model: Person</vt:lpstr>
      <vt:lpstr>Model – What’s in it</vt:lpstr>
      <vt:lpstr>View</vt:lpstr>
      <vt:lpstr>View (cont.)</vt:lpstr>
      <vt:lpstr>PowerPoint Presentation</vt:lpstr>
      <vt:lpstr>Register View in IE</vt:lpstr>
      <vt:lpstr>Controller</vt:lpstr>
      <vt:lpstr>PowerPoint Presentation</vt:lpstr>
      <vt:lpstr>Brief MVC Background</vt:lpstr>
      <vt:lpstr>ASP.NET Fight Night:  Web Forms vs. MVC</vt:lpstr>
      <vt:lpstr>Web Forms vs. MVC (cont.)</vt:lpstr>
      <vt:lpstr>Conclusion</vt:lpstr>
      <vt:lpstr>Concluding Remarks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MVC.NET</dc:title>
  <dc:creator>Sears, Nick</dc:creator>
  <cp:lastModifiedBy>Kelly Sears</cp:lastModifiedBy>
  <cp:revision>24</cp:revision>
  <dcterms:created xsi:type="dcterms:W3CDTF">2014-03-24T14:14:14Z</dcterms:created>
  <dcterms:modified xsi:type="dcterms:W3CDTF">2014-11-04T00:23:22Z</dcterms:modified>
</cp:coreProperties>
</file>