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660"/>
  </p:normalViewPr>
  <p:slideViewPr>
    <p:cSldViewPr>
      <p:cViewPr>
        <p:scale>
          <a:sx n="100" d="100"/>
          <a:sy n="100" d="100"/>
        </p:scale>
        <p:origin x="-2094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en"/>
              <a:t>להציג את המצב כיום, כל המידע נלקח רק מה-24 שעות האחרונות בפייסבוק של המשטרה!!</a:t>
            </a:r>
          </a:p>
          <a:p>
            <a:pPr rtl="1">
              <a:spcBef>
                <a:spcPts val="0"/>
              </a:spcBef>
              <a:buNone/>
            </a:pPr>
            <a:r>
              <a:rPr lang="en"/>
              <a:t>"האם זה טופל?" מישהו יכול לאשר?</a:t>
            </a:r>
          </a:p>
          <a:p>
            <a:pPr rtl="1">
              <a:spcBef>
                <a:spcPts val="0"/>
              </a:spcBef>
              <a:buNone/>
            </a:pPr>
            <a:r>
              <a:rPr lang="en"/>
              <a:t>"לציבור איכפת!"</a:t>
            </a:r>
          </a:p>
          <a:p>
            <a:pPr rtl="1">
              <a:spcBef>
                <a:spcPts val="0"/>
              </a:spcBef>
              <a:buNone/>
            </a:pPr>
            <a:endParaRPr/>
          </a:p>
          <a:p>
            <a:pPr rtl="1">
              <a:spcBef>
                <a:spcPts val="0"/>
              </a:spcBef>
              <a:buNone/>
            </a:pPr>
            <a:r>
              <a:rPr lang="en"/>
              <a:t>כפתור אדום!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en"/>
              <a:t>להציג את המצב כיום, כל המידע נלקח רק מה-24 שעות האחרונות בפייסבוק של המשטרה!!</a:t>
            </a:r>
          </a:p>
          <a:p>
            <a:pPr rtl="1">
              <a:spcBef>
                <a:spcPts val="0"/>
              </a:spcBef>
              <a:buNone/>
            </a:pPr>
            <a:r>
              <a:rPr lang="en"/>
              <a:t>"האם זה טופל?" מישהו יכול לאשר?</a:t>
            </a:r>
          </a:p>
          <a:p>
            <a:pPr rtl="1">
              <a:spcBef>
                <a:spcPts val="0"/>
              </a:spcBef>
              <a:buNone/>
            </a:pPr>
            <a:r>
              <a:rPr lang="en"/>
              <a:t>"לציבור איכפת!"</a:t>
            </a:r>
          </a:p>
          <a:p>
            <a:pPr rtl="1">
              <a:spcBef>
                <a:spcPts val="0"/>
              </a:spcBef>
              <a:buNone/>
            </a:pPr>
            <a:endParaRPr/>
          </a:p>
          <a:p>
            <a:pPr rtl="1">
              <a:spcBef>
                <a:spcPts val="0"/>
              </a:spcBef>
              <a:buNone/>
            </a:pPr>
            <a:r>
              <a:rPr lang="en"/>
              <a:t>כפתור אדום!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en"/>
              <a:t>כאשר אותם הדיווחים חוזרים וחוזרים מיוזרים שונים - צריך לעשות שימוש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rezsh@bgu.ac.i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Use Wisdom of Crowds to Make a Safe Net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" y="1224209"/>
            <a:ext cx="9143999" cy="222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/>
            <a:r>
              <a:rPr lang="he-IL" b="0" dirty="0" smtClean="0"/>
              <a:t>כיצד </a:t>
            </a:r>
            <a:r>
              <a:rPr lang="en" dirty="0" smtClean="0"/>
              <a:t>SafeNet </a:t>
            </a:r>
            <a:r>
              <a:rPr lang="he-IL" dirty="0" smtClean="0"/>
              <a:t> </a:t>
            </a:r>
            <a:r>
              <a:rPr lang="en" b="0" dirty="0" smtClean="0"/>
              <a:t>עובד</a:t>
            </a:r>
            <a:r>
              <a:rPr lang="he-IL" b="0" dirty="0" smtClean="0"/>
              <a:t>ת</a:t>
            </a:r>
            <a:r>
              <a:rPr lang="en" b="0" dirty="0" smtClean="0"/>
              <a:t>?</a:t>
            </a:r>
            <a:endParaRPr lang="en" b="0" dirty="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800" y="2372000"/>
            <a:ext cx="849299" cy="969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Shape 106"/>
          <p:cNvGrpSpPr/>
          <p:nvPr/>
        </p:nvGrpSpPr>
        <p:grpSpPr>
          <a:xfrm>
            <a:off x="195025" y="2177925"/>
            <a:ext cx="1786174" cy="2245250"/>
            <a:chOff x="195025" y="2177925"/>
            <a:chExt cx="1786174" cy="2245250"/>
          </a:xfrm>
        </p:grpSpPr>
        <p:pic>
          <p:nvPicPr>
            <p:cNvPr id="107" name="Shape 1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" y="2177925"/>
              <a:ext cx="1432609" cy="12287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Shape 108"/>
            <p:cNvGrpSpPr/>
            <p:nvPr/>
          </p:nvGrpSpPr>
          <p:grpSpPr>
            <a:xfrm>
              <a:off x="195025" y="3341050"/>
              <a:ext cx="1786174" cy="1082125"/>
              <a:chOff x="195025" y="3341050"/>
              <a:chExt cx="1786174" cy="1082125"/>
            </a:xfrm>
          </p:grpSpPr>
          <p:pic>
            <p:nvPicPr>
              <p:cNvPr id="109" name="Shape 10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95025" y="3341050"/>
                <a:ext cx="496138" cy="857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Shape 110"/>
              <p:cNvSpPr txBox="1"/>
              <p:nvPr/>
            </p:nvSpPr>
            <p:spPr>
              <a:xfrm>
                <a:off x="325474" y="4074275"/>
                <a:ext cx="1655725" cy="34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 rtl="1">
                  <a:spcBef>
                    <a:spcPts val="0"/>
                  </a:spcBef>
                  <a:buNone/>
                </a:pPr>
                <a:r>
                  <a:rPr lang="he-IL" dirty="0" smtClean="0"/>
                  <a:t>1.</a:t>
                </a:r>
                <a:r>
                  <a:rPr lang="en" dirty="0" smtClean="0"/>
                  <a:t>המשתמש</a:t>
                </a:r>
                <a:r>
                  <a:rPr lang="he-IL" dirty="0" smtClean="0"/>
                  <a:t> מדווח על אתר פוגעני</a:t>
                </a:r>
                <a:endParaRPr lang="en" dirty="0"/>
              </a:p>
            </p:txBody>
          </p:sp>
        </p:grpSp>
      </p:grpSp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1000" y="2571750"/>
            <a:ext cx="532216" cy="60259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315200" y="3181351"/>
            <a:ext cx="1752600" cy="1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 rtl="1">
              <a:spcBef>
                <a:spcPts val="0"/>
              </a:spcBef>
              <a:buNone/>
            </a:pPr>
            <a:r>
              <a:rPr lang="he-IL" dirty="0" smtClean="0"/>
              <a:t>4. גורם האכיפה </a:t>
            </a:r>
            <a:r>
              <a:rPr lang="en" dirty="0" smtClean="0"/>
              <a:t>במוקד</a:t>
            </a:r>
            <a:r>
              <a:rPr lang="he-IL" dirty="0" smtClean="0"/>
              <a:t> מקבל התראה</a:t>
            </a:r>
            <a:endParaRPr lang="en" dirty="0"/>
          </a:p>
        </p:txBody>
      </p:sp>
      <p:grpSp>
        <p:nvGrpSpPr>
          <p:cNvPr id="116" name="Shape 116"/>
          <p:cNvGrpSpPr/>
          <p:nvPr/>
        </p:nvGrpSpPr>
        <p:grpSpPr>
          <a:xfrm>
            <a:off x="3109875" y="2372000"/>
            <a:ext cx="2071725" cy="969049"/>
            <a:chOff x="3109875" y="2372000"/>
            <a:chExt cx="3574524" cy="969049"/>
          </a:xfrm>
        </p:grpSpPr>
        <p:pic>
          <p:nvPicPr>
            <p:cNvPr id="117" name="Shape 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5100" y="2372000"/>
              <a:ext cx="849299" cy="969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/>
            <p:nvPr/>
          </p:nvSpPr>
          <p:spPr>
            <a:xfrm>
              <a:off x="3281275" y="2813725"/>
              <a:ext cx="2480399" cy="16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9050" cap="flat" cmpd="sng">
              <a:solidFill>
                <a:srgbClr val="F4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948075" y="2813725"/>
              <a:ext cx="1375499" cy="16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9050" cap="flat" cmpd="sng">
              <a:solidFill>
                <a:srgbClr val="F4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567075" y="2813725"/>
              <a:ext cx="1261199" cy="16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9050" cap="flat" cmpd="sng">
              <a:solidFill>
                <a:srgbClr val="F4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109875" y="2813725"/>
              <a:ext cx="1189499" cy="16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9050" cap="flat" cmpd="sng">
              <a:solidFill>
                <a:srgbClr val="F4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מלבן 19"/>
          <p:cNvSpPr/>
          <p:nvPr/>
        </p:nvSpPr>
        <p:spPr>
          <a:xfrm>
            <a:off x="2590800" y="3257550"/>
            <a:ext cx="2514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 smtClean="0"/>
              <a:t>2. פרטי ותוכן האתר נשלחים לשרתים בענן</a:t>
            </a:r>
            <a:endParaRPr lang="en-US" dirty="0"/>
          </a:p>
        </p:txBody>
      </p:sp>
      <p:sp>
        <p:nvSpPr>
          <p:cNvPr id="21" name="מלבן 20"/>
          <p:cNvSpPr/>
          <p:nvPr/>
        </p:nvSpPr>
        <p:spPr>
          <a:xfrm>
            <a:off x="5562600" y="3333750"/>
            <a:ext cx="1752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 smtClean="0"/>
              <a:t>3.הדיווח נסרק ומעובד ע"י מנועי בינה   מלאכותית ונשמר</a:t>
            </a:r>
            <a:endParaRPr lang="en-US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5257800" y="2952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7010400" y="29527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 descr="image"/>
          <p:cNvPicPr>
            <a:picLocks noChangeAspect="1" noChangeArrowheads="1"/>
          </p:cNvPicPr>
          <p:nvPr/>
        </p:nvPicPr>
        <p:blipFill>
          <a:blip r:embed="rId7"/>
          <a:srcRect r="49550"/>
          <a:stretch>
            <a:fillRect/>
          </a:stretch>
        </p:blipFill>
        <p:spPr bwMode="auto">
          <a:xfrm>
            <a:off x="5943600" y="2419350"/>
            <a:ext cx="609600" cy="680357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77000" y="2800350"/>
            <a:ext cx="60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 descr="http://nationwideradiojm.com/wp-content/uploads/2014/08/iStock_000018618394XSmall-300x300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37575" y="2800350"/>
            <a:ext cx="377825" cy="3778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en" b="0"/>
              <a:t>פלטפורמה פתוחה (Eco-system)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124" y="1250350"/>
            <a:ext cx="5408749" cy="380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625" y="1250350"/>
            <a:ext cx="584175" cy="6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he-IL" b="0" dirty="0" smtClean="0"/>
              <a:t>המוצר</a:t>
            </a:r>
            <a:endParaRPr lang="en" b="0" dirty="0"/>
          </a:p>
        </p:txBody>
      </p:sp>
      <p:sp>
        <p:nvSpPr>
          <p:cNvPr id="134" name="Shape 134"/>
          <p:cNvSpPr txBox="1"/>
          <p:nvPr/>
        </p:nvSpPr>
        <p:spPr>
          <a:xfrm>
            <a:off x="890700" y="1191775"/>
            <a:ext cx="8154300" cy="21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endParaRPr lang="en"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09750"/>
            <a:ext cx="8684056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אליפסה 5"/>
          <p:cNvSpPr/>
          <p:nvPr/>
        </p:nvSpPr>
        <p:spPr>
          <a:xfrm>
            <a:off x="8382000" y="1809750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141"/>
          <p:cNvSpPr txBox="1"/>
          <p:nvPr/>
        </p:nvSpPr>
        <p:spPr>
          <a:xfrm>
            <a:off x="125450" y="1191775"/>
            <a:ext cx="8919299" cy="5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 rtl="1"/>
            <a:r>
              <a:rPr lang="he-IL" sz="2400" dirty="0" smtClean="0">
                <a:sym typeface="Comic Sans MS"/>
              </a:rPr>
              <a:t>המשתמש מתקין את התוסף "</a:t>
            </a:r>
            <a:r>
              <a:rPr lang="en" sz="2400" dirty="0" smtClean="0"/>
              <a:t> </a:t>
            </a:r>
            <a:r>
              <a:rPr lang="en" sz="2400" dirty="0" smtClean="0"/>
              <a:t>SafeNet</a:t>
            </a:r>
            <a:r>
              <a:rPr lang="he-IL" sz="2400" dirty="0" smtClean="0">
                <a:sym typeface="Comic Sans MS"/>
              </a:rPr>
              <a:t>"</a:t>
            </a:r>
            <a:r>
              <a:rPr lang="en-US" sz="2400" dirty="0" smtClean="0">
                <a:sym typeface="Comic Sans MS"/>
              </a:rPr>
              <a:t> </a:t>
            </a:r>
            <a:r>
              <a:rPr lang="he-IL" sz="2400" dirty="0" smtClean="0">
                <a:sym typeface="Comic Sans MS"/>
              </a:rPr>
              <a:t>   ל </a:t>
            </a:r>
            <a:r>
              <a:rPr lang="en-US" sz="2400" dirty="0" smtClean="0">
                <a:sym typeface="Comic Sans MS"/>
              </a:rPr>
              <a:t>CHROME </a:t>
            </a:r>
            <a:r>
              <a:rPr lang="he-IL" sz="2400" dirty="0" smtClean="0">
                <a:sym typeface="Comic Sans MS"/>
              </a:rPr>
              <a:t> -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he-IL" b="0" dirty="0" smtClean="0"/>
              <a:t>המוצר – צד המדווח </a:t>
            </a:r>
            <a:endParaRPr lang="en" b="0" dirty="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90750"/>
            <a:ext cx="6096000" cy="2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25450" y="1191775"/>
            <a:ext cx="8919299" cy="5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 rtl="1"/>
            <a:r>
              <a:rPr lang="en" sz="2400" dirty="0" smtClean="0">
                <a:sym typeface="Comic Sans MS"/>
              </a:rPr>
              <a:t>במהלך הגלישה באינטרנט </a:t>
            </a:r>
            <a:r>
              <a:rPr lang="he-IL" sz="2400" dirty="0" smtClean="0">
                <a:sym typeface="Comic Sans MS"/>
              </a:rPr>
              <a:t>המשתמש </a:t>
            </a:r>
            <a:r>
              <a:rPr lang="en" sz="2400" dirty="0" smtClean="0">
                <a:sym typeface="Comic Sans MS"/>
              </a:rPr>
              <a:t>נתקל </a:t>
            </a:r>
            <a:r>
              <a:rPr lang="en" sz="2400" dirty="0" smtClean="0">
                <a:sym typeface="Comic Sans MS"/>
              </a:rPr>
              <a:t>באתר בעל תוכן </a:t>
            </a:r>
            <a:r>
              <a:rPr lang="en" sz="2400" dirty="0" smtClean="0">
                <a:sym typeface="Comic Sans MS"/>
              </a:rPr>
              <a:t>פוגעני</a:t>
            </a:r>
            <a:r>
              <a:rPr lang="he-IL" sz="2400" dirty="0" smtClean="0">
                <a:sym typeface="Comic Sans MS"/>
              </a:rPr>
              <a:t>,</a:t>
            </a:r>
            <a:endParaRPr lang="en" sz="2400" dirty="0" smtClean="0">
              <a:sym typeface="Comic Sans MS"/>
            </a:endParaRPr>
          </a:p>
          <a:p>
            <a:pPr lvl="0" algn="r" rtl="1">
              <a:spcBef>
                <a:spcPts val="0"/>
              </a:spcBef>
              <a:buNone/>
            </a:pPr>
            <a:r>
              <a:rPr lang="en" sz="2400" dirty="0" smtClean="0"/>
              <a:t>לוחץ </a:t>
            </a:r>
            <a:r>
              <a:rPr lang="en" sz="2400" dirty="0"/>
              <a:t>על האפלקציה SafeNet </a:t>
            </a:r>
            <a:r>
              <a:rPr lang="he-IL" sz="2400" dirty="0" smtClean="0"/>
              <a:t> </a:t>
            </a:r>
            <a:r>
              <a:rPr lang="en" sz="2400" dirty="0" smtClean="0"/>
              <a:t>:</a:t>
            </a:r>
            <a:endParaRPr lang="en" sz="2400" dirty="0"/>
          </a:p>
        </p:txBody>
      </p:sp>
      <p:cxnSp>
        <p:nvCxnSpPr>
          <p:cNvPr id="142" name="Shape 142"/>
          <p:cNvCxnSpPr/>
          <p:nvPr/>
        </p:nvCxnSpPr>
        <p:spPr>
          <a:xfrm flipH="1">
            <a:off x="6324600" y="2038350"/>
            <a:ext cx="2286000" cy="38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he-IL" b="0" dirty="0" smtClean="0"/>
              <a:t>המוצר – צד המדווח </a:t>
            </a:r>
            <a:endParaRPr lang="en" b="0" dirty="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50" y="2059500"/>
            <a:ext cx="6009125" cy="296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-76200" y="1191775"/>
            <a:ext cx="9120949" cy="5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r" rtl="1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he-IL" sz="2400" dirty="0" smtClean="0"/>
              <a:t>המשתמש </a:t>
            </a:r>
            <a:r>
              <a:rPr lang="en" sz="2400" dirty="0" smtClean="0"/>
              <a:t>יכול </a:t>
            </a:r>
            <a:r>
              <a:rPr lang="en" sz="2400" dirty="0"/>
              <a:t>למלא פרטים או להישאר אנונימי</a:t>
            </a:r>
          </a:p>
          <a:p>
            <a:pPr marL="457200" lvl="0" indent="-381000" algn="r" rtl="1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ברגע לחיצה על כפתור </a:t>
            </a:r>
            <a:r>
              <a:rPr lang="en" sz="2400" dirty="0" smtClean="0"/>
              <a:t>Report </a:t>
            </a:r>
            <a:r>
              <a:rPr lang="he-IL" sz="2400" dirty="0" smtClean="0"/>
              <a:t>, </a:t>
            </a:r>
            <a:r>
              <a:rPr lang="en" sz="2400" dirty="0" smtClean="0"/>
              <a:t>האפלקציה מעביר</a:t>
            </a:r>
            <a:r>
              <a:rPr lang="he-IL" sz="2400" dirty="0" smtClean="0"/>
              <a:t>ה</a:t>
            </a:r>
            <a:r>
              <a:rPr lang="en" sz="2400" dirty="0" smtClean="0"/>
              <a:t> </a:t>
            </a:r>
            <a:r>
              <a:rPr lang="en" sz="2400" dirty="0"/>
              <a:t>את הנתונים </a:t>
            </a:r>
            <a:r>
              <a:rPr lang="en" sz="2400" dirty="0" smtClean="0"/>
              <a:t>לשרת</a:t>
            </a:r>
            <a:endParaRPr lang="en" sz="2400" dirty="0"/>
          </a:p>
        </p:txBody>
      </p:sp>
      <p:cxnSp>
        <p:nvCxnSpPr>
          <p:cNvPr id="150" name="Shape 150"/>
          <p:cNvCxnSpPr/>
          <p:nvPr/>
        </p:nvCxnSpPr>
        <p:spPr>
          <a:xfrm flipH="1">
            <a:off x="5745574" y="2785025"/>
            <a:ext cx="2559300" cy="878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he-IL" b="0" dirty="0" smtClean="0"/>
              <a:t>המוצר – צד </a:t>
            </a:r>
            <a:r>
              <a:rPr lang="he-IL" b="0" dirty="0" smtClean="0"/>
              <a:t>השרת </a:t>
            </a:r>
            <a:endParaRPr lang="en" b="0" dirty="0"/>
          </a:p>
        </p:txBody>
      </p:sp>
      <p:sp>
        <p:nvSpPr>
          <p:cNvPr id="156" name="Shape 156"/>
          <p:cNvSpPr txBox="1"/>
          <p:nvPr/>
        </p:nvSpPr>
        <p:spPr>
          <a:xfrm>
            <a:off x="125450" y="1191775"/>
            <a:ext cx="8919299" cy="19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he-IL" sz="2400" dirty="0" smtClean="0"/>
              <a:t>הנתונים המועברים </a:t>
            </a:r>
            <a:r>
              <a:rPr lang="en" sz="2400" dirty="0" smtClean="0"/>
              <a:t>לשרת</a:t>
            </a:r>
            <a:r>
              <a:rPr lang="he-IL" sz="2400" dirty="0" smtClean="0"/>
              <a:t>ים כוללים</a:t>
            </a:r>
            <a:r>
              <a:rPr lang="en" sz="2400" dirty="0" smtClean="0"/>
              <a:t>:</a:t>
            </a:r>
            <a:endParaRPr lang="en" sz="2400" dirty="0"/>
          </a:p>
          <a:p>
            <a:pPr marL="914400" lvl="1" indent="-381000" algn="r" rt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 dirty="0"/>
              <a:t>צילום </a:t>
            </a:r>
            <a:r>
              <a:rPr lang="en" sz="2400" dirty="0" smtClean="0"/>
              <a:t>מסך</a:t>
            </a:r>
            <a:r>
              <a:rPr lang="he-IL" sz="2400" dirty="0" smtClean="0"/>
              <a:t> של דיווח</a:t>
            </a:r>
            <a:endParaRPr lang="en" sz="2400" dirty="0"/>
          </a:p>
          <a:p>
            <a:pPr marL="914400" lvl="1" indent="-381000" algn="r" rt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 dirty="0"/>
              <a:t>תוכן ההודעה </a:t>
            </a:r>
            <a:r>
              <a:rPr lang="en" sz="2400" dirty="0" smtClean="0"/>
              <a:t>בHTML</a:t>
            </a:r>
            <a:r>
              <a:rPr lang="he-IL" sz="2400" dirty="0" smtClean="0"/>
              <a:t> (משמש לעיבוד)</a:t>
            </a:r>
            <a:endParaRPr lang="en" sz="2400" dirty="0"/>
          </a:p>
          <a:p>
            <a:pPr marL="914400" lvl="1" indent="-381000" algn="r" rt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 dirty="0"/>
              <a:t>המידע שנשלח ע״י המשתמש</a:t>
            </a:r>
          </a:p>
          <a:p>
            <a:pPr marL="457200" lvl="0" indent="-381000" algn="r" rt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התוכן שמגיע עובר אנליזה בשרת ונשמר </a:t>
            </a:r>
            <a:r>
              <a:rPr lang="he-IL" sz="2400" dirty="0" smtClean="0"/>
              <a:t>ב</a:t>
            </a:r>
            <a:r>
              <a:rPr lang="en" sz="2400" dirty="0" smtClean="0"/>
              <a:t>בסיס נתונים</a:t>
            </a:r>
            <a:r>
              <a:rPr lang="he-IL" sz="2400" dirty="0" smtClean="0"/>
              <a:t> ייעודי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1"/>
            <a:r>
              <a:rPr lang="he-IL" b="0" dirty="0" smtClean="0"/>
              <a:t> המוצר – הצגת הדיווחים לצד </a:t>
            </a:r>
            <a:r>
              <a:rPr lang="he-IL" b="0" dirty="0" smtClean="0"/>
              <a:t>גורם </a:t>
            </a:r>
            <a:r>
              <a:rPr lang="he-IL" b="0" dirty="0" smtClean="0"/>
              <a:t>האכיפה </a:t>
            </a:r>
            <a:endParaRPr lang="en" b="0" dirty="0"/>
          </a:p>
        </p:txBody>
      </p:sp>
      <p:sp>
        <p:nvSpPr>
          <p:cNvPr id="162" name="Shape 162"/>
          <p:cNvSpPr txBox="1"/>
          <p:nvPr/>
        </p:nvSpPr>
        <p:spPr>
          <a:xfrm>
            <a:off x="125450" y="1191775"/>
            <a:ext cx="8919299" cy="19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r" rt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he-IL" sz="1800" dirty="0" smtClean="0"/>
              <a:t>גורם האכיפה </a:t>
            </a:r>
            <a:r>
              <a:rPr lang="en" sz="1800" dirty="0" smtClean="0"/>
              <a:t>במוקד </a:t>
            </a:r>
            <a:r>
              <a:rPr lang="en" sz="1800" dirty="0"/>
              <a:t>יכול להביט </a:t>
            </a:r>
            <a:r>
              <a:rPr lang="en" sz="1800" dirty="0" smtClean="0"/>
              <a:t>ב</a:t>
            </a:r>
            <a:r>
              <a:rPr lang="he-IL" sz="1800" dirty="0" smtClean="0"/>
              <a:t>"</a:t>
            </a:r>
            <a:r>
              <a:rPr lang="en" sz="1800" dirty="0" smtClean="0"/>
              <a:t>שולחן העבודה</a:t>
            </a:r>
            <a:r>
              <a:rPr lang="he-IL" sz="1800" dirty="0" smtClean="0"/>
              <a:t>"</a:t>
            </a:r>
            <a:r>
              <a:rPr lang="en" sz="1800" dirty="0" smtClean="0"/>
              <a:t> </a:t>
            </a:r>
            <a:r>
              <a:rPr lang="en" sz="1800" dirty="0"/>
              <a:t>של המערכת ולקבל </a:t>
            </a:r>
            <a:r>
              <a:rPr lang="he-IL" sz="1800" dirty="0" smtClean="0"/>
              <a:t>התראות ו</a:t>
            </a:r>
            <a:r>
              <a:rPr lang="en" sz="1800" dirty="0" smtClean="0"/>
              <a:t>מידע </a:t>
            </a:r>
            <a:r>
              <a:rPr lang="en" sz="1800" dirty="0"/>
              <a:t>על הדווחים </a:t>
            </a:r>
            <a:r>
              <a:rPr lang="en" sz="1800" dirty="0" smtClean="0"/>
              <a:t>האחרונים</a:t>
            </a:r>
            <a:r>
              <a:rPr lang="he-IL" sz="1800" dirty="0" smtClean="0"/>
              <a:t>, ועל דיווחים "חמים" :</a:t>
            </a:r>
            <a:endParaRPr lang="en" sz="1800" dirty="0"/>
          </a:p>
          <a:p>
            <a:pPr lvl="0" algn="r" rtl="1">
              <a:lnSpc>
                <a:spcPct val="150000"/>
              </a:lnSpc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85950"/>
            <a:ext cx="6400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הסבר מלבני מעוגל 4"/>
          <p:cNvSpPr/>
          <p:nvPr/>
        </p:nvSpPr>
        <p:spPr>
          <a:xfrm>
            <a:off x="5943600" y="3943350"/>
            <a:ext cx="914400" cy="609600"/>
          </a:xfrm>
          <a:prstGeom prst="wedgeRoundRectCallout">
            <a:avLst>
              <a:gd name="adj1" fmla="val -102083"/>
              <a:gd name="adj2" fmla="val 45833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רשימת כלל הדיווחים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הסבר מלבני מעוגל 6"/>
          <p:cNvSpPr/>
          <p:nvPr/>
        </p:nvSpPr>
        <p:spPr>
          <a:xfrm>
            <a:off x="609600" y="3486150"/>
            <a:ext cx="838200" cy="533400"/>
          </a:xfrm>
          <a:prstGeom prst="wedgeRoundRectCallout">
            <a:avLst>
              <a:gd name="adj1" fmla="val 45140"/>
              <a:gd name="adj2" fmla="val -96429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דיווחים "חמים"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-152400" y="205978"/>
            <a:ext cx="8839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he-IL" b="0" dirty="0" smtClean="0"/>
              <a:t> המוצר – </a:t>
            </a:r>
            <a:r>
              <a:rPr lang="he-IL" b="0" dirty="0" smtClean="0"/>
              <a:t>הצגת סטטיסטיקות לצד </a:t>
            </a:r>
            <a:r>
              <a:rPr lang="he-IL" b="0" dirty="0" smtClean="0"/>
              <a:t>גורם האכיפה </a:t>
            </a:r>
            <a:endParaRPr lang="en" b="0" dirty="0"/>
          </a:p>
        </p:txBody>
      </p:sp>
      <p:sp>
        <p:nvSpPr>
          <p:cNvPr id="169" name="Shape 169"/>
          <p:cNvSpPr txBox="1"/>
          <p:nvPr/>
        </p:nvSpPr>
        <p:spPr>
          <a:xfrm>
            <a:off x="125450" y="1191775"/>
            <a:ext cx="8919299" cy="19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r" rt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המידע שזמין </a:t>
            </a:r>
            <a:r>
              <a:rPr lang="he-IL" sz="2000" dirty="0" smtClean="0"/>
              <a:t>ב "שולחן העבודה" לגורם האכיפה כולל סטטיסטיות  </a:t>
            </a:r>
            <a:r>
              <a:rPr lang="en" sz="2000" dirty="0" smtClean="0"/>
              <a:t>:</a:t>
            </a:r>
            <a:endParaRPr lang="en" sz="2000" dirty="0"/>
          </a:p>
          <a:p>
            <a:pPr marL="914400" lvl="1" indent="-381000" algn="r" rt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he-IL" sz="2000" dirty="0" smtClean="0"/>
              <a:t>דיווחים </a:t>
            </a:r>
            <a:r>
              <a:rPr lang="en" sz="2000" dirty="0" smtClean="0"/>
              <a:t>״</a:t>
            </a:r>
            <a:r>
              <a:rPr lang="he-IL" sz="2000" dirty="0" smtClean="0"/>
              <a:t>חמים</a:t>
            </a:r>
            <a:r>
              <a:rPr lang="en" sz="2000" dirty="0" smtClean="0"/>
              <a:t>״</a:t>
            </a:r>
            <a:endParaRPr lang="en" sz="2000" dirty="0"/>
          </a:p>
          <a:p>
            <a:pPr marL="914400" lvl="1" indent="-381000" algn="r" rt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he-IL" sz="2000" dirty="0" smtClean="0"/>
              <a:t>סה"כ </a:t>
            </a:r>
            <a:r>
              <a:rPr lang="en" sz="2000" dirty="0" smtClean="0"/>
              <a:t>ה</a:t>
            </a:r>
            <a:r>
              <a:rPr lang="he-IL" sz="2000" dirty="0" smtClean="0"/>
              <a:t>דיווחים</a:t>
            </a:r>
            <a:endParaRPr lang="en" sz="2000" dirty="0"/>
          </a:p>
          <a:p>
            <a:pPr marL="914400" lvl="1" indent="-381000" algn="r" rt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000" dirty="0"/>
              <a:t>כמה </a:t>
            </a:r>
            <a:r>
              <a:rPr lang="he-IL" sz="2000" dirty="0" smtClean="0"/>
              <a:t>דיווחים </a:t>
            </a:r>
            <a:r>
              <a:rPr lang="en" sz="2000" dirty="0" smtClean="0"/>
              <a:t>לא </a:t>
            </a:r>
            <a:r>
              <a:rPr lang="en" sz="2000" dirty="0"/>
              <a:t>טופלו</a:t>
            </a:r>
          </a:p>
          <a:p>
            <a:pPr marL="914400" lvl="1" indent="-381000" algn="r" rt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000" dirty="0"/>
              <a:t>זמן הממוצע לטיפול </a:t>
            </a:r>
            <a:r>
              <a:rPr lang="en" sz="2000" dirty="0" smtClean="0"/>
              <a:t>ב</a:t>
            </a:r>
            <a:r>
              <a:rPr lang="he-IL" sz="2000" dirty="0" smtClean="0"/>
              <a:t>דיווח</a:t>
            </a:r>
            <a:endParaRPr lang="en" sz="2000" dirty="0"/>
          </a:p>
          <a:p>
            <a:pPr lvl="0" algn="r" rtl="1">
              <a:lnSpc>
                <a:spcPct val="150000"/>
              </a:lnSpc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550"/>
            <a:ext cx="54102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הסבר מלבני מעוגל 4"/>
          <p:cNvSpPr/>
          <p:nvPr/>
        </p:nvSpPr>
        <p:spPr>
          <a:xfrm>
            <a:off x="1219200" y="3486150"/>
            <a:ext cx="838200" cy="533400"/>
          </a:xfrm>
          <a:prstGeom prst="wedgeRoundRectCallout">
            <a:avLst>
              <a:gd name="adj1" fmla="val 45140"/>
              <a:gd name="adj2" fmla="val -96429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smtClean="0">
                <a:solidFill>
                  <a:schemeClr val="tx1"/>
                </a:solidFill>
                <a:latin typeface="+mj-lt"/>
              </a:rPr>
              <a:t>סה"כ</a:t>
            </a:r>
            <a:endParaRPr lang="he-IL" dirty="0" smtClean="0">
              <a:solidFill>
                <a:schemeClr val="tx1"/>
              </a:solidFill>
              <a:latin typeface="+mj-lt"/>
            </a:endParaRPr>
          </a:p>
          <a:p>
            <a:pPr algn="ctr" rtl="1"/>
            <a:r>
              <a:rPr lang="he-IL" dirty="0" smtClean="0">
                <a:solidFill>
                  <a:schemeClr val="tx1"/>
                </a:solidFill>
                <a:latin typeface="+mj-lt"/>
              </a:rPr>
              <a:t>דיווחים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הסבר מלבני מעוגל 5"/>
          <p:cNvSpPr/>
          <p:nvPr/>
        </p:nvSpPr>
        <p:spPr>
          <a:xfrm>
            <a:off x="2971800" y="3562350"/>
            <a:ext cx="914400" cy="381000"/>
          </a:xfrm>
          <a:prstGeom prst="wedgeRoundRectCallout">
            <a:avLst>
              <a:gd name="adj1" fmla="val 8682"/>
              <a:gd name="adj2" fmla="val -112054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smtClean="0">
                <a:solidFill>
                  <a:schemeClr val="tx1"/>
                </a:solidFill>
                <a:latin typeface="+mj-lt"/>
              </a:rPr>
              <a:t>סה"כ פתוחים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הסבר מלבני מעוגל 6"/>
          <p:cNvSpPr/>
          <p:nvPr/>
        </p:nvSpPr>
        <p:spPr>
          <a:xfrm>
            <a:off x="4267200" y="3562350"/>
            <a:ext cx="914400" cy="381000"/>
          </a:xfrm>
          <a:prstGeom prst="wedgeRoundRectCallout">
            <a:avLst>
              <a:gd name="adj1" fmla="val -27776"/>
              <a:gd name="adj2" fmla="val -137054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smtClean="0">
                <a:solidFill>
                  <a:schemeClr val="tx1"/>
                </a:solidFill>
                <a:latin typeface="+mj-lt"/>
              </a:rPr>
              <a:t>זמן ממוצע לטיפול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-152400" y="205978"/>
            <a:ext cx="8839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he-IL" b="0" dirty="0" smtClean="0"/>
              <a:t> המוצר – </a:t>
            </a:r>
            <a:r>
              <a:rPr lang="he-IL" b="0" dirty="0" smtClean="0"/>
              <a:t>איחוד דיווחים זהים לצד </a:t>
            </a:r>
            <a:r>
              <a:rPr lang="he-IL" b="0" dirty="0" smtClean="0"/>
              <a:t>גורם האכיפה </a:t>
            </a:r>
            <a:endParaRPr lang="en" b="0" dirty="0"/>
          </a:p>
        </p:txBody>
      </p:sp>
      <p:sp>
        <p:nvSpPr>
          <p:cNvPr id="176" name="Shape 176"/>
          <p:cNvSpPr txBox="1"/>
          <p:nvPr/>
        </p:nvSpPr>
        <p:spPr>
          <a:xfrm>
            <a:off x="125450" y="1072050"/>
            <a:ext cx="8919299" cy="19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r" rt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he-IL" sz="1600" dirty="0" smtClean="0"/>
              <a:t>גורם האכי</a:t>
            </a:r>
            <a:r>
              <a:rPr lang="he-IL" sz="1600" dirty="0" smtClean="0"/>
              <a:t>פה </a:t>
            </a:r>
            <a:r>
              <a:rPr lang="en" sz="1600" dirty="0" smtClean="0"/>
              <a:t>יכול </a:t>
            </a:r>
            <a:r>
              <a:rPr lang="en" sz="1600" dirty="0"/>
              <a:t>לפתוח את </a:t>
            </a:r>
            <a:r>
              <a:rPr lang="en" sz="1600" dirty="0" smtClean="0"/>
              <a:t>ה</a:t>
            </a:r>
            <a:r>
              <a:rPr lang="he-IL" sz="1600" dirty="0" smtClean="0"/>
              <a:t>דיווח</a:t>
            </a:r>
            <a:r>
              <a:rPr lang="en" sz="1600" dirty="0" smtClean="0"/>
              <a:t> </a:t>
            </a:r>
            <a:r>
              <a:rPr lang="en" sz="1600" dirty="0"/>
              <a:t>ולקבל את המידע שהצטבר ע״י המשתמשים.</a:t>
            </a:r>
          </a:p>
          <a:p>
            <a:pPr marL="914400" lvl="1" indent="-330200" algn="r" rtl="1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lang="he-IL" sz="1600" dirty="0" smtClean="0">
                <a:solidFill>
                  <a:schemeClr val="tx1"/>
                </a:solidFill>
              </a:rPr>
              <a:t>דיווחים </a:t>
            </a:r>
            <a:r>
              <a:rPr lang="en" sz="1600" dirty="0" smtClean="0"/>
              <a:t>זה</a:t>
            </a:r>
            <a:r>
              <a:rPr lang="he-IL" sz="1600" dirty="0" smtClean="0"/>
              <a:t>ים</a:t>
            </a:r>
            <a:r>
              <a:rPr lang="en" sz="1600" dirty="0" smtClean="0"/>
              <a:t> מאוחד</a:t>
            </a:r>
            <a:r>
              <a:rPr lang="he-IL" sz="1600" dirty="0" smtClean="0"/>
              <a:t>ים </a:t>
            </a:r>
            <a:r>
              <a:rPr lang="en" sz="1600" dirty="0" smtClean="0"/>
              <a:t>ל</a:t>
            </a:r>
            <a:r>
              <a:rPr lang="he-IL" sz="1600" dirty="0" smtClean="0"/>
              <a:t>דיווח</a:t>
            </a:r>
            <a:r>
              <a:rPr lang="en" sz="1600" dirty="0" smtClean="0"/>
              <a:t> אח</a:t>
            </a:r>
            <a:r>
              <a:rPr lang="he-IL" sz="1600" dirty="0" smtClean="0"/>
              <a:t>ד</a:t>
            </a:r>
            <a:r>
              <a:rPr lang="en" sz="1600" dirty="0" smtClean="0"/>
              <a:t> </a:t>
            </a:r>
            <a:r>
              <a:rPr lang="en" sz="1600" dirty="0"/>
              <a:t>על מנת ליצור תמונת מצב ברורה יותר ולמנוע הצפת </a:t>
            </a:r>
            <a:r>
              <a:rPr lang="he-IL" sz="1600" dirty="0" smtClean="0"/>
              <a:t>דיווחים</a:t>
            </a:r>
            <a:endParaRPr lang="en" sz="1600" dirty="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876" y="1968174"/>
            <a:ext cx="4202598" cy="31251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הסבר מלבני מעוגל 4"/>
          <p:cNvSpPr/>
          <p:nvPr/>
        </p:nvSpPr>
        <p:spPr>
          <a:xfrm>
            <a:off x="304800" y="3867150"/>
            <a:ext cx="838200" cy="533400"/>
          </a:xfrm>
          <a:prstGeom prst="wedgeRoundRectCallout">
            <a:avLst>
              <a:gd name="adj1" fmla="val 109913"/>
              <a:gd name="adj2" fmla="val -158930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smtClean="0">
                <a:solidFill>
                  <a:schemeClr val="tx1"/>
                </a:solidFill>
              </a:rPr>
              <a:t>איחוד</a:t>
            </a:r>
          </a:p>
          <a:p>
            <a:pPr algn="ctr" rtl="1"/>
            <a:r>
              <a:rPr lang="he-IL" dirty="0" smtClean="0">
                <a:solidFill>
                  <a:schemeClr val="tx1"/>
                </a:solidFill>
              </a:rPr>
              <a:t>דיווחים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סוגר מסולסל שמאלי 5"/>
          <p:cNvSpPr/>
          <p:nvPr/>
        </p:nvSpPr>
        <p:spPr>
          <a:xfrm>
            <a:off x="1676400" y="2571750"/>
            <a:ext cx="304800" cy="1524000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" b="0"/>
              <a:t>יצירת מחויבות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8991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r" rtl="1">
              <a:lnSpc>
                <a:spcPct val="150000"/>
              </a:lnSpc>
              <a:buFont typeface="Arial"/>
              <a:buChar char="●"/>
            </a:pPr>
            <a:r>
              <a:rPr lang="en" sz="2800" dirty="0" smtClean="0"/>
              <a:t>אתרים גדולים</a:t>
            </a:r>
            <a:r>
              <a:rPr lang="he-IL" sz="2800" dirty="0" smtClean="0"/>
              <a:t> (למשל </a:t>
            </a:r>
            <a:r>
              <a:rPr lang="en-US" sz="2800" dirty="0" smtClean="0"/>
              <a:t>FACEBOOK</a:t>
            </a:r>
            <a:r>
              <a:rPr lang="he-IL" sz="2800" dirty="0" smtClean="0"/>
              <a:t> ) </a:t>
            </a:r>
            <a:endParaRPr lang="en" sz="2800" dirty="0"/>
          </a:p>
          <a:p>
            <a:pPr marL="457200" indent="-419100" algn="r" rtl="1">
              <a:lnSpc>
                <a:spcPct val="150000"/>
              </a:lnSpc>
              <a:buFont typeface="Arial"/>
              <a:buChar char="●"/>
            </a:pPr>
            <a:r>
              <a:rPr lang="he-IL" sz="2800" dirty="0" smtClean="0"/>
              <a:t>מנוע צמיחה </a:t>
            </a:r>
            <a:r>
              <a:rPr lang="en" sz="2800" dirty="0" smtClean="0"/>
              <a:t>אתרים </a:t>
            </a:r>
            <a:r>
              <a:rPr lang="en" sz="2800" dirty="0"/>
              <a:t>קטנים</a:t>
            </a:r>
          </a:p>
          <a:p>
            <a:pPr marL="457200" indent="-419100" algn="r" rtl="1">
              <a:lnSpc>
                <a:spcPct val="150000"/>
              </a:lnSpc>
              <a:buFont typeface="Arial"/>
              <a:buChar char="●"/>
            </a:pPr>
            <a:r>
              <a:rPr lang="he-IL" sz="2800" dirty="0" smtClean="0"/>
              <a:t>מעודד </a:t>
            </a:r>
            <a:r>
              <a:rPr lang="en" sz="2800" dirty="0" smtClean="0"/>
              <a:t>פעילות </a:t>
            </a:r>
            <a:r>
              <a:rPr lang="en" sz="2800" dirty="0"/>
              <a:t>קהילתית</a:t>
            </a:r>
          </a:p>
          <a:p>
            <a:pPr marL="457200" indent="-419100" algn="r" rtl="1">
              <a:lnSpc>
                <a:spcPct val="150000"/>
              </a:lnSpc>
              <a:buFont typeface="Arial"/>
              <a:buChar char="●"/>
            </a:pPr>
            <a:r>
              <a:rPr lang="en" sz="2800" dirty="0"/>
              <a:t>נאמני SafeNet</a:t>
            </a:r>
          </a:p>
          <a:p>
            <a:pPr marL="457200" indent="-419100" algn="r" rtl="1">
              <a:lnSpc>
                <a:spcPct val="150000"/>
              </a:lnSpc>
              <a:buFont typeface="Arial"/>
              <a:buChar char="●"/>
            </a:pPr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en" b="0" dirty="0"/>
              <a:t>מי אנחנו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92625" y="1200150"/>
            <a:ext cx="86229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 algn="r" rtl="1">
              <a:lnSpc>
                <a:spcPct val="115000"/>
              </a:lnSpc>
              <a:buFont typeface="Arial"/>
              <a:buChar char="●"/>
            </a:pPr>
            <a:r>
              <a:rPr lang="en" sz="2400" dirty="0" smtClean="0"/>
              <a:t>ד"ר ארז שלום</a:t>
            </a:r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דור </a:t>
            </a:r>
            <a:r>
              <a:rPr lang="en" sz="2400" dirty="0"/>
              <a:t>אמיר</a:t>
            </a:r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עדו חוברה</a:t>
            </a:r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נעה רואי</a:t>
            </a:r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סער טל</a:t>
            </a:r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אלה </a:t>
            </a:r>
            <a:r>
              <a:rPr lang="en" sz="2400" dirty="0" smtClean="0"/>
              <a:t>בר-אור</a:t>
            </a:r>
            <a:endParaRPr lang="he-IL" sz="2400" dirty="0" smtClean="0"/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he-IL" sz="2400" dirty="0" smtClean="0"/>
          </a:p>
          <a:p>
            <a:pPr marL="457200" lvl="0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he-IL" sz="2400" dirty="0" smtClean="0"/>
              <a:t> * המחלקה להנדסת מערכות מידע, אוניברסיטת בן </a:t>
            </a:r>
            <a:r>
              <a:rPr lang="he-IL" sz="2400" dirty="0" err="1" smtClean="0"/>
              <a:t>גוריון</a:t>
            </a:r>
            <a:r>
              <a:rPr lang="he-IL" sz="2400" dirty="0" smtClean="0"/>
              <a:t> בנגב 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 rtl="1">
              <a:spcBef>
                <a:spcPts val="0"/>
              </a:spcBef>
              <a:buNone/>
            </a:pPr>
            <a:r>
              <a:rPr lang="en" b="0"/>
              <a:t>חדשנות ומודל עסקי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הורדת הפשיעה ברשת</a:t>
            </a:r>
          </a:p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קיצור זמני תגובה</a:t>
            </a:r>
          </a:p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יצירת פלטפורמה קהילתית פרואקטיבית</a:t>
            </a:r>
          </a:p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יצירת בסיס ידע למטרות מחקר</a:t>
            </a:r>
          </a:p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פלטפורמה פתוחה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en" b="0"/>
              <a:t>פנים לעתיד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r" rtl="1">
              <a:lnSpc>
                <a:spcPct val="115000"/>
              </a:lnSpc>
              <a:buFont typeface="Arial"/>
              <a:buChar char="●"/>
            </a:pPr>
            <a:r>
              <a:rPr lang="he-IL" dirty="0" smtClean="0"/>
              <a:t>שילוב </a:t>
            </a:r>
            <a:r>
              <a:rPr lang="en" dirty="0" smtClean="0"/>
              <a:t>למידת מכונה</a:t>
            </a:r>
            <a:r>
              <a:rPr lang="he-IL" dirty="0" smtClean="0"/>
              <a:t> ו</a:t>
            </a:r>
            <a:r>
              <a:rPr lang="en" dirty="0" smtClean="0"/>
              <a:t>ניתוח </a:t>
            </a:r>
            <a:r>
              <a:rPr lang="en" dirty="0" smtClean="0"/>
              <a:t>טקסט</a:t>
            </a:r>
          </a:p>
          <a:p>
            <a:pPr marL="457200" lvl="0" indent="-4191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he-IL" dirty="0" smtClean="0"/>
              <a:t>יצירת </a:t>
            </a:r>
            <a:r>
              <a:rPr lang="en" dirty="0" smtClean="0"/>
              <a:t>עדיפויות</a:t>
            </a:r>
            <a:r>
              <a:rPr lang="he-IL" dirty="0" smtClean="0"/>
              <a:t> </a:t>
            </a:r>
            <a:r>
              <a:rPr lang="he-IL" dirty="0" smtClean="0"/>
              <a:t>בין דיווחים </a:t>
            </a:r>
          </a:p>
          <a:p>
            <a:pPr marL="457200" lvl="0" indent="-4191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he-IL" dirty="0" smtClean="0"/>
              <a:t>מציאה אוטומאטית של אשכולות דיווחים דומים </a:t>
            </a:r>
            <a:endParaRPr lang="en" dirty="0"/>
          </a:p>
          <a:p>
            <a:pPr marL="457200" lvl="0" indent="-4191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התממשקות </a:t>
            </a:r>
            <a:r>
              <a:rPr lang="en" dirty="0"/>
              <a:t>לפטפורמות </a:t>
            </a:r>
            <a:r>
              <a:rPr lang="he-IL" dirty="0" smtClean="0"/>
              <a:t>דיווח </a:t>
            </a:r>
            <a:r>
              <a:rPr lang="en" dirty="0" smtClean="0"/>
              <a:t>חיצוניות</a:t>
            </a:r>
            <a:endParaRPr lang="en" dirty="0"/>
          </a:p>
          <a:p>
            <a:pPr marL="914400" lvl="1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ער”ן</a:t>
            </a:r>
            <a:endParaRPr lang="en" dirty="0"/>
          </a:p>
          <a:p>
            <a:pPr marL="914400" lvl="1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משרד החינוך</a:t>
            </a:r>
          </a:p>
          <a:p>
            <a:pPr marL="914400" lvl="1" indent="-3810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צער בעלי חיים</a:t>
            </a:r>
          </a:p>
          <a:p>
            <a:pPr lvl="0" algn="r" rtl="1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he-IL" b="0" dirty="0" smtClean="0"/>
              <a:t>לבקשת </a:t>
            </a:r>
            <a:r>
              <a:rPr lang="en-US" b="0" dirty="0" smtClean="0"/>
              <a:t>DEMO </a:t>
            </a:r>
            <a:endParaRPr lang="en" b="0"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75" y="3157575"/>
            <a:ext cx="5782450" cy="17992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r" rt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he-IL" dirty="0" smtClean="0"/>
              <a:t>ד"ר ארז שלום</a:t>
            </a:r>
          </a:p>
        </p:txBody>
      </p:sp>
      <p:sp>
        <p:nvSpPr>
          <p:cNvPr id="5" name="מלבן 4"/>
          <p:cNvSpPr/>
          <p:nvPr/>
        </p:nvSpPr>
        <p:spPr>
          <a:xfrm>
            <a:off x="3581400" y="1885950"/>
            <a:ext cx="4572000" cy="9417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2" indent="-419100" algn="r" rtl="1">
              <a:lnSpc>
                <a:spcPct val="115000"/>
              </a:lnSpc>
              <a:buFont typeface="Arial"/>
              <a:buChar char="●"/>
            </a:pPr>
            <a:r>
              <a:rPr lang="en-US" sz="1600" dirty="0" smtClean="0"/>
              <a:t>054-4312565 	</a:t>
            </a:r>
          </a:p>
          <a:p>
            <a:pPr marL="457200" lvl="2" indent="-419100" algn="r" rtl="1">
              <a:lnSpc>
                <a:spcPct val="115000"/>
              </a:lnSpc>
              <a:buFont typeface="Arial"/>
              <a:buChar char="●"/>
            </a:pPr>
            <a:r>
              <a:rPr lang="en-US" sz="1600" dirty="0" smtClean="0">
                <a:hlinkClick r:id="rId4"/>
              </a:rPr>
              <a:t>erezsh@bgu.ac.il</a:t>
            </a:r>
            <a:r>
              <a:rPr lang="en-US" sz="1600" dirty="0" smtClean="0"/>
              <a:t> </a:t>
            </a:r>
          </a:p>
          <a:p>
            <a:pPr marL="457200" lvl="2" indent="-419100" algn="r" rtl="1">
              <a:lnSpc>
                <a:spcPct val="115000"/>
              </a:lnSpc>
              <a:buFont typeface="Arial"/>
              <a:buChar char="●"/>
            </a:pPr>
            <a:endParaRPr lang="en-US" sz="1600" dirty="0" smtClean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he-IL" b="0" dirty="0" smtClean="0"/>
              <a:t>הבעיה (</a:t>
            </a:r>
            <a:r>
              <a:rPr lang="en-US" b="0" dirty="0" smtClean="0"/>
              <a:t>I</a:t>
            </a:r>
            <a:r>
              <a:rPr lang="he-IL" b="0" dirty="0" smtClean="0"/>
              <a:t>) – "בריונות" ברשת.. </a:t>
            </a:r>
            <a:endParaRPr lang="en" b="0" dirty="0"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76350"/>
            <a:ext cx="4724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1657350"/>
            <a:ext cx="3581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6200" y="205978"/>
            <a:ext cx="8991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he-IL" b="0" dirty="0" smtClean="0"/>
              <a:t>בריונות ברשת כוללת דיווחים בין השאר של :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he-IL" b="0" dirty="0" smtClean="0"/>
              <a:t>הסתה פוליטית , התעללות, או </a:t>
            </a:r>
            <a:r>
              <a:rPr lang="en-US" b="0" dirty="0" smtClean="0"/>
              <a:t>SHAMING</a:t>
            </a:r>
            <a:r>
              <a:rPr lang="he-IL" b="0" dirty="0" smtClean="0"/>
              <a:t>  </a:t>
            </a:r>
            <a:endParaRPr lang="en" b="0" dirty="0"/>
          </a:p>
        </p:txBody>
      </p:sp>
      <p:pic>
        <p:nvPicPr>
          <p:cNvPr id="5" name="Shape 57"/>
          <p:cNvPicPr preferRelativeResize="0"/>
          <p:nvPr/>
        </p:nvPicPr>
        <p:blipFill rotWithShape="1">
          <a:blip r:embed="rId3">
            <a:alphaModFix/>
          </a:blip>
          <a:srcRect l="3094" t="23599" r="3412" b="46048"/>
          <a:stretch/>
        </p:blipFill>
        <p:spPr>
          <a:xfrm>
            <a:off x="304800" y="1581150"/>
            <a:ext cx="4693299" cy="14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6"/>
          <p:cNvPicPr preferRelativeResize="0"/>
          <p:nvPr/>
        </p:nvPicPr>
        <p:blipFill rotWithShape="1">
          <a:blip r:embed="rId4">
            <a:alphaModFix/>
          </a:blip>
          <a:srcRect l="1962" t="1647" r="1837" b="4763"/>
          <a:stretch/>
        </p:blipFill>
        <p:spPr>
          <a:xfrm>
            <a:off x="5181600" y="1276350"/>
            <a:ext cx="3657600" cy="349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3409950"/>
            <a:ext cx="4191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75" y="1307375"/>
            <a:ext cx="3673150" cy="36991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 rtl="1">
              <a:spcBef>
                <a:spcPts val="0"/>
              </a:spcBef>
              <a:buNone/>
            </a:pPr>
            <a:r>
              <a:rPr lang="en" b="0" dirty="0"/>
              <a:t>התפלגות התלונות </a:t>
            </a:r>
            <a:r>
              <a:rPr lang="en" b="0" dirty="0" smtClean="0"/>
              <a:t>הטלפוניות</a:t>
            </a:r>
            <a:r>
              <a:rPr lang="he-IL" b="0" dirty="0" smtClean="0"/>
              <a:t> להסתה ברשת</a:t>
            </a:r>
            <a:endParaRPr lang="en" b="0" dirty="0"/>
          </a:p>
        </p:txBody>
      </p:sp>
      <p:sp>
        <p:nvSpPr>
          <p:cNvPr id="65" name="Shape 65"/>
          <p:cNvSpPr txBox="1"/>
          <p:nvPr/>
        </p:nvSpPr>
        <p:spPr>
          <a:xfrm>
            <a:off x="4949700" y="4743900"/>
            <a:ext cx="4194300" cy="39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 rtl="1">
              <a:spcBef>
                <a:spcPts val="0"/>
              </a:spcBef>
              <a:buNone/>
            </a:pPr>
            <a:r>
              <a:rPr lang="he-IL" sz="1000" dirty="0" smtClean="0"/>
              <a:t>* קרדיט : </a:t>
            </a:r>
            <a:r>
              <a:rPr lang="en" sz="1000" dirty="0" smtClean="0"/>
              <a:t>מוקד </a:t>
            </a:r>
            <a:r>
              <a:rPr lang="en" sz="1000" dirty="0"/>
              <a:t>הפניות הטלפוניות של איגוד האינטרנט הישראל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0" y="4884625"/>
            <a:ext cx="7766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" sz="1000"/>
              <a:t>כפתור אדום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-76200" y="205978"/>
            <a:ext cx="92964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he-IL" b="0" dirty="0" smtClean="0"/>
              <a:t>הבעיה (</a:t>
            </a:r>
            <a:r>
              <a:rPr lang="en-US" b="0" dirty="0" smtClean="0"/>
              <a:t>II</a:t>
            </a:r>
            <a:r>
              <a:rPr lang="he-IL" b="0" dirty="0" smtClean="0"/>
              <a:t>): </a:t>
            </a:r>
            <a:r>
              <a:rPr lang="en" b="0" dirty="0" smtClean="0"/>
              <a:t>אותם </a:t>
            </a:r>
            <a:r>
              <a:rPr lang="he-IL" b="0" dirty="0" smtClean="0"/>
              <a:t>דיווחים מגיעים </a:t>
            </a:r>
            <a:r>
              <a:rPr lang="en" b="0" dirty="0" smtClean="0"/>
              <a:t>ממשתמשים </a:t>
            </a:r>
            <a:r>
              <a:rPr lang="en" b="0" dirty="0"/>
              <a:t>שונים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l="26434" t="12388" r="18152" b="5945"/>
          <a:stretch/>
        </p:blipFill>
        <p:spPr>
          <a:xfrm>
            <a:off x="304800" y="2266950"/>
            <a:ext cx="3048000" cy="2114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Shape 76"/>
          <p:cNvGrpSpPr/>
          <p:nvPr/>
        </p:nvGrpSpPr>
        <p:grpSpPr>
          <a:xfrm>
            <a:off x="4800600" y="2038350"/>
            <a:ext cx="3058655" cy="2168594"/>
            <a:chOff x="3367036" y="2700175"/>
            <a:chExt cx="4153199" cy="3049644"/>
          </a:xfrm>
        </p:grpSpPr>
        <p:pic>
          <p:nvPicPr>
            <p:cNvPr id="77" name="Shape 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7441" y="2700175"/>
              <a:ext cx="3724858" cy="3049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Shape 78"/>
            <p:cNvSpPr/>
            <p:nvPr/>
          </p:nvSpPr>
          <p:spPr>
            <a:xfrm>
              <a:off x="3367036" y="2807333"/>
              <a:ext cx="4153199" cy="506399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1000" y="112395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000" dirty="0" smtClean="0"/>
              <a:t>אירוע אחד יכול להגיע ממספר דיווחים שבאים ממשתמשים שונים 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000" dirty="0" smtClean="0"/>
              <a:t>יש להבין ולסווג את כלל הדיווחים ממשתמשים שונים כדיווח אחד</a:t>
            </a:r>
          </a:p>
        </p:txBody>
      </p:sp>
      <p:sp>
        <p:nvSpPr>
          <p:cNvPr id="11" name="מלבן 10"/>
          <p:cNvSpPr/>
          <p:nvPr/>
        </p:nvSpPr>
        <p:spPr>
          <a:xfrm>
            <a:off x="2080416" y="4552950"/>
            <a:ext cx="424988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 smtClean="0"/>
              <a:t>אותו דווח </a:t>
            </a:r>
            <a:r>
              <a:rPr lang="he-IL" dirty="0" smtClean="0"/>
              <a:t>על איום על מירי רגב  </a:t>
            </a:r>
            <a:r>
              <a:rPr lang="he-IL" dirty="0" smtClean="0"/>
              <a:t>של שני משתמשים </a:t>
            </a:r>
            <a:r>
              <a:rPr lang="he-IL" dirty="0" smtClean="0"/>
              <a:t>שונים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he-IL" b="0" dirty="0" smtClean="0"/>
              <a:t>המצב הקיים</a:t>
            </a:r>
            <a:endParaRPr lang="en" b="0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915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המשטרה לא יכולה להתמודד אונליין עם </a:t>
            </a:r>
            <a:r>
              <a:rPr lang="he-IL" sz="2800" dirty="0" smtClean="0"/>
              <a:t>הדיווחים הרבים </a:t>
            </a:r>
            <a:endParaRPr lang="en" sz="2800" dirty="0"/>
          </a:p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הפתרונות הקיימים </a:t>
            </a:r>
            <a:r>
              <a:rPr lang="he-IL" sz="2800" dirty="0" smtClean="0"/>
              <a:t>(למשל "</a:t>
            </a:r>
            <a:r>
              <a:rPr lang="en" sz="2800" dirty="0" smtClean="0"/>
              <a:t>כפתור אדום</a:t>
            </a:r>
            <a:r>
              <a:rPr lang="he-IL" sz="2800" dirty="0" smtClean="0"/>
              <a:t>")</a:t>
            </a:r>
            <a:r>
              <a:rPr lang="en" sz="2800" dirty="0" smtClean="0"/>
              <a:t> </a:t>
            </a:r>
            <a:r>
              <a:rPr lang="en" sz="2800" dirty="0"/>
              <a:t>לא פרואקטיבים</a:t>
            </a:r>
          </a:p>
          <a:p>
            <a:pPr marL="457200" lvl="0" indent="-419100" algn="r" rtl="1">
              <a:lnSpc>
                <a:spcPct val="150000"/>
              </a:lnSpc>
              <a:buFont typeface="Arial"/>
              <a:buChar char="●"/>
            </a:pPr>
            <a:r>
              <a:rPr lang="he-IL" sz="2800" dirty="0" smtClean="0"/>
              <a:t>אין כלי ניהול ומעקב אחר הדיווחים </a:t>
            </a:r>
          </a:p>
          <a:p>
            <a:pPr marL="457200" lvl="0" indent="-419100" algn="r" rtl="1">
              <a:lnSpc>
                <a:spcPct val="150000"/>
              </a:lnSpc>
              <a:buFont typeface="Arial"/>
              <a:buChar char="●"/>
            </a:pPr>
            <a:r>
              <a:rPr lang="he-IL" sz="2800" dirty="0" smtClean="0"/>
              <a:t>אין תיעוד של הדיווחים</a:t>
            </a:r>
            <a:endParaRPr lang="en" sz="2800" dirty="0" smtClean="0"/>
          </a:p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 smtClean="0"/>
              <a:t>המערכות </a:t>
            </a:r>
            <a:r>
              <a:rPr lang="he-IL" sz="2800" dirty="0" smtClean="0"/>
              <a:t>הקיימות </a:t>
            </a:r>
            <a:r>
              <a:rPr lang="en" sz="2800" dirty="0" smtClean="0"/>
              <a:t>סגורות</a:t>
            </a:r>
            <a:r>
              <a:rPr lang="he-IL" sz="2800" dirty="0" smtClean="0"/>
              <a:t> ללא </a:t>
            </a:r>
            <a:r>
              <a:rPr lang="en-US" sz="2800" dirty="0" smtClean="0"/>
              <a:t>API </a:t>
            </a:r>
            <a:r>
              <a:rPr lang="he-IL" sz="2800" dirty="0" smtClean="0"/>
              <a:t> פתוח </a:t>
            </a:r>
            <a:endParaRPr lang="en" sz="2800" dirty="0"/>
          </a:p>
          <a:p>
            <a:pPr marL="457200" lvl="0" indent="-419100" algn="r" rt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אין קישור </a:t>
            </a:r>
            <a:r>
              <a:rPr lang="he-IL" sz="2800" dirty="0" smtClean="0"/>
              <a:t>אונליין </a:t>
            </a:r>
            <a:r>
              <a:rPr lang="en" sz="2800" dirty="0" smtClean="0"/>
              <a:t>למשטרה </a:t>
            </a:r>
            <a:r>
              <a:rPr lang="en" sz="2800" dirty="0"/>
              <a:t>או לעמותות </a:t>
            </a:r>
            <a:r>
              <a:rPr lang="en" sz="2800" dirty="0" smtClean="0"/>
              <a:t>אחרות</a:t>
            </a:r>
            <a:endParaRPr lang="he-IL" sz="2800" dirty="0" smtClean="0"/>
          </a:p>
          <a:p>
            <a:pPr lvl="0" algn="r" rtl="1">
              <a:lnSpc>
                <a:spcPct val="150000"/>
              </a:lnSpc>
              <a:spcBef>
                <a:spcPts val="0"/>
              </a:spcBef>
              <a:buNone/>
            </a:pPr>
            <a:endParaRPr sz="28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en" b="0"/>
              <a:t>הפתרון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347650" y="1328775"/>
            <a:ext cx="8500900" cy="3752299"/>
            <a:chOff x="347650" y="1328775"/>
            <a:chExt cx="8500900" cy="3752299"/>
          </a:xfrm>
        </p:grpSpPr>
        <p:pic>
          <p:nvPicPr>
            <p:cNvPr id="91" name="Shape 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7650" y="1328775"/>
              <a:ext cx="8448675" cy="262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8250" y="4044875"/>
              <a:ext cx="1480300" cy="1036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he-IL" b="0" dirty="0" smtClean="0"/>
              <a:t>שימוש ב</a:t>
            </a:r>
            <a:r>
              <a:rPr lang="en" b="0" dirty="0" smtClean="0"/>
              <a:t>חוכמת </a:t>
            </a:r>
            <a:r>
              <a:rPr lang="en" b="0" dirty="0"/>
              <a:t>ההמונים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605750" y="1276351"/>
            <a:ext cx="5157299" cy="236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1">
              <a:spcBef>
                <a:spcPts val="0"/>
              </a:spcBef>
              <a:buNone/>
            </a:pPr>
            <a:endParaRPr dirty="0"/>
          </a:p>
          <a:p>
            <a:pPr algn="r" rtl="1">
              <a:spcBef>
                <a:spcPts val="0"/>
              </a:spcBef>
              <a:buNone/>
            </a:pPr>
            <a:endParaRPr dirty="0"/>
          </a:p>
          <a:p>
            <a:pPr lvl="0" algn="r" rtl="1">
              <a:spcBef>
                <a:spcPts val="0"/>
              </a:spcBef>
              <a:buNone/>
            </a:pPr>
            <a:r>
              <a:rPr lang="en" dirty="0"/>
              <a:t>ידע קולקטיבי שצומח בעולם הוירטואלי מניב מערכות </a:t>
            </a:r>
            <a:r>
              <a:rPr lang="en" dirty="0" smtClean="0"/>
              <a:t>חכמות</a:t>
            </a:r>
            <a:r>
              <a:rPr lang="he-IL" dirty="0" smtClean="0"/>
              <a:t>*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  <a:p>
            <a:pPr marL="0" lvl="0" indent="0" algn="r" rtl="1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225"/>
            <a:ext cx="3238050" cy="3985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מלבן 4"/>
          <p:cNvSpPr/>
          <p:nvPr/>
        </p:nvSpPr>
        <p:spPr>
          <a:xfrm>
            <a:off x="3657600" y="356235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/>
            <a:r>
              <a:rPr lang="he-IL" sz="800" dirty="0" smtClean="0">
                <a:solidFill>
                  <a:srgbClr val="333333"/>
                </a:solidFill>
              </a:rPr>
              <a:t>] *</a:t>
            </a:r>
            <a:r>
              <a:rPr lang="en" sz="800" dirty="0" smtClean="0">
                <a:solidFill>
                  <a:srgbClr val="333333"/>
                </a:solidFill>
              </a:rPr>
              <a:t>L</a:t>
            </a:r>
            <a:r>
              <a:rPr lang="en" sz="800" dirty="0" smtClean="0">
                <a:solidFill>
                  <a:srgbClr val="333333"/>
                </a:solidFill>
              </a:rPr>
              <a:t>, Comber A, Salk C, Fritz S, van der Velde M, Perger C, et al. (2013) Comparing the Quality of Crowdsourced Data Contributed by Expert and Non-Experts. PLoS ONE 8(7): e69958. doi:10.1371/journal.pone.0069958</a:t>
            </a:r>
            <a:r>
              <a:rPr lang="he-IL" sz="800" dirty="0" smtClean="0">
                <a:solidFill>
                  <a:srgbClr val="333333"/>
                </a:solidFill>
              </a:rPr>
              <a:t>[</a:t>
            </a:r>
            <a:endParaRPr lang="en" sz="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614</Words>
  <Application>Microsoft Office PowerPoint</Application>
  <PresentationFormat>‫הצגה על המסך (16:9)</PresentationFormat>
  <Paragraphs>105</Paragraphs>
  <Slides>22</Slides>
  <Notes>22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3" baseType="lpstr">
      <vt:lpstr>biz</vt:lpstr>
      <vt:lpstr>שקופית 1</vt:lpstr>
      <vt:lpstr>מי אנחנו</vt:lpstr>
      <vt:lpstr>הבעיה (I) – "בריונות" ברשת.. </vt:lpstr>
      <vt:lpstr>בריונות ברשת כוללת דיווחים בין השאר של : הסתה פוליטית , התעללות, או SHAMING  </vt:lpstr>
      <vt:lpstr>התפלגות התלונות הטלפוניות להסתה ברשת</vt:lpstr>
      <vt:lpstr>הבעיה (II): אותם דיווחים מגיעים ממשתמשים שונים</vt:lpstr>
      <vt:lpstr>המצב הקיים</vt:lpstr>
      <vt:lpstr>הפתרון</vt:lpstr>
      <vt:lpstr>שימוש בחוכמת ההמונים</vt:lpstr>
      <vt:lpstr>כיצד SafeNet  עובדת?</vt:lpstr>
      <vt:lpstr>פלטפורמה פתוחה (Eco-system)</vt:lpstr>
      <vt:lpstr>המוצר</vt:lpstr>
      <vt:lpstr>המוצר – צד המדווח </vt:lpstr>
      <vt:lpstr>המוצר – צד המדווח </vt:lpstr>
      <vt:lpstr>המוצר – צד השרת </vt:lpstr>
      <vt:lpstr> המוצר – הצגת הדיווחים לצד גורם האכיפה </vt:lpstr>
      <vt:lpstr> המוצר – הצגת סטטיסטיקות לצד גורם האכיפה </vt:lpstr>
      <vt:lpstr> המוצר – איחוד דיווחים זהים לצד גורם האכיפה </vt:lpstr>
      <vt:lpstr>יצירת מחויבות</vt:lpstr>
      <vt:lpstr>חדשנות ומודל עסקי</vt:lpstr>
      <vt:lpstr>פנים לעתיד</vt:lpstr>
      <vt:lpstr>לבקשת DEMO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michal</dc:creator>
  <cp:lastModifiedBy>michal</cp:lastModifiedBy>
  <cp:revision>94</cp:revision>
  <dcterms:modified xsi:type="dcterms:W3CDTF">2015-07-27T18:54:39Z</dcterms:modified>
</cp:coreProperties>
</file>