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1BC"/>
    <a:srgbClr val="E2EF87"/>
    <a:srgbClr val="C3A5B9"/>
    <a:srgbClr val="FAC385"/>
    <a:srgbClr val="C0D4EA"/>
    <a:srgbClr val="F6ECA7"/>
    <a:srgbClr val="F79F9F"/>
    <a:srgbClr val="CBF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CC78A-620A-48B2-A250-5D0D1B02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225C4-6D82-42E6-9005-6732133E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0AF92-1FD9-493C-BD5F-8F745C70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89D5A-CED6-4646-ABC6-F35CC4A9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D2162-5B87-42C6-B825-ACD627F9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EF69-4437-460E-9B1B-10098F20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A628C1-3CE4-490A-A56B-B490ED60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720C0-ECE1-45A0-9194-5E4D58BA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0E43-DF23-4EFC-AEC4-259BF694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92378-F592-4BFB-A7FB-A5AE6791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4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9ECF74-AE7A-49A2-9A72-C72CE3E47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6B00C-FE7C-44BF-8975-FD69AA98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2826E-C075-4C4B-9F24-660DA9A2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EE96A-8186-44C8-9949-D78B87D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6BBAE-B3C6-4391-80EF-A5FC5E8A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58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D9E07-8D49-442D-B250-A5D1031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70112-AD71-4A5E-A2AB-3448BE83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60DEE-4A12-4F8F-BD45-1D761F75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EC39D-FC24-4242-A493-3B93C4F8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C694A-CEE0-412B-B8E8-81FC2E45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FA0C8-B0EF-4C2A-9C0E-DA898E2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F274B-D7AF-44D5-8643-F0570B5EE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166D0-4CA3-4137-83DD-68B4F763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2CCBA-AB77-4960-8342-110D64BA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75884-EFFC-4AD3-8A8F-59C87C76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CD4A0-A553-45F1-ADD8-B9087B81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5605B-99CA-4B95-AAA3-786A2F2B5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B6CFD-1C4F-47AD-8DF3-3645AD13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06E0C5-C898-47A1-B6A1-476405CA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5AA286-11CA-4679-ACAF-E2A5BC8D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9EA31-A552-46A8-8141-2224D49B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0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78108-1E86-45BF-83F1-642DF5E2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C3D3B-D883-455A-8F58-E6F9BEE9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EAD9A-11C5-448E-8D6A-CE612E11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825C63-9E10-40C0-B145-F29474057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5B779-0DCA-4679-A913-83038E186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AEF8E6-E15F-42FC-A883-F6ABBEAC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FA2ADE-44D1-41AC-A12F-FA9977C7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7B9FA2-409B-443E-B96E-91F4033C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1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2F698-0711-48F3-BA1D-84B2AF3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28E564-9E34-4EE5-A6C5-7B9F788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F545BB-F006-4E92-8FF4-705B453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4CA401-9B24-43FF-8659-22F4033E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22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8C7A68-CFBF-43DD-95DB-6C033710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1C623-D5CE-40D8-A7B0-73D8D530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2A901F-5585-4A61-8DB8-4BC87D7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66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7C51-9D57-480F-9C20-A720923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0DB4C-05EF-40CD-9029-09CAE729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161117-E23B-400F-B1E9-999B06AC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9161EA-7791-46D2-A740-F594574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5280B-3C4B-4F87-A439-80C61C9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C4D23-168C-46E4-B067-1C3C48B5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7AA3-591D-419C-B668-F5A6D335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9302D3-969A-4B8B-987C-F58A3A4F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64253-B2E7-4457-91CA-13B13870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9859E6-6926-4B7D-9F26-8F7AEF72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DC6B3-17AB-42AC-9F77-013E1896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982CD-2C14-4DC9-AEF9-15DF3B6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6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FE8C5E-7E64-42F5-9A49-59F8135B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0A1BD-DAAB-45A9-AF9B-1458D727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B5149-1840-49F9-B834-4FC19FCE6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A25D-ED1C-4DC4-A10F-84B60EB916D0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8450E-6DFD-40DF-B101-6451A1513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B5C12-2636-42D4-AADE-7FAFE1D92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080D-6BC7-44DE-BC6A-6487C550B7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6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93C803-50A3-4274-8651-527B088C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13" y="1707291"/>
            <a:ext cx="1103613" cy="11036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DBD236-9C2A-4828-8056-4B9C0270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6" y="1837937"/>
            <a:ext cx="3735087" cy="12347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3D6E55-7DF1-49F5-8A93-BEEA00081017}"/>
              </a:ext>
            </a:extLst>
          </p:cNvPr>
          <p:cNvSpPr txBox="1"/>
          <p:nvPr/>
        </p:nvSpPr>
        <p:spPr>
          <a:xfrm>
            <a:off x="3048000" y="3785287"/>
            <a:ext cx="6096000" cy="772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Trabajo Final de Grado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Grado Superior de Desarrollo de Aplicaciones Web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085F98-0049-4F9D-9FF5-87B288A59329}"/>
              </a:ext>
            </a:extLst>
          </p:cNvPr>
          <p:cNvSpPr txBox="1"/>
          <p:nvPr/>
        </p:nvSpPr>
        <p:spPr>
          <a:xfrm>
            <a:off x="3048000" y="5067457"/>
            <a:ext cx="6096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Idoia Gil Gómez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629-13CE-4DF7-99DC-98B9E68B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0859"/>
            <a:ext cx="10515600" cy="1325563"/>
          </a:xfrm>
        </p:spPr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926F9-FD75-4075-B513-AA481F74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73" y="1746422"/>
            <a:ext cx="10515600" cy="4351338"/>
          </a:xfrm>
        </p:spPr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Planificación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Resumen del Plan de empresa</a:t>
            </a: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Tecnologías utilizadas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Diagrama de Casos de Uso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Diagrama Entidad-Relación</a:t>
            </a: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Guía de estilos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5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6A9CE4-04B8-44E4-B5E8-950062ED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2356"/>
            <a:ext cx="12192000" cy="1448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878DFA-8E62-4FC5-8304-4F2621922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9" y="1820549"/>
            <a:ext cx="2480023" cy="6481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E94389F-A49A-498A-BF2F-2C8A951E2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061" y="5741371"/>
            <a:ext cx="1989222" cy="568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10187A7-4418-463D-9C2A-C91EE721D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17" y="4845908"/>
            <a:ext cx="8930826" cy="1546635"/>
          </a:xfrm>
          <a:prstGeom prst="rect">
            <a:avLst/>
          </a:prstGeom>
        </p:spPr>
      </p:pic>
      <p:pic>
        <p:nvPicPr>
          <p:cNvPr id="17" name="Picture 2" descr="Notion, un entorno de escritorio perfecto para aumentar tu productividad -  TECHNOBOX REVIEWS">
            <a:extLst>
              <a:ext uri="{FF2B5EF4-FFF2-40B4-BE49-F238E27FC236}">
                <a16:creationId xmlns:a16="http://schemas.microsoft.com/office/drawing/2014/main" id="{9DDE784D-6D4F-4402-BFDB-C9C40DC30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81" y="86718"/>
            <a:ext cx="2481012" cy="1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2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84AE5A-2A7C-402C-AC27-32BD304D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040" y="132969"/>
            <a:ext cx="4306548" cy="21532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8A821C-275D-4B2E-98F0-EF834B9C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71" y="268619"/>
            <a:ext cx="3288329" cy="17019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2C0024-950B-4ADD-9866-9F94F1B66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4" y="4439651"/>
            <a:ext cx="2695575" cy="1590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DD0514B-ABBA-4FCF-AE94-578B293D6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70" y="4442263"/>
            <a:ext cx="5093368" cy="22283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C379898-E505-4A4F-87BA-8A0AB47D9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23" y="2216062"/>
            <a:ext cx="2190750" cy="2190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8F30D2-8AE9-482C-B0D4-F2D9F6206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84" y="3568128"/>
            <a:ext cx="4255419" cy="239231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4B6695-C308-487B-A4A1-572FD74B1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71" y="391010"/>
            <a:ext cx="2190751" cy="219075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C757EAC-E8E5-4DCC-9F1D-0A2DD31922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36" y="2276964"/>
            <a:ext cx="2582329" cy="25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E54853B-8ECD-4536-AD9C-534F457C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67" y="747909"/>
            <a:ext cx="3537283" cy="3537283"/>
          </a:xfrm>
          <a:prstGeom prst="rect">
            <a:avLst/>
          </a:prstGeom>
        </p:spPr>
      </p:pic>
      <p:graphicFrame>
        <p:nvGraphicFramePr>
          <p:cNvPr id="8" name="Tabla 6">
            <a:extLst>
              <a:ext uri="{FF2B5EF4-FFF2-40B4-BE49-F238E27FC236}">
                <a16:creationId xmlns:a16="http://schemas.microsoft.com/office/drawing/2014/main" id="{6896FB0D-6B13-4C67-B4BB-98241B08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09497"/>
              </p:ext>
            </p:extLst>
          </p:nvPr>
        </p:nvGraphicFramePr>
        <p:xfrm>
          <a:off x="305050" y="238316"/>
          <a:ext cx="5714611" cy="404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4">
                  <a:extLst>
                    <a:ext uri="{9D8B030D-6E8A-4147-A177-3AD203B41FA5}">
                      <a16:colId xmlns:a16="http://schemas.microsoft.com/office/drawing/2014/main" val="4075678506"/>
                    </a:ext>
                  </a:extLst>
                </a:gridCol>
                <a:gridCol w="2400136">
                  <a:extLst>
                    <a:ext uri="{9D8B030D-6E8A-4147-A177-3AD203B41FA5}">
                      <a16:colId xmlns:a16="http://schemas.microsoft.com/office/drawing/2014/main" val="2414845628"/>
                    </a:ext>
                  </a:extLst>
                </a:gridCol>
                <a:gridCol w="2628721">
                  <a:extLst>
                    <a:ext uri="{9D8B030D-6E8A-4147-A177-3AD203B41FA5}">
                      <a16:colId xmlns:a16="http://schemas.microsoft.com/office/drawing/2014/main" val="910229287"/>
                    </a:ext>
                  </a:extLst>
                </a:gridCol>
              </a:tblGrid>
              <a:tr h="4438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0" dirty="0">
                          <a:solidFill>
                            <a:schemeClr val="tx1"/>
                          </a:solidFill>
                        </a:rPr>
                        <a:t> Interno</a:t>
                      </a:r>
                    </a:p>
                  </a:txBody>
                  <a:tcPr>
                    <a:solidFill>
                      <a:srgbClr val="CBF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0" dirty="0">
                          <a:solidFill>
                            <a:schemeClr val="tx1"/>
                          </a:solidFill>
                        </a:rPr>
                        <a:t> Externo</a:t>
                      </a:r>
                    </a:p>
                  </a:txBody>
                  <a:tcPr>
                    <a:solidFill>
                      <a:srgbClr val="F7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2256"/>
                  </a:ext>
                </a:extLst>
              </a:tr>
              <a:tr h="1527196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Negativo</a:t>
                      </a:r>
                    </a:p>
                  </a:txBody>
                  <a:tcPr vert="vert270">
                    <a:solidFill>
                      <a:srgbClr val="F6EC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Debilidades</a:t>
                      </a:r>
                    </a:p>
                    <a:p>
                      <a:pPr algn="l"/>
                      <a:endParaRPr lang="es-ES" b="1" dirty="0"/>
                    </a:p>
                    <a:p>
                      <a:pPr algn="l"/>
                      <a:endParaRPr lang="es-ES" b="1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200" dirty="0">
                          <a:effectLst/>
                        </a:rPr>
                        <a:t>Nuevos en el sector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200" dirty="0">
                          <a:effectLst/>
                        </a:rPr>
                        <a:t>Gestión de empresas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s-ES" b="1" dirty="0"/>
                    </a:p>
                  </a:txBody>
                  <a:tcPr>
                    <a:solidFill>
                      <a:srgbClr val="E2EF8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Amenazas</a:t>
                      </a:r>
                    </a:p>
                    <a:p>
                      <a:pPr algn="ctr"/>
                      <a:endParaRPr lang="es-ES" sz="1800" b="1" dirty="0">
                        <a:effectLst/>
                      </a:endParaRPr>
                    </a:p>
                    <a:p>
                      <a:pPr algn="ctr"/>
                      <a:endParaRPr lang="es-ES" sz="1800" b="1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100" dirty="0">
                          <a:effectLst/>
                        </a:rPr>
                        <a:t>Barreras de entrada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Poco nivel adquisitivo</a:t>
                      </a:r>
                    </a:p>
                    <a:p>
                      <a:pPr algn="ctr"/>
                      <a:endParaRPr lang="es-ES" sz="1800" b="1" dirty="0">
                        <a:effectLst/>
                      </a:endParaRPr>
                    </a:p>
                  </a:txBody>
                  <a:tcPr>
                    <a:solidFill>
                      <a:srgbClr val="FAC38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59771"/>
                  </a:ext>
                </a:extLst>
              </a:tr>
              <a:tr h="1527196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Positivo</a:t>
                      </a:r>
                      <a:endParaRPr lang="es-ES" sz="4000" dirty="0"/>
                    </a:p>
                  </a:txBody>
                  <a:tcPr vert="vert270">
                    <a:solidFill>
                      <a:srgbClr val="C0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/>
                        <a:t>Fortalezas</a:t>
                      </a:r>
                    </a:p>
                    <a:p>
                      <a:pPr algn="l"/>
                      <a:endParaRPr lang="es-ES" sz="1100" b="0" dirty="0"/>
                    </a:p>
                    <a:p>
                      <a:pPr algn="l"/>
                      <a:endParaRPr lang="es-ES" sz="1100" b="0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100" dirty="0">
                          <a:effectLst/>
                        </a:rPr>
                        <a:t>Integración blog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100" dirty="0">
                          <a:effectLst/>
                        </a:rPr>
                        <a:t>Preparación técnica</a:t>
                      </a:r>
                    </a:p>
                  </a:txBody>
                  <a:tcPr>
                    <a:solidFill>
                      <a:srgbClr val="AAD1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/>
                        <a:t>Oportunidades</a:t>
                      </a:r>
                    </a:p>
                    <a:p>
                      <a:pPr algn="l"/>
                      <a:endParaRPr lang="es-ES" sz="1100" b="1" dirty="0"/>
                    </a:p>
                    <a:p>
                      <a:pPr algn="l"/>
                      <a:endParaRPr lang="es-ES" sz="1100" b="1" dirty="0"/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100" dirty="0">
                          <a:effectLst/>
                        </a:rPr>
                        <a:t>Posts con artistas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150"/>
                        <a:buFont typeface="Arial" panose="020B0604020202020204" pitchFamily="34" charset="0"/>
                        <a:buChar char="-"/>
                      </a:pPr>
                      <a:r>
                        <a:rPr lang="es-ES" sz="1100" dirty="0">
                          <a:effectLst/>
                        </a:rPr>
                        <a:t>Extendernos </a:t>
                      </a:r>
                    </a:p>
                    <a:p>
                      <a:pPr algn="l"/>
                      <a:endParaRPr lang="es-ES" sz="1100" b="1" dirty="0"/>
                    </a:p>
                  </a:txBody>
                  <a:tcPr>
                    <a:solidFill>
                      <a:srgbClr val="C3A5B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9976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2F0F0493-A1A7-4E7E-8C3E-ADC0B460A06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67"/>
          <a:stretch/>
        </p:blipFill>
        <p:spPr bwMode="auto">
          <a:xfrm>
            <a:off x="2181802" y="4838509"/>
            <a:ext cx="7554595" cy="1781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829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E25ABF5-3B9A-4AE2-89CC-6B5761C8E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27728"/>
              </p:ext>
            </p:extLst>
          </p:nvPr>
        </p:nvGraphicFramePr>
        <p:xfrm>
          <a:off x="868447" y="357265"/>
          <a:ext cx="4486148" cy="5302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074">
                  <a:extLst>
                    <a:ext uri="{9D8B030D-6E8A-4147-A177-3AD203B41FA5}">
                      <a16:colId xmlns:a16="http://schemas.microsoft.com/office/drawing/2014/main" val="3789497430"/>
                    </a:ext>
                  </a:extLst>
                </a:gridCol>
                <a:gridCol w="2243074">
                  <a:extLst>
                    <a:ext uri="{9D8B030D-6E8A-4147-A177-3AD203B41FA5}">
                      <a16:colId xmlns:a16="http://schemas.microsoft.com/office/drawing/2014/main" val="2316461715"/>
                    </a:ext>
                  </a:extLst>
                </a:gridCol>
              </a:tblGrid>
              <a:tr h="29456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PLAN DE INVERSIONES Y GASTOS INICIAL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45050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Edificios, locales y terrenos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133334924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Instalaciones, maquinaria y utillaje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1418547412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Mobiliario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1846923729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Material de oficina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500€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4078516368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Informática y aplicaciones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15.000€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608597410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Elementos de transporte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798462031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Suministros (agua, luz, gas….)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1.200€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575951846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Otro inmovilizado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1.000€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414463360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Obras y acondicionamiento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657931105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Propiedad industrial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1419201277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Depósitos y fianzas a largo plazo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1.000€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576948418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Gastos de constitución de la empresa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3.000€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1329812320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Publicidad y relaciones públicas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2.000€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538080438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Existencias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1687698134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Otros gastos de puesta en funcionamiento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1.000€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477540889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Provisión de fondos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0€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504639626"/>
                  </a:ext>
                </a:extLst>
              </a:tr>
              <a:tr h="2945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</a:rPr>
                        <a:t>Total</a:t>
                      </a:r>
                      <a:endParaRPr lang="es-E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</a:rPr>
                        <a:t>24.700€</a:t>
                      </a:r>
                      <a:endParaRPr lang="es-E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3549" marR="43549" marT="43549" marB="43549"/>
                </a:tc>
                <a:extLst>
                  <a:ext uri="{0D108BD9-81ED-4DB2-BD59-A6C34878D82A}">
                    <a16:rowId xmlns:a16="http://schemas.microsoft.com/office/drawing/2014/main" val="245138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25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166</Words>
  <Application>Microsoft Office PowerPoint</Application>
  <PresentationFormat>Panorámica</PresentationFormat>
  <Paragraphs>70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Tema de Office</vt:lpstr>
      <vt:lpstr>Presentación de PowerPoint</vt:lpstr>
      <vt:lpstr>Índice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idoia gil</dc:creator>
  <cp:lastModifiedBy>idoia gil</cp:lastModifiedBy>
  <cp:revision>8</cp:revision>
  <dcterms:created xsi:type="dcterms:W3CDTF">2021-05-28T21:36:15Z</dcterms:created>
  <dcterms:modified xsi:type="dcterms:W3CDTF">2021-05-28T23:00:39Z</dcterms:modified>
</cp:coreProperties>
</file>